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5" r:id="rId1"/>
  </p:sldMasterIdLst>
  <p:sldIdLst>
    <p:sldId id="256" r:id="rId2"/>
    <p:sldId id="266" r:id="rId3"/>
    <p:sldId id="260" r:id="rId4"/>
    <p:sldId id="268" r:id="rId5"/>
    <p:sldId id="269" r:id="rId6"/>
    <p:sldId id="270" r:id="rId7"/>
    <p:sldId id="263" r:id="rId8"/>
    <p:sldId id="264" r:id="rId9"/>
    <p:sldId id="26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651" autoAdjust="0"/>
    <p:restoredTop sz="94660"/>
  </p:normalViewPr>
  <p:slideViewPr>
    <p:cSldViewPr snapToGrid="0">
      <p:cViewPr varScale="1">
        <p:scale>
          <a:sx n="74" d="100"/>
          <a:sy n="74" d="100"/>
        </p:scale>
        <p:origin x="71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0EAE29FA-B957-4D9F-B524-E33F438B69FC}" type="datetimeFigureOut">
              <a:rPr lang="en-IN" smtClean="0"/>
              <a:t>28-06-2023</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901AF0BA-4848-44C5-B9C5-548D34721AD2}" type="slidenum">
              <a:rPr lang="en-IN" smtClean="0"/>
              <a:t>‹#›</a:t>
            </a:fld>
            <a:endParaRPr lang="en-IN"/>
          </a:p>
        </p:txBody>
      </p:sp>
    </p:spTree>
    <p:extLst>
      <p:ext uri="{BB962C8B-B14F-4D97-AF65-F5344CB8AC3E}">
        <p14:creationId xmlns:p14="http://schemas.microsoft.com/office/powerpoint/2010/main" val="8148094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EAE29FA-B957-4D9F-B524-E33F438B69FC}" type="datetimeFigureOut">
              <a:rPr lang="en-IN" smtClean="0"/>
              <a:t>28-06-2023</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901AF0BA-4848-44C5-B9C5-548D34721AD2}" type="slidenum">
              <a:rPr lang="en-IN" smtClean="0"/>
              <a:t>‹#›</a:t>
            </a:fld>
            <a:endParaRPr lang="en-IN"/>
          </a:p>
        </p:txBody>
      </p:sp>
    </p:spTree>
    <p:extLst>
      <p:ext uri="{BB962C8B-B14F-4D97-AF65-F5344CB8AC3E}">
        <p14:creationId xmlns:p14="http://schemas.microsoft.com/office/powerpoint/2010/main" val="32320084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0EAE29FA-B957-4D9F-B524-E33F438B69FC}" type="datetimeFigureOut">
              <a:rPr lang="en-IN" smtClean="0"/>
              <a:t>28-06-2023</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01AF0BA-4848-44C5-B9C5-548D34721AD2}" type="slidenum">
              <a:rPr lang="en-IN" smtClean="0"/>
              <a:t>‹#›</a:t>
            </a:fld>
            <a:endParaRPr lang="en-IN"/>
          </a:p>
        </p:txBody>
      </p:sp>
    </p:spTree>
    <p:extLst>
      <p:ext uri="{BB962C8B-B14F-4D97-AF65-F5344CB8AC3E}">
        <p14:creationId xmlns:p14="http://schemas.microsoft.com/office/powerpoint/2010/main" val="28279541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0EAE29FA-B957-4D9F-B524-E33F438B69FC}" type="datetimeFigureOut">
              <a:rPr lang="en-IN" smtClean="0"/>
              <a:t>28-06-2023</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01AF0BA-4848-44C5-B9C5-548D34721AD2}" type="slidenum">
              <a:rPr lang="en-IN" smtClean="0"/>
              <a:t>‹#›</a:t>
            </a:fld>
            <a:endParaRPr lang="en-IN"/>
          </a:p>
        </p:txBody>
      </p:sp>
    </p:spTree>
    <p:extLst>
      <p:ext uri="{BB962C8B-B14F-4D97-AF65-F5344CB8AC3E}">
        <p14:creationId xmlns:p14="http://schemas.microsoft.com/office/powerpoint/2010/main" val="40445929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EAE29FA-B957-4D9F-B524-E33F438B69FC}" type="datetimeFigureOut">
              <a:rPr lang="en-IN" smtClean="0"/>
              <a:t>28-06-2023</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01AF0BA-4848-44C5-B9C5-548D34721AD2}" type="slidenum">
              <a:rPr lang="en-IN" smtClean="0"/>
              <a:t>‹#›</a:t>
            </a:fld>
            <a:endParaRPr lang="en-IN"/>
          </a:p>
        </p:txBody>
      </p:sp>
    </p:spTree>
    <p:extLst>
      <p:ext uri="{BB962C8B-B14F-4D97-AF65-F5344CB8AC3E}">
        <p14:creationId xmlns:p14="http://schemas.microsoft.com/office/powerpoint/2010/main" val="676980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0EAE29FA-B957-4D9F-B524-E33F438B69FC}" type="datetimeFigureOut">
              <a:rPr lang="en-IN" smtClean="0"/>
              <a:t>28-06-2023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01AF0BA-4848-44C5-B9C5-548D34721AD2}" type="slidenum">
              <a:rPr lang="en-IN" smtClean="0"/>
              <a:t>‹#›</a:t>
            </a:fld>
            <a:endParaRPr lang="en-IN"/>
          </a:p>
        </p:txBody>
      </p:sp>
    </p:spTree>
    <p:extLst>
      <p:ext uri="{BB962C8B-B14F-4D97-AF65-F5344CB8AC3E}">
        <p14:creationId xmlns:p14="http://schemas.microsoft.com/office/powerpoint/2010/main" val="42364848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0EAE29FA-B957-4D9F-B524-E33F438B69FC}" type="datetimeFigureOut">
              <a:rPr lang="en-IN" smtClean="0"/>
              <a:t>28-06-2023</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901AF0BA-4848-44C5-B9C5-548D34721AD2}" type="slidenum">
              <a:rPr lang="en-IN" smtClean="0"/>
              <a:t>‹#›</a:t>
            </a:fld>
            <a:endParaRPr lang="en-IN"/>
          </a:p>
        </p:txBody>
      </p:sp>
    </p:spTree>
    <p:extLst>
      <p:ext uri="{BB962C8B-B14F-4D97-AF65-F5344CB8AC3E}">
        <p14:creationId xmlns:p14="http://schemas.microsoft.com/office/powerpoint/2010/main" val="35069302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0EAE29FA-B957-4D9F-B524-E33F438B69FC}" type="datetimeFigureOut">
              <a:rPr lang="en-IN" smtClean="0"/>
              <a:t>28-06-2023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01AF0BA-4848-44C5-B9C5-548D34721AD2}" type="slidenum">
              <a:rPr lang="en-IN" smtClean="0"/>
              <a:t>‹#›</a:t>
            </a:fld>
            <a:endParaRPr lang="en-IN"/>
          </a:p>
        </p:txBody>
      </p:sp>
    </p:spTree>
    <p:extLst>
      <p:ext uri="{BB962C8B-B14F-4D97-AF65-F5344CB8AC3E}">
        <p14:creationId xmlns:p14="http://schemas.microsoft.com/office/powerpoint/2010/main" val="392044642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0EAE29FA-B957-4D9F-B524-E33F438B69FC}" type="datetimeFigureOut">
              <a:rPr lang="en-IN" smtClean="0"/>
              <a:t>28-06-2023</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01AF0BA-4848-44C5-B9C5-548D34721AD2}" type="slidenum">
              <a:rPr lang="en-IN" smtClean="0"/>
              <a:t>‹#›</a:t>
            </a:fld>
            <a:endParaRPr lang="en-IN"/>
          </a:p>
        </p:txBody>
      </p:sp>
    </p:spTree>
    <p:extLst>
      <p:ext uri="{BB962C8B-B14F-4D97-AF65-F5344CB8AC3E}">
        <p14:creationId xmlns:p14="http://schemas.microsoft.com/office/powerpoint/2010/main" val="21954966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EAE29FA-B957-4D9F-B524-E33F438B69FC}" type="datetimeFigureOut">
              <a:rPr lang="en-IN" smtClean="0"/>
              <a:t>28-06-2023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01AF0BA-4848-44C5-B9C5-548D34721AD2}" type="slidenum">
              <a:rPr lang="en-IN" smtClean="0"/>
              <a:t>‹#›</a:t>
            </a:fld>
            <a:endParaRPr lang="en-IN"/>
          </a:p>
        </p:txBody>
      </p:sp>
    </p:spTree>
    <p:extLst>
      <p:ext uri="{BB962C8B-B14F-4D97-AF65-F5344CB8AC3E}">
        <p14:creationId xmlns:p14="http://schemas.microsoft.com/office/powerpoint/2010/main" val="9357677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EAE29FA-B957-4D9F-B524-E33F438B69FC}" type="datetimeFigureOut">
              <a:rPr lang="en-IN" smtClean="0"/>
              <a:t>28-06-2023</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01AF0BA-4848-44C5-B9C5-548D34721AD2}" type="slidenum">
              <a:rPr lang="en-IN" smtClean="0"/>
              <a:t>‹#›</a:t>
            </a:fld>
            <a:endParaRPr lang="en-IN"/>
          </a:p>
        </p:txBody>
      </p:sp>
    </p:spTree>
    <p:extLst>
      <p:ext uri="{BB962C8B-B14F-4D97-AF65-F5344CB8AC3E}">
        <p14:creationId xmlns:p14="http://schemas.microsoft.com/office/powerpoint/2010/main" val="42828562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EAE29FA-B957-4D9F-B524-E33F438B69FC}" type="datetimeFigureOut">
              <a:rPr lang="en-IN" smtClean="0"/>
              <a:t>28-06-2023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01AF0BA-4848-44C5-B9C5-548D34721AD2}" type="slidenum">
              <a:rPr lang="en-IN" smtClean="0"/>
              <a:t>‹#›</a:t>
            </a:fld>
            <a:endParaRPr lang="en-IN"/>
          </a:p>
        </p:txBody>
      </p:sp>
    </p:spTree>
    <p:extLst>
      <p:ext uri="{BB962C8B-B14F-4D97-AF65-F5344CB8AC3E}">
        <p14:creationId xmlns:p14="http://schemas.microsoft.com/office/powerpoint/2010/main" val="31306511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EAE29FA-B957-4D9F-B524-E33F438B69FC}" type="datetimeFigureOut">
              <a:rPr lang="en-IN" smtClean="0"/>
              <a:t>28-06-2023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01AF0BA-4848-44C5-B9C5-548D34721AD2}" type="slidenum">
              <a:rPr lang="en-IN" smtClean="0"/>
              <a:t>‹#›</a:t>
            </a:fld>
            <a:endParaRPr lang="en-IN"/>
          </a:p>
        </p:txBody>
      </p:sp>
    </p:spTree>
    <p:extLst>
      <p:ext uri="{BB962C8B-B14F-4D97-AF65-F5344CB8AC3E}">
        <p14:creationId xmlns:p14="http://schemas.microsoft.com/office/powerpoint/2010/main" val="24889879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EAE29FA-B957-4D9F-B524-E33F438B69FC}" type="datetimeFigureOut">
              <a:rPr lang="en-IN" smtClean="0"/>
              <a:t>28-06-2023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01AF0BA-4848-44C5-B9C5-548D34721AD2}" type="slidenum">
              <a:rPr lang="en-IN" smtClean="0"/>
              <a:t>‹#›</a:t>
            </a:fld>
            <a:endParaRPr lang="en-IN"/>
          </a:p>
        </p:txBody>
      </p:sp>
    </p:spTree>
    <p:extLst>
      <p:ext uri="{BB962C8B-B14F-4D97-AF65-F5344CB8AC3E}">
        <p14:creationId xmlns:p14="http://schemas.microsoft.com/office/powerpoint/2010/main" val="605503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AE29FA-B957-4D9F-B524-E33F438B69FC}" type="datetimeFigureOut">
              <a:rPr lang="en-IN" smtClean="0"/>
              <a:t>28-06-2023</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901AF0BA-4848-44C5-B9C5-548D34721AD2}" type="slidenum">
              <a:rPr lang="en-IN" smtClean="0"/>
              <a:t>‹#›</a:t>
            </a:fld>
            <a:endParaRPr lang="en-IN"/>
          </a:p>
        </p:txBody>
      </p:sp>
    </p:spTree>
    <p:extLst>
      <p:ext uri="{BB962C8B-B14F-4D97-AF65-F5344CB8AC3E}">
        <p14:creationId xmlns:p14="http://schemas.microsoft.com/office/powerpoint/2010/main" val="1227283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EAE29FA-B957-4D9F-B524-E33F438B69FC}" type="datetimeFigureOut">
              <a:rPr lang="en-IN" smtClean="0"/>
              <a:t>28-06-2023</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901AF0BA-4848-44C5-B9C5-548D34721AD2}" type="slidenum">
              <a:rPr lang="en-IN" smtClean="0"/>
              <a:t>‹#›</a:t>
            </a:fld>
            <a:endParaRPr lang="en-IN"/>
          </a:p>
        </p:txBody>
      </p:sp>
    </p:spTree>
    <p:extLst>
      <p:ext uri="{BB962C8B-B14F-4D97-AF65-F5344CB8AC3E}">
        <p14:creationId xmlns:p14="http://schemas.microsoft.com/office/powerpoint/2010/main" val="22424657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EAE29FA-B957-4D9F-B524-E33F438B69FC}" type="datetimeFigureOut">
              <a:rPr lang="en-IN" smtClean="0"/>
              <a:t>28-06-2023</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901AF0BA-4848-44C5-B9C5-548D34721AD2}" type="slidenum">
              <a:rPr lang="en-IN" smtClean="0"/>
              <a:t>‹#›</a:t>
            </a:fld>
            <a:endParaRPr lang="en-IN"/>
          </a:p>
        </p:txBody>
      </p:sp>
    </p:spTree>
    <p:extLst>
      <p:ext uri="{BB962C8B-B14F-4D97-AF65-F5344CB8AC3E}">
        <p14:creationId xmlns:p14="http://schemas.microsoft.com/office/powerpoint/2010/main" val="1030243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0EAE29FA-B957-4D9F-B524-E33F438B69FC}" type="datetimeFigureOut">
              <a:rPr lang="en-IN" smtClean="0"/>
              <a:t>28-06-2023</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901AF0BA-4848-44C5-B9C5-548D34721AD2}" type="slidenum">
              <a:rPr lang="en-IN" smtClean="0"/>
              <a:t>‹#›</a:t>
            </a:fld>
            <a:endParaRPr lang="en-IN"/>
          </a:p>
        </p:txBody>
      </p:sp>
    </p:spTree>
    <p:extLst>
      <p:ext uri="{BB962C8B-B14F-4D97-AF65-F5344CB8AC3E}">
        <p14:creationId xmlns:p14="http://schemas.microsoft.com/office/powerpoint/2010/main" val="652904412"/>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 id="2147483708" r:id="rId13"/>
    <p:sldLayoutId id="2147483709" r:id="rId14"/>
    <p:sldLayoutId id="2147483710" r:id="rId15"/>
    <p:sldLayoutId id="2147483711" r:id="rId16"/>
    <p:sldLayoutId id="2147483712"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34504" y="1236849"/>
            <a:ext cx="8825658" cy="2677648"/>
          </a:xfrm>
        </p:spPr>
        <p:txBody>
          <a:bodyPr>
            <a:normAutofit/>
          </a:bodyPr>
          <a:lstStyle/>
          <a:p>
            <a:r>
              <a:rPr lang="en-US" sz="4800" b="1" dirty="0"/>
              <a:t>	</a:t>
            </a:r>
            <a:r>
              <a:rPr lang="en-US" sz="4800" b="1" dirty="0" smtClean="0"/>
              <a:t>		</a:t>
            </a:r>
            <a:r>
              <a:rPr lang="en-US" sz="4800" b="1" dirty="0" smtClean="0"/>
              <a:t>Minimal Viable Product </a:t>
            </a:r>
            <a:r>
              <a:rPr lang="en-US" sz="4800" b="1" dirty="0"/>
              <a:t/>
            </a:r>
            <a:br>
              <a:rPr lang="en-US" sz="4800" b="1" dirty="0"/>
            </a:br>
            <a:r>
              <a:rPr lang="en-US" sz="4800" b="1" dirty="0"/>
              <a:t>								ON</a:t>
            </a:r>
            <a:br>
              <a:rPr lang="en-US" sz="4800" b="1" dirty="0"/>
            </a:br>
            <a:r>
              <a:rPr lang="en-US" sz="4800" b="1" dirty="0"/>
              <a:t>“PRICE COMPARISION APP”</a:t>
            </a:r>
            <a:endParaRPr lang="en-IN" sz="4800" b="1" dirty="0"/>
          </a:p>
        </p:txBody>
      </p:sp>
      <p:sp>
        <p:nvSpPr>
          <p:cNvPr id="3" name="Subtitle 2"/>
          <p:cNvSpPr>
            <a:spLocks noGrp="1"/>
          </p:cNvSpPr>
          <p:nvPr>
            <p:ph type="subTitle" idx="1"/>
          </p:nvPr>
        </p:nvSpPr>
        <p:spPr>
          <a:xfrm>
            <a:off x="1889051" y="4133436"/>
            <a:ext cx="8825658" cy="1842361"/>
          </a:xfrm>
        </p:spPr>
        <p:txBody>
          <a:bodyPr>
            <a:normAutofit fontScale="32500" lnSpcReduction="20000"/>
          </a:bodyPr>
          <a:lstStyle/>
          <a:p>
            <a:pPr algn="ctr"/>
            <a:r>
              <a:rPr lang="en-US" sz="6200" b="1" dirty="0"/>
              <a:t>ABHI SHAH(100902154)</a:t>
            </a:r>
          </a:p>
          <a:p>
            <a:pPr algn="ctr"/>
            <a:r>
              <a:rPr lang="en-US" sz="6200" b="1" dirty="0"/>
              <a:t>PREET PATEL (</a:t>
            </a:r>
            <a:r>
              <a:rPr lang="en-IN" sz="6200" b="1" dirty="0"/>
              <a:t>100897482</a:t>
            </a:r>
            <a:r>
              <a:rPr lang="en-US" sz="6200" b="1" dirty="0"/>
              <a:t>)</a:t>
            </a:r>
          </a:p>
          <a:p>
            <a:pPr algn="ctr"/>
            <a:r>
              <a:rPr lang="en-US" sz="6200" b="1" dirty="0"/>
              <a:t>HIREN OZA (</a:t>
            </a:r>
            <a:r>
              <a:rPr lang="en-IN" sz="6200" b="1" dirty="0"/>
              <a:t>100898363</a:t>
            </a:r>
            <a:r>
              <a:rPr lang="en-US" sz="6200" b="1" dirty="0"/>
              <a:t>)</a:t>
            </a:r>
          </a:p>
          <a:p>
            <a:pPr algn="ctr"/>
            <a:r>
              <a:rPr lang="en-US" sz="6200" b="1" dirty="0"/>
              <a:t>MAYUR MARWADI (100896944)</a:t>
            </a:r>
          </a:p>
          <a:p>
            <a:pPr algn="ctr"/>
            <a:r>
              <a:rPr lang="en-US" sz="6200" b="1" dirty="0"/>
              <a:t>DARSHAN GHOGHARI (100897771)</a:t>
            </a:r>
            <a:endParaRPr lang="en-IN" sz="6200" b="1" dirty="0"/>
          </a:p>
        </p:txBody>
      </p:sp>
    </p:spTree>
    <p:extLst>
      <p:ext uri="{BB962C8B-B14F-4D97-AF65-F5344CB8AC3E}">
        <p14:creationId xmlns:p14="http://schemas.microsoft.com/office/powerpoint/2010/main" val="4090968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xmlns="" id="{88A79C7F-9543-B285-1C70-E902C617E9F3}"/>
              </a:ext>
            </a:extLst>
          </p:cNvPr>
          <p:cNvSpPr/>
          <p:nvPr/>
        </p:nvSpPr>
        <p:spPr>
          <a:xfrm>
            <a:off x="8248649" y="1907176"/>
            <a:ext cx="2307771" cy="65314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solidFill>
                  <a:srgbClr val="00B050"/>
                </a:solidFill>
              </a:rPr>
              <a:t>Backend</a:t>
            </a:r>
          </a:p>
        </p:txBody>
      </p:sp>
      <p:sp>
        <p:nvSpPr>
          <p:cNvPr id="4" name="Rectangle 3">
            <a:extLst>
              <a:ext uri="{FF2B5EF4-FFF2-40B4-BE49-F238E27FC236}">
                <a16:creationId xmlns:a16="http://schemas.microsoft.com/office/drawing/2014/main" xmlns="" id="{8D0BAC9E-0A29-F3A9-56FB-090F80D51B95}"/>
              </a:ext>
            </a:extLst>
          </p:cNvPr>
          <p:cNvSpPr/>
          <p:nvPr/>
        </p:nvSpPr>
        <p:spPr>
          <a:xfrm>
            <a:off x="4942114" y="431074"/>
            <a:ext cx="2307771" cy="65314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E-commerce site</a:t>
            </a:r>
          </a:p>
        </p:txBody>
      </p:sp>
      <p:sp>
        <p:nvSpPr>
          <p:cNvPr id="5" name="Rectangle 4">
            <a:extLst>
              <a:ext uri="{FF2B5EF4-FFF2-40B4-BE49-F238E27FC236}">
                <a16:creationId xmlns:a16="http://schemas.microsoft.com/office/drawing/2014/main" xmlns="" id="{51C85FDA-45A7-9713-C71A-1F32313AF4FA}"/>
              </a:ext>
            </a:extLst>
          </p:cNvPr>
          <p:cNvSpPr/>
          <p:nvPr/>
        </p:nvSpPr>
        <p:spPr>
          <a:xfrm>
            <a:off x="1863635" y="1907176"/>
            <a:ext cx="2307771" cy="65314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Frontend</a:t>
            </a:r>
          </a:p>
        </p:txBody>
      </p:sp>
      <p:sp>
        <p:nvSpPr>
          <p:cNvPr id="6" name="Rectangle 5">
            <a:extLst>
              <a:ext uri="{FF2B5EF4-FFF2-40B4-BE49-F238E27FC236}">
                <a16:creationId xmlns:a16="http://schemas.microsoft.com/office/drawing/2014/main" xmlns="" id="{1F626A97-17E8-410D-5F31-AC41285160D2}"/>
              </a:ext>
            </a:extLst>
          </p:cNvPr>
          <p:cNvSpPr/>
          <p:nvPr/>
        </p:nvSpPr>
        <p:spPr>
          <a:xfrm>
            <a:off x="4111531" y="3827418"/>
            <a:ext cx="1741716" cy="65314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Cart page</a:t>
            </a:r>
          </a:p>
        </p:txBody>
      </p:sp>
      <p:sp>
        <p:nvSpPr>
          <p:cNvPr id="7" name="Rectangle 6">
            <a:extLst>
              <a:ext uri="{FF2B5EF4-FFF2-40B4-BE49-F238E27FC236}">
                <a16:creationId xmlns:a16="http://schemas.microsoft.com/office/drawing/2014/main" xmlns="" id="{D5C80A7F-20DF-4A58-765A-D0AD713B36EC}"/>
              </a:ext>
            </a:extLst>
          </p:cNvPr>
          <p:cNvSpPr/>
          <p:nvPr/>
        </p:nvSpPr>
        <p:spPr>
          <a:xfrm>
            <a:off x="426720" y="3827418"/>
            <a:ext cx="1589314" cy="65314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Log in page</a:t>
            </a:r>
          </a:p>
        </p:txBody>
      </p:sp>
      <p:sp>
        <p:nvSpPr>
          <p:cNvPr id="8" name="Rectangle 7">
            <a:extLst>
              <a:ext uri="{FF2B5EF4-FFF2-40B4-BE49-F238E27FC236}">
                <a16:creationId xmlns:a16="http://schemas.microsoft.com/office/drawing/2014/main" xmlns="" id="{E135FDAD-597B-6123-BA01-D1749514BCA2}"/>
              </a:ext>
            </a:extLst>
          </p:cNvPr>
          <p:cNvSpPr/>
          <p:nvPr/>
        </p:nvSpPr>
        <p:spPr>
          <a:xfrm>
            <a:off x="2192925" y="3827418"/>
            <a:ext cx="1741715" cy="65314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Product List</a:t>
            </a:r>
          </a:p>
        </p:txBody>
      </p:sp>
      <p:sp>
        <p:nvSpPr>
          <p:cNvPr id="9" name="Rectangle 8">
            <a:extLst>
              <a:ext uri="{FF2B5EF4-FFF2-40B4-BE49-F238E27FC236}">
                <a16:creationId xmlns:a16="http://schemas.microsoft.com/office/drawing/2014/main" xmlns="" id="{F57488CB-C167-F142-4816-EE2E1BAEFFDF}"/>
              </a:ext>
            </a:extLst>
          </p:cNvPr>
          <p:cNvSpPr/>
          <p:nvPr/>
        </p:nvSpPr>
        <p:spPr>
          <a:xfrm>
            <a:off x="10450284" y="3831772"/>
            <a:ext cx="1741715" cy="65314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solidFill>
                  <a:srgbClr val="00B050"/>
                </a:solidFill>
              </a:rPr>
              <a:t>Order Entry.</a:t>
            </a:r>
            <a:endParaRPr lang="en-IN" dirty="0">
              <a:solidFill>
                <a:srgbClr val="00B050"/>
              </a:solidFill>
            </a:endParaRPr>
          </a:p>
        </p:txBody>
      </p:sp>
      <p:sp>
        <p:nvSpPr>
          <p:cNvPr id="10" name="Rectangle 9">
            <a:extLst>
              <a:ext uri="{FF2B5EF4-FFF2-40B4-BE49-F238E27FC236}">
                <a16:creationId xmlns:a16="http://schemas.microsoft.com/office/drawing/2014/main" xmlns="" id="{29C0D257-0E4B-B45F-1B97-F5C5F6F752A8}"/>
              </a:ext>
            </a:extLst>
          </p:cNvPr>
          <p:cNvSpPr/>
          <p:nvPr/>
        </p:nvSpPr>
        <p:spPr>
          <a:xfrm>
            <a:off x="8531678" y="3827417"/>
            <a:ext cx="1741715" cy="65314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solidFill>
                  <a:srgbClr val="00B050"/>
                </a:solidFill>
              </a:rPr>
              <a:t>User </a:t>
            </a:r>
            <a:r>
              <a:rPr lang="en-IN" dirty="0">
                <a:solidFill>
                  <a:srgbClr val="00B050"/>
                </a:solidFill>
              </a:rPr>
              <a:t>Creation</a:t>
            </a:r>
          </a:p>
        </p:txBody>
      </p:sp>
      <p:sp>
        <p:nvSpPr>
          <p:cNvPr id="11" name="Rectangle 10">
            <a:extLst>
              <a:ext uri="{FF2B5EF4-FFF2-40B4-BE49-F238E27FC236}">
                <a16:creationId xmlns:a16="http://schemas.microsoft.com/office/drawing/2014/main" xmlns="" id="{204D5F34-E24E-35FB-E2CA-C2D8955143A4}"/>
              </a:ext>
            </a:extLst>
          </p:cNvPr>
          <p:cNvSpPr/>
          <p:nvPr/>
        </p:nvSpPr>
        <p:spPr>
          <a:xfrm>
            <a:off x="6503670" y="3827418"/>
            <a:ext cx="1851116" cy="65314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solidFill>
                  <a:srgbClr val="00B050"/>
                </a:solidFill>
              </a:rPr>
              <a:t>Authentication</a:t>
            </a:r>
          </a:p>
        </p:txBody>
      </p:sp>
      <p:cxnSp>
        <p:nvCxnSpPr>
          <p:cNvPr id="19" name="Connector: Elbow 18">
            <a:extLst>
              <a:ext uri="{FF2B5EF4-FFF2-40B4-BE49-F238E27FC236}">
                <a16:creationId xmlns:a16="http://schemas.microsoft.com/office/drawing/2014/main" xmlns="" id="{9F636065-CE9B-3BF9-9D6A-4FB3DCCEF19E}"/>
              </a:ext>
            </a:extLst>
          </p:cNvPr>
          <p:cNvCxnSpPr>
            <a:cxnSpLocks/>
            <a:stCxn id="4" idx="2"/>
            <a:endCxn id="3" idx="0"/>
          </p:cNvCxnSpPr>
          <p:nvPr/>
        </p:nvCxnSpPr>
        <p:spPr>
          <a:xfrm rot="16200000" flipH="1">
            <a:off x="7337788" y="-157572"/>
            <a:ext cx="822959" cy="3306535"/>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cxnSp>
        <p:nvCxnSpPr>
          <p:cNvPr id="24" name="Connector: Elbow 23">
            <a:extLst>
              <a:ext uri="{FF2B5EF4-FFF2-40B4-BE49-F238E27FC236}">
                <a16:creationId xmlns:a16="http://schemas.microsoft.com/office/drawing/2014/main" xmlns="" id="{AE360BA1-EB3D-196C-2AD7-6EF0C530227C}"/>
              </a:ext>
            </a:extLst>
          </p:cNvPr>
          <p:cNvCxnSpPr>
            <a:cxnSpLocks/>
            <a:endCxn id="5" idx="0"/>
          </p:cNvCxnSpPr>
          <p:nvPr/>
        </p:nvCxnSpPr>
        <p:spPr>
          <a:xfrm rot="10800000" flipV="1">
            <a:off x="3017521" y="1495692"/>
            <a:ext cx="3078478" cy="411483"/>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33" name="Connector: Elbow 32">
            <a:extLst>
              <a:ext uri="{FF2B5EF4-FFF2-40B4-BE49-F238E27FC236}">
                <a16:creationId xmlns:a16="http://schemas.microsoft.com/office/drawing/2014/main" xmlns="" id="{1BC700C8-ACAF-227E-41DB-67A049E266A9}"/>
              </a:ext>
            </a:extLst>
          </p:cNvPr>
          <p:cNvCxnSpPr>
            <a:cxnSpLocks/>
            <a:stCxn id="5" idx="2"/>
            <a:endCxn id="6" idx="0"/>
          </p:cNvCxnSpPr>
          <p:nvPr/>
        </p:nvCxnSpPr>
        <p:spPr>
          <a:xfrm rot="16200000" flipH="1">
            <a:off x="3366406" y="2211434"/>
            <a:ext cx="1267099" cy="1964868"/>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36" name="Straight Arrow Connector 35">
            <a:extLst>
              <a:ext uri="{FF2B5EF4-FFF2-40B4-BE49-F238E27FC236}">
                <a16:creationId xmlns:a16="http://schemas.microsoft.com/office/drawing/2014/main" xmlns="" id="{978570AF-61BF-66FA-9E17-F3F5191C299C}"/>
              </a:ext>
            </a:extLst>
          </p:cNvPr>
          <p:cNvCxnSpPr>
            <a:cxnSpLocks/>
            <a:endCxn id="8" idx="0"/>
          </p:cNvCxnSpPr>
          <p:nvPr/>
        </p:nvCxnSpPr>
        <p:spPr>
          <a:xfrm>
            <a:off x="3040651" y="3187337"/>
            <a:ext cx="23132" cy="64008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9" name="Connector: Elbow 38">
            <a:extLst>
              <a:ext uri="{FF2B5EF4-FFF2-40B4-BE49-F238E27FC236}">
                <a16:creationId xmlns:a16="http://schemas.microsoft.com/office/drawing/2014/main" xmlns="" id="{10E0E1A7-7915-AD19-81D7-06FD161C7B65}"/>
              </a:ext>
            </a:extLst>
          </p:cNvPr>
          <p:cNvCxnSpPr>
            <a:cxnSpLocks/>
            <a:endCxn id="7" idx="0"/>
          </p:cNvCxnSpPr>
          <p:nvPr/>
        </p:nvCxnSpPr>
        <p:spPr>
          <a:xfrm rot="10800000" flipV="1">
            <a:off x="1221378" y="3193868"/>
            <a:ext cx="1830841" cy="633550"/>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42" name="Connector: Elbow 41">
            <a:extLst>
              <a:ext uri="{FF2B5EF4-FFF2-40B4-BE49-F238E27FC236}">
                <a16:creationId xmlns:a16="http://schemas.microsoft.com/office/drawing/2014/main" xmlns="" id="{0B066972-BB9C-E2E5-07F5-75CD835FCDC6}"/>
              </a:ext>
            </a:extLst>
          </p:cNvPr>
          <p:cNvCxnSpPr>
            <a:cxnSpLocks/>
            <a:stCxn id="3" idx="2"/>
            <a:endCxn id="9" idx="0"/>
          </p:cNvCxnSpPr>
          <p:nvPr/>
        </p:nvCxnSpPr>
        <p:spPr>
          <a:xfrm rot="16200000" flipH="1">
            <a:off x="9726112" y="2236741"/>
            <a:ext cx="1271453" cy="1918607"/>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45" name="Straight Arrow Connector 44">
            <a:extLst>
              <a:ext uri="{FF2B5EF4-FFF2-40B4-BE49-F238E27FC236}">
                <a16:creationId xmlns:a16="http://schemas.microsoft.com/office/drawing/2014/main" xmlns="" id="{93E485DA-6839-992A-219D-53A3273AB4BF}"/>
              </a:ext>
            </a:extLst>
          </p:cNvPr>
          <p:cNvCxnSpPr>
            <a:cxnSpLocks/>
            <a:endCxn id="10" idx="0"/>
          </p:cNvCxnSpPr>
          <p:nvPr/>
        </p:nvCxnSpPr>
        <p:spPr>
          <a:xfrm>
            <a:off x="9402534" y="3193868"/>
            <a:ext cx="2" cy="63354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8" name="Connector: Elbow 47">
            <a:extLst>
              <a:ext uri="{FF2B5EF4-FFF2-40B4-BE49-F238E27FC236}">
                <a16:creationId xmlns:a16="http://schemas.microsoft.com/office/drawing/2014/main" xmlns="" id="{10A28500-03D2-52AC-D791-4711E06EF25B}"/>
              </a:ext>
            </a:extLst>
          </p:cNvPr>
          <p:cNvCxnSpPr>
            <a:cxnSpLocks/>
            <a:stCxn id="3" idx="2"/>
            <a:endCxn id="11" idx="0"/>
          </p:cNvCxnSpPr>
          <p:nvPr/>
        </p:nvCxnSpPr>
        <p:spPr>
          <a:xfrm rot="5400000">
            <a:off x="7782333" y="2207215"/>
            <a:ext cx="1267099" cy="1973307"/>
          </a:xfrm>
          <a:prstGeom prst="bentConnector3">
            <a:avLst/>
          </a:prstGeom>
          <a:ln>
            <a:tailEnd type="triangle"/>
          </a:ln>
        </p:spPr>
        <p:style>
          <a:lnRef idx="1">
            <a:schemeClr val="dk1"/>
          </a:lnRef>
          <a:fillRef idx="0">
            <a:schemeClr val="dk1"/>
          </a:fillRef>
          <a:effectRef idx="0">
            <a:schemeClr val="dk1"/>
          </a:effectRef>
          <a:fontRef idx="minor">
            <a:schemeClr val="tx1"/>
          </a:fontRef>
        </p:style>
      </p:cxnSp>
      <p:pic>
        <p:nvPicPr>
          <p:cNvPr id="12" name="Picture 11"/>
          <p:cNvPicPr>
            <a:picLocks noChangeAspect="1"/>
          </p:cNvPicPr>
          <p:nvPr/>
        </p:nvPicPr>
        <p:blipFill>
          <a:blip r:embed="rId2"/>
          <a:stretch>
            <a:fillRect/>
          </a:stretch>
        </p:blipFill>
        <p:spPr>
          <a:xfrm>
            <a:off x="553792" y="84488"/>
            <a:ext cx="1751526" cy="1600200"/>
          </a:xfrm>
          <a:prstGeom prst="rect">
            <a:avLst/>
          </a:prstGeom>
        </p:spPr>
      </p:pic>
    </p:spTree>
    <p:extLst>
      <p:ext uri="{BB962C8B-B14F-4D97-AF65-F5344CB8AC3E}">
        <p14:creationId xmlns:p14="http://schemas.microsoft.com/office/powerpoint/2010/main" val="16798536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Backend Functionality.</a:t>
            </a:r>
            <a:endParaRPr lang="en-IN" dirty="0"/>
          </a:p>
        </p:txBody>
      </p:sp>
      <p:sp>
        <p:nvSpPr>
          <p:cNvPr id="3" name="Content Placeholder 2"/>
          <p:cNvSpPr>
            <a:spLocks noGrp="1"/>
          </p:cNvSpPr>
          <p:nvPr>
            <p:ph idx="1"/>
          </p:nvPr>
        </p:nvSpPr>
        <p:spPr>
          <a:xfrm>
            <a:off x="1154954" y="2603500"/>
            <a:ext cx="8001925" cy="3416300"/>
          </a:xfrm>
        </p:spPr>
        <p:txBody>
          <a:bodyPr>
            <a:normAutofit fontScale="92500" lnSpcReduction="20000"/>
          </a:bodyPr>
          <a:lstStyle/>
          <a:p>
            <a:r>
              <a:rPr lang="en-US" dirty="0"/>
              <a:t>Here is the list of API endpoints that we will implement in Flask Rest API.</a:t>
            </a:r>
          </a:p>
          <a:p>
            <a:r>
              <a:rPr lang="en-US" dirty="0"/>
              <a:t>Authentication endpoint:- /</a:t>
            </a:r>
            <a:r>
              <a:rPr lang="en-US" dirty="0" err="1"/>
              <a:t>api</a:t>
            </a:r>
            <a:r>
              <a:rPr lang="en-US" dirty="0"/>
              <a:t>/authentication – Post API – {username, password} – will identify the user and if user is authenticated return JWT token.</a:t>
            </a:r>
          </a:p>
          <a:p>
            <a:r>
              <a:rPr lang="en-US" dirty="0"/>
              <a:t>Create user :- /</a:t>
            </a:r>
            <a:r>
              <a:rPr lang="en-US" dirty="0" err="1"/>
              <a:t>api</a:t>
            </a:r>
            <a:r>
              <a:rPr lang="en-US" dirty="0"/>
              <a:t>/</a:t>
            </a:r>
            <a:r>
              <a:rPr lang="en-US" dirty="0" err="1"/>
              <a:t>adduser</a:t>
            </a:r>
            <a:r>
              <a:rPr lang="en-US" dirty="0"/>
              <a:t> – Post API – {username, email, password}- will create new user.</a:t>
            </a:r>
          </a:p>
          <a:p>
            <a:r>
              <a:rPr lang="en-US" dirty="0" err="1"/>
              <a:t>getInventoryList</a:t>
            </a:r>
            <a:r>
              <a:rPr lang="en-US" dirty="0"/>
              <a:t> : /</a:t>
            </a:r>
            <a:r>
              <a:rPr lang="en-US" dirty="0" err="1"/>
              <a:t>api</a:t>
            </a:r>
            <a:r>
              <a:rPr lang="en-US" dirty="0"/>
              <a:t>/</a:t>
            </a:r>
            <a:r>
              <a:rPr lang="en-US" dirty="0" err="1"/>
              <a:t>getInventoryList</a:t>
            </a:r>
            <a:r>
              <a:rPr lang="en-US" dirty="0"/>
              <a:t> – Get API – (user contains search item)- will return list of Inventory items.</a:t>
            </a:r>
          </a:p>
          <a:p>
            <a:r>
              <a:rPr lang="en-US" dirty="0" err="1"/>
              <a:t>AddItemInCart</a:t>
            </a:r>
            <a:r>
              <a:rPr lang="en-US" dirty="0"/>
              <a:t> : /</a:t>
            </a:r>
            <a:r>
              <a:rPr lang="en-US" dirty="0" err="1"/>
              <a:t>api</a:t>
            </a:r>
            <a:r>
              <a:rPr lang="en-US" dirty="0"/>
              <a:t>/</a:t>
            </a:r>
            <a:r>
              <a:rPr lang="en-US" dirty="0" err="1"/>
              <a:t>addInventoryItemInCart</a:t>
            </a:r>
            <a:r>
              <a:rPr lang="en-US" dirty="0"/>
              <a:t> – Post API – {</a:t>
            </a:r>
            <a:r>
              <a:rPr lang="en-US" dirty="0" err="1"/>
              <a:t>userId</a:t>
            </a:r>
            <a:r>
              <a:rPr lang="en-US" dirty="0"/>
              <a:t>, </a:t>
            </a:r>
            <a:r>
              <a:rPr lang="en-US" dirty="0" err="1"/>
              <a:t>itemId</a:t>
            </a:r>
            <a:r>
              <a:rPr lang="en-US" dirty="0"/>
              <a:t>}.</a:t>
            </a:r>
          </a:p>
          <a:p>
            <a:r>
              <a:rPr lang="en-US" dirty="0" err="1"/>
              <a:t>placeOrder</a:t>
            </a:r>
            <a:r>
              <a:rPr lang="en-US" dirty="0"/>
              <a:t> : /</a:t>
            </a:r>
            <a:r>
              <a:rPr lang="en-US" dirty="0" err="1"/>
              <a:t>api</a:t>
            </a:r>
            <a:r>
              <a:rPr lang="en-US" dirty="0"/>
              <a:t>/</a:t>
            </a:r>
            <a:r>
              <a:rPr lang="en-US" dirty="0" err="1"/>
              <a:t>placeOrder</a:t>
            </a:r>
            <a:r>
              <a:rPr lang="en-US" dirty="0"/>
              <a:t>  - POST API – {</a:t>
            </a:r>
            <a:r>
              <a:rPr lang="en-US" dirty="0" err="1"/>
              <a:t>userId</a:t>
            </a:r>
            <a:r>
              <a:rPr lang="en-US" dirty="0"/>
              <a:t>, list of </a:t>
            </a:r>
            <a:r>
              <a:rPr lang="en-US" dirty="0" err="1"/>
              <a:t>itemId</a:t>
            </a:r>
            <a:r>
              <a:rPr lang="en-US" dirty="0"/>
              <a:t> separated by ‘comma’}</a:t>
            </a:r>
          </a:p>
          <a:p>
            <a:endParaRPr lang="en-US" dirty="0"/>
          </a:p>
          <a:p>
            <a:endParaRPr lang="en-IN" dirty="0"/>
          </a:p>
        </p:txBody>
      </p:sp>
      <p:pic>
        <p:nvPicPr>
          <p:cNvPr id="5" name="Picture 4"/>
          <p:cNvPicPr>
            <a:picLocks noChangeAspect="1"/>
          </p:cNvPicPr>
          <p:nvPr/>
        </p:nvPicPr>
        <p:blipFill>
          <a:blip r:embed="rId2"/>
          <a:stretch>
            <a:fillRect/>
          </a:stretch>
        </p:blipFill>
        <p:spPr>
          <a:xfrm>
            <a:off x="9025072" y="2603500"/>
            <a:ext cx="2847975" cy="1600200"/>
          </a:xfrm>
          <a:prstGeom prst="rect">
            <a:avLst/>
          </a:prstGeom>
        </p:spPr>
      </p:pic>
    </p:spTree>
    <p:extLst>
      <p:ext uri="{BB962C8B-B14F-4D97-AF65-F5344CB8AC3E}">
        <p14:creationId xmlns:p14="http://schemas.microsoft.com/office/powerpoint/2010/main" val="38512935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5F755F3-D6CC-8455-1287-384E092C10BE}"/>
              </a:ext>
            </a:extLst>
          </p:cNvPr>
          <p:cNvSpPr>
            <a:spLocks noGrp="1"/>
          </p:cNvSpPr>
          <p:nvPr>
            <p:ph type="title"/>
          </p:nvPr>
        </p:nvSpPr>
        <p:spPr/>
        <p:txBody>
          <a:bodyPr/>
          <a:lstStyle/>
          <a:p>
            <a:pPr algn="ctr"/>
            <a:r>
              <a:rPr lang="en-CA" sz="2000" b="0" i="0" dirty="0">
                <a:solidFill>
                  <a:schemeClr val="bg1"/>
                </a:solidFill>
                <a:effectLst/>
                <a:latin typeface="Söhne"/>
              </a:rPr>
              <a:t>List of </a:t>
            </a:r>
            <a:r>
              <a:rPr lang="en-CA" sz="2000" b="0" i="0" dirty="0" smtClean="0">
                <a:solidFill>
                  <a:schemeClr val="bg1"/>
                </a:solidFill>
                <a:effectLst/>
                <a:latin typeface="Söhne"/>
              </a:rPr>
              <a:t>Endpoints that we already im</a:t>
            </a:r>
            <a:r>
              <a:rPr lang="en-CA" sz="2000" dirty="0" smtClean="0">
                <a:solidFill>
                  <a:schemeClr val="bg1"/>
                </a:solidFill>
                <a:latin typeface="Söhne"/>
              </a:rPr>
              <a:t>plemented</a:t>
            </a:r>
            <a:r>
              <a:rPr lang="en-CA" dirty="0" smtClean="0">
                <a:solidFill>
                  <a:schemeClr val="bg1"/>
                </a:solidFill>
                <a:latin typeface="Söhne"/>
              </a:rPr>
              <a:t> </a:t>
            </a:r>
            <a:r>
              <a:rPr lang="en-CA" sz="1800" dirty="0" smtClean="0">
                <a:solidFill>
                  <a:schemeClr val="bg1"/>
                </a:solidFill>
                <a:latin typeface="Söhne"/>
              </a:rPr>
              <a:t>and working locally</a:t>
            </a:r>
            <a:endParaRPr lang="en-CA" sz="1800" dirty="0">
              <a:solidFill>
                <a:schemeClr val="bg1"/>
              </a:solidFill>
            </a:endParaRPr>
          </a:p>
        </p:txBody>
      </p:sp>
      <p:sp>
        <p:nvSpPr>
          <p:cNvPr id="3" name="Text Placeholder 2">
            <a:extLst>
              <a:ext uri="{FF2B5EF4-FFF2-40B4-BE49-F238E27FC236}">
                <a16:creationId xmlns:a16="http://schemas.microsoft.com/office/drawing/2014/main" xmlns="" id="{C6A727B6-BEFD-5CA6-7695-623D2D5AF638}"/>
              </a:ext>
            </a:extLst>
          </p:cNvPr>
          <p:cNvSpPr>
            <a:spLocks noGrp="1"/>
          </p:cNvSpPr>
          <p:nvPr>
            <p:ph type="body" sz="half" idx="2"/>
          </p:nvPr>
        </p:nvSpPr>
        <p:spPr>
          <a:xfrm>
            <a:off x="1388220" y="3359020"/>
            <a:ext cx="8825659" cy="2726094"/>
          </a:xfrm>
        </p:spPr>
        <p:txBody>
          <a:bodyPr>
            <a:normAutofit/>
          </a:bodyPr>
          <a:lstStyle/>
          <a:p>
            <a:pPr marL="285750" indent="-285750" algn="l">
              <a:buFont typeface="Wingdings" panose="05000000000000000000" pitchFamily="2" charset="2"/>
              <a:buChar char="v"/>
            </a:pPr>
            <a:r>
              <a:rPr lang="en-US" b="1" i="0" dirty="0">
                <a:solidFill>
                  <a:srgbClr val="374151"/>
                </a:solidFill>
                <a:effectLst/>
                <a:latin typeface="Söhne"/>
              </a:rPr>
              <a:t>Endpoint: </a:t>
            </a:r>
            <a:r>
              <a:rPr lang="en-US" b="1" i="0" dirty="0" err="1" smtClean="0">
                <a:solidFill>
                  <a:srgbClr val="374151"/>
                </a:solidFill>
                <a:effectLst/>
                <a:latin typeface="Söhne"/>
              </a:rPr>
              <a:t>api</a:t>
            </a:r>
            <a:r>
              <a:rPr lang="en-US" b="1" i="0" dirty="0" smtClean="0">
                <a:solidFill>
                  <a:srgbClr val="374151"/>
                </a:solidFill>
                <a:effectLst/>
                <a:latin typeface="Söhne"/>
              </a:rPr>
              <a:t>/</a:t>
            </a:r>
            <a:r>
              <a:rPr lang="en-US" b="1" i="0" dirty="0" err="1" smtClean="0">
                <a:solidFill>
                  <a:srgbClr val="374151"/>
                </a:solidFill>
                <a:effectLst/>
                <a:latin typeface="Söhne"/>
              </a:rPr>
              <a:t>auth</a:t>
            </a:r>
            <a:r>
              <a:rPr lang="en-US" b="1" i="0" dirty="0" smtClean="0">
                <a:solidFill>
                  <a:srgbClr val="374151"/>
                </a:solidFill>
                <a:effectLst/>
                <a:latin typeface="Söhne"/>
              </a:rPr>
              <a:t>/</a:t>
            </a:r>
            <a:r>
              <a:rPr lang="en-US" b="1" i="0" dirty="0" err="1" smtClean="0">
                <a:solidFill>
                  <a:srgbClr val="374151"/>
                </a:solidFill>
                <a:effectLst/>
                <a:latin typeface="Söhne"/>
              </a:rPr>
              <a:t>change_password</a:t>
            </a:r>
            <a:r>
              <a:rPr lang="en-US" b="1" i="0" dirty="0" smtClean="0">
                <a:solidFill>
                  <a:srgbClr val="374151"/>
                </a:solidFill>
                <a:effectLst/>
                <a:latin typeface="Söhne"/>
              </a:rPr>
              <a:t> </a:t>
            </a:r>
            <a:endParaRPr lang="en-US" b="1" i="0" dirty="0">
              <a:solidFill>
                <a:srgbClr val="374151"/>
              </a:solidFill>
              <a:effectLst/>
              <a:latin typeface="Söhne"/>
            </a:endParaRPr>
          </a:p>
          <a:p>
            <a:pPr algn="l"/>
            <a:r>
              <a:rPr lang="en-US" b="0" i="0" dirty="0">
                <a:solidFill>
                  <a:srgbClr val="374151"/>
                </a:solidFill>
                <a:effectLst/>
                <a:latin typeface="Söhne"/>
              </a:rPr>
              <a:t>This endpoint allows authenticated users to change their password. It provides a secure way for users to update their login credentials and maintain the security of their accounts.</a:t>
            </a:r>
          </a:p>
          <a:p>
            <a:pPr marL="285750" indent="-285750" algn="l">
              <a:buFont typeface="Wingdings" panose="05000000000000000000" pitchFamily="2" charset="2"/>
              <a:buChar char="v"/>
            </a:pPr>
            <a:r>
              <a:rPr lang="en-US" b="1" i="0" dirty="0">
                <a:solidFill>
                  <a:srgbClr val="374151"/>
                </a:solidFill>
                <a:effectLst/>
                <a:latin typeface="Söhne"/>
              </a:rPr>
              <a:t>Endpoint: </a:t>
            </a:r>
            <a:r>
              <a:rPr lang="en-US" b="1" i="0" dirty="0" err="1" smtClean="0">
                <a:solidFill>
                  <a:srgbClr val="374151"/>
                </a:solidFill>
                <a:effectLst/>
                <a:latin typeface="Söhne"/>
              </a:rPr>
              <a:t>api</a:t>
            </a:r>
            <a:r>
              <a:rPr lang="en-US" b="1" i="0" dirty="0" smtClean="0">
                <a:solidFill>
                  <a:srgbClr val="374151"/>
                </a:solidFill>
                <a:effectLst/>
                <a:latin typeface="Söhne"/>
              </a:rPr>
              <a:t>/</a:t>
            </a:r>
            <a:r>
              <a:rPr lang="en-US" b="1" i="0" dirty="0" err="1" smtClean="0">
                <a:solidFill>
                  <a:srgbClr val="374151"/>
                </a:solidFill>
                <a:effectLst/>
                <a:latin typeface="Söhne"/>
              </a:rPr>
              <a:t>auth</a:t>
            </a:r>
            <a:r>
              <a:rPr lang="en-US" b="1" i="0" dirty="0" smtClean="0">
                <a:solidFill>
                  <a:srgbClr val="374151"/>
                </a:solidFill>
                <a:effectLst/>
                <a:latin typeface="Söhne"/>
              </a:rPr>
              <a:t>/</a:t>
            </a:r>
            <a:r>
              <a:rPr lang="en-US" b="1" i="0" dirty="0" err="1" smtClean="0">
                <a:solidFill>
                  <a:srgbClr val="374151"/>
                </a:solidFill>
                <a:effectLst/>
                <a:latin typeface="Söhne"/>
              </a:rPr>
              <a:t>getAllactiveUsers</a:t>
            </a:r>
            <a:r>
              <a:rPr lang="en-US" b="1" i="0" dirty="0" smtClean="0">
                <a:solidFill>
                  <a:srgbClr val="374151"/>
                </a:solidFill>
                <a:effectLst/>
                <a:latin typeface="Söhne"/>
              </a:rPr>
              <a:t> </a:t>
            </a:r>
            <a:endParaRPr lang="en-US" b="1" i="0" dirty="0">
              <a:solidFill>
                <a:srgbClr val="374151"/>
              </a:solidFill>
              <a:effectLst/>
              <a:latin typeface="Söhne"/>
            </a:endParaRPr>
          </a:p>
          <a:p>
            <a:pPr algn="l"/>
            <a:r>
              <a:rPr lang="en-US" b="0" i="0" dirty="0">
                <a:solidFill>
                  <a:srgbClr val="374151"/>
                </a:solidFill>
                <a:effectLst/>
                <a:latin typeface="Söhne"/>
              </a:rPr>
              <a:t>This endpoint retrieves a list of all currently active users in the system. It provides valuable information about the user base and can be used for various purposes such as user analytics or monitoring active users.</a:t>
            </a:r>
          </a:p>
          <a:p>
            <a:endParaRPr lang="en-CA" dirty="0"/>
          </a:p>
        </p:txBody>
      </p:sp>
    </p:spTree>
    <p:extLst>
      <p:ext uri="{BB962C8B-B14F-4D97-AF65-F5344CB8AC3E}">
        <p14:creationId xmlns:p14="http://schemas.microsoft.com/office/powerpoint/2010/main" val="37042429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405224A-D8AE-785B-6212-45728064CD7A}"/>
              </a:ext>
            </a:extLst>
          </p:cNvPr>
          <p:cNvSpPr>
            <a:spLocks noGrp="1"/>
          </p:cNvSpPr>
          <p:nvPr>
            <p:ph type="title"/>
          </p:nvPr>
        </p:nvSpPr>
        <p:spPr/>
        <p:txBody>
          <a:bodyPr/>
          <a:lstStyle/>
          <a:p>
            <a:r>
              <a:rPr lang="en-CA" b="0" i="0" dirty="0">
                <a:solidFill>
                  <a:schemeClr val="bg1"/>
                </a:solidFill>
                <a:effectLst/>
                <a:latin typeface="Söhne"/>
              </a:rPr>
              <a:t>List of Endpoints</a:t>
            </a:r>
            <a:endParaRPr lang="en-CA" dirty="0"/>
          </a:p>
        </p:txBody>
      </p:sp>
      <p:sp>
        <p:nvSpPr>
          <p:cNvPr id="3" name="Content Placeholder 2">
            <a:extLst>
              <a:ext uri="{FF2B5EF4-FFF2-40B4-BE49-F238E27FC236}">
                <a16:creationId xmlns:a16="http://schemas.microsoft.com/office/drawing/2014/main" xmlns="" id="{64C9A571-2667-74D6-FA50-82023E695EE4}"/>
              </a:ext>
            </a:extLst>
          </p:cNvPr>
          <p:cNvSpPr>
            <a:spLocks noGrp="1"/>
          </p:cNvSpPr>
          <p:nvPr>
            <p:ph idx="1"/>
          </p:nvPr>
        </p:nvSpPr>
        <p:spPr/>
        <p:txBody>
          <a:bodyPr>
            <a:normAutofit fontScale="92500" lnSpcReduction="20000"/>
          </a:bodyPr>
          <a:lstStyle/>
          <a:p>
            <a:pPr algn="l"/>
            <a:r>
              <a:rPr lang="en-US" b="1" i="0" dirty="0">
                <a:solidFill>
                  <a:srgbClr val="374151"/>
                </a:solidFill>
                <a:effectLst/>
                <a:latin typeface="Söhne"/>
              </a:rPr>
              <a:t>Endpoint: </a:t>
            </a:r>
            <a:r>
              <a:rPr lang="en-US" b="1" i="0" dirty="0" err="1" smtClean="0">
                <a:solidFill>
                  <a:srgbClr val="374151"/>
                </a:solidFill>
                <a:effectLst/>
                <a:latin typeface="Söhne"/>
              </a:rPr>
              <a:t>api</a:t>
            </a:r>
            <a:r>
              <a:rPr lang="en-US" b="1" i="0" dirty="0" smtClean="0">
                <a:solidFill>
                  <a:srgbClr val="374151"/>
                </a:solidFill>
                <a:effectLst/>
                <a:latin typeface="Söhne"/>
              </a:rPr>
              <a:t>/</a:t>
            </a:r>
            <a:r>
              <a:rPr lang="en-US" b="1" i="0" dirty="0" err="1" smtClean="0">
                <a:solidFill>
                  <a:srgbClr val="374151"/>
                </a:solidFill>
                <a:effectLst/>
                <a:latin typeface="Söhne"/>
              </a:rPr>
              <a:t>auth</a:t>
            </a:r>
            <a:r>
              <a:rPr lang="en-US" b="1" i="0" dirty="0" smtClean="0">
                <a:solidFill>
                  <a:srgbClr val="374151"/>
                </a:solidFill>
                <a:effectLst/>
                <a:latin typeface="Söhne"/>
              </a:rPr>
              <a:t>/login</a:t>
            </a:r>
            <a:endParaRPr lang="en-US" b="1" i="0" dirty="0">
              <a:solidFill>
                <a:srgbClr val="374151"/>
              </a:solidFill>
              <a:effectLst/>
              <a:latin typeface="Söhne"/>
            </a:endParaRPr>
          </a:p>
          <a:p>
            <a:pPr marL="0" indent="0" algn="l">
              <a:buNone/>
            </a:pPr>
            <a:r>
              <a:rPr lang="en-US" b="0" i="0" dirty="0">
                <a:solidFill>
                  <a:srgbClr val="374151"/>
                </a:solidFill>
                <a:effectLst/>
                <a:latin typeface="Söhne"/>
              </a:rPr>
              <a:t>The login endpoint enables users to authenticate themselves and gain access to the system. It verifies user credentials and grants a session token, allowing users to access protected resources.</a:t>
            </a:r>
          </a:p>
          <a:p>
            <a:pPr algn="l"/>
            <a:r>
              <a:rPr lang="en-US" b="1" i="0" dirty="0">
                <a:solidFill>
                  <a:srgbClr val="374151"/>
                </a:solidFill>
                <a:effectLst/>
                <a:latin typeface="Söhne"/>
              </a:rPr>
              <a:t>Endpoint: </a:t>
            </a:r>
            <a:r>
              <a:rPr lang="en-US" b="1" i="0" dirty="0" err="1" smtClean="0">
                <a:solidFill>
                  <a:srgbClr val="374151"/>
                </a:solidFill>
                <a:effectLst/>
                <a:latin typeface="Söhne"/>
              </a:rPr>
              <a:t>api</a:t>
            </a:r>
            <a:r>
              <a:rPr lang="en-US" b="1" i="0" dirty="0" smtClean="0">
                <a:solidFill>
                  <a:srgbClr val="374151"/>
                </a:solidFill>
                <a:effectLst/>
                <a:latin typeface="Söhne"/>
              </a:rPr>
              <a:t>/</a:t>
            </a:r>
            <a:r>
              <a:rPr lang="en-US" b="1" i="0" dirty="0" err="1" smtClean="0">
                <a:solidFill>
                  <a:srgbClr val="374151"/>
                </a:solidFill>
                <a:effectLst/>
                <a:latin typeface="Söhne"/>
              </a:rPr>
              <a:t>auth</a:t>
            </a:r>
            <a:r>
              <a:rPr lang="en-US" b="1" i="0" dirty="0" smtClean="0">
                <a:solidFill>
                  <a:srgbClr val="374151"/>
                </a:solidFill>
                <a:effectLst/>
                <a:latin typeface="Söhne"/>
              </a:rPr>
              <a:t>/register</a:t>
            </a:r>
            <a:endParaRPr lang="en-US" b="1" i="0" dirty="0">
              <a:solidFill>
                <a:srgbClr val="374151"/>
              </a:solidFill>
              <a:effectLst/>
              <a:latin typeface="Söhne"/>
            </a:endParaRPr>
          </a:p>
          <a:p>
            <a:pPr marL="0" indent="0" algn="l">
              <a:buNone/>
            </a:pPr>
            <a:r>
              <a:rPr lang="en-US" b="0" i="0" dirty="0">
                <a:solidFill>
                  <a:srgbClr val="374151"/>
                </a:solidFill>
                <a:effectLst/>
                <a:latin typeface="Söhne"/>
              </a:rPr>
              <a:t>This endpoint is used for user registration. It allows new users to create an account by providing necessary information such as username, password, and additional details required for registration.</a:t>
            </a:r>
          </a:p>
          <a:p>
            <a:pPr algn="l"/>
            <a:r>
              <a:rPr lang="en-US" b="1" i="0" dirty="0">
                <a:solidFill>
                  <a:srgbClr val="374151"/>
                </a:solidFill>
                <a:effectLst/>
                <a:latin typeface="Söhne"/>
              </a:rPr>
              <a:t>Endpoint: </a:t>
            </a:r>
            <a:r>
              <a:rPr lang="en-US" b="1" i="0" dirty="0" err="1" smtClean="0">
                <a:solidFill>
                  <a:srgbClr val="374151"/>
                </a:solidFill>
                <a:effectLst/>
                <a:latin typeface="Söhne"/>
              </a:rPr>
              <a:t>api</a:t>
            </a:r>
            <a:r>
              <a:rPr lang="en-US" b="1" i="0" dirty="0" smtClean="0">
                <a:solidFill>
                  <a:srgbClr val="374151"/>
                </a:solidFill>
                <a:effectLst/>
                <a:latin typeface="Söhne"/>
              </a:rPr>
              <a:t>/login/</a:t>
            </a:r>
            <a:r>
              <a:rPr lang="en-US" b="1" i="0" dirty="0" err="1" smtClean="0">
                <a:solidFill>
                  <a:srgbClr val="374151"/>
                </a:solidFill>
                <a:effectLst/>
                <a:latin typeface="Söhne"/>
              </a:rPr>
              <a:t>logindetail</a:t>
            </a:r>
            <a:r>
              <a:rPr lang="en-US" b="1" i="0" dirty="0" smtClean="0">
                <a:solidFill>
                  <a:srgbClr val="374151"/>
                </a:solidFill>
                <a:effectLst/>
                <a:latin typeface="Söhne"/>
              </a:rPr>
              <a:t> </a:t>
            </a:r>
            <a:endParaRPr lang="en-US" b="1" i="0" dirty="0">
              <a:solidFill>
                <a:srgbClr val="374151"/>
              </a:solidFill>
              <a:effectLst/>
              <a:latin typeface="Söhne"/>
            </a:endParaRPr>
          </a:p>
          <a:p>
            <a:pPr marL="0" indent="0" algn="l">
              <a:buNone/>
            </a:pPr>
            <a:r>
              <a:rPr lang="en-US" b="0" i="0" dirty="0">
                <a:solidFill>
                  <a:srgbClr val="374151"/>
                </a:solidFill>
                <a:effectLst/>
                <a:latin typeface="Söhne"/>
              </a:rPr>
              <a:t>This endpoint retrieves detailed information about a user's login activity. It can provide data such as the date and time of the last login, IP address used for login, and other relevant details for auditing and security purposes.</a:t>
            </a:r>
          </a:p>
          <a:p>
            <a:endParaRPr lang="en-CA" dirty="0"/>
          </a:p>
        </p:txBody>
      </p:sp>
    </p:spTree>
    <p:extLst>
      <p:ext uri="{BB962C8B-B14F-4D97-AF65-F5344CB8AC3E}">
        <p14:creationId xmlns:p14="http://schemas.microsoft.com/office/powerpoint/2010/main" val="22362149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B4F6137-5E1E-9DEC-9C00-69C8AE70BF20}"/>
              </a:ext>
            </a:extLst>
          </p:cNvPr>
          <p:cNvSpPr>
            <a:spLocks noGrp="1"/>
          </p:cNvSpPr>
          <p:nvPr>
            <p:ph type="title"/>
          </p:nvPr>
        </p:nvSpPr>
        <p:spPr/>
        <p:txBody>
          <a:bodyPr/>
          <a:lstStyle/>
          <a:p>
            <a:r>
              <a:rPr lang="en-CA" b="0" i="0" dirty="0">
                <a:solidFill>
                  <a:schemeClr val="bg1"/>
                </a:solidFill>
                <a:effectLst/>
                <a:latin typeface="Söhne"/>
              </a:rPr>
              <a:t>List of Endpoints</a:t>
            </a:r>
            <a:endParaRPr lang="en-CA" dirty="0"/>
          </a:p>
        </p:txBody>
      </p:sp>
      <p:sp>
        <p:nvSpPr>
          <p:cNvPr id="3" name="Content Placeholder 2">
            <a:extLst>
              <a:ext uri="{FF2B5EF4-FFF2-40B4-BE49-F238E27FC236}">
                <a16:creationId xmlns:a16="http://schemas.microsoft.com/office/drawing/2014/main" xmlns="" id="{D0070914-DF0B-C591-5EEB-E4FF3294A0D8}"/>
              </a:ext>
            </a:extLst>
          </p:cNvPr>
          <p:cNvSpPr>
            <a:spLocks noGrp="1"/>
          </p:cNvSpPr>
          <p:nvPr>
            <p:ph idx="1"/>
          </p:nvPr>
        </p:nvSpPr>
        <p:spPr/>
        <p:txBody>
          <a:bodyPr>
            <a:normAutofit fontScale="77500" lnSpcReduction="20000"/>
          </a:bodyPr>
          <a:lstStyle/>
          <a:p>
            <a:pPr algn="l"/>
            <a:r>
              <a:rPr lang="en-US" b="1" i="0" dirty="0">
                <a:solidFill>
                  <a:srgbClr val="374151"/>
                </a:solidFill>
                <a:effectLst/>
                <a:latin typeface="Söhne"/>
              </a:rPr>
              <a:t>Endpoint: </a:t>
            </a:r>
            <a:r>
              <a:rPr lang="en-US" b="1" i="0" dirty="0" err="1" smtClean="0">
                <a:solidFill>
                  <a:srgbClr val="374151"/>
                </a:solidFill>
                <a:effectLst/>
                <a:latin typeface="Söhne"/>
              </a:rPr>
              <a:t>api</a:t>
            </a:r>
            <a:r>
              <a:rPr lang="en-US" b="1" i="0" dirty="0" smtClean="0">
                <a:solidFill>
                  <a:srgbClr val="374151"/>
                </a:solidFill>
                <a:effectLst/>
                <a:latin typeface="Söhne"/>
              </a:rPr>
              <a:t>/login/logout </a:t>
            </a:r>
            <a:endParaRPr lang="en-US" b="1" i="0" dirty="0">
              <a:solidFill>
                <a:srgbClr val="374151"/>
              </a:solidFill>
              <a:effectLst/>
              <a:latin typeface="Söhne"/>
            </a:endParaRPr>
          </a:p>
          <a:p>
            <a:pPr marL="0" indent="0" algn="l">
              <a:buNone/>
            </a:pPr>
            <a:r>
              <a:rPr lang="en-US" b="0" i="0" dirty="0">
                <a:solidFill>
                  <a:srgbClr val="374151"/>
                </a:solidFill>
                <a:effectLst/>
                <a:latin typeface="Söhne"/>
              </a:rPr>
              <a:t>The logout endpoint allows users to securely log out of the system, terminating their active session. It ensures the protection of user data and prevents unauthorized access to their account after logging out.</a:t>
            </a:r>
          </a:p>
          <a:p>
            <a:pPr algn="l"/>
            <a:r>
              <a:rPr lang="en-US" b="1" i="0" dirty="0">
                <a:solidFill>
                  <a:srgbClr val="374151"/>
                </a:solidFill>
                <a:effectLst/>
                <a:latin typeface="Söhne"/>
              </a:rPr>
              <a:t>Endpoint: </a:t>
            </a:r>
            <a:r>
              <a:rPr lang="en-US" b="1" i="0" dirty="0" err="1" smtClean="0">
                <a:solidFill>
                  <a:srgbClr val="374151"/>
                </a:solidFill>
                <a:effectLst/>
                <a:latin typeface="Söhne"/>
              </a:rPr>
              <a:t>api</a:t>
            </a:r>
            <a:r>
              <a:rPr lang="en-US" b="1" i="0" dirty="0" smtClean="0">
                <a:solidFill>
                  <a:srgbClr val="374151"/>
                </a:solidFill>
                <a:effectLst/>
                <a:latin typeface="Söhne"/>
              </a:rPr>
              <a:t>/item/</a:t>
            </a:r>
            <a:r>
              <a:rPr lang="en-US" b="1" i="0" dirty="0" err="1" smtClean="0">
                <a:solidFill>
                  <a:srgbClr val="374151"/>
                </a:solidFill>
                <a:effectLst/>
                <a:latin typeface="Söhne"/>
              </a:rPr>
              <a:t>addItem</a:t>
            </a:r>
            <a:r>
              <a:rPr lang="en-US" b="1" i="0" dirty="0" smtClean="0">
                <a:solidFill>
                  <a:srgbClr val="374151"/>
                </a:solidFill>
                <a:effectLst/>
                <a:latin typeface="Söhne"/>
              </a:rPr>
              <a:t> </a:t>
            </a:r>
            <a:endParaRPr lang="en-US" b="1" i="0" dirty="0">
              <a:solidFill>
                <a:srgbClr val="374151"/>
              </a:solidFill>
              <a:effectLst/>
              <a:latin typeface="Söhne"/>
            </a:endParaRPr>
          </a:p>
          <a:p>
            <a:pPr marL="0" indent="0" algn="l">
              <a:buNone/>
            </a:pPr>
            <a:r>
              <a:rPr lang="en-US" b="0" i="0" dirty="0">
                <a:solidFill>
                  <a:srgbClr val="374151"/>
                </a:solidFill>
                <a:effectLst/>
                <a:latin typeface="Söhne"/>
              </a:rPr>
              <a:t>This endpoint is used to add a new item to the system. It accepts the necessary information for creating a new item and stores it in the appropriate database. It enables users to expand the system's catalog or inventory.</a:t>
            </a:r>
          </a:p>
          <a:p>
            <a:pPr algn="l"/>
            <a:r>
              <a:rPr lang="en-US" b="1" i="0" dirty="0">
                <a:solidFill>
                  <a:srgbClr val="374151"/>
                </a:solidFill>
                <a:effectLst/>
                <a:latin typeface="Söhne"/>
              </a:rPr>
              <a:t>Endpoint: </a:t>
            </a:r>
            <a:r>
              <a:rPr lang="en-US" b="1" i="0" dirty="0" err="1" smtClean="0">
                <a:solidFill>
                  <a:srgbClr val="374151"/>
                </a:solidFill>
                <a:effectLst/>
                <a:latin typeface="Söhne"/>
              </a:rPr>
              <a:t>api</a:t>
            </a:r>
            <a:r>
              <a:rPr lang="en-US" b="1" i="0" dirty="0" smtClean="0">
                <a:solidFill>
                  <a:srgbClr val="374151"/>
                </a:solidFill>
                <a:effectLst/>
                <a:latin typeface="Söhne"/>
              </a:rPr>
              <a:t>/item/</a:t>
            </a:r>
            <a:r>
              <a:rPr lang="en-US" b="1" i="0" dirty="0" err="1" smtClean="0">
                <a:solidFill>
                  <a:srgbClr val="374151"/>
                </a:solidFill>
                <a:effectLst/>
                <a:latin typeface="Söhne"/>
              </a:rPr>
              <a:t>getItemList</a:t>
            </a:r>
            <a:r>
              <a:rPr lang="en-US" b="1" i="0" dirty="0" smtClean="0">
                <a:solidFill>
                  <a:srgbClr val="374151"/>
                </a:solidFill>
                <a:effectLst/>
                <a:latin typeface="Söhne"/>
              </a:rPr>
              <a:t> </a:t>
            </a:r>
            <a:endParaRPr lang="en-US" b="1" i="0" dirty="0">
              <a:solidFill>
                <a:srgbClr val="374151"/>
              </a:solidFill>
              <a:effectLst/>
              <a:latin typeface="Söhne"/>
            </a:endParaRPr>
          </a:p>
          <a:p>
            <a:pPr marL="0" indent="0" algn="l">
              <a:buNone/>
            </a:pPr>
            <a:r>
              <a:rPr lang="en-US" b="0" i="0" dirty="0">
                <a:solidFill>
                  <a:srgbClr val="374151"/>
                </a:solidFill>
                <a:effectLst/>
                <a:latin typeface="Söhne"/>
              </a:rPr>
              <a:t>This endpoint retrieves a list of all items available in the system. It can be used to display the items to users, provide search functionality, or facilitate other operations that require accessing the complete item list.</a:t>
            </a:r>
          </a:p>
          <a:p>
            <a:pPr algn="l"/>
            <a:r>
              <a:rPr lang="en-US" b="1" i="0" dirty="0">
                <a:solidFill>
                  <a:srgbClr val="374151"/>
                </a:solidFill>
                <a:effectLst/>
                <a:latin typeface="Söhne"/>
              </a:rPr>
              <a:t>Endpoint: </a:t>
            </a:r>
            <a:r>
              <a:rPr lang="en-US" b="1" i="0" dirty="0" err="1" smtClean="0">
                <a:solidFill>
                  <a:srgbClr val="374151"/>
                </a:solidFill>
                <a:effectLst/>
                <a:latin typeface="Söhne"/>
              </a:rPr>
              <a:t>api</a:t>
            </a:r>
            <a:r>
              <a:rPr lang="en-US" b="1" i="0" dirty="0" smtClean="0">
                <a:solidFill>
                  <a:srgbClr val="374151"/>
                </a:solidFill>
                <a:effectLst/>
                <a:latin typeface="Söhne"/>
              </a:rPr>
              <a:t>/item/update </a:t>
            </a:r>
            <a:r>
              <a:rPr lang="en-US" b="1" i="0" dirty="0">
                <a:solidFill>
                  <a:srgbClr val="374151"/>
                </a:solidFill>
                <a:effectLst/>
                <a:latin typeface="Söhne"/>
              </a:rPr>
              <a:t>item </a:t>
            </a:r>
          </a:p>
          <a:p>
            <a:pPr marL="0" indent="0" algn="l">
              <a:buNone/>
            </a:pPr>
            <a:r>
              <a:rPr lang="en-US" b="0" i="0" dirty="0">
                <a:solidFill>
                  <a:srgbClr val="374151"/>
                </a:solidFill>
                <a:effectLst/>
                <a:latin typeface="Söhne"/>
              </a:rPr>
              <a:t>The update Item endpoint allows users to modify existing item details. It accepts the updated information for a specific item and applies the changes to the corresponding item record in the system, ensuring accurate and up-to-date item data.</a:t>
            </a:r>
          </a:p>
          <a:p>
            <a:endParaRPr lang="en-CA" dirty="0"/>
          </a:p>
        </p:txBody>
      </p:sp>
    </p:spTree>
    <p:extLst>
      <p:ext uri="{BB962C8B-B14F-4D97-AF65-F5344CB8AC3E}">
        <p14:creationId xmlns:p14="http://schemas.microsoft.com/office/powerpoint/2010/main" val="15342989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Database:</a:t>
            </a:r>
            <a:endParaRPr lang="en-IN" dirty="0"/>
          </a:p>
        </p:txBody>
      </p:sp>
      <p:sp>
        <p:nvSpPr>
          <p:cNvPr id="3" name="Content Placeholder 2"/>
          <p:cNvSpPr>
            <a:spLocks noGrp="1"/>
          </p:cNvSpPr>
          <p:nvPr>
            <p:ph idx="1"/>
          </p:nvPr>
        </p:nvSpPr>
        <p:spPr/>
        <p:txBody>
          <a:bodyPr/>
          <a:lstStyle/>
          <a:p>
            <a:r>
              <a:rPr lang="en-US" dirty="0"/>
              <a:t>We will use </a:t>
            </a:r>
            <a:r>
              <a:rPr lang="en-US" dirty="0" err="1"/>
              <a:t>PostgreSQL</a:t>
            </a:r>
            <a:r>
              <a:rPr lang="en-US" dirty="0"/>
              <a:t> as a database and we will create below tables:</a:t>
            </a:r>
          </a:p>
          <a:p>
            <a:pPr marL="514350" indent="-514350">
              <a:buFont typeface="+mj-lt"/>
              <a:buAutoNum type="arabicPeriod"/>
            </a:pPr>
            <a:r>
              <a:rPr lang="en-US" dirty="0" err="1" smtClean="0"/>
              <a:t>Userdetail</a:t>
            </a:r>
            <a:endParaRPr lang="en-US" dirty="0"/>
          </a:p>
          <a:p>
            <a:pPr marL="514350" indent="-514350">
              <a:buFont typeface="+mj-lt"/>
              <a:buAutoNum type="arabicPeriod"/>
            </a:pPr>
            <a:r>
              <a:rPr lang="en-US" dirty="0" smtClean="0"/>
              <a:t>items– </a:t>
            </a:r>
            <a:r>
              <a:rPr lang="en-US" dirty="0"/>
              <a:t>contain item details with images.</a:t>
            </a:r>
          </a:p>
          <a:p>
            <a:pPr marL="514350" indent="-514350">
              <a:buFont typeface="+mj-lt"/>
              <a:buAutoNum type="arabicPeriod"/>
            </a:pPr>
            <a:r>
              <a:rPr lang="en-US" dirty="0" smtClean="0"/>
              <a:t>Cart – that need to implement</a:t>
            </a:r>
            <a:endParaRPr lang="en-US" dirty="0"/>
          </a:p>
          <a:p>
            <a:pPr marL="514350" indent="-514350">
              <a:buFont typeface="+mj-lt"/>
              <a:buAutoNum type="arabicPeriod"/>
            </a:pPr>
            <a:r>
              <a:rPr lang="en-US" dirty="0"/>
              <a:t>Ecommerce-1</a:t>
            </a:r>
          </a:p>
          <a:p>
            <a:pPr marL="514350" indent="-514350">
              <a:buFont typeface="+mj-lt"/>
              <a:buAutoNum type="arabicPeriod"/>
            </a:pPr>
            <a:r>
              <a:rPr lang="en-US" dirty="0"/>
              <a:t>Ecommerce-2</a:t>
            </a:r>
          </a:p>
          <a:p>
            <a:pPr marL="0" indent="0">
              <a:buNone/>
            </a:pPr>
            <a:r>
              <a:rPr lang="en-US" dirty="0"/>
              <a:t>   </a:t>
            </a:r>
            <a:endParaRPr lang="en-IN" dirty="0"/>
          </a:p>
        </p:txBody>
      </p:sp>
      <p:pic>
        <p:nvPicPr>
          <p:cNvPr id="4" name="Picture 3"/>
          <p:cNvPicPr>
            <a:picLocks noChangeAspect="1"/>
          </p:cNvPicPr>
          <p:nvPr/>
        </p:nvPicPr>
        <p:blipFill>
          <a:blip r:embed="rId2"/>
          <a:stretch>
            <a:fillRect/>
          </a:stretch>
        </p:blipFill>
        <p:spPr>
          <a:xfrm>
            <a:off x="9213492" y="2976630"/>
            <a:ext cx="2857500" cy="1600200"/>
          </a:xfrm>
          <a:prstGeom prst="rect">
            <a:avLst/>
          </a:prstGeom>
        </p:spPr>
      </p:pic>
    </p:spTree>
    <p:extLst>
      <p:ext uri="{BB962C8B-B14F-4D97-AF65-F5344CB8AC3E}">
        <p14:creationId xmlns:p14="http://schemas.microsoft.com/office/powerpoint/2010/main" val="18468854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AI Computer Vision .</a:t>
            </a:r>
            <a:endParaRPr lang="en-IN" dirty="0"/>
          </a:p>
        </p:txBody>
      </p:sp>
      <p:sp>
        <p:nvSpPr>
          <p:cNvPr id="3" name="Content Placeholder 2"/>
          <p:cNvSpPr>
            <a:spLocks noGrp="1"/>
          </p:cNvSpPr>
          <p:nvPr>
            <p:ph idx="1"/>
          </p:nvPr>
        </p:nvSpPr>
        <p:spPr>
          <a:xfrm>
            <a:off x="6522720" y="2699294"/>
            <a:ext cx="4346167" cy="3416300"/>
          </a:xfrm>
        </p:spPr>
        <p:txBody>
          <a:bodyPr/>
          <a:lstStyle/>
          <a:p>
            <a:r>
              <a:rPr lang="en-US" dirty="0"/>
              <a:t>We will use </a:t>
            </a:r>
            <a:r>
              <a:rPr lang="en-US" dirty="0" err="1"/>
              <a:t>Tensorflow</a:t>
            </a:r>
            <a:r>
              <a:rPr lang="en-US" dirty="0"/>
              <a:t>, </a:t>
            </a:r>
            <a:r>
              <a:rPr lang="en-US" dirty="0" err="1"/>
              <a:t>keras</a:t>
            </a:r>
            <a:r>
              <a:rPr lang="en-US" dirty="0"/>
              <a:t> library that will identify the item based on image and return item name.</a:t>
            </a:r>
          </a:p>
          <a:p>
            <a:r>
              <a:rPr lang="en-US" dirty="0"/>
              <a:t>We still need to check which algorithm will be used to identify the item.</a:t>
            </a:r>
            <a:endParaRPr lang="en-IN" dirty="0"/>
          </a:p>
        </p:txBody>
      </p:sp>
      <p:pic>
        <p:nvPicPr>
          <p:cNvPr id="5" name="Picture 4">
            <a:extLst>
              <a:ext uri="{FF2B5EF4-FFF2-40B4-BE49-F238E27FC236}">
                <a16:creationId xmlns:a16="http://schemas.microsoft.com/office/drawing/2014/main" xmlns="" id="{6906973F-4B03-F5FD-F52D-0121CDE216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4326" y="2795452"/>
            <a:ext cx="5337494" cy="2864439"/>
          </a:xfrm>
          <a:prstGeom prst="rect">
            <a:avLst/>
          </a:prstGeom>
        </p:spPr>
      </p:pic>
    </p:spTree>
    <p:extLst>
      <p:ext uri="{BB962C8B-B14F-4D97-AF65-F5344CB8AC3E}">
        <p14:creationId xmlns:p14="http://schemas.microsoft.com/office/powerpoint/2010/main" val="7530078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0296" y="2483246"/>
            <a:ext cx="8140337" cy="1891507"/>
          </a:xfrm>
        </p:spPr>
        <p:txBody>
          <a:bodyPr>
            <a:normAutofit fontScale="92500" lnSpcReduction="10000"/>
          </a:bodyPr>
          <a:lstStyle/>
          <a:p>
            <a:pPr marL="3657600" lvl="8" indent="0">
              <a:buNone/>
            </a:pPr>
            <a:endParaRPr lang="en-US" dirty="0"/>
          </a:p>
          <a:p>
            <a:pPr marL="3657600" lvl="8" indent="0">
              <a:buNone/>
            </a:pPr>
            <a:r>
              <a:rPr lang="en-US" dirty="0"/>
              <a:t>       </a:t>
            </a:r>
          </a:p>
          <a:p>
            <a:pPr marL="3657600" lvl="8" indent="0">
              <a:buNone/>
            </a:pPr>
            <a:r>
              <a:rPr lang="en-US" sz="1600" b="1" dirty="0"/>
              <a:t>                 </a:t>
            </a:r>
          </a:p>
          <a:p>
            <a:pPr marL="3657600" lvl="8" indent="0">
              <a:buNone/>
            </a:pPr>
            <a:endParaRPr lang="en-US" sz="1600" b="1" dirty="0"/>
          </a:p>
          <a:p>
            <a:pPr marL="3657600" lvl="8" indent="0">
              <a:buNone/>
            </a:pPr>
            <a:r>
              <a:rPr lang="en-US" sz="1600" b="1" dirty="0"/>
              <a:t>	</a:t>
            </a:r>
            <a:r>
              <a:rPr lang="en-US" sz="4000" b="1" dirty="0"/>
              <a:t>	Thank you</a:t>
            </a:r>
            <a:endParaRPr lang="en-US" sz="1600" b="1" dirty="0"/>
          </a:p>
        </p:txBody>
      </p:sp>
    </p:spTree>
    <p:extLst>
      <p:ext uri="{BB962C8B-B14F-4D97-AF65-F5344CB8AC3E}">
        <p14:creationId xmlns:p14="http://schemas.microsoft.com/office/powerpoint/2010/main" val="313412703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284</TotalTime>
  <Words>614</Words>
  <Application>Microsoft Office PowerPoint</Application>
  <PresentationFormat>Widescreen</PresentationFormat>
  <Paragraphs>59</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Century Gothic</vt:lpstr>
      <vt:lpstr>Söhne</vt:lpstr>
      <vt:lpstr>Wingdings</vt:lpstr>
      <vt:lpstr>Wingdings 3</vt:lpstr>
      <vt:lpstr>Ion Boardroom</vt:lpstr>
      <vt:lpstr>   Minimal Viable Product          ON “PRICE COMPARISION APP”</vt:lpstr>
      <vt:lpstr>PowerPoint Presentation</vt:lpstr>
      <vt:lpstr>Backend Functionality.</vt:lpstr>
      <vt:lpstr>List of Endpoints that we already implemented and working locally</vt:lpstr>
      <vt:lpstr>List of Endpoints</vt:lpstr>
      <vt:lpstr>List of Endpoints</vt:lpstr>
      <vt:lpstr>Database:</vt:lpstr>
      <vt:lpstr>AI Computer Vision .</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WARMUP  ON “PRICE COMPARISION APP”</dc:title>
  <dc:creator>Microsoft account</dc:creator>
  <cp:lastModifiedBy>Microsoft account</cp:lastModifiedBy>
  <cp:revision>64</cp:revision>
  <dcterms:created xsi:type="dcterms:W3CDTF">2023-05-20T20:29:00Z</dcterms:created>
  <dcterms:modified xsi:type="dcterms:W3CDTF">2023-06-28T18:17:59Z</dcterms:modified>
</cp:coreProperties>
</file>