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9" r:id="rId2"/>
    <p:sldId id="312" r:id="rId3"/>
    <p:sldId id="331" r:id="rId4"/>
    <p:sldId id="332" r:id="rId5"/>
    <p:sldId id="333" r:id="rId6"/>
    <p:sldId id="334" r:id="rId7"/>
    <p:sldId id="319" r:id="rId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139"/>
    <a:srgbClr val="004851"/>
    <a:srgbClr val="ED8800"/>
    <a:srgbClr val="00A3AD"/>
    <a:srgbClr val="FFFFFF"/>
    <a:srgbClr val="004E40"/>
    <a:srgbClr val="275D38"/>
    <a:srgbClr val="000000"/>
    <a:srgbClr val="C90026"/>
    <a:srgbClr val="DA1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95802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160" y="5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18/10/2021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18/10/2021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3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6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1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4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18.10.21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18.10.21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18.10.21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18.10.21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18.10.21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18.10.21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18.10.21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18.10.21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18.10.21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18.10.21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18.10.21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18.10.21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18.10.21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18.10.21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18.10.21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18.10.21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9594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606C-2193-1D48-8488-FB937C7EDD75}" type="datetime3">
              <a:rPr lang="es-ES_tradnl" smtClean="0"/>
              <a:t>18.10.21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monitor?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3AE6B0-2476-4A4D-B4C4-6C0263F9C60B}"/>
              </a:ext>
            </a:extLst>
          </p:cNvPr>
          <p:cNvSpPr/>
          <p:nvPr/>
        </p:nvSpPr>
        <p:spPr>
          <a:xfrm>
            <a:off x="2846438" y="1831493"/>
            <a:ext cx="4601497" cy="4109884"/>
          </a:xfrm>
          <a:prstGeom prst="rect">
            <a:avLst/>
          </a:prstGeom>
          <a:solidFill>
            <a:schemeClr val="bg1"/>
          </a:solidFill>
          <a:ln>
            <a:solidFill>
              <a:srgbClr val="05313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82BEC72-EC57-4B6D-911E-302DEC429EC6}"/>
              </a:ext>
            </a:extLst>
          </p:cNvPr>
          <p:cNvSpPr/>
          <p:nvPr/>
        </p:nvSpPr>
        <p:spPr>
          <a:xfrm>
            <a:off x="3559277" y="2223422"/>
            <a:ext cx="3038168" cy="608268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605CBFE-CE2F-4EEA-ADA8-7D9104197C34}"/>
              </a:ext>
            </a:extLst>
          </p:cNvPr>
          <p:cNvSpPr/>
          <p:nvPr/>
        </p:nvSpPr>
        <p:spPr>
          <a:xfrm>
            <a:off x="2281084" y="3196815"/>
            <a:ext cx="2064774" cy="592978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Function</a:t>
            </a:r>
            <a:r>
              <a:rPr lang="es-ES" dirty="0"/>
              <a:t> 1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53D791B-13B8-4E5F-B40F-A77B0EE48FC5}"/>
              </a:ext>
            </a:extLst>
          </p:cNvPr>
          <p:cNvSpPr/>
          <p:nvPr/>
        </p:nvSpPr>
        <p:spPr>
          <a:xfrm>
            <a:off x="2281084" y="4306179"/>
            <a:ext cx="2064774" cy="592978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Function</a:t>
            </a:r>
            <a:r>
              <a:rPr lang="es-E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66243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606C-2193-1D48-8488-FB937C7EDD75}" type="datetime3">
              <a:rPr lang="es-ES_tradnl" smtClean="0"/>
              <a:t>18.10.21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monitor?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3AE6B0-2476-4A4D-B4C4-6C0263F9C60B}"/>
              </a:ext>
            </a:extLst>
          </p:cNvPr>
          <p:cNvSpPr/>
          <p:nvPr/>
        </p:nvSpPr>
        <p:spPr>
          <a:xfrm>
            <a:off x="4120473" y="1851687"/>
            <a:ext cx="4601497" cy="4109884"/>
          </a:xfrm>
          <a:prstGeom prst="rect">
            <a:avLst/>
          </a:prstGeom>
          <a:solidFill>
            <a:schemeClr val="bg1"/>
          </a:solidFill>
          <a:ln>
            <a:solidFill>
              <a:srgbClr val="05313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82BEC72-EC57-4B6D-911E-302DEC429EC6}"/>
              </a:ext>
            </a:extLst>
          </p:cNvPr>
          <p:cNvSpPr/>
          <p:nvPr/>
        </p:nvSpPr>
        <p:spPr>
          <a:xfrm>
            <a:off x="4833312" y="2103657"/>
            <a:ext cx="3038168" cy="608268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605CBFE-CE2F-4EEA-ADA8-7D9104197C34}"/>
              </a:ext>
            </a:extLst>
          </p:cNvPr>
          <p:cNvSpPr/>
          <p:nvPr/>
        </p:nvSpPr>
        <p:spPr>
          <a:xfrm>
            <a:off x="3555119" y="3077050"/>
            <a:ext cx="2064774" cy="592978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Function</a:t>
            </a:r>
            <a:r>
              <a:rPr lang="es-ES" dirty="0"/>
              <a:t> 1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53D791B-13B8-4E5F-B40F-A77B0EE48FC5}"/>
              </a:ext>
            </a:extLst>
          </p:cNvPr>
          <p:cNvSpPr/>
          <p:nvPr/>
        </p:nvSpPr>
        <p:spPr>
          <a:xfrm>
            <a:off x="3555119" y="4186414"/>
            <a:ext cx="2064774" cy="592978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Function</a:t>
            </a:r>
            <a:r>
              <a:rPr lang="es-ES" dirty="0"/>
              <a:t> 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43D41EA-574D-4825-A2D1-FB7D7FD1A649}"/>
              </a:ext>
            </a:extLst>
          </p:cNvPr>
          <p:cNvSpPr/>
          <p:nvPr/>
        </p:nvSpPr>
        <p:spPr>
          <a:xfrm>
            <a:off x="6741774" y="3309235"/>
            <a:ext cx="1791477" cy="220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Lock">
            <a:extLst>
              <a:ext uri="{FF2B5EF4-FFF2-40B4-BE49-F238E27FC236}">
                <a16:creationId xmlns:a16="http://schemas.microsoft.com/office/drawing/2014/main" id="{58F0394A-FB35-4111-A9D8-1A4C64D8F17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445883" y="3373539"/>
            <a:ext cx="383257" cy="41332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24" name="11 Tabla">
            <a:extLst>
              <a:ext uri="{FF2B5EF4-FFF2-40B4-BE49-F238E27FC236}">
                <a16:creationId xmlns:a16="http://schemas.microsoft.com/office/drawing/2014/main" id="{78C8C0EB-CD09-45E5-AD26-BCE4B292E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28236"/>
              </p:ext>
            </p:extLst>
          </p:nvPr>
        </p:nvGraphicFramePr>
        <p:xfrm>
          <a:off x="8136951" y="3581203"/>
          <a:ext cx="2771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42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2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2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2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42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4558ED98-643B-4B3A-938F-AAD4F030A0E8}"/>
              </a:ext>
            </a:extLst>
          </p:cNvPr>
          <p:cNvSpPr txBox="1"/>
          <p:nvPr/>
        </p:nvSpPr>
        <p:spPr>
          <a:xfrm>
            <a:off x="7946475" y="3082796"/>
            <a:ext cx="6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Waiting</a:t>
            </a:r>
            <a:r>
              <a:rPr lang="es-ES" sz="1200" dirty="0"/>
              <a:t> </a:t>
            </a:r>
            <a:r>
              <a:rPr lang="es-ES" sz="1200" dirty="0" err="1"/>
              <a:t>queue</a:t>
            </a:r>
            <a:endParaRPr lang="es-ES" sz="12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8054EA1-138B-4F49-BD59-EDD9BF9C3B0E}"/>
              </a:ext>
            </a:extLst>
          </p:cNvPr>
          <p:cNvSpPr/>
          <p:nvPr/>
        </p:nvSpPr>
        <p:spPr>
          <a:xfrm>
            <a:off x="6185247" y="4495029"/>
            <a:ext cx="1260635" cy="284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rgbClr val="053139"/>
                </a:solidFill>
              </a:rPr>
              <a:t>Signal-notify</a:t>
            </a:r>
            <a:endParaRPr lang="es-ES" sz="1400" dirty="0">
              <a:solidFill>
                <a:srgbClr val="053139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1641FE3-F8E4-434E-9824-A32C1E1BDBE0}"/>
              </a:ext>
            </a:extLst>
          </p:cNvPr>
          <p:cNvSpPr/>
          <p:nvPr/>
        </p:nvSpPr>
        <p:spPr>
          <a:xfrm>
            <a:off x="6328367" y="3912879"/>
            <a:ext cx="995868" cy="284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rgbClr val="053139"/>
                </a:solidFill>
              </a:rPr>
              <a:t>wait</a:t>
            </a:r>
            <a:endParaRPr lang="es-ES" sz="1400" dirty="0">
              <a:solidFill>
                <a:srgbClr val="053139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AFCB7E8-A8B1-4D3D-89B4-012BC4F76FB8}"/>
              </a:ext>
            </a:extLst>
          </p:cNvPr>
          <p:cNvSpPr/>
          <p:nvPr/>
        </p:nvSpPr>
        <p:spPr>
          <a:xfrm>
            <a:off x="6185247" y="5005831"/>
            <a:ext cx="1260634" cy="37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rgbClr val="053139"/>
                </a:solidFill>
              </a:rPr>
              <a:t>notifyAll</a:t>
            </a:r>
            <a:r>
              <a:rPr lang="es-ES" sz="1200" dirty="0">
                <a:solidFill>
                  <a:srgbClr val="053139"/>
                </a:solidFill>
              </a:rPr>
              <a:t>-broadcast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A2B43FE-B27B-46FE-94BD-108109E8D4A9}"/>
              </a:ext>
            </a:extLst>
          </p:cNvPr>
          <p:cNvSpPr txBox="1"/>
          <p:nvPr/>
        </p:nvSpPr>
        <p:spPr>
          <a:xfrm>
            <a:off x="422031" y="1851687"/>
            <a:ext cx="303872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safe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Mutex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critical</a:t>
            </a:r>
            <a:r>
              <a:rPr lang="es-ES" dirty="0"/>
              <a:t> </a:t>
            </a:r>
            <a:r>
              <a:rPr lang="es-ES" dirty="0" err="1"/>
              <a:t>section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conditions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783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606C-2193-1D48-8488-FB937C7EDD75}" type="datetime3">
              <a:rPr lang="es-ES_tradnl" smtClean="0"/>
              <a:t>18.10.21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monitor - java?</a:t>
            </a:r>
          </a:p>
        </p:txBody>
      </p:sp>
      <p:sp>
        <p:nvSpPr>
          <p:cNvPr id="17" name="3 Rectángulo">
            <a:extLst>
              <a:ext uri="{FF2B5EF4-FFF2-40B4-BE49-F238E27FC236}">
                <a16:creationId xmlns:a16="http://schemas.microsoft.com/office/drawing/2014/main" id="{B5B658BE-7C48-428E-927D-07F8FA015EF8}"/>
              </a:ext>
            </a:extLst>
          </p:cNvPr>
          <p:cNvSpPr/>
          <p:nvPr/>
        </p:nvSpPr>
        <p:spPr>
          <a:xfrm>
            <a:off x="2525688" y="1949505"/>
            <a:ext cx="4248472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4 Rectángulo">
            <a:extLst>
              <a:ext uri="{FF2B5EF4-FFF2-40B4-BE49-F238E27FC236}">
                <a16:creationId xmlns:a16="http://schemas.microsoft.com/office/drawing/2014/main" id="{51438ECB-4B39-42E5-B1EC-29B05447C136}"/>
              </a:ext>
            </a:extLst>
          </p:cNvPr>
          <p:cNvSpPr/>
          <p:nvPr/>
        </p:nvSpPr>
        <p:spPr>
          <a:xfrm>
            <a:off x="2957736" y="5189865"/>
            <a:ext cx="280831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    </a:t>
            </a:r>
            <a:r>
              <a:rPr lang="es-ES" sz="1200" dirty="0" err="1">
                <a:solidFill>
                  <a:schemeClr val="tx1"/>
                </a:solidFill>
              </a:rPr>
              <a:t>Move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all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threads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from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waiting</a:t>
            </a:r>
            <a:r>
              <a:rPr lang="es-ES" sz="1200" dirty="0">
                <a:solidFill>
                  <a:schemeClr val="tx1"/>
                </a:solidFill>
              </a:rPr>
              <a:t> 	 </a:t>
            </a:r>
            <a:r>
              <a:rPr lang="es-ES" sz="1200" dirty="0" err="1">
                <a:solidFill>
                  <a:schemeClr val="tx1"/>
                </a:solidFill>
              </a:rPr>
              <a:t>queue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ready</a:t>
            </a:r>
            <a:r>
              <a:rPr lang="es-ES" sz="1200" dirty="0">
                <a:solidFill>
                  <a:schemeClr val="tx1"/>
                </a:solidFill>
              </a:rPr>
              <a:t>.</a:t>
            </a:r>
          </a:p>
          <a:p>
            <a:r>
              <a:rPr lang="es-ES" sz="1200" dirty="0">
                <a:solidFill>
                  <a:schemeClr val="tx1"/>
                </a:solidFill>
              </a:rPr>
              <a:t>	</a:t>
            </a:r>
            <a:r>
              <a:rPr lang="es-ES" sz="1200" dirty="0" err="1">
                <a:solidFill>
                  <a:schemeClr val="tx1"/>
                </a:solidFill>
              </a:rPr>
              <a:t>for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each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thread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get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mutex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9" name="5 Rectángulo">
            <a:extLst>
              <a:ext uri="{FF2B5EF4-FFF2-40B4-BE49-F238E27FC236}">
                <a16:creationId xmlns:a16="http://schemas.microsoft.com/office/drawing/2014/main" id="{B33D5530-9B1E-4660-85C5-BA19FD71C557}"/>
              </a:ext>
            </a:extLst>
          </p:cNvPr>
          <p:cNvSpPr/>
          <p:nvPr/>
        </p:nvSpPr>
        <p:spPr>
          <a:xfrm>
            <a:off x="2957736" y="2813601"/>
            <a:ext cx="28083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         free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mutex</a:t>
            </a:r>
            <a:r>
              <a:rPr lang="es-ES" sz="1200" dirty="0">
                <a:solidFill>
                  <a:schemeClr val="tx1"/>
                </a:solidFill>
              </a:rPr>
              <a:t> and </a:t>
            </a:r>
            <a:r>
              <a:rPr lang="es-ES" sz="1200" dirty="0" err="1">
                <a:solidFill>
                  <a:schemeClr val="tx1"/>
                </a:solidFill>
              </a:rPr>
              <a:t>put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thread</a:t>
            </a:r>
            <a:r>
              <a:rPr lang="es-ES" sz="1200" dirty="0">
                <a:solidFill>
                  <a:schemeClr val="tx1"/>
                </a:solidFill>
              </a:rPr>
              <a:t> in </a:t>
            </a:r>
            <a:r>
              <a:rPr lang="es-ES" sz="1200" dirty="0" err="1">
                <a:solidFill>
                  <a:schemeClr val="tx1"/>
                </a:solidFill>
              </a:rPr>
              <a:t>th</a:t>
            </a:r>
            <a:r>
              <a:rPr lang="es-ES" sz="1200" dirty="0">
                <a:solidFill>
                  <a:schemeClr val="tx1"/>
                </a:solidFill>
              </a:rPr>
              <a:t>     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waiting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queue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0" name="7 Rectángulo">
            <a:extLst>
              <a:ext uri="{FF2B5EF4-FFF2-40B4-BE49-F238E27FC236}">
                <a16:creationId xmlns:a16="http://schemas.microsoft.com/office/drawing/2014/main" id="{420BA760-BE73-4420-8893-BE0E93B7BCD0}"/>
              </a:ext>
            </a:extLst>
          </p:cNvPr>
          <p:cNvSpPr/>
          <p:nvPr/>
        </p:nvSpPr>
        <p:spPr>
          <a:xfrm>
            <a:off x="1877616" y="3029625"/>
            <a:ext cx="129614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wait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10 CuadroTexto">
            <a:extLst>
              <a:ext uri="{FF2B5EF4-FFF2-40B4-BE49-F238E27FC236}">
                <a16:creationId xmlns:a16="http://schemas.microsoft.com/office/drawing/2014/main" id="{1D9638C8-9E05-4929-A53B-D442BD1B9F64}"/>
              </a:ext>
            </a:extLst>
          </p:cNvPr>
          <p:cNvSpPr txBox="1"/>
          <p:nvPr/>
        </p:nvSpPr>
        <p:spPr>
          <a:xfrm>
            <a:off x="2693877" y="2093521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mutex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</p:txBody>
      </p:sp>
      <p:graphicFrame>
        <p:nvGraphicFramePr>
          <p:cNvPr id="26" name="11 Tabla">
            <a:extLst>
              <a:ext uri="{FF2B5EF4-FFF2-40B4-BE49-F238E27FC236}">
                <a16:creationId xmlns:a16="http://schemas.microsoft.com/office/drawing/2014/main" id="{65C8E788-3AAF-4ABC-887F-29CB6E31D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90808"/>
              </p:ext>
            </p:extLst>
          </p:nvPr>
        </p:nvGraphicFramePr>
        <p:xfrm>
          <a:off x="6114002" y="2313034"/>
          <a:ext cx="5040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48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12 CuadroTexto">
            <a:extLst>
              <a:ext uri="{FF2B5EF4-FFF2-40B4-BE49-F238E27FC236}">
                <a16:creationId xmlns:a16="http://schemas.microsoft.com/office/drawing/2014/main" id="{93AFFA18-A912-435C-9072-DE95D3444C83}"/>
              </a:ext>
            </a:extLst>
          </p:cNvPr>
          <p:cNvSpPr txBox="1"/>
          <p:nvPr/>
        </p:nvSpPr>
        <p:spPr>
          <a:xfrm>
            <a:off x="5968967" y="19587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Waiting</a:t>
            </a:r>
            <a:r>
              <a:rPr lang="es-ES" dirty="0"/>
              <a:t> </a:t>
            </a:r>
            <a:r>
              <a:rPr lang="es-ES" dirty="0" err="1"/>
              <a:t>queue</a:t>
            </a:r>
            <a:endParaRPr lang="es-ES" dirty="0"/>
          </a:p>
        </p:txBody>
      </p:sp>
      <p:sp>
        <p:nvSpPr>
          <p:cNvPr id="30" name="13 CuadroTexto">
            <a:extLst>
              <a:ext uri="{FF2B5EF4-FFF2-40B4-BE49-F238E27FC236}">
                <a16:creationId xmlns:a16="http://schemas.microsoft.com/office/drawing/2014/main" id="{FFEEC310-E05C-4198-9438-2D3EB33153E0}"/>
              </a:ext>
            </a:extLst>
          </p:cNvPr>
          <p:cNvSpPr txBox="1"/>
          <p:nvPr/>
        </p:nvSpPr>
        <p:spPr>
          <a:xfrm>
            <a:off x="3605808" y="158946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Monitor</a:t>
            </a:r>
          </a:p>
        </p:txBody>
      </p:sp>
      <p:sp>
        <p:nvSpPr>
          <p:cNvPr id="32" name="15 Rectángulo">
            <a:extLst>
              <a:ext uri="{FF2B5EF4-FFF2-40B4-BE49-F238E27FC236}">
                <a16:creationId xmlns:a16="http://schemas.microsoft.com/office/drawing/2014/main" id="{8EBE1788-C1F9-45C1-9001-523B8097F952}"/>
              </a:ext>
            </a:extLst>
          </p:cNvPr>
          <p:cNvSpPr/>
          <p:nvPr/>
        </p:nvSpPr>
        <p:spPr>
          <a:xfrm>
            <a:off x="1877616" y="5405889"/>
            <a:ext cx="122413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notifyAll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3" name="Lock">
            <a:extLst>
              <a:ext uri="{FF2B5EF4-FFF2-40B4-BE49-F238E27FC236}">
                <a16:creationId xmlns:a16="http://schemas.microsoft.com/office/drawing/2014/main" id="{7D5ED02B-7B1B-42A3-A48C-46FDF0771A7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109864" y="2021513"/>
            <a:ext cx="504056" cy="523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" name="17 Rectángulo">
            <a:extLst>
              <a:ext uri="{FF2B5EF4-FFF2-40B4-BE49-F238E27FC236}">
                <a16:creationId xmlns:a16="http://schemas.microsoft.com/office/drawing/2014/main" id="{FEE592AC-147D-4AA1-B2DE-063F5E55DFB7}"/>
              </a:ext>
            </a:extLst>
          </p:cNvPr>
          <p:cNvSpPr/>
          <p:nvPr/>
        </p:nvSpPr>
        <p:spPr>
          <a:xfrm>
            <a:off x="2957736" y="4109745"/>
            <a:ext cx="280831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         </a:t>
            </a:r>
            <a:r>
              <a:rPr lang="es-ES" sz="1200" dirty="0" err="1">
                <a:solidFill>
                  <a:schemeClr val="tx1"/>
                </a:solidFill>
              </a:rPr>
              <a:t>move</a:t>
            </a:r>
            <a:r>
              <a:rPr lang="es-ES" sz="1200" dirty="0">
                <a:solidFill>
                  <a:schemeClr val="tx1"/>
                </a:solidFill>
              </a:rPr>
              <a:t> a </a:t>
            </a:r>
            <a:r>
              <a:rPr lang="es-ES" sz="1200" dirty="0" err="1">
                <a:solidFill>
                  <a:schemeClr val="tx1"/>
                </a:solidFill>
              </a:rPr>
              <a:t>thread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from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waiting</a:t>
            </a:r>
            <a:r>
              <a:rPr lang="es-ES" sz="1200" dirty="0">
                <a:solidFill>
                  <a:schemeClr val="tx1"/>
                </a:solidFill>
              </a:rPr>
              <a:t>       	</a:t>
            </a:r>
            <a:r>
              <a:rPr lang="es-ES" sz="1200" dirty="0" err="1">
                <a:solidFill>
                  <a:schemeClr val="tx1"/>
                </a:solidFill>
              </a:rPr>
              <a:t>queue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ready</a:t>
            </a:r>
            <a:r>
              <a:rPr lang="es-ES" sz="1200" dirty="0">
                <a:solidFill>
                  <a:schemeClr val="tx1"/>
                </a:solidFill>
              </a:rPr>
              <a:t> and </a:t>
            </a:r>
            <a:r>
              <a:rPr lang="es-ES" sz="1200" dirty="0" err="1">
                <a:solidFill>
                  <a:schemeClr val="tx1"/>
                </a:solidFill>
              </a:rPr>
              <a:t>get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mutex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5" name="18 Rectángulo">
            <a:extLst>
              <a:ext uri="{FF2B5EF4-FFF2-40B4-BE49-F238E27FC236}">
                <a16:creationId xmlns:a16="http://schemas.microsoft.com/office/drawing/2014/main" id="{7152EE77-7B44-419A-A1D0-E701094D2923}"/>
              </a:ext>
            </a:extLst>
          </p:cNvPr>
          <p:cNvSpPr/>
          <p:nvPr/>
        </p:nvSpPr>
        <p:spPr>
          <a:xfrm>
            <a:off x="1877616" y="4253761"/>
            <a:ext cx="122413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notify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6" name="1 Marcador de texto">
            <a:extLst>
              <a:ext uri="{FF2B5EF4-FFF2-40B4-BE49-F238E27FC236}">
                <a16:creationId xmlns:a16="http://schemas.microsoft.com/office/drawing/2014/main" id="{A9D68CDD-527B-4B7A-914A-DE8B97B88E11}"/>
              </a:ext>
            </a:extLst>
          </p:cNvPr>
          <p:cNvSpPr txBox="1">
            <a:spLocks/>
          </p:cNvSpPr>
          <p:nvPr/>
        </p:nvSpPr>
        <p:spPr>
          <a:xfrm>
            <a:off x="915801" y="886735"/>
            <a:ext cx="79928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800" b="0" i="0" kern="12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sz="2400" b="1" i="1"/>
              <a:t>Monitor: Object</a:t>
            </a:r>
            <a:endParaRPr lang="es-ES" sz="2400" dirty="0"/>
          </a:p>
        </p:txBody>
      </p:sp>
      <p:graphicFrame>
        <p:nvGraphicFramePr>
          <p:cNvPr id="38" name="11 Tabla">
            <a:extLst>
              <a:ext uri="{FF2B5EF4-FFF2-40B4-BE49-F238E27FC236}">
                <a16:creationId xmlns:a16="http://schemas.microsoft.com/office/drawing/2014/main" id="{B4E2E6A2-B0C1-4940-8804-2F34E6BA4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27275"/>
              </p:ext>
            </p:extLst>
          </p:nvPr>
        </p:nvGraphicFramePr>
        <p:xfrm>
          <a:off x="6047813" y="4483164"/>
          <a:ext cx="60491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53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12 CuadroTexto">
            <a:extLst>
              <a:ext uri="{FF2B5EF4-FFF2-40B4-BE49-F238E27FC236}">
                <a16:creationId xmlns:a16="http://schemas.microsoft.com/office/drawing/2014/main" id="{E7B20E97-CD29-41F2-BB52-A86A40AFC2CD}"/>
              </a:ext>
            </a:extLst>
          </p:cNvPr>
          <p:cNvSpPr txBox="1"/>
          <p:nvPr/>
        </p:nvSpPr>
        <p:spPr>
          <a:xfrm>
            <a:off x="5968967" y="4147712"/>
            <a:ext cx="174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Waiting</a:t>
            </a:r>
            <a:r>
              <a:rPr lang="es-ES" dirty="0"/>
              <a:t> </a:t>
            </a:r>
            <a:r>
              <a:rPr lang="es-ES" dirty="0" err="1"/>
              <a:t>queue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6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606C-2193-1D48-8488-FB937C7EDD75}" type="datetime3">
              <a:rPr lang="es-ES_tradnl" smtClean="0"/>
              <a:t>18.10.21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monitor - C?</a:t>
            </a:r>
          </a:p>
        </p:txBody>
      </p:sp>
      <p:sp>
        <p:nvSpPr>
          <p:cNvPr id="17" name="3 Rectángulo">
            <a:extLst>
              <a:ext uri="{FF2B5EF4-FFF2-40B4-BE49-F238E27FC236}">
                <a16:creationId xmlns:a16="http://schemas.microsoft.com/office/drawing/2014/main" id="{B5B658BE-7C48-428E-927D-07F8FA015EF8}"/>
              </a:ext>
            </a:extLst>
          </p:cNvPr>
          <p:cNvSpPr/>
          <p:nvPr/>
        </p:nvSpPr>
        <p:spPr>
          <a:xfrm>
            <a:off x="3918013" y="1837537"/>
            <a:ext cx="4248472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4 Rectángulo">
            <a:extLst>
              <a:ext uri="{FF2B5EF4-FFF2-40B4-BE49-F238E27FC236}">
                <a16:creationId xmlns:a16="http://schemas.microsoft.com/office/drawing/2014/main" id="{51438ECB-4B39-42E5-B1EC-29B05447C136}"/>
              </a:ext>
            </a:extLst>
          </p:cNvPr>
          <p:cNvSpPr/>
          <p:nvPr/>
        </p:nvSpPr>
        <p:spPr>
          <a:xfrm>
            <a:off x="4350061" y="5077897"/>
            <a:ext cx="280831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    </a:t>
            </a:r>
            <a:r>
              <a:rPr lang="es-ES" sz="1200" dirty="0" err="1">
                <a:solidFill>
                  <a:schemeClr val="tx1"/>
                </a:solidFill>
              </a:rPr>
              <a:t>Move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all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threads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from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waiting</a:t>
            </a:r>
            <a:r>
              <a:rPr lang="es-ES" sz="1200" dirty="0">
                <a:solidFill>
                  <a:schemeClr val="tx1"/>
                </a:solidFill>
              </a:rPr>
              <a:t> 	 </a:t>
            </a:r>
            <a:r>
              <a:rPr lang="es-ES" sz="1200" dirty="0" err="1">
                <a:solidFill>
                  <a:schemeClr val="tx1"/>
                </a:solidFill>
              </a:rPr>
              <a:t>queue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ready</a:t>
            </a:r>
            <a:r>
              <a:rPr lang="es-ES" sz="1200" dirty="0">
                <a:solidFill>
                  <a:schemeClr val="tx1"/>
                </a:solidFill>
              </a:rPr>
              <a:t>.</a:t>
            </a:r>
          </a:p>
          <a:p>
            <a:r>
              <a:rPr lang="es-ES" sz="1200" dirty="0">
                <a:solidFill>
                  <a:schemeClr val="tx1"/>
                </a:solidFill>
              </a:rPr>
              <a:t>	</a:t>
            </a:r>
            <a:r>
              <a:rPr lang="es-ES" sz="1200" dirty="0" err="1">
                <a:solidFill>
                  <a:schemeClr val="tx1"/>
                </a:solidFill>
              </a:rPr>
              <a:t>for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each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thread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get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mutex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9" name="5 Rectángulo">
            <a:extLst>
              <a:ext uri="{FF2B5EF4-FFF2-40B4-BE49-F238E27FC236}">
                <a16:creationId xmlns:a16="http://schemas.microsoft.com/office/drawing/2014/main" id="{B33D5530-9B1E-4660-85C5-BA19FD71C557}"/>
              </a:ext>
            </a:extLst>
          </p:cNvPr>
          <p:cNvSpPr/>
          <p:nvPr/>
        </p:nvSpPr>
        <p:spPr>
          <a:xfrm>
            <a:off x="4350061" y="2701633"/>
            <a:ext cx="28083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         free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mutex</a:t>
            </a:r>
            <a:r>
              <a:rPr lang="es-ES" sz="1200" dirty="0">
                <a:solidFill>
                  <a:schemeClr val="tx1"/>
                </a:solidFill>
              </a:rPr>
              <a:t> and </a:t>
            </a:r>
            <a:r>
              <a:rPr lang="es-ES" sz="1200" dirty="0" err="1">
                <a:solidFill>
                  <a:schemeClr val="tx1"/>
                </a:solidFill>
              </a:rPr>
              <a:t>put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thread</a:t>
            </a:r>
            <a:r>
              <a:rPr lang="es-ES" sz="1200" dirty="0">
                <a:solidFill>
                  <a:schemeClr val="tx1"/>
                </a:solidFill>
              </a:rPr>
              <a:t> in </a:t>
            </a:r>
            <a:r>
              <a:rPr lang="es-ES" sz="1200" dirty="0" err="1">
                <a:solidFill>
                  <a:schemeClr val="tx1"/>
                </a:solidFill>
              </a:rPr>
              <a:t>th</a:t>
            </a:r>
            <a:r>
              <a:rPr lang="es-ES" sz="1200" dirty="0">
                <a:solidFill>
                  <a:schemeClr val="tx1"/>
                </a:solidFill>
              </a:rPr>
              <a:t>     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waiting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queue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0" name="7 Rectángulo">
            <a:extLst>
              <a:ext uri="{FF2B5EF4-FFF2-40B4-BE49-F238E27FC236}">
                <a16:creationId xmlns:a16="http://schemas.microsoft.com/office/drawing/2014/main" id="{420BA760-BE73-4420-8893-BE0E93B7BCD0}"/>
              </a:ext>
            </a:extLst>
          </p:cNvPr>
          <p:cNvSpPr/>
          <p:nvPr/>
        </p:nvSpPr>
        <p:spPr>
          <a:xfrm>
            <a:off x="3269941" y="2917657"/>
            <a:ext cx="129614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wait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10 CuadroTexto">
            <a:extLst>
              <a:ext uri="{FF2B5EF4-FFF2-40B4-BE49-F238E27FC236}">
                <a16:creationId xmlns:a16="http://schemas.microsoft.com/office/drawing/2014/main" id="{1D9638C8-9E05-4929-A53B-D442BD1B9F64}"/>
              </a:ext>
            </a:extLst>
          </p:cNvPr>
          <p:cNvSpPr txBox="1"/>
          <p:nvPr/>
        </p:nvSpPr>
        <p:spPr>
          <a:xfrm>
            <a:off x="3882009" y="1837537"/>
            <a:ext cx="229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pthread_mutex_t</a:t>
            </a:r>
            <a:endParaRPr lang="es-ES" sz="1600" dirty="0"/>
          </a:p>
        </p:txBody>
      </p:sp>
      <p:graphicFrame>
        <p:nvGraphicFramePr>
          <p:cNvPr id="26" name="11 Tabla">
            <a:extLst>
              <a:ext uri="{FF2B5EF4-FFF2-40B4-BE49-F238E27FC236}">
                <a16:creationId xmlns:a16="http://schemas.microsoft.com/office/drawing/2014/main" id="{65C8E788-3AAF-4ABC-887F-29CB6E31D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28973"/>
              </p:ext>
            </p:extLst>
          </p:nvPr>
        </p:nvGraphicFramePr>
        <p:xfrm>
          <a:off x="7374397" y="2557617"/>
          <a:ext cx="5997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12 CuadroTexto">
            <a:extLst>
              <a:ext uri="{FF2B5EF4-FFF2-40B4-BE49-F238E27FC236}">
                <a16:creationId xmlns:a16="http://schemas.microsoft.com/office/drawing/2014/main" id="{93AFFA18-A912-435C-9072-DE95D3444C83}"/>
              </a:ext>
            </a:extLst>
          </p:cNvPr>
          <p:cNvSpPr txBox="1"/>
          <p:nvPr/>
        </p:nvSpPr>
        <p:spPr>
          <a:xfrm>
            <a:off x="7361110" y="218582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Waiting</a:t>
            </a:r>
            <a:r>
              <a:rPr lang="es-ES" dirty="0"/>
              <a:t> </a:t>
            </a:r>
            <a:r>
              <a:rPr lang="es-ES" dirty="0" err="1"/>
              <a:t>queue</a:t>
            </a:r>
            <a:endParaRPr lang="es-ES" dirty="0"/>
          </a:p>
        </p:txBody>
      </p:sp>
      <p:sp>
        <p:nvSpPr>
          <p:cNvPr id="30" name="13 CuadroTexto">
            <a:extLst>
              <a:ext uri="{FF2B5EF4-FFF2-40B4-BE49-F238E27FC236}">
                <a16:creationId xmlns:a16="http://schemas.microsoft.com/office/drawing/2014/main" id="{FFEEC310-E05C-4198-9438-2D3EB33153E0}"/>
              </a:ext>
            </a:extLst>
          </p:cNvPr>
          <p:cNvSpPr txBox="1"/>
          <p:nvPr/>
        </p:nvSpPr>
        <p:spPr>
          <a:xfrm>
            <a:off x="4998133" y="14774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Monitor</a:t>
            </a:r>
          </a:p>
        </p:txBody>
      </p:sp>
      <p:sp>
        <p:nvSpPr>
          <p:cNvPr id="32" name="15 Rectángulo">
            <a:extLst>
              <a:ext uri="{FF2B5EF4-FFF2-40B4-BE49-F238E27FC236}">
                <a16:creationId xmlns:a16="http://schemas.microsoft.com/office/drawing/2014/main" id="{8EBE1788-C1F9-45C1-9001-523B8097F952}"/>
              </a:ext>
            </a:extLst>
          </p:cNvPr>
          <p:cNvSpPr/>
          <p:nvPr/>
        </p:nvSpPr>
        <p:spPr>
          <a:xfrm>
            <a:off x="3197933" y="5293921"/>
            <a:ext cx="129614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broadcast()</a:t>
            </a:r>
          </a:p>
        </p:txBody>
      </p:sp>
      <p:sp>
        <p:nvSpPr>
          <p:cNvPr id="33" name="Lock">
            <a:extLst>
              <a:ext uri="{FF2B5EF4-FFF2-40B4-BE49-F238E27FC236}">
                <a16:creationId xmlns:a16="http://schemas.microsoft.com/office/drawing/2014/main" id="{7D5ED02B-7B1B-42A3-A48C-46FDF0771A7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502189" y="1909545"/>
            <a:ext cx="504056" cy="523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" name="17 Rectángulo">
            <a:extLst>
              <a:ext uri="{FF2B5EF4-FFF2-40B4-BE49-F238E27FC236}">
                <a16:creationId xmlns:a16="http://schemas.microsoft.com/office/drawing/2014/main" id="{FEE592AC-147D-4AA1-B2DE-063F5E55DFB7}"/>
              </a:ext>
            </a:extLst>
          </p:cNvPr>
          <p:cNvSpPr/>
          <p:nvPr/>
        </p:nvSpPr>
        <p:spPr>
          <a:xfrm>
            <a:off x="4350061" y="3997777"/>
            <a:ext cx="280831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         </a:t>
            </a:r>
            <a:r>
              <a:rPr lang="es-ES" sz="1200" dirty="0" err="1">
                <a:solidFill>
                  <a:schemeClr val="tx1"/>
                </a:solidFill>
              </a:rPr>
              <a:t>move</a:t>
            </a:r>
            <a:r>
              <a:rPr lang="es-ES" sz="1200" dirty="0">
                <a:solidFill>
                  <a:schemeClr val="tx1"/>
                </a:solidFill>
              </a:rPr>
              <a:t> a </a:t>
            </a:r>
            <a:r>
              <a:rPr lang="es-ES" sz="1200" dirty="0" err="1">
                <a:solidFill>
                  <a:schemeClr val="tx1"/>
                </a:solidFill>
              </a:rPr>
              <a:t>thread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from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waiting</a:t>
            </a:r>
            <a:r>
              <a:rPr lang="es-ES" sz="1200" dirty="0">
                <a:solidFill>
                  <a:schemeClr val="tx1"/>
                </a:solidFill>
              </a:rPr>
              <a:t>       	</a:t>
            </a:r>
            <a:r>
              <a:rPr lang="es-ES" sz="1200" dirty="0" err="1">
                <a:solidFill>
                  <a:schemeClr val="tx1"/>
                </a:solidFill>
              </a:rPr>
              <a:t>queue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ready</a:t>
            </a:r>
            <a:r>
              <a:rPr lang="es-ES" sz="1200" dirty="0">
                <a:solidFill>
                  <a:schemeClr val="tx1"/>
                </a:solidFill>
              </a:rPr>
              <a:t> and </a:t>
            </a:r>
            <a:r>
              <a:rPr lang="es-ES" sz="1200" dirty="0" err="1">
                <a:solidFill>
                  <a:schemeClr val="tx1"/>
                </a:solidFill>
              </a:rPr>
              <a:t>get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mutex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5" name="18 Rectángulo">
            <a:extLst>
              <a:ext uri="{FF2B5EF4-FFF2-40B4-BE49-F238E27FC236}">
                <a16:creationId xmlns:a16="http://schemas.microsoft.com/office/drawing/2014/main" id="{7152EE77-7B44-419A-A1D0-E701094D2923}"/>
              </a:ext>
            </a:extLst>
          </p:cNvPr>
          <p:cNvSpPr/>
          <p:nvPr/>
        </p:nvSpPr>
        <p:spPr>
          <a:xfrm>
            <a:off x="3269941" y="4141793"/>
            <a:ext cx="122413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signal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46D297-D5B2-4F4D-B2B2-2D13457465F2}"/>
              </a:ext>
            </a:extLst>
          </p:cNvPr>
          <p:cNvSpPr/>
          <p:nvPr/>
        </p:nvSpPr>
        <p:spPr>
          <a:xfrm>
            <a:off x="3023119" y="2433445"/>
            <a:ext cx="4248472" cy="3655680"/>
          </a:xfrm>
          <a:prstGeom prst="rect">
            <a:avLst/>
          </a:prstGeom>
          <a:noFill/>
          <a:ln>
            <a:solidFill>
              <a:srgbClr val="05313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10 CuadroTexto">
            <a:extLst>
              <a:ext uri="{FF2B5EF4-FFF2-40B4-BE49-F238E27FC236}">
                <a16:creationId xmlns:a16="http://schemas.microsoft.com/office/drawing/2014/main" id="{58AC0FAA-D757-4A85-9EA1-4E05695967EB}"/>
              </a:ext>
            </a:extLst>
          </p:cNvPr>
          <p:cNvSpPr txBox="1"/>
          <p:nvPr/>
        </p:nvSpPr>
        <p:spPr>
          <a:xfrm>
            <a:off x="2967677" y="6107495"/>
            <a:ext cx="229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pthread_cond_t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8C86A3-6C8F-4332-A43B-18CF6627AC76}"/>
              </a:ext>
            </a:extLst>
          </p:cNvPr>
          <p:cNvSpPr txBox="1"/>
          <p:nvPr/>
        </p:nvSpPr>
        <p:spPr>
          <a:xfrm>
            <a:off x="233265" y="1662163"/>
            <a:ext cx="32219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pthread_mutex_t</a:t>
            </a:r>
            <a:endParaRPr lang="es-ES" sz="1600" dirty="0"/>
          </a:p>
          <a:p>
            <a:r>
              <a:rPr lang="es-ES" sz="1600" dirty="0"/>
              <a:t>  </a:t>
            </a:r>
            <a:r>
              <a:rPr lang="es-ES" sz="1600" dirty="0" err="1"/>
              <a:t>pthread_mutex_init</a:t>
            </a:r>
            <a:endParaRPr lang="es-ES" sz="1600" dirty="0"/>
          </a:p>
          <a:p>
            <a:r>
              <a:rPr lang="es-ES" sz="1600" dirty="0"/>
              <a:t>  </a:t>
            </a:r>
            <a:r>
              <a:rPr lang="es-ES" sz="1600" dirty="0" err="1"/>
              <a:t>pthread_mutex_lock</a:t>
            </a:r>
            <a:endParaRPr lang="es-ES" sz="1600" dirty="0"/>
          </a:p>
          <a:p>
            <a:r>
              <a:rPr lang="es-ES" sz="1600" dirty="0"/>
              <a:t>  </a:t>
            </a:r>
            <a:r>
              <a:rPr lang="es-ES" sz="1600" dirty="0" err="1"/>
              <a:t>pthread_mutex_unlock</a:t>
            </a:r>
            <a:endParaRPr lang="es-ES" sz="1600" dirty="0"/>
          </a:p>
          <a:p>
            <a:r>
              <a:rPr lang="es-ES" sz="1600" dirty="0"/>
              <a:t>  </a:t>
            </a:r>
            <a:r>
              <a:rPr lang="es-ES" sz="1600" dirty="0" err="1"/>
              <a:t>pthread_mutex_destroy</a:t>
            </a:r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r>
              <a:rPr lang="es-ES" sz="1600" dirty="0" err="1"/>
              <a:t>pthread_cond_t</a:t>
            </a:r>
            <a:endParaRPr lang="es-ES" sz="1600" dirty="0"/>
          </a:p>
          <a:p>
            <a:r>
              <a:rPr lang="es-ES" sz="1600" dirty="0"/>
              <a:t>  </a:t>
            </a:r>
            <a:r>
              <a:rPr lang="es-ES" sz="1600" dirty="0" err="1"/>
              <a:t>pthread_cond_init</a:t>
            </a:r>
            <a:endParaRPr lang="es-ES" sz="1600" dirty="0"/>
          </a:p>
          <a:p>
            <a:r>
              <a:rPr lang="es-ES" sz="1600" dirty="0"/>
              <a:t>  </a:t>
            </a:r>
            <a:r>
              <a:rPr lang="es-ES" sz="1600" dirty="0" err="1"/>
              <a:t>pthread_cond_wait</a:t>
            </a:r>
            <a:endParaRPr lang="es-ES" sz="1600" dirty="0"/>
          </a:p>
          <a:p>
            <a:r>
              <a:rPr lang="es-ES" sz="1600" dirty="0"/>
              <a:t>  </a:t>
            </a:r>
            <a:r>
              <a:rPr lang="es-ES" sz="1600" dirty="0" err="1"/>
              <a:t>pthread_cond_signal</a:t>
            </a:r>
            <a:endParaRPr lang="es-ES" sz="1600" dirty="0"/>
          </a:p>
          <a:p>
            <a:r>
              <a:rPr lang="es-ES" sz="1600" dirty="0"/>
              <a:t>  </a:t>
            </a:r>
            <a:r>
              <a:rPr lang="es-ES" sz="1600" dirty="0" err="1"/>
              <a:t>pthread_cond_broadcast</a:t>
            </a:r>
            <a:endParaRPr lang="es-ES" sz="1600" dirty="0"/>
          </a:p>
          <a:p>
            <a:r>
              <a:rPr lang="es-ES" sz="1600" dirty="0"/>
              <a:t>  </a:t>
            </a:r>
            <a:r>
              <a:rPr lang="es-ES" sz="1600" dirty="0" err="1"/>
              <a:t>pthread_cond_destroy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23259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606C-2193-1D48-8488-FB937C7EDD75}" type="datetime3">
              <a:rPr lang="es-ES_tradnl" smtClean="0"/>
              <a:t>18.10.21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monitor - java?</a:t>
            </a:r>
          </a:p>
        </p:txBody>
      </p:sp>
      <p:sp>
        <p:nvSpPr>
          <p:cNvPr id="23" name="3 Rectángulo">
            <a:extLst>
              <a:ext uri="{FF2B5EF4-FFF2-40B4-BE49-F238E27FC236}">
                <a16:creationId xmlns:a16="http://schemas.microsoft.com/office/drawing/2014/main" id="{6710A5F5-07B8-43CE-A0CC-244BF61089F1}"/>
              </a:ext>
            </a:extLst>
          </p:cNvPr>
          <p:cNvSpPr/>
          <p:nvPr/>
        </p:nvSpPr>
        <p:spPr>
          <a:xfrm>
            <a:off x="1760170" y="2091242"/>
            <a:ext cx="1656184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7 Rectángulo">
            <a:extLst>
              <a:ext uri="{FF2B5EF4-FFF2-40B4-BE49-F238E27FC236}">
                <a16:creationId xmlns:a16="http://schemas.microsoft.com/office/drawing/2014/main" id="{36067BDD-EB1B-4E15-9886-01F3E294CD2C}"/>
              </a:ext>
            </a:extLst>
          </p:cNvPr>
          <p:cNvSpPr/>
          <p:nvPr/>
        </p:nvSpPr>
        <p:spPr>
          <a:xfrm>
            <a:off x="1112098" y="2811322"/>
            <a:ext cx="1296144" cy="35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wait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graphicFrame>
        <p:nvGraphicFramePr>
          <p:cNvPr id="25" name="11 Tabla">
            <a:extLst>
              <a:ext uri="{FF2B5EF4-FFF2-40B4-BE49-F238E27FC236}">
                <a16:creationId xmlns:a16="http://schemas.microsoft.com/office/drawing/2014/main" id="{13F0286E-CFC3-4DFE-935D-DFEFEEE82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49949"/>
              </p:ext>
            </p:extLst>
          </p:nvPr>
        </p:nvGraphicFramePr>
        <p:xfrm>
          <a:off x="2696274" y="2379274"/>
          <a:ext cx="5760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35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5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5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35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35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15 Rectángulo">
            <a:extLst>
              <a:ext uri="{FF2B5EF4-FFF2-40B4-BE49-F238E27FC236}">
                <a16:creationId xmlns:a16="http://schemas.microsoft.com/office/drawing/2014/main" id="{662A7535-779C-47F1-AEB3-EDA08F807F80}"/>
              </a:ext>
            </a:extLst>
          </p:cNvPr>
          <p:cNvSpPr/>
          <p:nvPr/>
        </p:nvSpPr>
        <p:spPr>
          <a:xfrm>
            <a:off x="1112098" y="3747426"/>
            <a:ext cx="1224136" cy="35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notifyAll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8" name="Lock">
            <a:extLst>
              <a:ext uri="{FF2B5EF4-FFF2-40B4-BE49-F238E27FC236}">
                <a16:creationId xmlns:a16="http://schemas.microsoft.com/office/drawing/2014/main" id="{6AAD5715-4249-4B3F-8E2C-714A5AB6495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904186" y="2163250"/>
            <a:ext cx="504056" cy="43204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" name="18 Rectángulo">
            <a:extLst>
              <a:ext uri="{FF2B5EF4-FFF2-40B4-BE49-F238E27FC236}">
                <a16:creationId xmlns:a16="http://schemas.microsoft.com/office/drawing/2014/main" id="{5D7F367E-4B60-48AB-BCAE-4736FA0961EC}"/>
              </a:ext>
            </a:extLst>
          </p:cNvPr>
          <p:cNvSpPr/>
          <p:nvPr/>
        </p:nvSpPr>
        <p:spPr>
          <a:xfrm>
            <a:off x="1112098" y="3315378"/>
            <a:ext cx="1224136" cy="35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notify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Lock">
            <a:extLst>
              <a:ext uri="{FF2B5EF4-FFF2-40B4-BE49-F238E27FC236}">
                <a16:creationId xmlns:a16="http://schemas.microsoft.com/office/drawing/2014/main" id="{6399D8A0-2561-4F9E-BA4D-A8A1E7F1811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832178" y="4827546"/>
            <a:ext cx="504056" cy="43204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19 CuadroTexto">
            <a:extLst>
              <a:ext uri="{FF2B5EF4-FFF2-40B4-BE49-F238E27FC236}">
                <a16:creationId xmlns:a16="http://schemas.microsoft.com/office/drawing/2014/main" id="{C6282C9A-FCBA-4791-A22F-3C7DA98F003A}"/>
              </a:ext>
            </a:extLst>
          </p:cNvPr>
          <p:cNvSpPr txBox="1"/>
          <p:nvPr/>
        </p:nvSpPr>
        <p:spPr>
          <a:xfrm>
            <a:off x="2552258" y="48995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Lock</a:t>
            </a:r>
            <a:endParaRPr lang="es-ES" dirty="0"/>
          </a:p>
        </p:txBody>
      </p:sp>
      <p:sp>
        <p:nvSpPr>
          <p:cNvPr id="41" name="20 Rectángulo">
            <a:extLst>
              <a:ext uri="{FF2B5EF4-FFF2-40B4-BE49-F238E27FC236}">
                <a16:creationId xmlns:a16="http://schemas.microsoft.com/office/drawing/2014/main" id="{1F420DE1-5011-4C8D-8F93-8E4C605831D4}"/>
              </a:ext>
            </a:extLst>
          </p:cNvPr>
          <p:cNvSpPr/>
          <p:nvPr/>
        </p:nvSpPr>
        <p:spPr>
          <a:xfrm>
            <a:off x="5432578" y="2114553"/>
            <a:ext cx="1656184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21 Rectángulo">
            <a:extLst>
              <a:ext uri="{FF2B5EF4-FFF2-40B4-BE49-F238E27FC236}">
                <a16:creationId xmlns:a16="http://schemas.microsoft.com/office/drawing/2014/main" id="{4B4A97C0-8EDB-4976-840B-A2E55D192385}"/>
              </a:ext>
            </a:extLst>
          </p:cNvPr>
          <p:cNvSpPr/>
          <p:nvPr/>
        </p:nvSpPr>
        <p:spPr>
          <a:xfrm>
            <a:off x="4784506" y="2330577"/>
            <a:ext cx="1296144" cy="35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await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graphicFrame>
        <p:nvGraphicFramePr>
          <p:cNvPr id="43" name="22 Tabla">
            <a:extLst>
              <a:ext uri="{FF2B5EF4-FFF2-40B4-BE49-F238E27FC236}">
                <a16:creationId xmlns:a16="http://schemas.microsoft.com/office/drawing/2014/main" id="{33DCC81D-F7C4-401A-893C-C2CA3A1B8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16941"/>
              </p:ext>
            </p:extLst>
          </p:nvPr>
        </p:nvGraphicFramePr>
        <p:xfrm>
          <a:off x="6440690" y="2186561"/>
          <a:ext cx="424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23 Rectángulo">
            <a:extLst>
              <a:ext uri="{FF2B5EF4-FFF2-40B4-BE49-F238E27FC236}">
                <a16:creationId xmlns:a16="http://schemas.microsoft.com/office/drawing/2014/main" id="{844688A5-6028-4FE7-803C-935ABD28864D}"/>
              </a:ext>
            </a:extLst>
          </p:cNvPr>
          <p:cNvSpPr/>
          <p:nvPr/>
        </p:nvSpPr>
        <p:spPr>
          <a:xfrm>
            <a:off x="4784506" y="3266681"/>
            <a:ext cx="1224136" cy="35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signalAll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5" name="25 Rectángulo">
            <a:extLst>
              <a:ext uri="{FF2B5EF4-FFF2-40B4-BE49-F238E27FC236}">
                <a16:creationId xmlns:a16="http://schemas.microsoft.com/office/drawing/2014/main" id="{45C0F634-F2CF-42A4-B093-59C4A4C5C61B}"/>
              </a:ext>
            </a:extLst>
          </p:cNvPr>
          <p:cNvSpPr/>
          <p:nvPr/>
        </p:nvSpPr>
        <p:spPr>
          <a:xfrm>
            <a:off x="4784506" y="2834633"/>
            <a:ext cx="1224136" cy="35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signal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6" name="26 Rectángulo">
            <a:extLst>
              <a:ext uri="{FF2B5EF4-FFF2-40B4-BE49-F238E27FC236}">
                <a16:creationId xmlns:a16="http://schemas.microsoft.com/office/drawing/2014/main" id="{18BF1D82-BF55-4272-89E0-7C6C85C8194D}"/>
              </a:ext>
            </a:extLst>
          </p:cNvPr>
          <p:cNvSpPr/>
          <p:nvPr/>
        </p:nvSpPr>
        <p:spPr>
          <a:xfrm>
            <a:off x="5360570" y="4323490"/>
            <a:ext cx="1656184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27 Rectángulo">
            <a:extLst>
              <a:ext uri="{FF2B5EF4-FFF2-40B4-BE49-F238E27FC236}">
                <a16:creationId xmlns:a16="http://schemas.microsoft.com/office/drawing/2014/main" id="{7279ED19-5B98-4044-B61A-D9A5507E6A0B}"/>
              </a:ext>
            </a:extLst>
          </p:cNvPr>
          <p:cNvSpPr/>
          <p:nvPr/>
        </p:nvSpPr>
        <p:spPr>
          <a:xfrm>
            <a:off x="4712498" y="4539514"/>
            <a:ext cx="1296144" cy="35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await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graphicFrame>
        <p:nvGraphicFramePr>
          <p:cNvPr id="48" name="28 Tabla">
            <a:extLst>
              <a:ext uri="{FF2B5EF4-FFF2-40B4-BE49-F238E27FC236}">
                <a16:creationId xmlns:a16="http://schemas.microsoft.com/office/drawing/2014/main" id="{BDD86D16-2A38-438E-84A5-A8E724F0A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58109"/>
              </p:ext>
            </p:extLst>
          </p:nvPr>
        </p:nvGraphicFramePr>
        <p:xfrm>
          <a:off x="6368682" y="4395498"/>
          <a:ext cx="424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29 Rectángulo">
            <a:extLst>
              <a:ext uri="{FF2B5EF4-FFF2-40B4-BE49-F238E27FC236}">
                <a16:creationId xmlns:a16="http://schemas.microsoft.com/office/drawing/2014/main" id="{6AA1E1B1-97A7-4A15-BFD7-55B91A8CB888}"/>
              </a:ext>
            </a:extLst>
          </p:cNvPr>
          <p:cNvSpPr/>
          <p:nvPr/>
        </p:nvSpPr>
        <p:spPr>
          <a:xfrm>
            <a:off x="4712498" y="5475618"/>
            <a:ext cx="1224136" cy="35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signalAll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0" name="30 Rectángulo">
            <a:extLst>
              <a:ext uri="{FF2B5EF4-FFF2-40B4-BE49-F238E27FC236}">
                <a16:creationId xmlns:a16="http://schemas.microsoft.com/office/drawing/2014/main" id="{7E52D3C0-386A-4F74-A3C7-E8892903C20D}"/>
              </a:ext>
            </a:extLst>
          </p:cNvPr>
          <p:cNvSpPr/>
          <p:nvPr/>
        </p:nvSpPr>
        <p:spPr>
          <a:xfrm>
            <a:off x="4712498" y="5043570"/>
            <a:ext cx="1224136" cy="35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signal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1" name="31 Rectángulo">
            <a:extLst>
              <a:ext uri="{FF2B5EF4-FFF2-40B4-BE49-F238E27FC236}">
                <a16:creationId xmlns:a16="http://schemas.microsoft.com/office/drawing/2014/main" id="{2D5A4933-107B-46C3-B804-4A3C6CEDDBE5}"/>
              </a:ext>
            </a:extLst>
          </p:cNvPr>
          <p:cNvSpPr/>
          <p:nvPr/>
        </p:nvSpPr>
        <p:spPr>
          <a:xfrm>
            <a:off x="824066" y="1659194"/>
            <a:ext cx="6912768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43 Conector angular">
            <a:extLst>
              <a:ext uri="{FF2B5EF4-FFF2-40B4-BE49-F238E27FC236}">
                <a16:creationId xmlns:a16="http://schemas.microsoft.com/office/drawing/2014/main" id="{F29CFFA2-673F-4665-9E40-10E049DBB624}"/>
              </a:ext>
            </a:extLst>
          </p:cNvPr>
          <p:cNvCxnSpPr>
            <a:stCxn id="40" idx="3"/>
            <a:endCxn id="45" idx="1"/>
          </p:cNvCxnSpPr>
          <p:nvPr/>
        </p:nvCxnSpPr>
        <p:spPr>
          <a:xfrm flipV="1">
            <a:off x="3344346" y="3012783"/>
            <a:ext cx="1440160" cy="20714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45 Conector angular">
            <a:extLst>
              <a:ext uri="{FF2B5EF4-FFF2-40B4-BE49-F238E27FC236}">
                <a16:creationId xmlns:a16="http://schemas.microsoft.com/office/drawing/2014/main" id="{729ADD92-13AD-4099-B3E1-168DA650E689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3344346" y="5084220"/>
            <a:ext cx="1368152" cy="137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46 CuadroTexto">
            <a:extLst>
              <a:ext uri="{FF2B5EF4-FFF2-40B4-BE49-F238E27FC236}">
                <a16:creationId xmlns:a16="http://schemas.microsoft.com/office/drawing/2014/main" id="{A41C22A6-92CF-44AC-BB1A-BFB44F764C56}"/>
              </a:ext>
            </a:extLst>
          </p:cNvPr>
          <p:cNvSpPr txBox="1"/>
          <p:nvPr/>
        </p:nvSpPr>
        <p:spPr>
          <a:xfrm>
            <a:off x="748540" y="1257540"/>
            <a:ext cx="400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Monitor </a:t>
            </a:r>
            <a:r>
              <a:rPr lang="es-ES" dirty="0" err="1">
                <a:solidFill>
                  <a:srgbClr val="00B0F0"/>
                </a:solidFill>
              </a:rPr>
              <a:t>with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conditions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defined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user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55" name="47 CuadroTexto">
            <a:extLst>
              <a:ext uri="{FF2B5EF4-FFF2-40B4-BE49-F238E27FC236}">
                <a16:creationId xmlns:a16="http://schemas.microsoft.com/office/drawing/2014/main" id="{63DAD4B1-D44A-4491-AFCE-43A3B94A573F}"/>
              </a:ext>
            </a:extLst>
          </p:cNvPr>
          <p:cNvSpPr txBox="1"/>
          <p:nvPr/>
        </p:nvSpPr>
        <p:spPr>
          <a:xfrm>
            <a:off x="1976194" y="165919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Object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A40F49-08A8-4409-A87E-E3197DAA7C50}"/>
              </a:ext>
            </a:extLst>
          </p:cNvPr>
          <p:cNvSpPr/>
          <p:nvPr/>
        </p:nvSpPr>
        <p:spPr>
          <a:xfrm>
            <a:off x="4392546" y="2028525"/>
            <a:ext cx="2989112" cy="1812349"/>
          </a:xfrm>
          <a:prstGeom prst="rect">
            <a:avLst/>
          </a:prstGeom>
          <a:noFill/>
          <a:ln>
            <a:solidFill>
              <a:srgbClr val="05313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C7E6E18D-8C14-4D12-AD10-FC03E80D0722}"/>
              </a:ext>
            </a:extLst>
          </p:cNvPr>
          <p:cNvSpPr/>
          <p:nvPr/>
        </p:nvSpPr>
        <p:spPr>
          <a:xfrm>
            <a:off x="4394718" y="4226095"/>
            <a:ext cx="2989112" cy="1918626"/>
          </a:xfrm>
          <a:prstGeom prst="rect">
            <a:avLst/>
          </a:prstGeom>
          <a:noFill/>
          <a:ln>
            <a:solidFill>
              <a:srgbClr val="05313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FE991A-E6D2-4A0A-816D-D2DEEDBE2AAA}"/>
              </a:ext>
            </a:extLst>
          </p:cNvPr>
          <p:cNvSpPr txBox="1"/>
          <p:nvPr/>
        </p:nvSpPr>
        <p:spPr>
          <a:xfrm>
            <a:off x="4572000" y="1724267"/>
            <a:ext cx="1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Condition</a:t>
            </a:r>
            <a:endParaRPr lang="es-E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C029C31-9E59-4D74-BCA0-0EBEF1008009}"/>
              </a:ext>
            </a:extLst>
          </p:cNvPr>
          <p:cNvSpPr txBox="1"/>
          <p:nvPr/>
        </p:nvSpPr>
        <p:spPr>
          <a:xfrm>
            <a:off x="4606245" y="3906992"/>
            <a:ext cx="1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Condition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5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7100" y="4812626"/>
            <a:ext cx="2672863" cy="1150681"/>
          </a:xfrm>
        </p:spPr>
        <p:txBody>
          <a:bodyPr/>
          <a:lstStyle/>
          <a:p>
            <a:pPr lvl="0"/>
            <a:r>
              <a:rPr lang="es-ES" b="1" dirty="0"/>
              <a:t>John Smith</a:t>
            </a:r>
          </a:p>
          <a:p>
            <a:pPr lvl="0"/>
            <a:r>
              <a:rPr lang="es-ES" dirty="0" err="1"/>
              <a:t>email@email.com</a:t>
            </a:r>
            <a:endParaRPr lang="es-ES" dirty="0"/>
          </a:p>
          <a:p>
            <a:pPr lvl="0"/>
            <a:endParaRPr lang="es-ES" dirty="0"/>
          </a:p>
          <a:p>
            <a:pPr lvl="0"/>
            <a:r>
              <a:rPr lang="es-ES" dirty="0" err="1"/>
              <a:t>Loramendi</a:t>
            </a:r>
            <a:r>
              <a:rPr lang="es-ES" dirty="0"/>
              <a:t>, 4. Apartado 23</a:t>
            </a:r>
          </a:p>
          <a:p>
            <a:pPr lvl="0"/>
            <a:r>
              <a:rPr lang="es-ES" dirty="0"/>
              <a:t>20500 </a:t>
            </a:r>
            <a:r>
              <a:rPr lang="es-ES" dirty="0" err="1"/>
              <a:t>Arrasate</a:t>
            </a:r>
            <a:r>
              <a:rPr lang="es-ES" dirty="0"/>
              <a:t> </a:t>
            </a:r>
            <a:r>
              <a:rPr lang="mr-IN" dirty="0"/>
              <a:t>–</a:t>
            </a:r>
            <a:r>
              <a:rPr lang="es-ES" dirty="0"/>
              <a:t> </a:t>
            </a:r>
            <a:r>
              <a:rPr lang="es-ES" dirty="0" err="1"/>
              <a:t>Mondragon</a:t>
            </a:r>
            <a:endParaRPr lang="es-ES" dirty="0"/>
          </a:p>
          <a:p>
            <a:pPr lvl="0"/>
            <a:r>
              <a:rPr lang="es-ES" dirty="0"/>
              <a:t>T. 943 71 21 85</a:t>
            </a:r>
          </a:p>
          <a:p>
            <a:pPr lvl="0"/>
            <a:r>
              <a:rPr lang="es-ES" dirty="0" err="1"/>
              <a:t>info@mondragon.edu</a:t>
            </a:r>
            <a:endParaRPr lang="en-US" dirty="0"/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357</Words>
  <Application>Microsoft Office PowerPoint</Application>
  <PresentationFormat>Presentación en pantalla (4:3)</PresentationFormat>
  <Paragraphs>106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AppleSymbols</vt:lpstr>
      <vt:lpstr>Arial</vt:lpstr>
      <vt:lpstr>Arial Black</vt:lpstr>
      <vt:lpstr>Arial Nova Light</vt:lpstr>
      <vt:lpstr>Calibri</vt:lpstr>
      <vt:lpstr>MU Theme</vt:lpstr>
      <vt:lpstr>Monitors</vt:lpstr>
      <vt:lpstr>What is a monitor?</vt:lpstr>
      <vt:lpstr>What is a monitor?</vt:lpstr>
      <vt:lpstr>What is a monitor - java?</vt:lpstr>
      <vt:lpstr>What is a monitor - C?</vt:lpstr>
      <vt:lpstr>What is a monitor - java?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Txema Perez</cp:lastModifiedBy>
  <cp:revision>183</cp:revision>
  <cp:lastPrinted>2018-07-13T13:37:53Z</cp:lastPrinted>
  <dcterms:created xsi:type="dcterms:W3CDTF">2017-11-28T21:27:45Z</dcterms:created>
  <dcterms:modified xsi:type="dcterms:W3CDTF">2021-10-20T07:45:56Z</dcterms:modified>
</cp:coreProperties>
</file>