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Condense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Condensed-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italic.fntdata"/><Relationship Id="rId25" Type="http://schemas.openxmlformats.org/officeDocument/2006/relationships/font" Target="fonts/RobotoCondensed-bold.fntdata"/><Relationship Id="rId27" Type="http://schemas.openxmlformats.org/officeDocument/2006/relationships/font" Target="fonts/RobotoCondense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lambda/latest/operatorguide/computing-power.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xinc-ai/using-the-onnx-official-optimizer-27d1c7da3531" TargetMode="External"/><Relationship Id="rId3" Type="http://schemas.openxmlformats.org/officeDocument/2006/relationships/hyperlink" Target="https://community.arm.com/arm-community-blogs/b/ai-and-ml-blog/posts/tinyml-tvm-taming-the-final-ml-frontier"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Hello. My name is Jaeghang Choi. I’m a master student from the Kookmin University in South Korea. I’m working on Distributed Data Processing System Lab.</a:t>
            </a:r>
            <a:endParaRPr/>
          </a:p>
          <a:p>
            <a:pPr indent="0" lvl="0" marL="0" rtl="0" algn="l">
              <a:spcBef>
                <a:spcPts val="0"/>
              </a:spcBef>
              <a:spcAft>
                <a:spcPts val="0"/>
              </a:spcAft>
              <a:buNone/>
            </a:pPr>
            <a:r>
              <a:rPr lang="ko"/>
              <a:t>I’m going to talk about All-You-Can-Inference: Serverless DNN model Inference Suite.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9f13e380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9f13e380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After the step function work finished, it sends the result to user e-mail with AWS 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52a9096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752a9096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a:t>
            </a:r>
            <a:r>
              <a:rPr lang="ko"/>
              <a:t>분 30초 정도 소요 예상</a:t>
            </a:r>
            <a:endParaRPr/>
          </a:p>
          <a:p>
            <a:pPr indent="0" lvl="0" marL="0" rtl="0" algn="l">
              <a:spcBef>
                <a:spcPts val="0"/>
              </a:spcBef>
              <a:spcAft>
                <a:spcPts val="0"/>
              </a:spcAft>
              <a:buNone/>
            </a:pPr>
            <a:r>
              <a:rPr lang="ko"/>
              <a:t>데모 웹을 구동하여 실제로 유저 입장에서 AYCI 서비스를 이용하는 영상</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Let’s see how to operate our system in user side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4daa7c15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4daa7c15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configure for experiment using our system two hardware type and three case of optimizer.</a:t>
            </a:r>
            <a:endParaRPr/>
          </a:p>
          <a:p>
            <a:pPr indent="0" lvl="0" marL="0" rtl="0" algn="l">
              <a:spcBef>
                <a:spcPts val="0"/>
              </a:spcBef>
              <a:spcAft>
                <a:spcPts val="0"/>
              </a:spcAft>
              <a:buNone/>
            </a:pPr>
            <a:r>
              <a:rPr lang="ko"/>
              <a:t>and use eleven DNN models include 10 CNN models and 1 NLP model for comparison various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we allocate lambda memory and set batch sizes of these ranges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68d75244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68d75244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First, We will show comparison of the model in CNN and NLP and  how the models</a:t>
            </a:r>
            <a:r>
              <a:rPr lang="ko"/>
              <a:t> </a:t>
            </a:r>
            <a:r>
              <a:rPr lang="ko">
                <a:solidFill>
                  <a:schemeClr val="dk1"/>
                </a:solidFill>
              </a:rPr>
              <a:t>perform differently for each hardware and compiler.</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We set the model VGG16 and BERT to represent CNN and NLP. Because they have </a:t>
            </a:r>
            <a:r>
              <a:rPr lang="ko"/>
              <a:t>similar</a:t>
            </a:r>
            <a:r>
              <a:rPr lang="ko"/>
              <a:t> model size so it’s good to compare. We allocated enough lambda memory to ten GB </a:t>
            </a:r>
            <a:r>
              <a:rPr lang="ko">
                <a:solidFill>
                  <a:schemeClr val="dk1"/>
                </a:solidFill>
              </a:rPr>
              <a:t>s</a:t>
            </a:r>
            <a:r>
              <a:rPr lang="ko">
                <a:solidFill>
                  <a:schemeClr val="dk1"/>
                </a:solidFill>
              </a:rPr>
              <a:t>ince the size of the models is large,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y-axis of the figure shows 1 as the lowest latency value, and the rest are calculated based on the default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We saw both models show same performance grade each hardware.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 intel case, Vanilla model shown the low latency </a:t>
            </a:r>
            <a:endParaRPr/>
          </a:p>
          <a:p>
            <a:pPr indent="0" lvl="0" marL="0" rtl="0" algn="l">
              <a:spcBef>
                <a:spcPts val="0"/>
              </a:spcBef>
              <a:spcAft>
                <a:spcPts val="0"/>
              </a:spcAft>
              <a:buNone/>
            </a:pPr>
            <a:r>
              <a:rPr lang="ko"/>
              <a:t>and in arm case, tvm model shown the low latency.</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So, we observed that </a:t>
            </a:r>
            <a:r>
              <a:rPr lang="ko" sz="1200">
                <a:solidFill>
                  <a:srgbClr val="595959"/>
                </a:solidFill>
              </a:rPr>
              <a:t>CNN and NLP models show </a:t>
            </a:r>
            <a:r>
              <a:rPr b="1" lang="ko" sz="1200">
                <a:solidFill>
                  <a:srgbClr val="595959"/>
                </a:solidFill>
              </a:rPr>
              <a:t>similar</a:t>
            </a:r>
            <a:r>
              <a:rPr lang="ko" sz="1200">
                <a:solidFill>
                  <a:srgbClr val="595959"/>
                </a:solidFill>
              </a:rPr>
              <a:t> </a:t>
            </a:r>
            <a:r>
              <a:rPr b="1" lang="ko" sz="1200">
                <a:solidFill>
                  <a:srgbClr val="595959"/>
                </a:solidFill>
              </a:rPr>
              <a:t>performance patterns</a:t>
            </a:r>
            <a:r>
              <a:rPr lang="ko" sz="1200">
                <a:solidFill>
                  <a:srgbClr val="595959"/>
                </a:solidFill>
              </a:rPr>
              <a:t> with different hardware and model optimization.</a:t>
            </a:r>
            <a:endParaRPr sz="7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68d752443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68d752443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make an experiment to know performance patterns with batch processing.</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We set the intel hardware, 10 CNN models, 6 different batch sizes and 6 lambda memory sizes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solidFill>
                  <a:schemeClr val="dk1"/>
                </a:solidFill>
              </a:rPr>
              <a:t>We showed the throughput that batch size of 1 value as 1 and the others relative to the default value as the figure y axis.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As you can see, only vanilla model shows performance benefit.</a:t>
            </a:r>
            <a:endParaRPr>
              <a:solidFill>
                <a:schemeClr val="dk1"/>
              </a:solidFill>
            </a:endParaRPr>
          </a:p>
          <a:p>
            <a:pPr indent="0" lvl="0" marL="0" rtl="0" algn="l">
              <a:spcBef>
                <a:spcPts val="0"/>
              </a:spcBef>
              <a:spcAft>
                <a:spcPts val="0"/>
              </a:spcAft>
              <a:buNone/>
            </a:pPr>
            <a:r>
              <a:rPr lang="ko">
                <a:solidFill>
                  <a:schemeClr val="dk1"/>
                </a:solidFill>
              </a:rPr>
              <a:t>But there is no performance benefit in most cases using optimized models.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we observed that  </a:t>
            </a:r>
            <a:r>
              <a:rPr lang="ko" sz="1200">
                <a:solidFill>
                  <a:srgbClr val="595959"/>
                </a:solidFill>
              </a:rPr>
              <a:t>Batch processing improves especially with a </a:t>
            </a:r>
            <a:r>
              <a:rPr b="1" lang="ko" sz="1200">
                <a:solidFill>
                  <a:srgbClr val="595959"/>
                </a:solidFill>
              </a:rPr>
              <a:t>vanilla serverless environment</a:t>
            </a:r>
            <a:r>
              <a:rPr lang="ko" sz="1200">
                <a:solidFill>
                  <a:srgbClr val="595959"/>
                </a:solidFill>
              </a:rPr>
              <a:t> but shows </a:t>
            </a:r>
            <a:r>
              <a:rPr b="1" lang="ko" sz="1200">
                <a:solidFill>
                  <a:srgbClr val="595959"/>
                </a:solidFill>
              </a:rPr>
              <a:t>insignificant performance gain</a:t>
            </a:r>
            <a:r>
              <a:rPr lang="ko" sz="1200">
                <a:solidFill>
                  <a:srgbClr val="595959"/>
                </a:solidFill>
              </a:rPr>
              <a:t> with optimization</a:t>
            </a:r>
            <a:endParaRPr sz="7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8d752443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8d752443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try</a:t>
            </a:r>
            <a:r>
              <a:rPr lang="ko"/>
              <a:t> to know efficient memory allocation in </a:t>
            </a:r>
            <a:r>
              <a:rPr lang="ko">
                <a:solidFill>
                  <a:schemeClr val="dk1"/>
                </a:solidFill>
              </a:rPr>
              <a:t>serverless.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The y-axis of the figure shows 1 as the configured lambda memory size of 2gb, </a:t>
            </a:r>
            <a:endParaRPr>
              <a:solidFill>
                <a:schemeClr val="dk1"/>
              </a:solidFill>
            </a:endParaRPr>
          </a:p>
          <a:p>
            <a:pPr indent="0" lvl="0" marL="0" rtl="0" algn="l">
              <a:spcBef>
                <a:spcPts val="0"/>
              </a:spcBef>
              <a:spcAft>
                <a:spcPts val="0"/>
              </a:spcAft>
              <a:buNone/>
            </a:pPr>
            <a:r>
              <a:rPr lang="ko">
                <a:solidFill>
                  <a:schemeClr val="dk1"/>
                </a:solidFill>
              </a:rPr>
              <a:t>and the others are calculated based on the default value.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The results show when the configured Memory size of 2GB is the best performance and as the configured memory size becomes larger, cost-performance drops quite significantly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So, we observed that </a:t>
            </a:r>
            <a:r>
              <a:rPr lang="ko" sz="700">
                <a:solidFill>
                  <a:schemeClr val="dk1"/>
                </a:solidFill>
              </a:rPr>
              <a:t> </a:t>
            </a:r>
            <a:r>
              <a:rPr lang="ko" sz="1200">
                <a:solidFill>
                  <a:srgbClr val="595959"/>
                </a:solidFill>
              </a:rPr>
              <a:t>in a serverless DNN inference, setting the memory size of Lambda to 2GB results in the best performance in most cases.</a:t>
            </a:r>
            <a:endParaRPr sz="7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68d752443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68d752443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We count the number of best performing cases to know what is the most efficient hardware-optimizer combinations it 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as a result, intel-onnx combinations achieves the best performance all of the allocated lambda memory sizes in the most case.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ARM-Vanilla, ARM-TVM,Intel-Vanilla, these 3 combinations often perform the best.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So in summary, we observed the dnn inference performance of ARM hardware is not as good as that of Intel hardware with an optimized model.</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68d752443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68d752443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300"/>
              <a:t>So, </a:t>
            </a:r>
            <a:r>
              <a:rPr lang="ko" sz="1300">
                <a:solidFill>
                  <a:srgbClr val="595959"/>
                </a:solidFill>
              </a:rPr>
              <a:t>We showed the practicality of the proposed system uncovering challenges in the </a:t>
            </a:r>
            <a:r>
              <a:rPr b="1" lang="ko" sz="1300">
                <a:solidFill>
                  <a:srgbClr val="595959"/>
                </a:solidFill>
              </a:rPr>
              <a:t>FaaS environment setup</a:t>
            </a:r>
            <a:r>
              <a:rPr lang="ko" sz="1300">
                <a:solidFill>
                  <a:srgbClr val="595959"/>
                </a:solidFill>
              </a:rPr>
              <a:t> and </a:t>
            </a:r>
            <a:r>
              <a:rPr b="1" lang="ko" sz="1300">
                <a:solidFill>
                  <a:srgbClr val="595959"/>
                </a:solidFill>
              </a:rPr>
              <a:t>performance variations</a:t>
            </a:r>
            <a:r>
              <a:rPr lang="ko" sz="1300">
                <a:solidFill>
                  <a:srgbClr val="595959"/>
                </a:solidFill>
              </a:rPr>
              <a:t> for distinct models </a:t>
            </a:r>
            <a:endParaRPr sz="1300">
              <a:solidFill>
                <a:srgbClr val="595959"/>
              </a:solidFill>
            </a:endParaRPr>
          </a:p>
          <a:p>
            <a:pPr indent="0" lvl="0" marL="0" rtl="0" algn="l">
              <a:spcBef>
                <a:spcPts val="0"/>
              </a:spcBef>
              <a:spcAft>
                <a:spcPts val="0"/>
              </a:spcAft>
              <a:buNone/>
            </a:pPr>
            <a:r>
              <a:t/>
            </a:r>
            <a:endParaRPr sz="1300">
              <a:solidFill>
                <a:srgbClr val="595959"/>
              </a:solidFill>
            </a:endParaRPr>
          </a:p>
          <a:p>
            <a:pPr indent="0" lvl="0" marL="0" rtl="0" algn="l">
              <a:spcBef>
                <a:spcPts val="0"/>
              </a:spcBef>
              <a:spcAft>
                <a:spcPts val="0"/>
              </a:spcAft>
              <a:buNone/>
            </a:pPr>
            <a:r>
              <a:rPr lang="ko" sz="1300">
                <a:solidFill>
                  <a:srgbClr val="595959"/>
                </a:solidFill>
              </a:rPr>
              <a:t>and by using our system, it can help users to build an optimal DNN inference system in serverless environment.</a:t>
            </a:r>
            <a:endParaRPr sz="1300">
              <a:solidFill>
                <a:srgbClr val="595959"/>
              </a:solidFill>
            </a:endParaRPr>
          </a:p>
          <a:p>
            <a:pPr indent="0" lvl="0" marL="0" rtl="0" algn="l">
              <a:spcBef>
                <a:spcPts val="0"/>
              </a:spcBef>
              <a:spcAft>
                <a:spcPts val="0"/>
              </a:spcAft>
              <a:buNone/>
            </a:pPr>
            <a:r>
              <a:t/>
            </a:r>
            <a:endParaRPr sz="1300">
              <a:solidFill>
                <a:srgbClr val="595959"/>
              </a:solidFill>
            </a:endParaRPr>
          </a:p>
          <a:p>
            <a:pPr indent="0" lvl="0" marL="0" rtl="0" algn="l">
              <a:lnSpc>
                <a:spcPct val="115000"/>
              </a:lnSpc>
              <a:spcBef>
                <a:spcPts val="0"/>
              </a:spcBef>
              <a:spcAft>
                <a:spcPts val="0"/>
              </a:spcAft>
              <a:buNone/>
            </a:pPr>
            <a:r>
              <a:rPr lang="ko" sz="1300">
                <a:solidFill>
                  <a:srgbClr val="595959"/>
                </a:solidFill>
              </a:rPr>
              <a:t>We show the work with the system to determine the performance benefits of each model </a:t>
            </a:r>
            <a:endParaRPr sz="1300">
              <a:solidFill>
                <a:srgbClr val="595959"/>
              </a:solidFill>
            </a:endParaRPr>
          </a:p>
          <a:p>
            <a:pPr indent="0" lvl="0" marL="0" rtl="0" algn="l">
              <a:lnSpc>
                <a:spcPct val="115000"/>
              </a:lnSpc>
              <a:spcBef>
                <a:spcPts val="1200"/>
              </a:spcBef>
              <a:spcAft>
                <a:spcPts val="0"/>
              </a:spcAft>
              <a:buNone/>
            </a:pPr>
            <a:r>
              <a:rPr lang="ko" sz="1300">
                <a:solidFill>
                  <a:srgbClr val="595959"/>
                </a:solidFill>
              </a:rPr>
              <a:t>and to generalize the performance patterns in each case.</a:t>
            </a:r>
            <a:endParaRPr sz="1300">
              <a:solidFill>
                <a:srgbClr val="595959"/>
              </a:solidFill>
            </a:endParaRPr>
          </a:p>
          <a:p>
            <a:pPr indent="0" lvl="0" marL="0" rtl="0" algn="l">
              <a:lnSpc>
                <a:spcPct val="115000"/>
              </a:lnSpc>
              <a:spcBef>
                <a:spcPts val="1200"/>
              </a:spcBef>
              <a:spcAft>
                <a:spcPts val="0"/>
              </a:spcAft>
              <a:buNone/>
            </a:pPr>
            <a:r>
              <a:rPr lang="ko" sz="1300">
                <a:solidFill>
                  <a:srgbClr val="595959"/>
                </a:solidFill>
              </a:rPr>
              <a:t>and then we are going to research to predict performance the new DNN models we did not perform in our system</a:t>
            </a:r>
            <a:endParaRPr sz="13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ko" sz="1300">
                <a:solidFill>
                  <a:srgbClr val="595959"/>
                </a:solidFill>
              </a:rPr>
              <a:t>Thank you!</a:t>
            </a:r>
            <a:endParaRPr sz="1300">
              <a:solidFill>
                <a:srgbClr val="595959"/>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79f13e380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79f13e380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87500"/>
              </a:lnSpc>
              <a:spcBef>
                <a:spcPts val="1400"/>
              </a:spcBef>
              <a:spcAft>
                <a:spcPts val="0"/>
              </a:spcAft>
              <a:buNone/>
            </a:pPr>
            <a:r>
              <a:rPr lang="ko" sz="1200">
                <a:solidFill>
                  <a:srgbClr val="555555"/>
                </a:solidFill>
                <a:highlight>
                  <a:schemeClr val="lt1"/>
                </a:highlight>
              </a:rPr>
              <a:t>Thank you for listening my presentation. </a:t>
            </a:r>
            <a:r>
              <a:rPr lang="ko" sz="1200">
                <a:solidFill>
                  <a:srgbClr val="555555"/>
                </a:solidFill>
                <a:highlight>
                  <a:srgbClr val="FFFFFF"/>
                </a:highlight>
              </a:rPr>
              <a:t>Do you have any question about this research? Please speak slowly and clearly.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7e8fb19f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7e8fb19f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Then, let's see how the dnn inference task will be performed in a serverless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Unlike the DNN </a:t>
            </a:r>
            <a:r>
              <a:rPr lang="ko"/>
              <a:t>training</a:t>
            </a:r>
            <a:r>
              <a:rPr lang="ko"/>
              <a:t> process, the inference process takes user-faced serving.</a:t>
            </a:r>
            <a:endParaRPr/>
          </a:p>
          <a:p>
            <a:pPr indent="0" lvl="0" marL="0" rtl="0" algn="l">
              <a:spcBef>
                <a:spcPts val="0"/>
              </a:spcBef>
              <a:spcAft>
                <a:spcPts val="0"/>
              </a:spcAft>
              <a:buNone/>
            </a:pPr>
            <a:r>
              <a:rPr lang="ko"/>
              <a:t>So, it have to handle bursty request arrivals and </a:t>
            </a:r>
            <a:r>
              <a:rPr lang="ko">
                <a:solidFill>
                  <a:schemeClr val="dk1"/>
                </a:solidFill>
              </a:rPr>
              <a:t>the high scalability of serverless computing can perform well to handle it.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But there is still challenges with dnn inference task with serverless computing.</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It has the limitation of local file storage, unstable performance and large search space to find optimize configuration.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So, </a:t>
            </a:r>
            <a:r>
              <a:rPr lang="ko">
                <a:solidFill>
                  <a:srgbClr val="595959"/>
                </a:solidFill>
              </a:rPr>
              <a:t>Serverless computing is still not utilized as a major deep learning inference service.</a:t>
            </a:r>
            <a:endParaRPr sz="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68d752443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8d752443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ko"/>
              <a:t>https://www.engadget.com/2018-08-16-arm-says-chips-will-outperform-intel-laptop-cpus.html</a:t>
            </a:r>
            <a:endParaRPr/>
          </a:p>
          <a:p>
            <a:pPr indent="0" lvl="0" marL="0" rtl="0" algn="l">
              <a:spcBef>
                <a:spcPts val="0"/>
              </a:spcBef>
              <a:spcAft>
                <a:spcPts val="0"/>
              </a:spcAft>
              <a:buNone/>
            </a:pPr>
            <a:br>
              <a:rPr lang="ko"/>
            </a:br>
            <a:r>
              <a:rPr lang="ko"/>
              <a:t>Despite these limitations, Serverless Computing has a lot of </a:t>
            </a:r>
            <a:r>
              <a:rPr lang="ko"/>
              <a:t>opportunities</a:t>
            </a:r>
            <a:r>
              <a:rPr lang="ko"/>
              <a:t> for the performance optimization.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aws announced AWS Graviton2 Processors for AWS Lambda based on ARM architecture, so we could choose the hardware types in serverless computing.</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Recently, the CPU based on arm architecture are trending ahead of Intel-based CPUs in terms of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So, this new hardware for AWS Lambda can bring high performance for deep learning inference tasks.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u="sng">
                <a:solidFill>
                  <a:schemeClr val="hlink"/>
                </a:solidFill>
                <a:hlinkClick r:id="rId2"/>
              </a:rPr>
              <a:t>https://docs.aws.amazon.com/lambda/latest/operatorguide/computing-power.html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nowadays, we can allocate memory to 10GB for AWS Lambda, it is more than a 3x increase compared to previous limits.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and, as you can see the picture, higher memory allocations result in higher performance	and require higher prices.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So, we have more memory allocation ranges to choose from than before, and we need to find the optimal memory allocation with performance and cost trade off.</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8d752443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8d752443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https://github.com/microsoft/onnxruntime-openenclave/blob/openenclave-public/docs/InferenceHighLevelDesign.md</a:t>
            </a:r>
            <a:endParaRPr/>
          </a:p>
          <a:p>
            <a:pPr indent="0" lvl="0" marL="0" rtl="0" algn="l">
              <a:spcBef>
                <a:spcPts val="0"/>
              </a:spcBef>
              <a:spcAft>
                <a:spcPts val="0"/>
              </a:spcAft>
              <a:buNone/>
            </a:pPr>
            <a:r>
              <a:rPr lang="ko" u="sng">
                <a:solidFill>
                  <a:schemeClr val="hlink"/>
                </a:solidFill>
                <a:hlinkClick r:id="rId2"/>
              </a:rPr>
              <a:t>https://medium.com/axinc-ai/using-the-onnx-official-optimizer-27d1c7da3531</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we can use dnn model optimizer for inference.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 ONNX is the model graph optimizer to improve performance. it provides small graph simplifications and node eliminations to more complex node fusions and layout optimizations.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using ONNX, user can optimize deep learning models for inference faster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u="sng">
                <a:solidFill>
                  <a:schemeClr val="hlink"/>
                </a:solidFill>
                <a:hlinkClick r:id="rId3"/>
              </a:rPr>
              <a:t>https://community.arm.com/arm-community-blogs/b/ai-and-ml-blog/posts/tinyml-tvm-taming-the-final-ml-frontier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There is one more dnn model optimizer Apache TVM.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TVM is the compiler that provides operator level optimization for the corresponding backend depending on the given hardware.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User can optimize the model for their hardware using tvm.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We will see how well tvm will be optimized for Intel and ARM architectures in a serverless environment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00dce70d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00dce70d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 summary,</a:t>
            </a:r>
            <a:endParaRPr/>
          </a:p>
          <a:p>
            <a:pPr indent="0" lvl="0" marL="0" rtl="0" algn="l">
              <a:spcBef>
                <a:spcPts val="0"/>
              </a:spcBef>
              <a:spcAft>
                <a:spcPts val="0"/>
              </a:spcAft>
              <a:buNone/>
            </a:pPr>
            <a:r>
              <a:rPr lang="ko"/>
              <a:t>We can use </a:t>
            </a:r>
            <a:r>
              <a:rPr lang="ko"/>
              <a:t>heterogeneous hardware </a:t>
            </a:r>
            <a:r>
              <a:rPr lang="ko"/>
              <a:t>and optimize compute resource allocation in serverless computing.</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we can optimize dnn model using onnx and tvm, we can also use batch processing for dnn inference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Despite these various optimization options, there are no prior work that can help developers to deploy dnn model serving workloads using the serverless computing that provides a large configuration space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https://www.horiba.com/gbr/scientific/products/detail/action/show/Product/batch-processing-1681/</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https://www.esa-automation.com/en/arm-or-x86-esa-automation-suggestions-to-choose-the-best-processor/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e8fb19f6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e8fb19f6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propose All-You-Can-Inference, a publicly available DNN inference environment suite on a serverless computing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All-You-Can-Inference help DNN application developers to estimate the performance of inference tasks on various configurations </a:t>
            </a:r>
            <a:endParaRPr/>
          </a:p>
          <a:p>
            <a:pPr indent="0" lvl="0" marL="0" rtl="0" algn="l">
              <a:spcBef>
                <a:spcPts val="0"/>
              </a:spcBef>
              <a:spcAft>
                <a:spcPts val="0"/>
              </a:spcAft>
              <a:buNone/>
            </a:pPr>
            <a:r>
              <a:rPr lang="ko"/>
              <a:t>so users can build an optimal serverless model serving environment.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solidFill>
                  <a:schemeClr val="dk1"/>
                </a:solidFill>
              </a:rPr>
              <a:t>All-You-Can-Inference consists of frontend, data storage, runtime arbitrator, and output reporter.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9f13e380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9f13e380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FrontEnd takes a DNN model to execute as an input argument from a user provided web-page.</a:t>
            </a:r>
            <a:endParaRPr/>
          </a:p>
          <a:p>
            <a:pPr indent="0" lvl="0" marL="0" rtl="0" algn="l">
              <a:spcBef>
                <a:spcPts val="0"/>
              </a:spcBef>
              <a:spcAft>
                <a:spcPts val="0"/>
              </a:spcAft>
              <a:buNone/>
            </a:pPr>
            <a:r>
              <a:rPr lang="ko"/>
              <a:t>User</a:t>
            </a:r>
            <a:r>
              <a:rPr lang="ko"/>
              <a:t> can specify the FaaS runtime configuration of the target hardware intel or arm, user can specify the usage model optimizations and hardware compilers, user can also specify the batch size for batch processing and the allocated memory size for serverless environments.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t>after the configure,</a:t>
            </a:r>
            <a:r>
              <a:rPr lang="ko">
                <a:solidFill>
                  <a:schemeClr val="dk1"/>
                </a:solidFill>
              </a:rPr>
              <a:t> Frontend requests aws api gateway to perform inference task with user specified FaaS configuration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solidFill>
                  <a:srgbClr val="222222"/>
                </a:solidFill>
              </a:rPr>
              <a:t>Result Checker check </a:t>
            </a:r>
            <a:r>
              <a:rPr b="1" lang="ko">
                <a:solidFill>
                  <a:srgbClr val="222222"/>
                </a:solidFill>
              </a:rPr>
              <a:t>result archive</a:t>
            </a:r>
            <a:r>
              <a:rPr lang="ko">
                <a:solidFill>
                  <a:srgbClr val="222222"/>
                </a:solidFill>
              </a:rPr>
              <a:t> in data storage that save the result already been executed each models.</a:t>
            </a:r>
            <a:endParaRPr>
              <a:solidFill>
                <a:srgbClr val="222222"/>
              </a:solidFill>
            </a:endParaRPr>
          </a:p>
          <a:p>
            <a:pPr indent="0" lvl="0" marL="0" rtl="0" algn="l">
              <a:spcBef>
                <a:spcPts val="500"/>
              </a:spcBef>
              <a:spcAft>
                <a:spcPts val="500"/>
              </a:spcAft>
              <a:buClr>
                <a:schemeClr val="dk1"/>
              </a:buClr>
              <a:buSzPts val="1100"/>
              <a:buFont typeface="Arial"/>
              <a:buNone/>
            </a:pPr>
            <a:r>
              <a:rPr lang="ko">
                <a:solidFill>
                  <a:srgbClr val="222222"/>
                </a:solidFill>
              </a:rPr>
              <a:t>and if the model already been executed, the system do not operate any tasks and respond previous results in data storage to user.</a:t>
            </a:r>
            <a:endParaRPr>
              <a:solidFill>
                <a:srgbClr val="222222"/>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52a90967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52a90967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Data Storage is consisted of AWS S3, ElasticCache and Elastic File System. It stores original models and converted models by optimizers which is onnx or tvm, </a:t>
            </a:r>
            <a:endParaRPr/>
          </a:p>
          <a:p>
            <a:pPr indent="0" lvl="0" marL="0" rtl="0" algn="l">
              <a:spcBef>
                <a:spcPts val="0"/>
              </a:spcBef>
              <a:spcAft>
                <a:spcPts val="0"/>
              </a:spcAft>
              <a:buNone/>
            </a:pPr>
            <a:r>
              <a:rPr lang="ko"/>
              <a:t>and also store user’s execution results.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solidFill>
                  <a:schemeClr val="dk1"/>
                </a:solidFill>
              </a:rPr>
              <a:t>and Data Storage consisted of AWS ECR stores runtime container images as a FaaS run-time environment </a:t>
            </a:r>
            <a:endParaRPr/>
          </a:p>
          <a:p>
            <a:pPr indent="0" lvl="0" marL="0" rtl="0" algn="l">
              <a:spcBef>
                <a:spcPts val="0"/>
              </a:spcBef>
              <a:spcAft>
                <a:spcPts val="5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4daa7c1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84daa7c1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if the model does not executed any work, the system operate serverless runtime arbitrator configured aws step functions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Use AWS step functions, we can configure sequentially proceed model converter, inference executor and archiver consisting of aws lambda.</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Metric Collector collect execute results and executed lambda metric saved from AWS Cloudwatch</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hyperlink" Target="https://docs.aws.amazon.com/lambda/latest/operatorguide/computing-power.html" TargetMode="External"/><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hyperlink" Target="https://community.arm.com/arm-community-blogs/b/ai-and-ml-blog/posts/tinyml-tvm-taming-the-final-ml-front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94450"/>
            <a:ext cx="8520600" cy="1077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ko" sz="2900">
                <a:solidFill>
                  <a:srgbClr val="0B5394"/>
                </a:solidFill>
              </a:rPr>
              <a:t>All-You-Can-Inference</a:t>
            </a:r>
            <a:br>
              <a:rPr lang="ko" sz="2900">
                <a:solidFill>
                  <a:srgbClr val="0B5394"/>
                </a:solidFill>
              </a:rPr>
            </a:br>
            <a:r>
              <a:rPr lang="ko" sz="2900">
                <a:solidFill>
                  <a:srgbClr val="0B5394"/>
                </a:solidFill>
              </a:rPr>
              <a:t>: Serverless DNN Model Inference Suite </a:t>
            </a:r>
            <a:r>
              <a:rPr lang="ko" sz="2300">
                <a:solidFill>
                  <a:srgbClr val="0B5394"/>
                </a:solidFill>
              </a:rPr>
              <a:t>	</a:t>
            </a:r>
            <a:endParaRPr sz="6400">
              <a:solidFill>
                <a:srgbClr val="0B5394"/>
              </a:solidFill>
            </a:endParaRPr>
          </a:p>
        </p:txBody>
      </p:sp>
      <p:sp>
        <p:nvSpPr>
          <p:cNvPr id="55" name="Google Shape;55;p13"/>
          <p:cNvSpPr txBox="1"/>
          <p:nvPr>
            <p:ph idx="1" type="subTitle"/>
          </p:nvPr>
        </p:nvSpPr>
        <p:spPr>
          <a:xfrm>
            <a:off x="311700" y="3168900"/>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1100"/>
              <a:buFont typeface="Arial"/>
              <a:buNone/>
            </a:pPr>
            <a:r>
              <a:rPr lang="ko" sz="1500"/>
              <a:t>Subin Park*</a:t>
            </a:r>
            <a:r>
              <a:rPr b="1" lang="ko" sz="1500"/>
              <a:t>    Jaeghang Choi*    </a:t>
            </a:r>
            <a:r>
              <a:rPr lang="ko" sz="1500"/>
              <a:t>Kyungyong Lee</a:t>
            </a:r>
            <a:endParaRPr sz="1500"/>
          </a:p>
          <a:p>
            <a:pPr indent="0" lvl="0" marL="0" rtl="0" algn="ctr">
              <a:lnSpc>
                <a:spcPct val="80000"/>
              </a:lnSpc>
              <a:spcBef>
                <a:spcPts val="0"/>
              </a:spcBef>
              <a:spcAft>
                <a:spcPts val="0"/>
              </a:spcAft>
              <a:buClr>
                <a:schemeClr val="dk1"/>
              </a:buClr>
              <a:buSzPts val="1100"/>
              <a:buFont typeface="Arial"/>
              <a:buNone/>
            </a:pPr>
            <a:r>
              <a:t/>
            </a:r>
            <a:endParaRPr sz="1500"/>
          </a:p>
          <a:p>
            <a:pPr indent="0" lvl="0" marL="0" rtl="0" algn="ctr">
              <a:lnSpc>
                <a:spcPct val="80000"/>
              </a:lnSpc>
              <a:spcBef>
                <a:spcPts val="0"/>
              </a:spcBef>
              <a:spcAft>
                <a:spcPts val="0"/>
              </a:spcAft>
              <a:buClr>
                <a:schemeClr val="dk1"/>
              </a:buClr>
              <a:buSzPts val="1100"/>
              <a:buFont typeface="Arial"/>
              <a:buNone/>
            </a:pPr>
            <a:r>
              <a:rPr lang="ko" sz="1500"/>
              <a:t>Dept. of Computer Science, Kookmin University, Seoul, South Korea</a:t>
            </a:r>
            <a:endParaRPr sz="1500"/>
          </a:p>
          <a:p>
            <a:pPr indent="0" lvl="0" marL="0" rtl="0" algn="ctr">
              <a:lnSpc>
                <a:spcPct val="80000"/>
              </a:lnSpc>
              <a:spcBef>
                <a:spcPts val="0"/>
              </a:spcBef>
              <a:spcAft>
                <a:spcPts val="0"/>
              </a:spcAft>
              <a:buNone/>
            </a:pPr>
            <a:r>
              <a:t/>
            </a:r>
            <a:endParaRPr sz="1500"/>
          </a:p>
        </p:txBody>
      </p:sp>
      <p:sp>
        <p:nvSpPr>
          <p:cNvPr id="56" name="Google Shape;56;p13"/>
          <p:cNvSpPr txBox="1"/>
          <p:nvPr/>
        </p:nvSpPr>
        <p:spPr>
          <a:xfrm>
            <a:off x="5890575" y="4770375"/>
            <a:ext cx="3246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solidFill>
                  <a:schemeClr val="dk1"/>
                </a:solidFill>
              </a:rPr>
              <a:t>*Both authors contributed equally to this work</a:t>
            </a:r>
            <a:endParaRPr sz="1100">
              <a:solidFill>
                <a:schemeClr val="dk1"/>
              </a:solidFill>
            </a:endParaRPr>
          </a:p>
        </p:txBody>
      </p:sp>
      <p:pic>
        <p:nvPicPr>
          <p:cNvPr id="57" name="Google Shape;57;p13"/>
          <p:cNvPicPr preferRelativeResize="0"/>
          <p:nvPr/>
        </p:nvPicPr>
        <p:blipFill>
          <a:blip r:embed="rId3">
            <a:alphaModFix/>
          </a:blip>
          <a:stretch>
            <a:fillRect/>
          </a:stretch>
        </p:blipFill>
        <p:spPr>
          <a:xfrm>
            <a:off x="97350" y="4400300"/>
            <a:ext cx="3612498" cy="587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idx="1" type="body"/>
          </p:nvPr>
        </p:nvSpPr>
        <p:spPr>
          <a:xfrm>
            <a:off x="311700" y="984500"/>
            <a:ext cx="8520600" cy="80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t>Output Report </a:t>
            </a:r>
            <a:r>
              <a:rPr lang="ko"/>
              <a:t>with SES</a:t>
            </a:r>
            <a:endParaRPr/>
          </a:p>
          <a:p>
            <a:pPr indent="-323850" lvl="0" marL="457200" rtl="0" algn="l">
              <a:lnSpc>
                <a:spcPct val="115000"/>
              </a:lnSpc>
              <a:spcBef>
                <a:spcPts val="500"/>
              </a:spcBef>
              <a:spcAft>
                <a:spcPts val="0"/>
              </a:spcAft>
              <a:buSzPts val="1500"/>
              <a:buChar char="●"/>
            </a:pPr>
            <a:r>
              <a:rPr lang="ko" sz="1500"/>
              <a:t>Reports the results of inference task metrics to user via an </a:t>
            </a:r>
            <a:r>
              <a:rPr b="1" lang="ko" sz="1500"/>
              <a:t>e-mail</a:t>
            </a:r>
            <a:endParaRPr sz="1500"/>
          </a:p>
        </p:txBody>
      </p:sp>
      <p:pic>
        <p:nvPicPr>
          <p:cNvPr id="162" name="Google Shape;162;p22"/>
          <p:cNvPicPr preferRelativeResize="0"/>
          <p:nvPr/>
        </p:nvPicPr>
        <p:blipFill>
          <a:blip r:embed="rId3">
            <a:alphaModFix/>
          </a:blip>
          <a:stretch>
            <a:fillRect/>
          </a:stretch>
        </p:blipFill>
        <p:spPr>
          <a:xfrm>
            <a:off x="8591707" y="4512382"/>
            <a:ext cx="486565" cy="572698"/>
          </a:xfrm>
          <a:prstGeom prst="rect">
            <a:avLst/>
          </a:prstGeom>
          <a:noFill/>
          <a:ln>
            <a:noFill/>
          </a:ln>
        </p:spPr>
      </p:pic>
      <p:sp>
        <p:nvSpPr>
          <p:cNvPr id="163" name="Google Shape;163;p22"/>
          <p:cNvSpPr txBox="1"/>
          <p:nvPr>
            <p:ph type="title"/>
          </p:nvPr>
        </p:nvSpPr>
        <p:spPr>
          <a:xfrm>
            <a:off x="311700" y="356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0B5394"/>
                </a:solidFill>
              </a:rPr>
              <a:t>All-You-Can-Inference implementation using AWS</a:t>
            </a:r>
            <a:endParaRPr b="1">
              <a:solidFill>
                <a:srgbClr val="0B5394"/>
              </a:solidFill>
            </a:endParaRPr>
          </a:p>
        </p:txBody>
      </p:sp>
      <p:pic>
        <p:nvPicPr>
          <p:cNvPr id="164" name="Google Shape;164;p22"/>
          <p:cNvPicPr preferRelativeResize="0"/>
          <p:nvPr/>
        </p:nvPicPr>
        <p:blipFill rotWithShape="1">
          <a:blip r:embed="rId4">
            <a:alphaModFix/>
          </a:blip>
          <a:srcRect b="7227" l="0" r="0" t="0"/>
          <a:stretch/>
        </p:blipFill>
        <p:spPr>
          <a:xfrm>
            <a:off x="584775" y="2124225"/>
            <a:ext cx="3987226" cy="2816026"/>
          </a:xfrm>
          <a:prstGeom prst="rect">
            <a:avLst/>
          </a:prstGeom>
          <a:noFill/>
          <a:ln>
            <a:noFill/>
          </a:ln>
        </p:spPr>
      </p:pic>
      <p:sp>
        <p:nvSpPr>
          <p:cNvPr id="165" name="Google Shape;165;p22"/>
          <p:cNvSpPr/>
          <p:nvPr/>
        </p:nvSpPr>
        <p:spPr>
          <a:xfrm>
            <a:off x="3756844" y="3627575"/>
            <a:ext cx="634500" cy="504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2"/>
          <p:cNvPicPr preferRelativeResize="0"/>
          <p:nvPr/>
        </p:nvPicPr>
        <p:blipFill rotWithShape="1">
          <a:blip r:embed="rId5">
            <a:alphaModFix/>
          </a:blip>
          <a:srcRect b="9567" l="0" r="0" t="0"/>
          <a:stretch/>
        </p:blipFill>
        <p:spPr>
          <a:xfrm>
            <a:off x="5040800" y="2031975"/>
            <a:ext cx="3385874" cy="3000524"/>
          </a:xfrm>
          <a:prstGeom prst="rect">
            <a:avLst/>
          </a:prstGeom>
          <a:noFill/>
          <a:ln>
            <a:noFill/>
          </a:ln>
        </p:spPr>
      </p:pic>
      <p:sp>
        <p:nvSpPr>
          <p:cNvPr id="167" name="Google Shape;167;p22"/>
          <p:cNvSpPr/>
          <p:nvPr/>
        </p:nvSpPr>
        <p:spPr>
          <a:xfrm>
            <a:off x="6131178" y="4769700"/>
            <a:ext cx="1063500" cy="170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idx="1" type="body"/>
          </p:nvPr>
        </p:nvSpPr>
        <p:spPr>
          <a:xfrm>
            <a:off x="311700" y="1152475"/>
            <a:ext cx="8520600" cy="3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a:t>Demo Web Video</a:t>
            </a:r>
            <a:endParaRPr b="1"/>
          </a:p>
          <a:p>
            <a:pPr indent="-342900" lvl="0" marL="457200" rtl="0" algn="l">
              <a:spcBef>
                <a:spcPts val="1200"/>
              </a:spcBef>
              <a:spcAft>
                <a:spcPts val="0"/>
              </a:spcAft>
              <a:buSzPts val="1800"/>
              <a:buChar char="-"/>
            </a:pPr>
            <a:r>
              <a:rPr b="1" lang="ko"/>
              <a:t>https://youtu.be/J9fhEb7jEVA</a:t>
            </a:r>
            <a:endParaRPr b="1"/>
          </a:p>
        </p:txBody>
      </p:sp>
      <p:pic>
        <p:nvPicPr>
          <p:cNvPr id="173" name="Google Shape;173;p23"/>
          <p:cNvPicPr preferRelativeResize="0"/>
          <p:nvPr/>
        </p:nvPicPr>
        <p:blipFill>
          <a:blip r:embed="rId3">
            <a:alphaModFix/>
          </a:blip>
          <a:stretch>
            <a:fillRect/>
          </a:stretch>
        </p:blipFill>
        <p:spPr>
          <a:xfrm>
            <a:off x="8591707" y="4512382"/>
            <a:ext cx="486565" cy="572698"/>
          </a:xfrm>
          <a:prstGeom prst="rect">
            <a:avLst/>
          </a:prstGeom>
          <a:noFill/>
          <a:ln>
            <a:noFill/>
          </a:ln>
        </p:spPr>
      </p:pic>
      <p:sp>
        <p:nvSpPr>
          <p:cNvPr id="174" name="Google Shape;17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0B5394"/>
                </a:solidFill>
              </a:rPr>
              <a:t>All-You-Can-Inference</a:t>
            </a:r>
            <a:endParaRPr b="1">
              <a:solidFill>
                <a:srgbClr val="0B539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Evaluation Setting</a:t>
            </a:r>
            <a:endParaRPr b="1"/>
          </a:p>
        </p:txBody>
      </p:sp>
      <p:pic>
        <p:nvPicPr>
          <p:cNvPr id="180" name="Google Shape;180;p24"/>
          <p:cNvPicPr preferRelativeResize="0"/>
          <p:nvPr/>
        </p:nvPicPr>
        <p:blipFill>
          <a:blip r:embed="rId3">
            <a:alphaModFix/>
          </a:blip>
          <a:stretch>
            <a:fillRect/>
          </a:stretch>
        </p:blipFill>
        <p:spPr>
          <a:xfrm>
            <a:off x="8591707" y="4512382"/>
            <a:ext cx="486565" cy="572698"/>
          </a:xfrm>
          <a:prstGeom prst="rect">
            <a:avLst/>
          </a:prstGeom>
          <a:noFill/>
          <a:ln>
            <a:noFill/>
          </a:ln>
        </p:spPr>
      </p:pic>
      <p:sp>
        <p:nvSpPr>
          <p:cNvPr id="181" name="Google Shape;181;p24"/>
          <p:cNvSpPr/>
          <p:nvPr/>
        </p:nvSpPr>
        <p:spPr>
          <a:xfrm>
            <a:off x="422575" y="1090875"/>
            <a:ext cx="2415300" cy="1660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Hardware Type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p24"/>
          <p:cNvSpPr/>
          <p:nvPr/>
        </p:nvSpPr>
        <p:spPr>
          <a:xfrm>
            <a:off x="422573" y="3038675"/>
            <a:ext cx="2415300" cy="1737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Optimizer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3" name="Google Shape;183;p24"/>
          <p:cNvPicPr preferRelativeResize="0"/>
          <p:nvPr/>
        </p:nvPicPr>
        <p:blipFill rotWithShape="1">
          <a:blip r:embed="rId4">
            <a:alphaModFix/>
          </a:blip>
          <a:srcRect b="15551" l="22619" r="23970" t="13857"/>
          <a:stretch/>
        </p:blipFill>
        <p:spPr>
          <a:xfrm>
            <a:off x="990700" y="1436717"/>
            <a:ext cx="1279029" cy="1147800"/>
          </a:xfrm>
          <a:prstGeom prst="rect">
            <a:avLst/>
          </a:prstGeom>
          <a:noFill/>
          <a:ln>
            <a:noFill/>
          </a:ln>
        </p:spPr>
      </p:pic>
      <p:pic>
        <p:nvPicPr>
          <p:cNvPr id="184" name="Google Shape;184;p24"/>
          <p:cNvPicPr preferRelativeResize="0"/>
          <p:nvPr/>
        </p:nvPicPr>
        <p:blipFill rotWithShape="1">
          <a:blip r:embed="rId5">
            <a:alphaModFix/>
          </a:blip>
          <a:srcRect b="34273" l="14808" r="15539" t="26910"/>
          <a:stretch/>
        </p:blipFill>
        <p:spPr>
          <a:xfrm>
            <a:off x="1111506" y="4172725"/>
            <a:ext cx="1037425" cy="344325"/>
          </a:xfrm>
          <a:prstGeom prst="rect">
            <a:avLst/>
          </a:prstGeom>
          <a:noFill/>
          <a:ln>
            <a:noFill/>
          </a:ln>
        </p:spPr>
      </p:pic>
      <p:pic>
        <p:nvPicPr>
          <p:cNvPr id="185" name="Google Shape;185;p24"/>
          <p:cNvPicPr preferRelativeResize="0"/>
          <p:nvPr/>
        </p:nvPicPr>
        <p:blipFill>
          <a:blip r:embed="rId6">
            <a:alphaModFix/>
          </a:blip>
          <a:stretch>
            <a:fillRect/>
          </a:stretch>
        </p:blipFill>
        <p:spPr>
          <a:xfrm>
            <a:off x="1687425" y="3623261"/>
            <a:ext cx="1011930" cy="344325"/>
          </a:xfrm>
          <a:prstGeom prst="rect">
            <a:avLst/>
          </a:prstGeom>
          <a:noFill/>
          <a:ln>
            <a:noFill/>
          </a:ln>
        </p:spPr>
      </p:pic>
      <p:sp>
        <p:nvSpPr>
          <p:cNvPr id="186" name="Google Shape;186;p24"/>
          <p:cNvSpPr txBox="1"/>
          <p:nvPr/>
        </p:nvSpPr>
        <p:spPr>
          <a:xfrm>
            <a:off x="538275" y="3556925"/>
            <a:ext cx="1037400" cy="477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i="1" lang="ko" sz="1900">
                <a:solidFill>
                  <a:srgbClr val="85200C"/>
                </a:solidFill>
              </a:rPr>
              <a:t>Vanilla</a:t>
            </a:r>
            <a:endParaRPr b="1" i="1" sz="1900">
              <a:solidFill>
                <a:srgbClr val="85200C"/>
              </a:solidFill>
            </a:endParaRPr>
          </a:p>
        </p:txBody>
      </p:sp>
      <p:sp>
        <p:nvSpPr>
          <p:cNvPr id="187" name="Google Shape;187;p24"/>
          <p:cNvSpPr/>
          <p:nvPr/>
        </p:nvSpPr>
        <p:spPr>
          <a:xfrm>
            <a:off x="3211200" y="1090875"/>
            <a:ext cx="2637300" cy="3576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DNN 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8" name="Google Shape;188;p24"/>
          <p:cNvSpPr txBox="1"/>
          <p:nvPr/>
        </p:nvSpPr>
        <p:spPr>
          <a:xfrm>
            <a:off x="3330658" y="1583700"/>
            <a:ext cx="1551600" cy="2710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ko" sz="1500">
                <a:solidFill>
                  <a:srgbClr val="980000"/>
                </a:solidFill>
              </a:rPr>
              <a:t>CNN</a:t>
            </a:r>
            <a:endParaRPr b="1" sz="1500">
              <a:solidFill>
                <a:srgbClr val="980000"/>
              </a:solidFill>
            </a:endParaRPr>
          </a:p>
          <a:p>
            <a:pPr indent="-171450" lvl="0" marL="269999" rtl="0" algn="l">
              <a:lnSpc>
                <a:spcPct val="120000"/>
              </a:lnSpc>
              <a:spcBef>
                <a:spcPts val="0"/>
              </a:spcBef>
              <a:spcAft>
                <a:spcPts val="0"/>
              </a:spcAft>
              <a:buClr>
                <a:schemeClr val="dk2"/>
              </a:buClr>
              <a:buSzPts val="1200"/>
              <a:buChar char="●"/>
            </a:pPr>
            <a:r>
              <a:rPr i="1" lang="ko" sz="1200">
                <a:solidFill>
                  <a:schemeClr val="dk2"/>
                </a:solidFill>
              </a:rPr>
              <a:t>SqueezeNet</a:t>
            </a:r>
            <a:endParaRPr i="1" sz="1200">
              <a:solidFill>
                <a:schemeClr val="dk2"/>
              </a:solidFill>
            </a:endParaRPr>
          </a:p>
          <a:p>
            <a:pPr indent="-171450" lvl="0" marL="269999" rtl="0" algn="l">
              <a:lnSpc>
                <a:spcPct val="120000"/>
              </a:lnSpc>
              <a:spcBef>
                <a:spcPts val="0"/>
              </a:spcBef>
              <a:spcAft>
                <a:spcPts val="0"/>
              </a:spcAft>
              <a:buClr>
                <a:schemeClr val="dk2"/>
              </a:buClr>
              <a:buSzPts val="1200"/>
              <a:buChar char="●"/>
            </a:pPr>
            <a:r>
              <a:rPr i="1" lang="ko" sz="1200">
                <a:solidFill>
                  <a:schemeClr val="dk2"/>
                </a:solidFill>
              </a:rPr>
              <a:t>ShuffleNet</a:t>
            </a:r>
            <a:endParaRPr i="1" sz="1200">
              <a:solidFill>
                <a:schemeClr val="dk2"/>
              </a:solidFill>
            </a:endParaRPr>
          </a:p>
          <a:p>
            <a:pPr indent="-171450" lvl="0" marL="269999" rtl="0" algn="l">
              <a:lnSpc>
                <a:spcPct val="120000"/>
              </a:lnSpc>
              <a:spcBef>
                <a:spcPts val="0"/>
              </a:spcBef>
              <a:spcAft>
                <a:spcPts val="0"/>
              </a:spcAft>
              <a:buClr>
                <a:schemeClr val="dk2"/>
              </a:buClr>
              <a:buSzPts val="1200"/>
              <a:buChar char="●"/>
            </a:pPr>
            <a:r>
              <a:rPr i="1" lang="ko" sz="1200">
                <a:solidFill>
                  <a:schemeClr val="dk2"/>
                </a:solidFill>
              </a:rPr>
              <a:t>MobileNetV2</a:t>
            </a:r>
            <a:endParaRPr i="1" sz="1200">
              <a:solidFill>
                <a:schemeClr val="dk2"/>
              </a:solidFill>
            </a:endParaRPr>
          </a:p>
          <a:p>
            <a:pPr indent="-171450" lvl="0" marL="269999" rtl="0" algn="l">
              <a:lnSpc>
                <a:spcPct val="120000"/>
              </a:lnSpc>
              <a:spcBef>
                <a:spcPts val="0"/>
              </a:spcBef>
              <a:spcAft>
                <a:spcPts val="0"/>
              </a:spcAft>
              <a:buClr>
                <a:schemeClr val="dk2"/>
              </a:buClr>
              <a:buSzPts val="1200"/>
              <a:buChar char="●"/>
            </a:pPr>
            <a:r>
              <a:rPr i="1" lang="ko" sz="1200">
                <a:solidFill>
                  <a:schemeClr val="dk2"/>
                </a:solidFill>
              </a:rPr>
              <a:t>MNasNet</a:t>
            </a:r>
            <a:endParaRPr i="1" sz="1200">
              <a:solidFill>
                <a:schemeClr val="dk2"/>
              </a:solidFill>
            </a:endParaRPr>
          </a:p>
          <a:p>
            <a:pPr indent="-171450" lvl="0" marL="269999" rtl="0" algn="l">
              <a:lnSpc>
                <a:spcPct val="120000"/>
              </a:lnSpc>
              <a:spcBef>
                <a:spcPts val="0"/>
              </a:spcBef>
              <a:spcAft>
                <a:spcPts val="0"/>
              </a:spcAft>
              <a:buClr>
                <a:schemeClr val="dk2"/>
              </a:buClr>
              <a:buSzPts val="1200"/>
              <a:buChar char="●"/>
            </a:pPr>
            <a:r>
              <a:rPr i="1" lang="ko" sz="1200">
                <a:solidFill>
                  <a:schemeClr val="dk2"/>
                </a:solidFill>
              </a:rPr>
              <a:t>EfficientNetB0 </a:t>
            </a:r>
            <a:endParaRPr i="1" sz="1200">
              <a:solidFill>
                <a:schemeClr val="dk2"/>
              </a:solidFill>
            </a:endParaRPr>
          </a:p>
          <a:p>
            <a:pPr indent="-171450" lvl="0" marL="269999" rtl="0" algn="l">
              <a:lnSpc>
                <a:spcPct val="120000"/>
              </a:lnSpc>
              <a:spcBef>
                <a:spcPts val="0"/>
              </a:spcBef>
              <a:spcAft>
                <a:spcPts val="0"/>
              </a:spcAft>
              <a:buClr>
                <a:schemeClr val="dk2"/>
              </a:buClr>
              <a:buSzPts val="1200"/>
              <a:buChar char="●"/>
            </a:pPr>
            <a:r>
              <a:rPr i="1" lang="ko" sz="1200">
                <a:solidFill>
                  <a:schemeClr val="dk2"/>
                </a:solidFill>
              </a:rPr>
              <a:t>ResNet18</a:t>
            </a:r>
            <a:endParaRPr i="1" sz="1200">
              <a:solidFill>
                <a:schemeClr val="dk2"/>
              </a:solidFill>
            </a:endParaRPr>
          </a:p>
          <a:p>
            <a:pPr indent="-171450" lvl="0" marL="269999" rtl="0" algn="l">
              <a:lnSpc>
                <a:spcPct val="120000"/>
              </a:lnSpc>
              <a:spcBef>
                <a:spcPts val="0"/>
              </a:spcBef>
              <a:spcAft>
                <a:spcPts val="0"/>
              </a:spcAft>
              <a:buClr>
                <a:schemeClr val="dk2"/>
              </a:buClr>
              <a:buSzPts val="1200"/>
              <a:buChar char="●"/>
            </a:pPr>
            <a:r>
              <a:rPr i="1" lang="ko" sz="1200">
                <a:solidFill>
                  <a:schemeClr val="dk2"/>
                </a:solidFill>
              </a:rPr>
              <a:t>ResNet50</a:t>
            </a:r>
            <a:endParaRPr i="1" sz="1200">
              <a:solidFill>
                <a:schemeClr val="dk2"/>
              </a:solidFill>
            </a:endParaRPr>
          </a:p>
          <a:p>
            <a:pPr indent="-171450" lvl="0" marL="269999" rtl="0" algn="l">
              <a:lnSpc>
                <a:spcPct val="120000"/>
              </a:lnSpc>
              <a:spcBef>
                <a:spcPts val="0"/>
              </a:spcBef>
              <a:spcAft>
                <a:spcPts val="0"/>
              </a:spcAft>
              <a:buClr>
                <a:schemeClr val="dk2"/>
              </a:buClr>
              <a:buSzPts val="1200"/>
              <a:buChar char="●"/>
            </a:pPr>
            <a:r>
              <a:rPr i="1" lang="ko" sz="1200">
                <a:solidFill>
                  <a:schemeClr val="dk2"/>
                </a:solidFill>
              </a:rPr>
              <a:t>InceptionV3</a:t>
            </a:r>
            <a:endParaRPr i="1" sz="1200">
              <a:solidFill>
                <a:schemeClr val="dk2"/>
              </a:solidFill>
            </a:endParaRPr>
          </a:p>
          <a:p>
            <a:pPr indent="-171450" lvl="0" marL="269999" rtl="0" algn="l">
              <a:lnSpc>
                <a:spcPct val="120000"/>
              </a:lnSpc>
              <a:spcBef>
                <a:spcPts val="0"/>
              </a:spcBef>
              <a:spcAft>
                <a:spcPts val="0"/>
              </a:spcAft>
              <a:buClr>
                <a:schemeClr val="dk2"/>
              </a:buClr>
              <a:buSzPts val="1200"/>
              <a:buChar char="●"/>
            </a:pPr>
            <a:r>
              <a:rPr i="1" lang="ko" sz="1200">
                <a:solidFill>
                  <a:schemeClr val="dk2"/>
                </a:solidFill>
              </a:rPr>
              <a:t>AlexNet</a:t>
            </a:r>
            <a:endParaRPr i="1" sz="1200">
              <a:solidFill>
                <a:schemeClr val="dk2"/>
              </a:solidFill>
            </a:endParaRPr>
          </a:p>
          <a:p>
            <a:pPr indent="-171450" lvl="0" marL="269999" rtl="0" algn="l">
              <a:lnSpc>
                <a:spcPct val="120000"/>
              </a:lnSpc>
              <a:spcBef>
                <a:spcPts val="0"/>
              </a:spcBef>
              <a:spcAft>
                <a:spcPts val="0"/>
              </a:spcAft>
              <a:buClr>
                <a:schemeClr val="dk2"/>
              </a:buClr>
              <a:buSzPts val="1200"/>
              <a:buChar char="●"/>
            </a:pPr>
            <a:r>
              <a:rPr i="1" lang="ko" sz="1200">
                <a:solidFill>
                  <a:schemeClr val="dk2"/>
                </a:solidFill>
              </a:rPr>
              <a:t>VGG16</a:t>
            </a:r>
            <a:endParaRPr i="1" sz="1100"/>
          </a:p>
        </p:txBody>
      </p:sp>
      <p:sp>
        <p:nvSpPr>
          <p:cNvPr id="189" name="Google Shape;189;p24"/>
          <p:cNvSpPr txBox="1"/>
          <p:nvPr/>
        </p:nvSpPr>
        <p:spPr>
          <a:xfrm>
            <a:off x="4701616" y="1582725"/>
            <a:ext cx="1399200" cy="715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ko" sz="1500">
                <a:solidFill>
                  <a:srgbClr val="1C4587"/>
                </a:solidFill>
              </a:rPr>
              <a:t>NLP</a:t>
            </a:r>
            <a:endParaRPr b="1" sz="1500">
              <a:solidFill>
                <a:srgbClr val="1C4587"/>
              </a:solidFill>
            </a:endParaRPr>
          </a:p>
          <a:p>
            <a:pPr indent="-171450" lvl="0" marL="269999" rtl="0" algn="l">
              <a:lnSpc>
                <a:spcPct val="120000"/>
              </a:lnSpc>
              <a:spcBef>
                <a:spcPts val="0"/>
              </a:spcBef>
              <a:spcAft>
                <a:spcPts val="0"/>
              </a:spcAft>
              <a:buClr>
                <a:schemeClr val="dk2"/>
              </a:buClr>
              <a:buSzPts val="1200"/>
              <a:buChar char="●"/>
            </a:pPr>
            <a:r>
              <a:rPr i="1" lang="ko" sz="1200">
                <a:solidFill>
                  <a:schemeClr val="dk2"/>
                </a:solidFill>
              </a:rPr>
              <a:t>BERT</a:t>
            </a:r>
            <a:endParaRPr i="1" sz="1100"/>
          </a:p>
        </p:txBody>
      </p:sp>
      <p:sp>
        <p:nvSpPr>
          <p:cNvPr id="190" name="Google Shape;190;p24"/>
          <p:cNvSpPr/>
          <p:nvPr/>
        </p:nvSpPr>
        <p:spPr>
          <a:xfrm>
            <a:off x="6221825" y="1090875"/>
            <a:ext cx="2637300" cy="2004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Inference Elements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1" name="Google Shape;191;p24"/>
          <p:cNvPicPr preferRelativeResize="0"/>
          <p:nvPr/>
        </p:nvPicPr>
        <p:blipFill>
          <a:blip r:embed="rId7">
            <a:alphaModFix/>
          </a:blip>
          <a:stretch>
            <a:fillRect/>
          </a:stretch>
        </p:blipFill>
        <p:spPr>
          <a:xfrm>
            <a:off x="6415401" y="1448968"/>
            <a:ext cx="689088" cy="689088"/>
          </a:xfrm>
          <a:prstGeom prst="rect">
            <a:avLst/>
          </a:prstGeom>
          <a:noFill/>
          <a:ln>
            <a:noFill/>
          </a:ln>
        </p:spPr>
      </p:pic>
      <p:grpSp>
        <p:nvGrpSpPr>
          <p:cNvPr id="192" name="Google Shape;192;p24"/>
          <p:cNvGrpSpPr/>
          <p:nvPr/>
        </p:nvGrpSpPr>
        <p:grpSpPr>
          <a:xfrm>
            <a:off x="5984108" y="2235690"/>
            <a:ext cx="1551732" cy="859412"/>
            <a:chOff x="2707748" y="3161736"/>
            <a:chExt cx="2209500" cy="1223710"/>
          </a:xfrm>
        </p:grpSpPr>
        <p:pic>
          <p:nvPicPr>
            <p:cNvPr id="193" name="Google Shape;193;p24"/>
            <p:cNvPicPr preferRelativeResize="0"/>
            <p:nvPr/>
          </p:nvPicPr>
          <p:blipFill>
            <a:blip r:embed="rId8">
              <a:alphaModFix/>
            </a:blip>
            <a:stretch>
              <a:fillRect/>
            </a:stretch>
          </p:blipFill>
          <p:spPr>
            <a:xfrm>
              <a:off x="3365363" y="3161736"/>
              <a:ext cx="872750" cy="872750"/>
            </a:xfrm>
            <a:prstGeom prst="rect">
              <a:avLst/>
            </a:prstGeom>
            <a:noFill/>
            <a:ln>
              <a:noFill/>
            </a:ln>
          </p:spPr>
        </p:pic>
        <p:sp>
          <p:nvSpPr>
            <p:cNvPr id="194" name="Google Shape;194;p24"/>
            <p:cNvSpPr txBox="1"/>
            <p:nvPr/>
          </p:nvSpPr>
          <p:spPr>
            <a:xfrm>
              <a:off x="2707748" y="3969046"/>
              <a:ext cx="2209500" cy="416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1200"/>
                </a:spcAft>
                <a:buNone/>
              </a:pPr>
              <a:r>
                <a:rPr b="1" lang="ko" sz="700">
                  <a:solidFill>
                    <a:schemeClr val="dk2"/>
                  </a:solidFill>
                  <a:latin typeface="Roboto Condensed"/>
                  <a:ea typeface="Roboto Condensed"/>
                  <a:cs typeface="Roboto Condensed"/>
                  <a:sym typeface="Roboto Condensed"/>
                </a:rPr>
                <a:t>Memory Allocation</a:t>
              </a:r>
              <a:endParaRPr b="1" sz="300">
                <a:solidFill>
                  <a:schemeClr val="dk2"/>
                </a:solidFill>
              </a:endParaRPr>
            </a:p>
          </p:txBody>
        </p:sp>
      </p:grpSp>
      <p:sp>
        <p:nvSpPr>
          <p:cNvPr id="195" name="Google Shape;195;p24"/>
          <p:cNvSpPr txBox="1"/>
          <p:nvPr/>
        </p:nvSpPr>
        <p:spPr>
          <a:xfrm>
            <a:off x="7114846" y="1514968"/>
            <a:ext cx="1668000" cy="557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ko" sz="1100">
                <a:solidFill>
                  <a:schemeClr val="dk2"/>
                </a:solidFill>
              </a:rPr>
              <a:t>batch size of</a:t>
            </a:r>
            <a:br>
              <a:rPr lang="ko" sz="1100">
                <a:solidFill>
                  <a:schemeClr val="dk2"/>
                </a:solidFill>
              </a:rPr>
            </a:br>
            <a:r>
              <a:rPr b="1" i="1" lang="ko" sz="1100">
                <a:solidFill>
                  <a:schemeClr val="dk2"/>
                </a:solidFill>
              </a:rPr>
              <a:t>1, 2, 4, 8, 16, 32</a:t>
            </a:r>
            <a:endParaRPr b="1" i="1" sz="1100"/>
          </a:p>
        </p:txBody>
      </p:sp>
      <p:sp>
        <p:nvSpPr>
          <p:cNvPr id="196" name="Google Shape;196;p24"/>
          <p:cNvSpPr txBox="1"/>
          <p:nvPr/>
        </p:nvSpPr>
        <p:spPr>
          <a:xfrm>
            <a:off x="7114847" y="2289475"/>
            <a:ext cx="1668000" cy="557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ko" sz="1100">
                <a:solidFill>
                  <a:schemeClr val="dk2"/>
                </a:solidFill>
              </a:rPr>
              <a:t>lambda memory size of</a:t>
            </a:r>
            <a:endParaRPr sz="1100">
              <a:solidFill>
                <a:schemeClr val="dk2"/>
              </a:solidFill>
            </a:endParaRPr>
          </a:p>
          <a:p>
            <a:pPr indent="0" lvl="0" marL="0" rtl="0" algn="l">
              <a:lnSpc>
                <a:spcPct val="120000"/>
              </a:lnSpc>
              <a:spcBef>
                <a:spcPts val="0"/>
              </a:spcBef>
              <a:spcAft>
                <a:spcPts val="0"/>
              </a:spcAft>
              <a:buNone/>
            </a:pPr>
            <a:r>
              <a:rPr b="1" i="1" lang="ko" sz="1100">
                <a:solidFill>
                  <a:schemeClr val="dk2"/>
                </a:solidFill>
              </a:rPr>
              <a:t>0.5, 1, 2, 4, 8, 10GB</a:t>
            </a:r>
            <a:endParaRPr b="1" i="1"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idx="1" type="body"/>
          </p:nvPr>
        </p:nvSpPr>
        <p:spPr>
          <a:xfrm>
            <a:off x="311700" y="1000075"/>
            <a:ext cx="882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a:t>Observation 1 </a:t>
            </a:r>
            <a:r>
              <a:rPr b="1" lang="ko" sz="1700"/>
              <a:t>: Similar performance patterns with CNN and NLP</a:t>
            </a:r>
            <a:endParaRPr b="1" sz="1700"/>
          </a:p>
          <a:p>
            <a:pPr indent="0" lvl="0" marL="0" rtl="0" algn="l">
              <a:spcBef>
                <a:spcPts val="1200"/>
              </a:spcBef>
              <a:spcAft>
                <a:spcPts val="0"/>
              </a:spcAft>
              <a:buNone/>
            </a:pPr>
            <a:r>
              <a:t/>
            </a:r>
            <a:endParaRPr sz="1400"/>
          </a:p>
          <a:p>
            <a:pPr indent="0" lvl="0" marL="0" rtl="0" algn="l">
              <a:spcBef>
                <a:spcPts val="1200"/>
              </a:spcBef>
              <a:spcAft>
                <a:spcPts val="1200"/>
              </a:spcAft>
              <a:buNone/>
            </a:pPr>
            <a:br>
              <a:rPr b="1" lang="ko"/>
            </a:br>
            <a:br>
              <a:rPr b="1" lang="ko" sz="1600"/>
            </a:br>
            <a:endParaRPr sz="1600"/>
          </a:p>
        </p:txBody>
      </p:sp>
      <p:sp>
        <p:nvSpPr>
          <p:cNvPr id="202" name="Google Shape;20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Compare </a:t>
            </a:r>
            <a:r>
              <a:rPr b="1" lang="ko"/>
              <a:t>between CNN and NLP model</a:t>
            </a:r>
            <a:endParaRPr b="1"/>
          </a:p>
        </p:txBody>
      </p:sp>
      <p:pic>
        <p:nvPicPr>
          <p:cNvPr id="203" name="Google Shape;203;p25"/>
          <p:cNvPicPr preferRelativeResize="0"/>
          <p:nvPr/>
        </p:nvPicPr>
        <p:blipFill rotWithShape="1">
          <a:blip r:embed="rId3">
            <a:alphaModFix/>
          </a:blip>
          <a:srcRect b="16548" l="0" r="0" t="0"/>
          <a:stretch/>
        </p:blipFill>
        <p:spPr>
          <a:xfrm>
            <a:off x="3490875" y="1649875"/>
            <a:ext cx="5341424" cy="3112976"/>
          </a:xfrm>
          <a:prstGeom prst="rect">
            <a:avLst/>
          </a:prstGeom>
          <a:noFill/>
          <a:ln>
            <a:noFill/>
          </a:ln>
        </p:spPr>
      </p:pic>
      <p:sp>
        <p:nvSpPr>
          <p:cNvPr id="204" name="Google Shape;204;p25"/>
          <p:cNvSpPr txBox="1"/>
          <p:nvPr/>
        </p:nvSpPr>
        <p:spPr>
          <a:xfrm>
            <a:off x="324524" y="1748925"/>
            <a:ext cx="30000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600">
                <a:solidFill>
                  <a:schemeClr val="dk2"/>
                </a:solidFill>
              </a:rPr>
              <a:t>Setting</a:t>
            </a:r>
            <a:endParaRPr sz="1600">
              <a:solidFill>
                <a:schemeClr val="dk2"/>
              </a:solidFill>
            </a:endParaRPr>
          </a:p>
          <a:p>
            <a:pPr indent="-317500" lvl="0" marL="457200" rtl="0" algn="l">
              <a:spcBef>
                <a:spcPts val="1200"/>
              </a:spcBef>
              <a:spcAft>
                <a:spcPts val="0"/>
              </a:spcAft>
              <a:buClr>
                <a:schemeClr val="dk2"/>
              </a:buClr>
              <a:buSzPts val="1400"/>
              <a:buChar char="●"/>
            </a:pPr>
            <a:r>
              <a:rPr lang="ko">
                <a:solidFill>
                  <a:schemeClr val="dk2"/>
                </a:solidFill>
              </a:rPr>
              <a:t>Models : </a:t>
            </a:r>
            <a:r>
              <a:rPr b="1" lang="ko">
                <a:solidFill>
                  <a:schemeClr val="dk2"/>
                </a:solidFill>
              </a:rPr>
              <a:t>VGG16</a:t>
            </a:r>
            <a:r>
              <a:rPr lang="ko">
                <a:solidFill>
                  <a:schemeClr val="dk2"/>
                </a:solidFill>
              </a:rPr>
              <a:t> and </a:t>
            </a:r>
            <a:r>
              <a:rPr b="1" lang="ko">
                <a:solidFill>
                  <a:schemeClr val="dk2"/>
                </a:solidFill>
              </a:rPr>
              <a:t>BERT</a:t>
            </a:r>
            <a:endParaRPr b="1">
              <a:solidFill>
                <a:schemeClr val="dk2"/>
              </a:solidFill>
            </a:endParaRPr>
          </a:p>
          <a:p>
            <a:pPr indent="-317500" lvl="0" marL="457200" rtl="0" algn="l">
              <a:spcBef>
                <a:spcPts val="0"/>
              </a:spcBef>
              <a:spcAft>
                <a:spcPts val="0"/>
              </a:spcAft>
              <a:buClr>
                <a:schemeClr val="dk2"/>
              </a:buClr>
              <a:buSzPts val="1400"/>
              <a:buChar char="●"/>
            </a:pPr>
            <a:r>
              <a:rPr lang="ko">
                <a:solidFill>
                  <a:schemeClr val="dk2"/>
                </a:solidFill>
              </a:rPr>
              <a:t>Memory size : </a:t>
            </a:r>
            <a:r>
              <a:rPr b="1" lang="ko">
                <a:solidFill>
                  <a:schemeClr val="dk2"/>
                </a:solidFill>
              </a:rPr>
              <a:t>10GB</a:t>
            </a:r>
            <a:endParaRPr b="1">
              <a:solidFill>
                <a:schemeClr val="dk2"/>
              </a:solidFill>
            </a:endParaRPr>
          </a:p>
          <a:p>
            <a:pPr indent="0" lvl="0" marL="0" rtl="0" algn="l">
              <a:spcBef>
                <a:spcPts val="1200"/>
              </a:spcBef>
              <a:spcAft>
                <a:spcPts val="0"/>
              </a:spcAft>
              <a:buNone/>
            </a:pPr>
            <a:r>
              <a:rPr lang="ko" sz="1600">
                <a:solidFill>
                  <a:schemeClr val="dk2"/>
                </a:solidFill>
              </a:rPr>
              <a:t>Best Performance</a:t>
            </a:r>
            <a:endParaRPr sz="1600">
              <a:solidFill>
                <a:schemeClr val="dk2"/>
              </a:solidFill>
            </a:endParaRPr>
          </a:p>
          <a:p>
            <a:pPr indent="-317500" lvl="0" marL="457200" rtl="0" algn="l">
              <a:spcBef>
                <a:spcPts val="1200"/>
              </a:spcBef>
              <a:spcAft>
                <a:spcPts val="0"/>
              </a:spcAft>
              <a:buClr>
                <a:schemeClr val="dk2"/>
              </a:buClr>
              <a:buSzPts val="1400"/>
              <a:buChar char="●"/>
            </a:pPr>
            <a:r>
              <a:rPr lang="ko">
                <a:solidFill>
                  <a:schemeClr val="dk2"/>
                </a:solidFill>
              </a:rPr>
              <a:t>Intel hardware :</a:t>
            </a:r>
            <a:r>
              <a:rPr b="1" lang="ko">
                <a:solidFill>
                  <a:schemeClr val="dk2"/>
                </a:solidFill>
              </a:rPr>
              <a:t> Vanilla</a:t>
            </a:r>
            <a:endParaRPr>
              <a:solidFill>
                <a:schemeClr val="dk2"/>
              </a:solidFill>
            </a:endParaRPr>
          </a:p>
          <a:p>
            <a:pPr indent="-317500" lvl="0" marL="457200" rtl="0" algn="l">
              <a:spcBef>
                <a:spcPts val="0"/>
              </a:spcBef>
              <a:spcAft>
                <a:spcPts val="0"/>
              </a:spcAft>
              <a:buClr>
                <a:srgbClr val="000000"/>
              </a:buClr>
              <a:buSzPts val="1400"/>
              <a:buFont typeface="Arial"/>
              <a:buChar char="●"/>
            </a:pPr>
            <a:r>
              <a:rPr lang="ko">
                <a:solidFill>
                  <a:schemeClr val="dk2"/>
                </a:solidFill>
              </a:rPr>
              <a:t>ARM hardware :</a:t>
            </a:r>
            <a:r>
              <a:rPr b="1" lang="ko">
                <a:solidFill>
                  <a:schemeClr val="dk2"/>
                </a:solidFill>
              </a:rPr>
              <a:t> TVM</a:t>
            </a:r>
            <a:endParaRPr/>
          </a:p>
        </p:txBody>
      </p:sp>
      <p:pic>
        <p:nvPicPr>
          <p:cNvPr id="205" name="Google Shape;205;p25"/>
          <p:cNvPicPr preferRelativeResize="0"/>
          <p:nvPr/>
        </p:nvPicPr>
        <p:blipFill>
          <a:blip r:embed="rId4">
            <a:alphaModFix/>
          </a:blip>
          <a:stretch>
            <a:fillRect/>
          </a:stretch>
        </p:blipFill>
        <p:spPr>
          <a:xfrm>
            <a:off x="8591707" y="4512382"/>
            <a:ext cx="486565" cy="572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Performance benefit with batch processing</a:t>
            </a:r>
            <a:endParaRPr b="1"/>
          </a:p>
        </p:txBody>
      </p:sp>
      <p:pic>
        <p:nvPicPr>
          <p:cNvPr id="211" name="Google Shape;211;p26"/>
          <p:cNvPicPr preferRelativeResize="0"/>
          <p:nvPr/>
        </p:nvPicPr>
        <p:blipFill rotWithShape="1">
          <a:blip r:embed="rId3">
            <a:alphaModFix/>
          </a:blip>
          <a:srcRect b="14733" l="0" r="0" t="0"/>
          <a:stretch/>
        </p:blipFill>
        <p:spPr>
          <a:xfrm>
            <a:off x="4366127" y="1479425"/>
            <a:ext cx="4777875" cy="3298401"/>
          </a:xfrm>
          <a:prstGeom prst="rect">
            <a:avLst/>
          </a:prstGeom>
          <a:noFill/>
          <a:ln>
            <a:noFill/>
          </a:ln>
        </p:spPr>
      </p:pic>
      <p:sp>
        <p:nvSpPr>
          <p:cNvPr id="212" name="Google Shape;212;p26"/>
          <p:cNvSpPr txBox="1"/>
          <p:nvPr>
            <p:ph idx="1" type="body"/>
          </p:nvPr>
        </p:nvSpPr>
        <p:spPr>
          <a:xfrm>
            <a:off x="311694" y="1760025"/>
            <a:ext cx="4631700" cy="254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600"/>
              <a:t>Setting</a:t>
            </a:r>
            <a:endParaRPr sz="1600"/>
          </a:p>
          <a:p>
            <a:pPr indent="-323850" lvl="0" marL="457200" rtl="0" algn="l">
              <a:lnSpc>
                <a:spcPct val="115000"/>
              </a:lnSpc>
              <a:spcBef>
                <a:spcPts val="500"/>
              </a:spcBef>
              <a:spcAft>
                <a:spcPts val="0"/>
              </a:spcAft>
              <a:buSzPts val="1500"/>
              <a:buChar char="●"/>
            </a:pPr>
            <a:r>
              <a:rPr b="1" lang="ko" sz="1500"/>
              <a:t>Intel</a:t>
            </a:r>
            <a:r>
              <a:rPr lang="ko" sz="1500"/>
              <a:t> hardware and </a:t>
            </a:r>
            <a:r>
              <a:rPr b="1" lang="ko" sz="1500"/>
              <a:t>10 CNN</a:t>
            </a:r>
            <a:r>
              <a:rPr lang="ko" sz="1500"/>
              <a:t> models</a:t>
            </a:r>
            <a:endParaRPr sz="1500"/>
          </a:p>
          <a:p>
            <a:pPr indent="-323850" lvl="0" marL="457200" rtl="0" algn="l">
              <a:lnSpc>
                <a:spcPct val="115000"/>
              </a:lnSpc>
              <a:spcBef>
                <a:spcPts val="0"/>
              </a:spcBef>
              <a:spcAft>
                <a:spcPts val="0"/>
              </a:spcAft>
              <a:buSzPts val="1500"/>
              <a:buChar char="●"/>
            </a:pPr>
            <a:r>
              <a:rPr lang="ko" sz="1500"/>
              <a:t>Batch sizes : </a:t>
            </a:r>
            <a:r>
              <a:rPr b="1" lang="ko" sz="1500"/>
              <a:t>1 ~ 32</a:t>
            </a:r>
            <a:endParaRPr b="1" sz="1500"/>
          </a:p>
          <a:p>
            <a:pPr indent="-323850" lvl="0" marL="457200" rtl="0" algn="l">
              <a:lnSpc>
                <a:spcPct val="150000"/>
              </a:lnSpc>
              <a:spcBef>
                <a:spcPts val="0"/>
              </a:spcBef>
              <a:spcAft>
                <a:spcPts val="0"/>
              </a:spcAft>
              <a:buSzPts val="1500"/>
              <a:buChar char="●"/>
            </a:pPr>
            <a:r>
              <a:rPr lang="ko" sz="1500"/>
              <a:t>Memory size : </a:t>
            </a:r>
            <a:r>
              <a:rPr b="1" lang="ko" sz="1500"/>
              <a:t>0.5 ~ 10GB</a:t>
            </a:r>
            <a:r>
              <a:rPr lang="ko" sz="1500"/>
              <a:t> </a:t>
            </a:r>
            <a:endParaRPr sz="1500"/>
          </a:p>
          <a:p>
            <a:pPr indent="0" lvl="0" marL="0" rtl="0" algn="l">
              <a:lnSpc>
                <a:spcPct val="150000"/>
              </a:lnSpc>
              <a:spcBef>
                <a:spcPts val="600"/>
              </a:spcBef>
              <a:spcAft>
                <a:spcPts val="0"/>
              </a:spcAft>
              <a:buNone/>
            </a:pPr>
            <a:r>
              <a:rPr lang="ko" sz="1600"/>
              <a:t>Evaluation</a:t>
            </a:r>
            <a:endParaRPr sz="1600"/>
          </a:p>
          <a:p>
            <a:pPr indent="-323850" lvl="0" marL="457200" rtl="0" algn="l">
              <a:lnSpc>
                <a:spcPct val="115000"/>
              </a:lnSpc>
              <a:spcBef>
                <a:spcPts val="500"/>
              </a:spcBef>
              <a:spcAft>
                <a:spcPts val="0"/>
              </a:spcAft>
              <a:buSzPts val="1500"/>
              <a:buChar char="●"/>
            </a:pPr>
            <a:r>
              <a:rPr b="1" lang="ko" sz="1500"/>
              <a:t>Vanilla model</a:t>
            </a:r>
            <a:r>
              <a:rPr lang="ko" sz="1500"/>
              <a:t> shows </a:t>
            </a:r>
            <a:br>
              <a:rPr lang="ko" sz="1500"/>
            </a:br>
            <a:r>
              <a:rPr lang="ko" sz="1500"/>
              <a:t>performance benefit especially about 1.58x</a:t>
            </a:r>
            <a:br>
              <a:rPr lang="ko" sz="1500"/>
            </a:br>
            <a:r>
              <a:rPr lang="ko" sz="1500"/>
              <a:t>with batch size of 16</a:t>
            </a:r>
            <a:endParaRPr/>
          </a:p>
        </p:txBody>
      </p:sp>
      <p:sp>
        <p:nvSpPr>
          <p:cNvPr id="213" name="Google Shape;213;p26"/>
          <p:cNvSpPr txBox="1"/>
          <p:nvPr/>
        </p:nvSpPr>
        <p:spPr>
          <a:xfrm>
            <a:off x="311700" y="1017725"/>
            <a:ext cx="7583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rgbClr val="000000"/>
              </a:buClr>
              <a:buSzPts val="1100"/>
              <a:buFont typeface="Arial"/>
              <a:buNone/>
            </a:pPr>
            <a:r>
              <a:rPr b="1" lang="ko" sz="1800">
                <a:solidFill>
                  <a:schemeClr val="dk2"/>
                </a:solidFill>
              </a:rPr>
              <a:t>Observation 2</a:t>
            </a:r>
            <a:r>
              <a:rPr b="1" lang="ko" sz="1600">
                <a:solidFill>
                  <a:schemeClr val="dk2"/>
                </a:solidFill>
              </a:rPr>
              <a:t> : Batch processing improves performance higher in vanilla</a:t>
            </a:r>
            <a:endParaRPr b="1" sz="1600">
              <a:solidFill>
                <a:schemeClr val="dk2"/>
              </a:solidFill>
            </a:endParaRPr>
          </a:p>
        </p:txBody>
      </p:sp>
      <p:pic>
        <p:nvPicPr>
          <p:cNvPr id="214" name="Google Shape;214;p26"/>
          <p:cNvPicPr preferRelativeResize="0"/>
          <p:nvPr/>
        </p:nvPicPr>
        <p:blipFill>
          <a:blip r:embed="rId4">
            <a:alphaModFix/>
          </a:blip>
          <a:stretch>
            <a:fillRect/>
          </a:stretch>
        </p:blipFill>
        <p:spPr>
          <a:xfrm>
            <a:off x="8591707" y="4512382"/>
            <a:ext cx="486565" cy="5726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Efficient memory allocation</a:t>
            </a:r>
            <a:endParaRPr b="1"/>
          </a:p>
        </p:txBody>
      </p:sp>
      <p:sp>
        <p:nvSpPr>
          <p:cNvPr id="220" name="Google Shape;220;p27"/>
          <p:cNvSpPr txBox="1"/>
          <p:nvPr>
            <p:ph idx="1" type="body"/>
          </p:nvPr>
        </p:nvSpPr>
        <p:spPr>
          <a:xfrm>
            <a:off x="311700" y="1000075"/>
            <a:ext cx="8520600" cy="303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ko"/>
              <a:t>Observation 3</a:t>
            </a:r>
            <a:r>
              <a:rPr b="1" lang="ko" sz="1600"/>
              <a:t> : memory size of 2GB results in the best performance in most cases</a:t>
            </a:r>
            <a:endParaRPr b="1" sz="1600"/>
          </a:p>
          <a:p>
            <a:pPr indent="0" lvl="0" marL="0" rtl="0" algn="l">
              <a:lnSpc>
                <a:spcPct val="100000"/>
              </a:lnSpc>
              <a:spcBef>
                <a:spcPts val="1200"/>
              </a:spcBef>
              <a:spcAft>
                <a:spcPts val="0"/>
              </a:spcAft>
              <a:buNone/>
            </a:pPr>
            <a:r>
              <a:rPr lang="ko" sz="1600"/>
              <a:t>Denotation</a:t>
            </a:r>
            <a:endParaRPr sz="1600"/>
          </a:p>
          <a:p>
            <a:pPr indent="-323850" lvl="0" marL="457200" rtl="0" algn="l">
              <a:lnSpc>
                <a:spcPct val="100000"/>
              </a:lnSpc>
              <a:spcBef>
                <a:spcPts val="500"/>
              </a:spcBef>
              <a:spcAft>
                <a:spcPts val="0"/>
              </a:spcAft>
              <a:buSzPts val="1500"/>
              <a:buChar char="●"/>
            </a:pPr>
            <a:r>
              <a:rPr b="1" lang="ko" sz="1500"/>
              <a:t>Relative cost-performance normalization</a:t>
            </a:r>
            <a:br>
              <a:rPr lang="ko" sz="1500"/>
            </a:br>
            <a:endParaRPr sz="1500"/>
          </a:p>
          <a:p>
            <a:pPr indent="0" lvl="0" marL="0" rtl="0" algn="l">
              <a:lnSpc>
                <a:spcPct val="100000"/>
              </a:lnSpc>
              <a:spcBef>
                <a:spcPts val="1200"/>
              </a:spcBef>
              <a:spcAft>
                <a:spcPts val="0"/>
              </a:spcAft>
              <a:buNone/>
            </a:pPr>
            <a:r>
              <a:t/>
            </a:r>
            <a:endParaRPr sz="1600"/>
          </a:p>
          <a:p>
            <a:pPr indent="0" lvl="0" marL="0" rtl="0" algn="l">
              <a:lnSpc>
                <a:spcPct val="100000"/>
              </a:lnSpc>
              <a:spcBef>
                <a:spcPts val="500"/>
              </a:spcBef>
              <a:spcAft>
                <a:spcPts val="0"/>
              </a:spcAft>
              <a:buNone/>
            </a:pPr>
            <a:r>
              <a:rPr lang="ko" sz="1600"/>
              <a:t>Evaluation</a:t>
            </a:r>
            <a:endParaRPr sz="1600"/>
          </a:p>
          <a:p>
            <a:pPr indent="-323850" lvl="0" marL="457200" rtl="0" algn="l">
              <a:spcBef>
                <a:spcPts val="500"/>
              </a:spcBef>
              <a:spcAft>
                <a:spcPts val="0"/>
              </a:spcAft>
              <a:buSzPts val="1500"/>
              <a:buChar char="●"/>
            </a:pPr>
            <a:r>
              <a:rPr b="1" lang="ko" sz="1500"/>
              <a:t>Performance peak point : 2GB</a:t>
            </a:r>
            <a:endParaRPr b="1" sz="1500"/>
          </a:p>
          <a:p>
            <a:pPr indent="-323850" lvl="0" marL="457200" rtl="0" algn="l">
              <a:lnSpc>
                <a:spcPct val="100000"/>
              </a:lnSpc>
              <a:spcBef>
                <a:spcPts val="0"/>
              </a:spcBef>
              <a:spcAft>
                <a:spcPts val="0"/>
              </a:spcAft>
              <a:buSzPts val="1500"/>
              <a:buChar char="●"/>
            </a:pPr>
            <a:r>
              <a:rPr lang="ko" sz="1500"/>
              <a:t>As the configured memory size becomes </a:t>
            </a:r>
            <a:br>
              <a:rPr lang="ko" sz="1500"/>
            </a:br>
            <a:r>
              <a:rPr b="1" lang="ko" sz="1500"/>
              <a:t>larger</a:t>
            </a:r>
            <a:r>
              <a:rPr lang="ko" sz="1500"/>
              <a:t>, cost-performance metric </a:t>
            </a:r>
            <a:r>
              <a:rPr b="1" lang="ko" sz="1500"/>
              <a:t>drops</a:t>
            </a:r>
            <a:r>
              <a:rPr lang="ko" sz="1500"/>
              <a:t> </a:t>
            </a:r>
            <a:br>
              <a:rPr b="1" lang="ko"/>
            </a:br>
            <a:endParaRPr sz="1600"/>
          </a:p>
        </p:txBody>
      </p:sp>
      <p:pic>
        <p:nvPicPr>
          <p:cNvPr id="221" name="Google Shape;221;p27"/>
          <p:cNvPicPr preferRelativeResize="0"/>
          <p:nvPr/>
        </p:nvPicPr>
        <p:blipFill rotWithShape="1">
          <a:blip r:embed="rId3">
            <a:alphaModFix/>
          </a:blip>
          <a:srcRect b="0" l="0" r="4571" t="0"/>
          <a:stretch/>
        </p:blipFill>
        <p:spPr>
          <a:xfrm>
            <a:off x="829250" y="2241575"/>
            <a:ext cx="1250525" cy="330175"/>
          </a:xfrm>
          <a:prstGeom prst="rect">
            <a:avLst/>
          </a:prstGeom>
          <a:noFill/>
          <a:ln>
            <a:noFill/>
          </a:ln>
        </p:spPr>
      </p:pic>
      <p:pic>
        <p:nvPicPr>
          <p:cNvPr id="222" name="Google Shape;222;p27"/>
          <p:cNvPicPr preferRelativeResize="0"/>
          <p:nvPr/>
        </p:nvPicPr>
        <p:blipFill rotWithShape="1">
          <a:blip r:embed="rId4">
            <a:alphaModFix/>
          </a:blip>
          <a:srcRect b="16832" l="0" r="0" t="0"/>
          <a:stretch/>
        </p:blipFill>
        <p:spPr>
          <a:xfrm>
            <a:off x="4572000" y="1978750"/>
            <a:ext cx="4340850" cy="2767699"/>
          </a:xfrm>
          <a:prstGeom prst="rect">
            <a:avLst/>
          </a:prstGeom>
          <a:noFill/>
          <a:ln>
            <a:noFill/>
          </a:ln>
        </p:spPr>
      </p:pic>
      <p:cxnSp>
        <p:nvCxnSpPr>
          <p:cNvPr id="223" name="Google Shape;223;p27"/>
          <p:cNvCxnSpPr/>
          <p:nvPr/>
        </p:nvCxnSpPr>
        <p:spPr>
          <a:xfrm>
            <a:off x="5273775" y="1884475"/>
            <a:ext cx="1486800" cy="0"/>
          </a:xfrm>
          <a:prstGeom prst="straightConnector1">
            <a:avLst/>
          </a:prstGeom>
          <a:noFill/>
          <a:ln cap="flat" cmpd="sng" w="28575">
            <a:solidFill>
              <a:srgbClr val="0000FF"/>
            </a:solidFill>
            <a:prstDash val="solid"/>
            <a:round/>
            <a:headEnd len="med" w="med" type="oval"/>
            <a:tailEnd len="med" w="med" type="oval"/>
          </a:ln>
        </p:spPr>
      </p:cxnSp>
      <p:cxnSp>
        <p:nvCxnSpPr>
          <p:cNvPr id="224" name="Google Shape;224;p27"/>
          <p:cNvCxnSpPr/>
          <p:nvPr/>
        </p:nvCxnSpPr>
        <p:spPr>
          <a:xfrm>
            <a:off x="7083275" y="1884475"/>
            <a:ext cx="1486800" cy="0"/>
          </a:xfrm>
          <a:prstGeom prst="straightConnector1">
            <a:avLst/>
          </a:prstGeom>
          <a:noFill/>
          <a:ln cap="flat" cmpd="sng" w="28575">
            <a:solidFill>
              <a:srgbClr val="FF0000"/>
            </a:solidFill>
            <a:prstDash val="solid"/>
            <a:round/>
            <a:headEnd len="med" w="med" type="oval"/>
            <a:tailEnd len="med" w="med" type="oval"/>
          </a:ln>
        </p:spPr>
      </p:cxnSp>
      <p:pic>
        <p:nvPicPr>
          <p:cNvPr id="225" name="Google Shape;225;p27"/>
          <p:cNvPicPr preferRelativeResize="0"/>
          <p:nvPr/>
        </p:nvPicPr>
        <p:blipFill>
          <a:blip r:embed="rId5">
            <a:alphaModFix/>
          </a:blip>
          <a:stretch>
            <a:fillRect/>
          </a:stretch>
        </p:blipFill>
        <p:spPr>
          <a:xfrm>
            <a:off x="8591707" y="4512382"/>
            <a:ext cx="486565" cy="5726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The number of most efficient cases</a:t>
            </a:r>
            <a:endParaRPr b="1"/>
          </a:p>
        </p:txBody>
      </p:sp>
      <p:pic>
        <p:nvPicPr>
          <p:cNvPr id="231" name="Google Shape;231;p28"/>
          <p:cNvPicPr preferRelativeResize="0"/>
          <p:nvPr/>
        </p:nvPicPr>
        <p:blipFill rotWithShape="1">
          <a:blip r:embed="rId3">
            <a:alphaModFix/>
          </a:blip>
          <a:srcRect b="14529" l="0" r="0" t="0"/>
          <a:stretch/>
        </p:blipFill>
        <p:spPr>
          <a:xfrm>
            <a:off x="4478875" y="1746700"/>
            <a:ext cx="4532823" cy="2968199"/>
          </a:xfrm>
          <a:prstGeom prst="rect">
            <a:avLst/>
          </a:prstGeom>
          <a:noFill/>
          <a:ln>
            <a:noFill/>
          </a:ln>
        </p:spPr>
      </p:pic>
      <p:sp>
        <p:nvSpPr>
          <p:cNvPr id="232" name="Google Shape;232;p28"/>
          <p:cNvSpPr txBox="1"/>
          <p:nvPr>
            <p:ph idx="1" type="body"/>
          </p:nvPr>
        </p:nvSpPr>
        <p:spPr>
          <a:xfrm>
            <a:off x="311700" y="1848175"/>
            <a:ext cx="4792200" cy="247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ko"/>
              <a:t>Denotation</a:t>
            </a:r>
            <a:endParaRPr sz="1500"/>
          </a:p>
          <a:p>
            <a:pPr indent="-323850" lvl="0" marL="457200" rtl="0" algn="l">
              <a:lnSpc>
                <a:spcPct val="150000"/>
              </a:lnSpc>
              <a:spcBef>
                <a:spcPts val="500"/>
              </a:spcBef>
              <a:spcAft>
                <a:spcPts val="0"/>
              </a:spcAft>
              <a:buSzPts val="1500"/>
              <a:buChar char="●"/>
            </a:pPr>
            <a:r>
              <a:rPr lang="ko" sz="1500"/>
              <a:t>count the number of best performing cases</a:t>
            </a:r>
            <a:endParaRPr sz="1500"/>
          </a:p>
          <a:p>
            <a:pPr indent="0" lvl="0" marL="0" rtl="0" algn="l">
              <a:lnSpc>
                <a:spcPct val="150000"/>
              </a:lnSpc>
              <a:spcBef>
                <a:spcPts val="1200"/>
              </a:spcBef>
              <a:spcAft>
                <a:spcPts val="0"/>
              </a:spcAft>
              <a:buNone/>
            </a:pPr>
            <a:r>
              <a:rPr lang="ko"/>
              <a:t>Evaluation</a:t>
            </a:r>
            <a:endParaRPr/>
          </a:p>
          <a:p>
            <a:pPr indent="-323850" lvl="0" marL="457200" rtl="0" algn="l">
              <a:lnSpc>
                <a:spcPct val="150000"/>
              </a:lnSpc>
              <a:spcBef>
                <a:spcPts val="500"/>
              </a:spcBef>
              <a:spcAft>
                <a:spcPts val="0"/>
              </a:spcAft>
              <a:buSzPts val="1500"/>
              <a:buChar char="●"/>
            </a:pPr>
            <a:r>
              <a:rPr lang="ko" sz="1500"/>
              <a:t>Best performance : </a:t>
            </a:r>
            <a:r>
              <a:rPr b="1" lang="ko" sz="1500"/>
              <a:t>Intel-ONNX</a:t>
            </a:r>
            <a:endParaRPr b="1" sz="1500"/>
          </a:p>
          <a:p>
            <a:pPr indent="-323850" lvl="0" marL="457200" rtl="0" algn="l">
              <a:lnSpc>
                <a:spcPct val="150000"/>
              </a:lnSpc>
              <a:spcBef>
                <a:spcPts val="0"/>
              </a:spcBef>
              <a:spcAft>
                <a:spcPts val="0"/>
              </a:spcAft>
              <a:buSzPts val="1500"/>
              <a:buChar char="●"/>
            </a:pPr>
            <a:r>
              <a:rPr b="1" lang="ko" sz="1500"/>
              <a:t>ARM-Vanilla, </a:t>
            </a:r>
            <a:r>
              <a:rPr b="1" lang="ko" sz="1500"/>
              <a:t>ARM-TVM</a:t>
            </a:r>
            <a:r>
              <a:rPr lang="ko" sz="1500"/>
              <a:t>, and</a:t>
            </a:r>
            <a:br>
              <a:rPr lang="ko" sz="1500"/>
            </a:br>
            <a:r>
              <a:rPr b="1" lang="ko" sz="1500"/>
              <a:t>Intel-Vanilla</a:t>
            </a:r>
            <a:r>
              <a:rPr lang="ko" sz="1500"/>
              <a:t> often perform the best</a:t>
            </a:r>
            <a:endParaRPr sz="1500"/>
          </a:p>
          <a:p>
            <a:pPr indent="0" lvl="0" marL="0" rtl="0" algn="l">
              <a:lnSpc>
                <a:spcPct val="100000"/>
              </a:lnSpc>
              <a:spcBef>
                <a:spcPts val="1200"/>
              </a:spcBef>
              <a:spcAft>
                <a:spcPts val="1200"/>
              </a:spcAft>
              <a:buNone/>
            </a:pPr>
            <a:r>
              <a:t/>
            </a:r>
            <a:endParaRPr sz="1600"/>
          </a:p>
        </p:txBody>
      </p:sp>
      <p:sp>
        <p:nvSpPr>
          <p:cNvPr id="233" name="Google Shape;233;p28"/>
          <p:cNvSpPr txBox="1"/>
          <p:nvPr/>
        </p:nvSpPr>
        <p:spPr>
          <a:xfrm>
            <a:off x="311700" y="561725"/>
            <a:ext cx="87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br>
              <a:rPr b="1" lang="ko" sz="1800">
                <a:solidFill>
                  <a:schemeClr val="dk2"/>
                </a:solidFill>
              </a:rPr>
            </a:br>
            <a:br>
              <a:rPr b="1" lang="ko" sz="1800">
                <a:solidFill>
                  <a:schemeClr val="dk2"/>
                </a:solidFill>
              </a:rPr>
            </a:br>
            <a:r>
              <a:rPr b="1" lang="ko" sz="1800">
                <a:solidFill>
                  <a:schemeClr val="dk2"/>
                </a:solidFill>
              </a:rPr>
              <a:t>Observation 4</a:t>
            </a:r>
            <a:r>
              <a:rPr b="1" lang="ko" sz="1600">
                <a:solidFill>
                  <a:schemeClr val="dk2"/>
                </a:solidFill>
              </a:rPr>
              <a:t> : </a:t>
            </a:r>
            <a:r>
              <a:rPr lang="ko" sz="1600">
                <a:solidFill>
                  <a:schemeClr val="dk2"/>
                </a:solidFill>
              </a:rPr>
              <a:t>P</a:t>
            </a:r>
            <a:r>
              <a:rPr lang="ko" sz="1600">
                <a:solidFill>
                  <a:schemeClr val="dk2"/>
                </a:solidFill>
              </a:rPr>
              <a:t>erformance of ARM hardware is not </a:t>
            </a:r>
            <a:r>
              <a:rPr lang="ko" sz="1600">
                <a:solidFill>
                  <a:schemeClr val="dk2"/>
                </a:solidFill>
              </a:rPr>
              <a:t>as good as Intel hardware</a:t>
            </a:r>
            <a:endParaRPr/>
          </a:p>
        </p:txBody>
      </p:sp>
      <p:pic>
        <p:nvPicPr>
          <p:cNvPr id="234" name="Google Shape;234;p28"/>
          <p:cNvPicPr preferRelativeResize="0"/>
          <p:nvPr/>
        </p:nvPicPr>
        <p:blipFill>
          <a:blip r:embed="rId4">
            <a:alphaModFix/>
          </a:blip>
          <a:stretch>
            <a:fillRect/>
          </a:stretch>
        </p:blipFill>
        <p:spPr>
          <a:xfrm>
            <a:off x="8591707" y="4512382"/>
            <a:ext cx="486565" cy="5726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Conclusion </a:t>
            </a:r>
            <a:endParaRPr b="1"/>
          </a:p>
        </p:txBody>
      </p:sp>
      <p:sp>
        <p:nvSpPr>
          <p:cNvPr id="240" name="Google Shape;240;p29"/>
          <p:cNvSpPr txBox="1"/>
          <p:nvPr>
            <p:ph idx="1" type="body"/>
          </p:nvPr>
        </p:nvSpPr>
        <p:spPr>
          <a:xfrm>
            <a:off x="311700" y="1617450"/>
            <a:ext cx="8520600" cy="1908600"/>
          </a:xfrm>
          <a:prstGeom prst="rect">
            <a:avLst/>
          </a:prstGeom>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SzPts val="1600"/>
              <a:buChar char="●"/>
            </a:pPr>
            <a:r>
              <a:rPr lang="ko" sz="1600"/>
              <a:t>Proposed system uncovering challenges in the </a:t>
            </a:r>
            <a:r>
              <a:rPr b="1" lang="ko" sz="1600"/>
              <a:t>FaaS environment setup</a:t>
            </a:r>
            <a:r>
              <a:rPr lang="ko" sz="1600"/>
              <a:t> and </a:t>
            </a:r>
            <a:r>
              <a:rPr b="1" lang="ko" sz="1600"/>
              <a:t>performance variations</a:t>
            </a:r>
            <a:r>
              <a:rPr lang="ko" sz="1600"/>
              <a:t> for distinct models</a:t>
            </a:r>
            <a:endParaRPr sz="1600"/>
          </a:p>
          <a:p>
            <a:pPr indent="-330200" lvl="0" marL="457200" rtl="0" algn="l">
              <a:lnSpc>
                <a:spcPct val="200000"/>
              </a:lnSpc>
              <a:spcBef>
                <a:spcPts val="0"/>
              </a:spcBef>
              <a:spcAft>
                <a:spcPts val="0"/>
              </a:spcAft>
              <a:buSzPts val="1600"/>
              <a:buChar char="●"/>
            </a:pPr>
            <a:r>
              <a:rPr lang="ko" sz="1600"/>
              <a:t>H</a:t>
            </a:r>
            <a:r>
              <a:rPr lang="ko" sz="1600"/>
              <a:t>elps users to build an </a:t>
            </a:r>
            <a:r>
              <a:rPr b="1" lang="ko" sz="1600"/>
              <a:t>optimal serverless DNN inference system</a:t>
            </a:r>
            <a:br>
              <a:rPr b="1" lang="ko" sz="1600"/>
            </a:br>
            <a:endParaRPr sz="1600"/>
          </a:p>
        </p:txBody>
      </p:sp>
      <p:pic>
        <p:nvPicPr>
          <p:cNvPr id="241" name="Google Shape;241;p29"/>
          <p:cNvPicPr preferRelativeResize="0"/>
          <p:nvPr/>
        </p:nvPicPr>
        <p:blipFill>
          <a:blip r:embed="rId3">
            <a:alphaModFix/>
          </a:blip>
          <a:stretch>
            <a:fillRect/>
          </a:stretch>
        </p:blipFill>
        <p:spPr>
          <a:xfrm>
            <a:off x="8591707" y="4512382"/>
            <a:ext cx="486565" cy="5726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Q&amp;A</a:t>
            </a:r>
            <a:endParaRPr b="1"/>
          </a:p>
        </p:txBody>
      </p:sp>
      <p:pic>
        <p:nvPicPr>
          <p:cNvPr id="247" name="Google Shape;247;p30"/>
          <p:cNvPicPr preferRelativeResize="0"/>
          <p:nvPr/>
        </p:nvPicPr>
        <p:blipFill>
          <a:blip r:embed="rId3">
            <a:alphaModFix/>
          </a:blip>
          <a:stretch>
            <a:fillRect/>
          </a:stretch>
        </p:blipFill>
        <p:spPr>
          <a:xfrm>
            <a:off x="8591707" y="4512382"/>
            <a:ext cx="486565" cy="5726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311700" y="1325450"/>
            <a:ext cx="3783600" cy="863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ko" sz="1800">
                <a:solidFill>
                  <a:srgbClr val="595959"/>
                </a:solidFill>
                <a:latin typeface="Roboto Condensed"/>
                <a:ea typeface="Roboto Condensed"/>
                <a:cs typeface="Roboto Condensed"/>
                <a:sym typeface="Roboto Condensed"/>
              </a:rPr>
              <a:t>DNN Inference task</a:t>
            </a:r>
            <a:endParaRPr b="1" sz="1800">
              <a:solidFill>
                <a:srgbClr val="595959"/>
              </a:solidFill>
              <a:latin typeface="Roboto Condensed"/>
              <a:ea typeface="Roboto Condensed"/>
              <a:cs typeface="Roboto Condensed"/>
              <a:sym typeface="Roboto Condensed"/>
            </a:endParaRPr>
          </a:p>
          <a:p>
            <a:pPr indent="-336550" lvl="0" marL="457200" rtl="0" algn="l">
              <a:lnSpc>
                <a:spcPct val="200000"/>
              </a:lnSpc>
              <a:spcBef>
                <a:spcPts val="0"/>
              </a:spcBef>
              <a:spcAft>
                <a:spcPts val="0"/>
              </a:spcAft>
              <a:buClr>
                <a:schemeClr val="dk2"/>
              </a:buClr>
              <a:buSzPts val="1700"/>
              <a:buFont typeface="Roboto Condensed"/>
              <a:buChar char="●"/>
            </a:pPr>
            <a:r>
              <a:rPr lang="ko" sz="1700">
                <a:solidFill>
                  <a:schemeClr val="dk2"/>
                </a:solidFill>
                <a:latin typeface="Roboto Condensed"/>
                <a:ea typeface="Roboto Condensed"/>
                <a:cs typeface="Roboto Condensed"/>
                <a:sym typeface="Roboto Condensed"/>
              </a:rPr>
              <a:t>Latency constraints </a:t>
            </a:r>
            <a:endParaRPr sz="1700">
              <a:solidFill>
                <a:schemeClr val="dk2"/>
              </a:solidFill>
              <a:latin typeface="Roboto Condensed"/>
              <a:ea typeface="Roboto Condensed"/>
              <a:cs typeface="Roboto Condensed"/>
              <a:sym typeface="Roboto Condensed"/>
            </a:endParaRPr>
          </a:p>
          <a:p>
            <a:pPr indent="0" lvl="0" marL="0" rtl="0" algn="l">
              <a:lnSpc>
                <a:spcPct val="200000"/>
              </a:lnSpc>
              <a:spcBef>
                <a:spcPts val="0"/>
              </a:spcBef>
              <a:spcAft>
                <a:spcPts val="0"/>
              </a:spcAft>
              <a:buNone/>
            </a:pPr>
            <a:r>
              <a:t/>
            </a:r>
            <a:endParaRPr b="1" sz="1800">
              <a:solidFill>
                <a:schemeClr val="dk2"/>
              </a:solidFill>
              <a:latin typeface="Roboto Condensed"/>
              <a:ea typeface="Roboto Condensed"/>
              <a:cs typeface="Roboto Condensed"/>
              <a:sym typeface="Roboto Condensed"/>
            </a:endParaRPr>
          </a:p>
          <a:p>
            <a:pPr indent="0" lvl="0" marL="0" rtl="0" algn="l">
              <a:lnSpc>
                <a:spcPct val="200000"/>
              </a:lnSpc>
              <a:spcBef>
                <a:spcPts val="0"/>
              </a:spcBef>
              <a:spcAft>
                <a:spcPts val="0"/>
              </a:spcAft>
              <a:buNone/>
            </a:pPr>
            <a:r>
              <a:t/>
            </a:r>
            <a:endParaRPr b="1" sz="1800">
              <a:solidFill>
                <a:srgbClr val="595959"/>
              </a:solidFill>
              <a:latin typeface="Roboto Condensed"/>
              <a:ea typeface="Roboto Condensed"/>
              <a:cs typeface="Roboto Condensed"/>
              <a:sym typeface="Roboto Condensed"/>
            </a:endParaRPr>
          </a:p>
        </p:txBody>
      </p:sp>
      <p:sp>
        <p:nvSpPr>
          <p:cNvPr id="63" name="Google Shape;63;p14"/>
          <p:cNvSpPr txBox="1"/>
          <p:nvPr>
            <p:ph type="title"/>
          </p:nvPr>
        </p:nvSpPr>
        <p:spPr>
          <a:xfrm>
            <a:off x="311700" y="400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DNN inference task with Serverless Computing</a:t>
            </a:r>
            <a:endParaRPr b="1"/>
          </a:p>
        </p:txBody>
      </p:sp>
      <p:sp>
        <p:nvSpPr>
          <p:cNvPr id="64" name="Google Shape;64;p14"/>
          <p:cNvSpPr txBox="1"/>
          <p:nvPr/>
        </p:nvSpPr>
        <p:spPr>
          <a:xfrm>
            <a:off x="4658900" y="1344350"/>
            <a:ext cx="4249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sz="1800">
                <a:solidFill>
                  <a:schemeClr val="dk2"/>
                </a:solidFill>
                <a:latin typeface="Roboto Condensed"/>
                <a:ea typeface="Roboto Condensed"/>
                <a:cs typeface="Roboto Condensed"/>
                <a:sym typeface="Roboto Condensed"/>
              </a:rPr>
              <a:t>Challenges with serverless computing</a:t>
            </a:r>
            <a:endParaRPr/>
          </a:p>
        </p:txBody>
      </p:sp>
      <p:sp>
        <p:nvSpPr>
          <p:cNvPr id="65" name="Google Shape;65;p14"/>
          <p:cNvSpPr txBox="1"/>
          <p:nvPr/>
        </p:nvSpPr>
        <p:spPr>
          <a:xfrm>
            <a:off x="774275" y="2266250"/>
            <a:ext cx="3000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ko" sz="1700">
                <a:solidFill>
                  <a:schemeClr val="dk2"/>
                </a:solidFill>
                <a:latin typeface="Roboto Condensed"/>
                <a:ea typeface="Roboto Condensed"/>
                <a:cs typeface="Roboto Condensed"/>
                <a:sym typeface="Roboto Condensed"/>
              </a:rPr>
              <a:t>handling </a:t>
            </a:r>
            <a:r>
              <a:rPr b="1" lang="ko" sz="1700">
                <a:solidFill>
                  <a:schemeClr val="dk2"/>
                </a:solidFill>
                <a:latin typeface="Roboto Condensed"/>
                <a:ea typeface="Roboto Condensed"/>
                <a:cs typeface="Roboto Condensed"/>
                <a:sym typeface="Roboto Condensed"/>
              </a:rPr>
              <a:t>bursty</a:t>
            </a:r>
            <a:r>
              <a:rPr lang="ko" sz="1700">
                <a:solidFill>
                  <a:schemeClr val="dk2"/>
                </a:solidFill>
                <a:latin typeface="Roboto Condensed"/>
                <a:ea typeface="Roboto Condensed"/>
                <a:cs typeface="Roboto Condensed"/>
                <a:sym typeface="Roboto Condensed"/>
              </a:rPr>
              <a:t> request arrivals </a:t>
            </a:r>
            <a:endParaRPr sz="1700">
              <a:solidFill>
                <a:schemeClr val="dk2"/>
              </a:solidFill>
              <a:latin typeface="Roboto Condensed"/>
              <a:ea typeface="Roboto Condensed"/>
              <a:cs typeface="Roboto Condensed"/>
              <a:sym typeface="Roboto Condensed"/>
            </a:endParaRPr>
          </a:p>
        </p:txBody>
      </p:sp>
      <p:sp>
        <p:nvSpPr>
          <p:cNvPr id="66" name="Google Shape;66;p14"/>
          <p:cNvSpPr txBox="1"/>
          <p:nvPr/>
        </p:nvSpPr>
        <p:spPr>
          <a:xfrm>
            <a:off x="311700" y="3094725"/>
            <a:ext cx="30000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Font typeface="Roboto Condensed"/>
              <a:buChar char="●"/>
            </a:pPr>
            <a:r>
              <a:rPr b="1" lang="ko" sz="1700">
                <a:solidFill>
                  <a:schemeClr val="dk2"/>
                </a:solidFill>
                <a:latin typeface="Roboto Condensed"/>
                <a:ea typeface="Roboto Condensed"/>
                <a:cs typeface="Roboto Condensed"/>
                <a:sym typeface="Roboto Condensed"/>
              </a:rPr>
              <a:t>D</a:t>
            </a:r>
            <a:r>
              <a:rPr b="1" lang="ko" sz="1700">
                <a:solidFill>
                  <a:schemeClr val="dk2"/>
                </a:solidFill>
                <a:latin typeface="Roboto Condensed"/>
                <a:ea typeface="Roboto Condensed"/>
                <a:cs typeface="Roboto Condensed"/>
                <a:sym typeface="Roboto Condensed"/>
              </a:rPr>
              <a:t>ynamically</a:t>
            </a:r>
            <a:r>
              <a:rPr lang="ko" sz="1700">
                <a:solidFill>
                  <a:schemeClr val="dk2"/>
                </a:solidFill>
                <a:latin typeface="Roboto Condensed"/>
                <a:ea typeface="Roboto Condensed"/>
                <a:cs typeface="Roboto Condensed"/>
                <a:sym typeface="Roboto Condensed"/>
              </a:rPr>
              <a:t> requests </a:t>
            </a:r>
            <a:endParaRPr sz="1700">
              <a:solidFill>
                <a:schemeClr val="dk2"/>
              </a:solidFill>
              <a:latin typeface="Roboto Condensed"/>
              <a:ea typeface="Roboto Condensed"/>
              <a:cs typeface="Roboto Condensed"/>
              <a:sym typeface="Roboto Condensed"/>
            </a:endParaRPr>
          </a:p>
        </p:txBody>
      </p:sp>
      <p:sp>
        <p:nvSpPr>
          <p:cNvPr id="67" name="Google Shape;67;p14"/>
          <p:cNvSpPr txBox="1"/>
          <p:nvPr/>
        </p:nvSpPr>
        <p:spPr>
          <a:xfrm>
            <a:off x="1725775" y="4076900"/>
            <a:ext cx="5494200" cy="53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sz="2300">
                <a:solidFill>
                  <a:srgbClr val="FF0000"/>
                </a:solidFill>
                <a:latin typeface="Roboto Condensed"/>
                <a:ea typeface="Roboto Condensed"/>
                <a:cs typeface="Roboto Condensed"/>
                <a:sym typeface="Roboto Condensed"/>
              </a:rPr>
              <a:t>Not A Major DNN Inference Platform Yet</a:t>
            </a:r>
            <a:endParaRPr b="1" sz="1900">
              <a:solidFill>
                <a:srgbClr val="FF0000"/>
              </a:solidFill>
            </a:endParaRPr>
          </a:p>
        </p:txBody>
      </p:sp>
      <p:sp>
        <p:nvSpPr>
          <p:cNvPr id="68" name="Google Shape;68;p14"/>
          <p:cNvSpPr txBox="1"/>
          <p:nvPr/>
        </p:nvSpPr>
        <p:spPr>
          <a:xfrm>
            <a:off x="4572000" y="1978700"/>
            <a:ext cx="4336500" cy="1493100"/>
          </a:xfrm>
          <a:prstGeom prst="rect">
            <a:avLst/>
          </a:prstGeom>
          <a:noFill/>
          <a:ln>
            <a:noFill/>
          </a:ln>
        </p:spPr>
        <p:txBody>
          <a:bodyPr anchorCtr="0" anchor="t" bIns="91425" lIns="91425" spcFirstLastPara="1" rIns="91425" wrap="square" tIns="91425">
            <a:spAutoFit/>
          </a:bodyPr>
          <a:lstStyle/>
          <a:p>
            <a:pPr indent="-336550" lvl="0" marL="457200" rtl="0" algn="l">
              <a:lnSpc>
                <a:spcPct val="200000"/>
              </a:lnSpc>
              <a:spcBef>
                <a:spcPts val="0"/>
              </a:spcBef>
              <a:spcAft>
                <a:spcPts val="0"/>
              </a:spcAft>
              <a:buClr>
                <a:schemeClr val="dk2"/>
              </a:buClr>
              <a:buSzPts val="1700"/>
              <a:buFont typeface="Roboto Condensed"/>
              <a:buChar char="●"/>
            </a:pPr>
            <a:r>
              <a:rPr b="1" lang="ko" sz="1700">
                <a:solidFill>
                  <a:schemeClr val="dk2"/>
                </a:solidFill>
                <a:latin typeface="Roboto Condensed"/>
                <a:ea typeface="Roboto Condensed"/>
                <a:cs typeface="Roboto Condensed"/>
                <a:sym typeface="Roboto Condensed"/>
              </a:rPr>
              <a:t>limited</a:t>
            </a:r>
            <a:r>
              <a:rPr lang="ko" sz="1700">
                <a:solidFill>
                  <a:schemeClr val="dk2"/>
                </a:solidFill>
                <a:latin typeface="Roboto Condensed"/>
                <a:ea typeface="Roboto Condensed"/>
                <a:cs typeface="Roboto Condensed"/>
                <a:sym typeface="Roboto Condensed"/>
              </a:rPr>
              <a:t> file storage</a:t>
            </a:r>
            <a:endParaRPr sz="1700">
              <a:solidFill>
                <a:schemeClr val="dk2"/>
              </a:solidFill>
              <a:latin typeface="Roboto Condensed"/>
              <a:ea typeface="Roboto Condensed"/>
              <a:cs typeface="Roboto Condensed"/>
              <a:sym typeface="Roboto Condensed"/>
            </a:endParaRPr>
          </a:p>
          <a:p>
            <a:pPr indent="-336550" lvl="0" marL="457200" rtl="0" algn="l">
              <a:lnSpc>
                <a:spcPct val="200000"/>
              </a:lnSpc>
              <a:spcBef>
                <a:spcPts val="0"/>
              </a:spcBef>
              <a:spcAft>
                <a:spcPts val="0"/>
              </a:spcAft>
              <a:buClr>
                <a:schemeClr val="dk2"/>
              </a:buClr>
              <a:buSzPts val="1700"/>
              <a:buFont typeface="Roboto Condensed"/>
              <a:buChar char="●"/>
            </a:pPr>
            <a:r>
              <a:rPr b="1" lang="ko" sz="1700">
                <a:solidFill>
                  <a:schemeClr val="dk2"/>
                </a:solidFill>
                <a:latin typeface="Roboto Condensed"/>
                <a:ea typeface="Roboto Condensed"/>
                <a:cs typeface="Roboto Condensed"/>
                <a:sym typeface="Roboto Condensed"/>
              </a:rPr>
              <a:t>unstable</a:t>
            </a:r>
            <a:r>
              <a:rPr lang="ko" sz="1700">
                <a:solidFill>
                  <a:schemeClr val="dk2"/>
                </a:solidFill>
                <a:latin typeface="Roboto Condensed"/>
                <a:ea typeface="Roboto Condensed"/>
                <a:cs typeface="Roboto Condensed"/>
                <a:sym typeface="Roboto Condensed"/>
              </a:rPr>
              <a:t> </a:t>
            </a:r>
            <a:r>
              <a:rPr lang="ko" sz="1700">
                <a:solidFill>
                  <a:schemeClr val="dk2"/>
                </a:solidFill>
                <a:latin typeface="Roboto Condensed"/>
                <a:ea typeface="Roboto Condensed"/>
                <a:cs typeface="Roboto Condensed"/>
                <a:sym typeface="Roboto Condensed"/>
              </a:rPr>
              <a:t>performance</a:t>
            </a:r>
            <a:endParaRPr sz="1700">
              <a:solidFill>
                <a:schemeClr val="dk2"/>
              </a:solidFill>
              <a:latin typeface="Roboto Condensed"/>
              <a:ea typeface="Roboto Condensed"/>
              <a:cs typeface="Roboto Condensed"/>
              <a:sym typeface="Roboto Condensed"/>
            </a:endParaRPr>
          </a:p>
          <a:p>
            <a:pPr indent="-336550" lvl="0" marL="457200" rtl="0" algn="l">
              <a:lnSpc>
                <a:spcPct val="200000"/>
              </a:lnSpc>
              <a:spcBef>
                <a:spcPts val="0"/>
              </a:spcBef>
              <a:spcAft>
                <a:spcPts val="0"/>
              </a:spcAft>
              <a:buClr>
                <a:schemeClr val="dk2"/>
              </a:buClr>
              <a:buSzPts val="1700"/>
              <a:buFont typeface="Roboto Condensed"/>
              <a:buChar char="●"/>
            </a:pPr>
            <a:r>
              <a:rPr b="1" lang="ko" sz="1700">
                <a:solidFill>
                  <a:schemeClr val="dk2"/>
                </a:solidFill>
                <a:latin typeface="Roboto Condensed"/>
                <a:ea typeface="Roboto Condensed"/>
                <a:cs typeface="Roboto Condensed"/>
                <a:sym typeface="Roboto Condensed"/>
              </a:rPr>
              <a:t>large search space</a:t>
            </a:r>
            <a:r>
              <a:rPr lang="ko" sz="1700">
                <a:solidFill>
                  <a:schemeClr val="dk2"/>
                </a:solidFill>
                <a:latin typeface="Roboto Condensed"/>
                <a:ea typeface="Roboto Condensed"/>
                <a:cs typeface="Roboto Condensed"/>
                <a:sym typeface="Roboto Condensed"/>
              </a:rPr>
              <a:t> </a:t>
            </a:r>
            <a:endParaRPr/>
          </a:p>
        </p:txBody>
      </p:sp>
      <p:pic>
        <p:nvPicPr>
          <p:cNvPr id="69" name="Google Shape;69;p14"/>
          <p:cNvPicPr preferRelativeResize="0"/>
          <p:nvPr/>
        </p:nvPicPr>
        <p:blipFill>
          <a:blip r:embed="rId3">
            <a:alphaModFix/>
          </a:blip>
          <a:stretch>
            <a:fillRect/>
          </a:stretch>
        </p:blipFill>
        <p:spPr>
          <a:xfrm>
            <a:off x="8591707" y="4512382"/>
            <a:ext cx="486565" cy="5726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nvSpPr>
        <p:spPr>
          <a:xfrm>
            <a:off x="311700" y="998825"/>
            <a:ext cx="3993000" cy="128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 sz="1800">
                <a:solidFill>
                  <a:srgbClr val="595959"/>
                </a:solidFill>
                <a:latin typeface="Roboto Condensed"/>
                <a:ea typeface="Roboto Condensed"/>
                <a:cs typeface="Roboto Condensed"/>
                <a:sym typeface="Roboto Condensed"/>
              </a:rPr>
              <a:t>ARM Hardware support</a:t>
            </a:r>
            <a:endParaRPr sz="1700">
              <a:solidFill>
                <a:schemeClr val="dk2"/>
              </a:solidFill>
              <a:latin typeface="Roboto Condensed"/>
              <a:ea typeface="Roboto Condensed"/>
              <a:cs typeface="Roboto Condensed"/>
              <a:sym typeface="Roboto Condensed"/>
            </a:endParaRPr>
          </a:p>
          <a:p>
            <a:pPr indent="-336550" lvl="0" marL="457200" rtl="0" algn="l">
              <a:lnSpc>
                <a:spcPct val="150000"/>
              </a:lnSpc>
              <a:spcBef>
                <a:spcPts val="0"/>
              </a:spcBef>
              <a:spcAft>
                <a:spcPts val="0"/>
              </a:spcAft>
              <a:buClr>
                <a:schemeClr val="dk2"/>
              </a:buClr>
              <a:buSzPts val="1700"/>
              <a:buFont typeface="Roboto Condensed"/>
              <a:buChar char="-"/>
            </a:pPr>
            <a:r>
              <a:rPr lang="ko" sz="1600">
                <a:solidFill>
                  <a:schemeClr val="dk2"/>
                </a:solidFill>
                <a:latin typeface="Roboto Condensed"/>
                <a:ea typeface="Roboto Condensed"/>
                <a:cs typeface="Roboto Condensed"/>
                <a:sym typeface="Roboto Condensed"/>
              </a:rPr>
              <a:t>new hardware type of AWS Lambda </a:t>
            </a:r>
            <a:br>
              <a:rPr lang="ko" sz="1600">
                <a:solidFill>
                  <a:schemeClr val="dk2"/>
                </a:solidFill>
                <a:latin typeface="Roboto Condensed"/>
                <a:ea typeface="Roboto Condensed"/>
                <a:cs typeface="Roboto Condensed"/>
                <a:sym typeface="Roboto Condensed"/>
              </a:rPr>
            </a:br>
            <a:r>
              <a:rPr lang="ko" sz="1600">
                <a:solidFill>
                  <a:schemeClr val="dk2"/>
                </a:solidFill>
                <a:latin typeface="Roboto Condensed"/>
                <a:ea typeface="Roboto Condensed"/>
                <a:cs typeface="Roboto Condensed"/>
                <a:sym typeface="Roboto Condensed"/>
              </a:rPr>
              <a:t>AWS Gravition2 processors</a:t>
            </a:r>
            <a:br>
              <a:rPr lang="ko" sz="1700">
                <a:solidFill>
                  <a:schemeClr val="dk2"/>
                </a:solidFill>
                <a:latin typeface="Roboto Condensed"/>
                <a:ea typeface="Roboto Condensed"/>
                <a:cs typeface="Roboto Condensed"/>
                <a:sym typeface="Roboto Condensed"/>
              </a:rPr>
            </a:br>
            <a:br>
              <a:rPr lang="ko" sz="1700">
                <a:solidFill>
                  <a:schemeClr val="dk2"/>
                </a:solidFill>
                <a:latin typeface="Roboto Condensed"/>
                <a:ea typeface="Roboto Condensed"/>
                <a:cs typeface="Roboto Condensed"/>
                <a:sym typeface="Roboto Condensed"/>
              </a:rPr>
            </a:br>
            <a:endParaRPr sz="1700">
              <a:solidFill>
                <a:schemeClr val="dk2"/>
              </a:solidFill>
              <a:latin typeface="Roboto Condensed"/>
              <a:ea typeface="Roboto Condensed"/>
              <a:cs typeface="Roboto Condensed"/>
              <a:sym typeface="Roboto Condensed"/>
            </a:endParaRPr>
          </a:p>
          <a:p>
            <a:pPr indent="0" lvl="0" marL="0" rtl="0" algn="l">
              <a:lnSpc>
                <a:spcPct val="100000"/>
              </a:lnSpc>
              <a:spcBef>
                <a:spcPts val="0"/>
              </a:spcBef>
              <a:spcAft>
                <a:spcPts val="0"/>
              </a:spcAft>
              <a:buNone/>
            </a:pPr>
            <a:r>
              <a:rPr lang="ko" sz="1600">
                <a:solidFill>
                  <a:schemeClr val="dk2"/>
                </a:solidFill>
                <a:latin typeface="Roboto Condensed"/>
                <a:ea typeface="Roboto Condensed"/>
                <a:cs typeface="Roboto Condensed"/>
                <a:sym typeface="Roboto Condensed"/>
              </a:rPr>
              <a:t> </a:t>
            </a:r>
            <a:endParaRPr sz="1600">
              <a:solidFill>
                <a:schemeClr val="dk2"/>
              </a:solidFill>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sz="1700">
              <a:solidFill>
                <a:schemeClr val="dk2"/>
              </a:solidFill>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sz="1800">
              <a:solidFill>
                <a:schemeClr val="dk2"/>
              </a:solidFill>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b="1" sz="1800">
              <a:solidFill>
                <a:srgbClr val="595959"/>
              </a:solidFill>
              <a:latin typeface="Roboto Condensed"/>
              <a:ea typeface="Roboto Condensed"/>
              <a:cs typeface="Roboto Condensed"/>
              <a:sym typeface="Roboto Condensed"/>
            </a:endParaRPr>
          </a:p>
        </p:txBody>
      </p:sp>
      <p:sp>
        <p:nvSpPr>
          <p:cNvPr id="75" name="Google Shape;75;p15"/>
          <p:cNvSpPr txBox="1"/>
          <p:nvPr/>
        </p:nvSpPr>
        <p:spPr>
          <a:xfrm>
            <a:off x="4614150" y="998825"/>
            <a:ext cx="4323300" cy="391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 sz="1800">
                <a:solidFill>
                  <a:srgbClr val="595959"/>
                </a:solidFill>
                <a:latin typeface="Roboto Condensed"/>
                <a:ea typeface="Roboto Condensed"/>
                <a:cs typeface="Roboto Condensed"/>
                <a:sym typeface="Roboto Condensed"/>
              </a:rPr>
              <a:t>Larger Memory Size Support (upto 10GB)</a:t>
            </a:r>
            <a:endParaRPr sz="1600">
              <a:solidFill>
                <a:schemeClr val="dk2"/>
              </a:solidFill>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ko" sz="1600">
                <a:solidFill>
                  <a:schemeClr val="dk2"/>
                </a:solidFill>
                <a:latin typeface="Roboto Condensed"/>
                <a:ea typeface="Roboto Condensed"/>
                <a:cs typeface="Roboto Condensed"/>
                <a:sym typeface="Roboto Condensed"/>
              </a:rPr>
              <a:t>higher memory allocations </a:t>
            </a:r>
            <a:endParaRPr sz="1600">
              <a:solidFill>
                <a:schemeClr val="dk2"/>
              </a:solidFill>
              <a:latin typeface="Roboto Condensed"/>
              <a:ea typeface="Roboto Condensed"/>
              <a:cs typeface="Roboto Condensed"/>
              <a:sym typeface="Roboto Condensed"/>
            </a:endParaRPr>
          </a:p>
          <a:p>
            <a:pPr indent="-342900" lvl="0" marL="457200" rtl="0" algn="l">
              <a:lnSpc>
                <a:spcPct val="150000"/>
              </a:lnSpc>
              <a:spcBef>
                <a:spcPts val="0"/>
              </a:spcBef>
              <a:spcAft>
                <a:spcPts val="0"/>
              </a:spcAft>
              <a:buClr>
                <a:schemeClr val="dk2"/>
              </a:buClr>
              <a:buSzPts val="1800"/>
              <a:buFont typeface="Roboto Condensed"/>
              <a:buChar char="-"/>
            </a:pPr>
            <a:r>
              <a:rPr lang="ko" sz="1600">
                <a:solidFill>
                  <a:schemeClr val="dk2"/>
                </a:solidFill>
                <a:latin typeface="Roboto Condensed"/>
                <a:ea typeface="Roboto Condensed"/>
                <a:cs typeface="Roboto Condensed"/>
                <a:sym typeface="Roboto Condensed"/>
              </a:rPr>
              <a:t>higher </a:t>
            </a:r>
            <a:r>
              <a:rPr b="1" lang="ko" sz="1600">
                <a:solidFill>
                  <a:schemeClr val="dk2"/>
                </a:solidFill>
                <a:latin typeface="Roboto Condensed"/>
                <a:ea typeface="Roboto Condensed"/>
                <a:cs typeface="Roboto Condensed"/>
                <a:sym typeface="Roboto Condensed"/>
              </a:rPr>
              <a:t>performance</a:t>
            </a:r>
            <a:r>
              <a:rPr lang="ko" sz="1600">
                <a:solidFill>
                  <a:schemeClr val="dk2"/>
                </a:solidFill>
                <a:latin typeface="Roboto Condensed"/>
                <a:ea typeface="Roboto Condensed"/>
                <a:cs typeface="Roboto Condensed"/>
                <a:sym typeface="Roboto Condensed"/>
              </a:rPr>
              <a:t> </a:t>
            </a:r>
            <a:endParaRPr sz="1600">
              <a:solidFill>
                <a:schemeClr val="dk2"/>
              </a:solidFill>
              <a:latin typeface="Roboto Condensed"/>
              <a:ea typeface="Roboto Condensed"/>
              <a:cs typeface="Roboto Condensed"/>
              <a:sym typeface="Roboto Condensed"/>
            </a:endParaRPr>
          </a:p>
          <a:p>
            <a:pPr indent="-342900" lvl="0" marL="457200" rtl="0" algn="l">
              <a:lnSpc>
                <a:spcPct val="150000"/>
              </a:lnSpc>
              <a:spcBef>
                <a:spcPts val="0"/>
              </a:spcBef>
              <a:spcAft>
                <a:spcPts val="0"/>
              </a:spcAft>
              <a:buClr>
                <a:schemeClr val="dk2"/>
              </a:buClr>
              <a:buSzPts val="1800"/>
              <a:buFont typeface="Roboto Condensed"/>
              <a:buChar char="-"/>
            </a:pPr>
            <a:r>
              <a:rPr lang="ko" sz="1600">
                <a:solidFill>
                  <a:schemeClr val="dk2"/>
                </a:solidFill>
                <a:latin typeface="Roboto Condensed"/>
                <a:ea typeface="Roboto Condensed"/>
                <a:cs typeface="Roboto Condensed"/>
                <a:sym typeface="Roboto Condensed"/>
              </a:rPr>
              <a:t>higher </a:t>
            </a:r>
            <a:r>
              <a:rPr b="1" lang="ko" sz="1600">
                <a:solidFill>
                  <a:schemeClr val="dk2"/>
                </a:solidFill>
                <a:latin typeface="Roboto Condensed"/>
                <a:ea typeface="Roboto Condensed"/>
                <a:cs typeface="Roboto Condensed"/>
                <a:sym typeface="Roboto Condensed"/>
              </a:rPr>
              <a:t>price</a:t>
            </a:r>
            <a:endParaRPr b="1" sz="1800">
              <a:solidFill>
                <a:schemeClr val="dk2"/>
              </a:solidFill>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b="1" sz="1800">
              <a:solidFill>
                <a:srgbClr val="595959"/>
              </a:solidFill>
              <a:latin typeface="Roboto Condensed"/>
              <a:ea typeface="Roboto Condensed"/>
              <a:cs typeface="Roboto Condensed"/>
              <a:sym typeface="Roboto Condensed"/>
            </a:endParaRPr>
          </a:p>
        </p:txBody>
      </p:sp>
      <p:pic>
        <p:nvPicPr>
          <p:cNvPr id="76" name="Google Shape;76;p15"/>
          <p:cNvPicPr preferRelativeResize="0"/>
          <p:nvPr/>
        </p:nvPicPr>
        <p:blipFill>
          <a:blip r:embed="rId3">
            <a:alphaModFix/>
          </a:blip>
          <a:stretch>
            <a:fillRect/>
          </a:stretch>
        </p:blipFill>
        <p:spPr>
          <a:xfrm>
            <a:off x="4869300" y="2802350"/>
            <a:ext cx="3350400" cy="1881850"/>
          </a:xfrm>
          <a:prstGeom prst="rect">
            <a:avLst/>
          </a:prstGeom>
          <a:noFill/>
          <a:ln>
            <a:noFill/>
          </a:ln>
        </p:spPr>
      </p:pic>
      <p:pic>
        <p:nvPicPr>
          <p:cNvPr id="77" name="Google Shape;77;p15"/>
          <p:cNvPicPr preferRelativeResize="0"/>
          <p:nvPr/>
        </p:nvPicPr>
        <p:blipFill rotWithShape="1">
          <a:blip r:embed="rId4">
            <a:alphaModFix/>
          </a:blip>
          <a:srcRect b="8609" l="0" r="34619" t="0"/>
          <a:stretch/>
        </p:blipFill>
        <p:spPr>
          <a:xfrm>
            <a:off x="824179" y="2805403"/>
            <a:ext cx="2925000" cy="1875746"/>
          </a:xfrm>
          <a:prstGeom prst="rect">
            <a:avLst/>
          </a:prstGeom>
          <a:noFill/>
          <a:ln>
            <a:noFill/>
          </a:ln>
        </p:spPr>
      </p:pic>
      <p:sp>
        <p:nvSpPr>
          <p:cNvPr id="78" name="Google Shape;78;p15"/>
          <p:cNvSpPr txBox="1"/>
          <p:nvPr/>
        </p:nvSpPr>
        <p:spPr>
          <a:xfrm>
            <a:off x="4869300" y="4640281"/>
            <a:ext cx="2925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600" u="sng">
                <a:solidFill>
                  <a:srgbClr val="2200CC"/>
                </a:solidFill>
                <a:hlinkClick r:id="rId5">
                  <a:extLst>
                    <a:ext uri="{A12FA001-AC4F-418D-AE19-62706E023703}">
                      <ahyp:hlinkClr val="tx"/>
                    </a:ext>
                  </a:extLst>
                </a:hlinkClick>
              </a:rPr>
              <a:t>https://docs.aws.amazon.com/lambda/latest/operatorguide/computing-power.html</a:t>
            </a:r>
            <a:endParaRPr sz="600"/>
          </a:p>
        </p:txBody>
      </p:sp>
      <p:sp>
        <p:nvSpPr>
          <p:cNvPr id="79" name="Google Shape;79;p15"/>
          <p:cNvSpPr txBox="1"/>
          <p:nvPr>
            <p:ph type="title"/>
          </p:nvPr>
        </p:nvSpPr>
        <p:spPr>
          <a:xfrm>
            <a:off x="311700" y="35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ko"/>
              <a:t>Opportunity to Enhance Serverless DNN Inference</a:t>
            </a:r>
            <a:endParaRPr b="1"/>
          </a:p>
          <a:p>
            <a:pPr indent="0" lvl="0" marL="0" rtl="0" algn="l">
              <a:spcBef>
                <a:spcPts val="0"/>
              </a:spcBef>
              <a:spcAft>
                <a:spcPts val="0"/>
              </a:spcAft>
              <a:buClr>
                <a:schemeClr val="dk1"/>
              </a:buClr>
              <a:buSzPct val="39285"/>
              <a:buFont typeface="Arial"/>
              <a:buNone/>
            </a:pPr>
            <a:r>
              <a:t/>
            </a:r>
            <a:endParaRPr b="1"/>
          </a:p>
          <a:p>
            <a:pPr indent="0" lvl="0" marL="0" rtl="0" algn="l">
              <a:spcBef>
                <a:spcPts val="0"/>
              </a:spcBef>
              <a:spcAft>
                <a:spcPts val="0"/>
              </a:spcAft>
              <a:buNone/>
            </a:pPr>
            <a:r>
              <a:t/>
            </a:r>
            <a:endParaRPr b="1"/>
          </a:p>
        </p:txBody>
      </p:sp>
      <p:sp>
        <p:nvSpPr>
          <p:cNvPr id="80" name="Google Shape;80;p15"/>
          <p:cNvSpPr txBox="1"/>
          <p:nvPr/>
        </p:nvSpPr>
        <p:spPr>
          <a:xfrm>
            <a:off x="791017" y="4662679"/>
            <a:ext cx="292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600"/>
              <a:t>https://www.engadget.com/2018-08-16-arm-says-chips-will-outperform-intel-laptop-cpus.html</a:t>
            </a:r>
            <a:endParaRPr sz="600"/>
          </a:p>
        </p:txBody>
      </p:sp>
      <p:pic>
        <p:nvPicPr>
          <p:cNvPr id="81" name="Google Shape;81;p15"/>
          <p:cNvPicPr preferRelativeResize="0"/>
          <p:nvPr/>
        </p:nvPicPr>
        <p:blipFill>
          <a:blip r:embed="rId6">
            <a:alphaModFix/>
          </a:blip>
          <a:stretch>
            <a:fillRect/>
          </a:stretch>
        </p:blipFill>
        <p:spPr>
          <a:xfrm>
            <a:off x="8591707" y="4512382"/>
            <a:ext cx="486565" cy="5726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rotWithShape="1">
          <a:blip r:embed="rId3">
            <a:alphaModFix/>
          </a:blip>
          <a:srcRect b="0" l="7875" r="7900" t="6664"/>
          <a:stretch/>
        </p:blipFill>
        <p:spPr>
          <a:xfrm>
            <a:off x="848075" y="1859700"/>
            <a:ext cx="2602622" cy="2639075"/>
          </a:xfrm>
          <a:prstGeom prst="rect">
            <a:avLst/>
          </a:prstGeom>
          <a:noFill/>
          <a:ln>
            <a:noFill/>
          </a:ln>
        </p:spPr>
      </p:pic>
      <p:sp>
        <p:nvSpPr>
          <p:cNvPr id="87" name="Google Shape;87;p16"/>
          <p:cNvSpPr txBox="1"/>
          <p:nvPr>
            <p:ph type="title"/>
          </p:nvPr>
        </p:nvSpPr>
        <p:spPr>
          <a:xfrm>
            <a:off x="311700" y="35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ko"/>
              <a:t>Opportunity to Enhance Serverless DNN Inference</a:t>
            </a:r>
            <a:endParaRPr b="1"/>
          </a:p>
          <a:p>
            <a:pPr indent="0" lvl="0" marL="0" rtl="0" algn="l">
              <a:spcBef>
                <a:spcPts val="0"/>
              </a:spcBef>
              <a:spcAft>
                <a:spcPts val="0"/>
              </a:spcAft>
              <a:buClr>
                <a:schemeClr val="dk1"/>
              </a:buClr>
              <a:buSzPct val="39285"/>
              <a:buFont typeface="Arial"/>
              <a:buNone/>
            </a:pPr>
            <a:r>
              <a:t/>
            </a:r>
            <a:endParaRPr b="1"/>
          </a:p>
          <a:p>
            <a:pPr indent="0" lvl="0" marL="0" rtl="0" algn="l">
              <a:spcBef>
                <a:spcPts val="0"/>
              </a:spcBef>
              <a:spcAft>
                <a:spcPts val="0"/>
              </a:spcAft>
              <a:buNone/>
            </a:pPr>
            <a:r>
              <a:t/>
            </a:r>
            <a:endParaRPr b="1"/>
          </a:p>
        </p:txBody>
      </p:sp>
      <p:sp>
        <p:nvSpPr>
          <p:cNvPr id="88" name="Google Shape;88;p16"/>
          <p:cNvSpPr txBox="1"/>
          <p:nvPr>
            <p:ph idx="1" type="body"/>
          </p:nvPr>
        </p:nvSpPr>
        <p:spPr>
          <a:xfrm>
            <a:off x="311700" y="1076275"/>
            <a:ext cx="4532700" cy="149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ko">
                <a:latin typeface="Roboto Condensed"/>
                <a:ea typeface="Roboto Condensed"/>
                <a:cs typeface="Roboto Condensed"/>
                <a:sym typeface="Roboto Condensed"/>
              </a:rPr>
              <a:t>ONNX (Open Neural Network Exchange)</a:t>
            </a:r>
            <a:endParaRPr b="1">
              <a:latin typeface="Roboto Condensed"/>
              <a:ea typeface="Roboto Condensed"/>
              <a:cs typeface="Roboto Condensed"/>
              <a:sym typeface="Roboto Condensed"/>
            </a:endParaRPr>
          </a:p>
          <a:p>
            <a:pPr indent="-330200" lvl="0" marL="457200" rtl="0" algn="l">
              <a:spcBef>
                <a:spcPts val="0"/>
              </a:spcBef>
              <a:spcAft>
                <a:spcPts val="0"/>
              </a:spcAft>
              <a:buSzPts val="1600"/>
              <a:buFont typeface="Roboto Condensed"/>
              <a:buChar char="-"/>
            </a:pPr>
            <a:r>
              <a:rPr b="1" lang="ko" sz="1600">
                <a:latin typeface="Roboto Condensed"/>
                <a:ea typeface="Roboto Condensed"/>
                <a:cs typeface="Roboto Condensed"/>
                <a:sym typeface="Roboto Condensed"/>
              </a:rPr>
              <a:t>graph optimizer</a:t>
            </a:r>
            <a:r>
              <a:rPr lang="ko" sz="1600">
                <a:latin typeface="Roboto Condensed"/>
                <a:ea typeface="Roboto Condensed"/>
                <a:cs typeface="Roboto Condensed"/>
                <a:sym typeface="Roboto Condensed"/>
              </a:rPr>
              <a:t> </a:t>
            </a:r>
            <a:endParaRPr sz="1600">
              <a:latin typeface="Roboto Condensed"/>
              <a:ea typeface="Roboto Condensed"/>
              <a:cs typeface="Roboto Condensed"/>
              <a:sym typeface="Roboto Condensed"/>
            </a:endParaRPr>
          </a:p>
        </p:txBody>
      </p:sp>
      <p:sp>
        <p:nvSpPr>
          <p:cNvPr id="89" name="Google Shape;89;p16"/>
          <p:cNvSpPr txBox="1"/>
          <p:nvPr/>
        </p:nvSpPr>
        <p:spPr>
          <a:xfrm>
            <a:off x="311700" y="4498775"/>
            <a:ext cx="371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solidFill>
                  <a:srgbClr val="666666"/>
                </a:solidFill>
              </a:rPr>
              <a:t>https://github.com/microsoft/onnxruntime-openenclave/blob/openenclave-public/docs/InferenceHighLevelDesign.md</a:t>
            </a:r>
            <a:endParaRPr sz="1200">
              <a:solidFill>
                <a:srgbClr val="666666"/>
              </a:solidFill>
            </a:endParaRPr>
          </a:p>
        </p:txBody>
      </p:sp>
      <p:sp>
        <p:nvSpPr>
          <p:cNvPr id="90" name="Google Shape;90;p16"/>
          <p:cNvSpPr txBox="1"/>
          <p:nvPr>
            <p:ph idx="1" type="body"/>
          </p:nvPr>
        </p:nvSpPr>
        <p:spPr>
          <a:xfrm>
            <a:off x="4563488" y="1076275"/>
            <a:ext cx="4290300" cy="27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ko">
                <a:latin typeface="Roboto Condensed"/>
                <a:ea typeface="Roboto Condensed"/>
                <a:cs typeface="Roboto Condensed"/>
                <a:sym typeface="Roboto Condensed"/>
              </a:rPr>
              <a:t>Apache TVM</a:t>
            </a:r>
            <a:endParaRPr b="1">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a:buChar char="-"/>
            </a:pPr>
            <a:r>
              <a:rPr b="1" lang="ko">
                <a:latin typeface="Roboto Condensed"/>
                <a:ea typeface="Roboto Condensed"/>
                <a:cs typeface="Roboto Condensed"/>
                <a:sym typeface="Roboto Condensed"/>
              </a:rPr>
              <a:t>operator level</a:t>
            </a:r>
            <a:r>
              <a:rPr lang="ko">
                <a:latin typeface="Roboto Condensed"/>
                <a:ea typeface="Roboto Condensed"/>
                <a:cs typeface="Roboto Condensed"/>
                <a:sym typeface="Roboto Condensed"/>
              </a:rPr>
              <a:t> compiler</a:t>
            </a:r>
            <a:endParaRPr>
              <a:latin typeface="Roboto Condensed"/>
              <a:ea typeface="Roboto Condensed"/>
              <a:cs typeface="Roboto Condensed"/>
              <a:sym typeface="Roboto Condensed"/>
            </a:endParaRPr>
          </a:p>
          <a:p>
            <a:pPr indent="0" lvl="0" marL="0" rtl="0" algn="l">
              <a:spcBef>
                <a:spcPts val="0"/>
              </a:spcBef>
              <a:spcAft>
                <a:spcPts val="0"/>
              </a:spcAft>
              <a:buNone/>
            </a:pPr>
            <a:r>
              <a:t/>
            </a:r>
            <a:endParaRPr>
              <a:latin typeface="Roboto Condensed"/>
              <a:ea typeface="Roboto Condensed"/>
              <a:cs typeface="Roboto Condensed"/>
              <a:sym typeface="Roboto Condensed"/>
            </a:endParaRPr>
          </a:p>
        </p:txBody>
      </p:sp>
      <p:grpSp>
        <p:nvGrpSpPr>
          <p:cNvPr id="91" name="Google Shape;91;p16"/>
          <p:cNvGrpSpPr/>
          <p:nvPr/>
        </p:nvGrpSpPr>
        <p:grpSpPr>
          <a:xfrm>
            <a:off x="4661164" y="2305021"/>
            <a:ext cx="4290378" cy="1740679"/>
            <a:chOff x="4196462" y="2128850"/>
            <a:chExt cx="4540563" cy="1842183"/>
          </a:xfrm>
        </p:grpSpPr>
        <p:pic>
          <p:nvPicPr>
            <p:cNvPr id="92" name="Google Shape;92;p16"/>
            <p:cNvPicPr preferRelativeResize="0"/>
            <p:nvPr/>
          </p:nvPicPr>
          <p:blipFill rotWithShape="1">
            <a:blip r:embed="rId4">
              <a:alphaModFix/>
            </a:blip>
            <a:srcRect b="0" l="51689" r="1320" t="0"/>
            <a:stretch/>
          </p:blipFill>
          <p:spPr>
            <a:xfrm>
              <a:off x="5829163" y="2128850"/>
              <a:ext cx="2907863" cy="1776749"/>
            </a:xfrm>
            <a:prstGeom prst="rect">
              <a:avLst/>
            </a:prstGeom>
            <a:noFill/>
            <a:ln>
              <a:noFill/>
            </a:ln>
          </p:spPr>
        </p:pic>
        <p:pic>
          <p:nvPicPr>
            <p:cNvPr id="93" name="Google Shape;93;p16"/>
            <p:cNvPicPr preferRelativeResize="0"/>
            <p:nvPr/>
          </p:nvPicPr>
          <p:blipFill rotWithShape="1">
            <a:blip r:embed="rId4">
              <a:alphaModFix/>
            </a:blip>
            <a:srcRect b="0" l="0" r="85667" t="0"/>
            <a:stretch/>
          </p:blipFill>
          <p:spPr>
            <a:xfrm>
              <a:off x="4196462" y="2128850"/>
              <a:ext cx="886948" cy="1776749"/>
            </a:xfrm>
            <a:prstGeom prst="rect">
              <a:avLst/>
            </a:prstGeom>
            <a:noFill/>
            <a:ln>
              <a:noFill/>
            </a:ln>
          </p:spPr>
        </p:pic>
        <p:pic>
          <p:nvPicPr>
            <p:cNvPr id="94" name="Google Shape;94;p16"/>
            <p:cNvPicPr preferRelativeResize="0"/>
            <p:nvPr/>
          </p:nvPicPr>
          <p:blipFill rotWithShape="1">
            <a:blip r:embed="rId4">
              <a:alphaModFix/>
            </a:blip>
            <a:srcRect b="0" l="41432" r="48711" t="0"/>
            <a:stretch/>
          </p:blipFill>
          <p:spPr>
            <a:xfrm>
              <a:off x="5145613" y="2194284"/>
              <a:ext cx="609930" cy="1776749"/>
            </a:xfrm>
            <a:prstGeom prst="rect">
              <a:avLst/>
            </a:prstGeom>
            <a:noFill/>
            <a:ln>
              <a:noFill/>
            </a:ln>
          </p:spPr>
        </p:pic>
      </p:grpSp>
      <p:pic>
        <p:nvPicPr>
          <p:cNvPr id="95" name="Google Shape;95;p16"/>
          <p:cNvPicPr preferRelativeResize="0"/>
          <p:nvPr/>
        </p:nvPicPr>
        <p:blipFill>
          <a:blip r:embed="rId5">
            <a:alphaModFix/>
          </a:blip>
          <a:stretch>
            <a:fillRect/>
          </a:stretch>
        </p:blipFill>
        <p:spPr>
          <a:xfrm>
            <a:off x="8591707" y="4512382"/>
            <a:ext cx="486565" cy="572698"/>
          </a:xfrm>
          <a:prstGeom prst="rect">
            <a:avLst/>
          </a:prstGeom>
          <a:noFill/>
          <a:ln>
            <a:noFill/>
          </a:ln>
        </p:spPr>
      </p:pic>
      <p:sp>
        <p:nvSpPr>
          <p:cNvPr id="96" name="Google Shape;96;p16"/>
          <p:cNvSpPr txBox="1"/>
          <p:nvPr/>
        </p:nvSpPr>
        <p:spPr>
          <a:xfrm>
            <a:off x="4563500" y="3991650"/>
            <a:ext cx="429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u="sng">
                <a:solidFill>
                  <a:srgbClr val="2200CC"/>
                </a:solidFill>
                <a:hlinkClick r:id="rId6">
                  <a:extLst>
                    <a:ext uri="{A12FA001-AC4F-418D-AE19-62706E023703}">
                      <ahyp:hlinkClr val="tx"/>
                    </a:ext>
                  </a:extLst>
                </a:hlinkClick>
              </a:rPr>
              <a:t>https://community.arm.com/arm-community-blogs/b/ai-and-ml-blog/posts/tinyml-tvm-taming-the-final-ml-frontier</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p:nvPr/>
        </p:nvSpPr>
        <p:spPr>
          <a:xfrm>
            <a:off x="506925" y="1740225"/>
            <a:ext cx="2167200" cy="1798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Hardware architecture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DNN inference task with Serverless Computing</a:t>
            </a:r>
            <a:endParaRPr b="1"/>
          </a:p>
        </p:txBody>
      </p:sp>
      <p:sp>
        <p:nvSpPr>
          <p:cNvPr id="103" name="Google Shape;103;p17"/>
          <p:cNvSpPr/>
          <p:nvPr/>
        </p:nvSpPr>
        <p:spPr>
          <a:xfrm>
            <a:off x="2930481" y="1853975"/>
            <a:ext cx="1951200" cy="162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Optimizer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4" name="Google Shape;104;p17"/>
          <p:cNvSpPr/>
          <p:nvPr/>
        </p:nvSpPr>
        <p:spPr>
          <a:xfrm>
            <a:off x="5069725" y="1749375"/>
            <a:ext cx="3408600" cy="1877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
              <a:t>Inference Elements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5" name="Google Shape;105;p17"/>
          <p:cNvPicPr preferRelativeResize="0"/>
          <p:nvPr/>
        </p:nvPicPr>
        <p:blipFill rotWithShape="1">
          <a:blip r:embed="rId3">
            <a:alphaModFix/>
          </a:blip>
          <a:srcRect b="15551" l="22619" r="23970" t="13857"/>
          <a:stretch/>
        </p:blipFill>
        <p:spPr>
          <a:xfrm>
            <a:off x="962562" y="2117092"/>
            <a:ext cx="1279029" cy="1147800"/>
          </a:xfrm>
          <a:prstGeom prst="rect">
            <a:avLst/>
          </a:prstGeom>
          <a:noFill/>
          <a:ln>
            <a:noFill/>
          </a:ln>
        </p:spPr>
      </p:pic>
      <p:pic>
        <p:nvPicPr>
          <p:cNvPr id="106" name="Google Shape;106;p17"/>
          <p:cNvPicPr preferRelativeResize="0"/>
          <p:nvPr/>
        </p:nvPicPr>
        <p:blipFill rotWithShape="1">
          <a:blip r:embed="rId4">
            <a:alphaModFix/>
          </a:blip>
          <a:srcRect b="34273" l="14808" r="15539" t="26910"/>
          <a:stretch/>
        </p:blipFill>
        <p:spPr>
          <a:xfrm>
            <a:off x="3112206" y="2303475"/>
            <a:ext cx="1037425" cy="344325"/>
          </a:xfrm>
          <a:prstGeom prst="rect">
            <a:avLst/>
          </a:prstGeom>
          <a:noFill/>
          <a:ln>
            <a:noFill/>
          </a:ln>
        </p:spPr>
      </p:pic>
      <p:pic>
        <p:nvPicPr>
          <p:cNvPr id="107" name="Google Shape;107;p17"/>
          <p:cNvPicPr preferRelativeResize="0"/>
          <p:nvPr/>
        </p:nvPicPr>
        <p:blipFill>
          <a:blip r:embed="rId5">
            <a:alphaModFix/>
          </a:blip>
          <a:stretch>
            <a:fillRect/>
          </a:stretch>
        </p:blipFill>
        <p:spPr>
          <a:xfrm>
            <a:off x="3112209" y="2837901"/>
            <a:ext cx="1294650" cy="440525"/>
          </a:xfrm>
          <a:prstGeom prst="rect">
            <a:avLst/>
          </a:prstGeom>
          <a:noFill/>
          <a:ln>
            <a:noFill/>
          </a:ln>
        </p:spPr>
      </p:pic>
      <p:sp>
        <p:nvSpPr>
          <p:cNvPr id="108" name="Google Shape;108;p17"/>
          <p:cNvSpPr txBox="1"/>
          <p:nvPr/>
        </p:nvSpPr>
        <p:spPr>
          <a:xfrm>
            <a:off x="451850" y="3823975"/>
            <a:ext cx="84345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ko" sz="1800">
                <a:solidFill>
                  <a:schemeClr val="dk2"/>
                </a:solidFill>
                <a:latin typeface="Roboto Condensed"/>
                <a:ea typeface="Roboto Condensed"/>
                <a:cs typeface="Roboto Condensed"/>
                <a:sym typeface="Roboto Condensed"/>
              </a:rPr>
              <a:t>Limitations</a:t>
            </a:r>
            <a:endParaRPr b="1" sz="1800">
              <a:solidFill>
                <a:schemeClr val="dk2"/>
              </a:solidFill>
              <a:latin typeface="Roboto Condensed"/>
              <a:ea typeface="Roboto Condensed"/>
              <a:cs typeface="Roboto Condensed"/>
              <a:sym typeface="Roboto Condensed"/>
            </a:endParaRPr>
          </a:p>
          <a:p>
            <a:pPr indent="0" lvl="0" marL="0" rtl="0" algn="ctr">
              <a:lnSpc>
                <a:spcPct val="150000"/>
              </a:lnSpc>
              <a:spcBef>
                <a:spcPts val="0"/>
              </a:spcBef>
              <a:spcAft>
                <a:spcPts val="1200"/>
              </a:spcAft>
              <a:buNone/>
            </a:pPr>
            <a:r>
              <a:rPr b="1" lang="ko" sz="1800">
                <a:solidFill>
                  <a:srgbClr val="FF0000"/>
                </a:solidFill>
              </a:rPr>
              <a:t>N</a:t>
            </a:r>
            <a:r>
              <a:rPr b="1" lang="ko" sz="1800">
                <a:solidFill>
                  <a:srgbClr val="FF0000"/>
                </a:solidFill>
              </a:rPr>
              <a:t>o prior work</a:t>
            </a:r>
            <a:r>
              <a:rPr lang="ko" sz="1800">
                <a:solidFill>
                  <a:srgbClr val="FF0000"/>
                </a:solidFill>
              </a:rPr>
              <a:t> </a:t>
            </a:r>
            <a:r>
              <a:rPr b="1" lang="ko" sz="1800">
                <a:solidFill>
                  <a:srgbClr val="FF0000"/>
                </a:solidFill>
              </a:rPr>
              <a:t>using the</a:t>
            </a:r>
            <a:r>
              <a:rPr lang="ko" sz="1800">
                <a:solidFill>
                  <a:srgbClr val="FF0000"/>
                </a:solidFill>
              </a:rPr>
              <a:t> </a:t>
            </a:r>
            <a:r>
              <a:rPr b="1" lang="ko" sz="1800">
                <a:solidFill>
                  <a:srgbClr val="FF0000"/>
                </a:solidFill>
              </a:rPr>
              <a:t>serverless computing with large search space</a:t>
            </a:r>
            <a:endParaRPr sz="1800">
              <a:solidFill>
                <a:srgbClr val="FF0000"/>
              </a:solidFill>
            </a:endParaRPr>
          </a:p>
        </p:txBody>
      </p:sp>
      <p:pic>
        <p:nvPicPr>
          <p:cNvPr id="109" name="Google Shape;109;p17"/>
          <p:cNvPicPr preferRelativeResize="0"/>
          <p:nvPr/>
        </p:nvPicPr>
        <p:blipFill>
          <a:blip r:embed="rId6">
            <a:alphaModFix/>
          </a:blip>
          <a:stretch>
            <a:fillRect/>
          </a:stretch>
        </p:blipFill>
        <p:spPr>
          <a:xfrm>
            <a:off x="5371637" y="2151075"/>
            <a:ext cx="1347375" cy="1347375"/>
          </a:xfrm>
          <a:prstGeom prst="rect">
            <a:avLst/>
          </a:prstGeom>
          <a:noFill/>
          <a:ln>
            <a:noFill/>
          </a:ln>
        </p:spPr>
      </p:pic>
      <p:pic>
        <p:nvPicPr>
          <p:cNvPr id="110" name="Google Shape;110;p17"/>
          <p:cNvPicPr preferRelativeResize="0"/>
          <p:nvPr/>
        </p:nvPicPr>
        <p:blipFill>
          <a:blip r:embed="rId7">
            <a:alphaModFix/>
          </a:blip>
          <a:stretch>
            <a:fillRect/>
          </a:stretch>
        </p:blipFill>
        <p:spPr>
          <a:xfrm>
            <a:off x="8591707" y="4512382"/>
            <a:ext cx="486565" cy="572698"/>
          </a:xfrm>
          <a:prstGeom prst="rect">
            <a:avLst/>
          </a:prstGeom>
          <a:noFill/>
          <a:ln>
            <a:noFill/>
          </a:ln>
        </p:spPr>
      </p:pic>
      <p:pic>
        <p:nvPicPr>
          <p:cNvPr id="111" name="Google Shape;111;p17"/>
          <p:cNvPicPr preferRelativeResize="0"/>
          <p:nvPr/>
        </p:nvPicPr>
        <p:blipFill>
          <a:blip r:embed="rId8">
            <a:alphaModFix/>
          </a:blip>
          <a:stretch>
            <a:fillRect/>
          </a:stretch>
        </p:blipFill>
        <p:spPr>
          <a:xfrm>
            <a:off x="7133625" y="2222336"/>
            <a:ext cx="872749" cy="872750"/>
          </a:xfrm>
          <a:prstGeom prst="rect">
            <a:avLst/>
          </a:prstGeom>
          <a:noFill/>
          <a:ln>
            <a:noFill/>
          </a:ln>
        </p:spPr>
      </p:pic>
      <p:sp>
        <p:nvSpPr>
          <p:cNvPr id="112" name="Google Shape;112;p17"/>
          <p:cNvSpPr txBox="1"/>
          <p:nvPr/>
        </p:nvSpPr>
        <p:spPr>
          <a:xfrm>
            <a:off x="6476010" y="3029646"/>
            <a:ext cx="2209500" cy="5850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1200"/>
              </a:spcAft>
              <a:buNone/>
            </a:pPr>
            <a:r>
              <a:rPr b="1" lang="ko" sz="1300">
                <a:solidFill>
                  <a:schemeClr val="dk2"/>
                </a:solidFill>
                <a:latin typeface="Roboto Condensed"/>
                <a:ea typeface="Roboto Condensed"/>
                <a:cs typeface="Roboto Condensed"/>
                <a:sym typeface="Roboto Condensed"/>
              </a:rPr>
              <a:t>Memory</a:t>
            </a:r>
            <a:br>
              <a:rPr b="1" lang="ko" sz="1300">
                <a:solidFill>
                  <a:schemeClr val="dk2"/>
                </a:solidFill>
                <a:latin typeface="Roboto Condensed"/>
                <a:ea typeface="Roboto Condensed"/>
                <a:cs typeface="Roboto Condensed"/>
                <a:sym typeface="Roboto Condensed"/>
              </a:rPr>
            </a:br>
            <a:r>
              <a:rPr b="1" lang="ko" sz="1300">
                <a:solidFill>
                  <a:schemeClr val="dk2"/>
                </a:solidFill>
                <a:latin typeface="Roboto Condensed"/>
                <a:ea typeface="Roboto Condensed"/>
                <a:cs typeface="Roboto Condensed"/>
                <a:sym typeface="Roboto Condensed"/>
              </a:rPr>
              <a:t> Allocation</a:t>
            </a:r>
            <a:endParaRPr b="1" sz="900">
              <a:solidFill>
                <a:schemeClr val="dk2"/>
              </a:solidFill>
            </a:endParaRPr>
          </a:p>
        </p:txBody>
      </p:sp>
      <p:sp>
        <p:nvSpPr>
          <p:cNvPr id="113" name="Google Shape;113;p17"/>
          <p:cNvSpPr txBox="1"/>
          <p:nvPr/>
        </p:nvSpPr>
        <p:spPr>
          <a:xfrm>
            <a:off x="387900" y="1106615"/>
            <a:ext cx="7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800">
                <a:solidFill>
                  <a:schemeClr val="dk1"/>
                </a:solidFill>
              </a:rPr>
              <a:t>In summary of opportunities for the performance optimization,</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311700" y="1631750"/>
            <a:ext cx="4433700" cy="13698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ko"/>
              <a:t>All-You-Can-Inference</a:t>
            </a:r>
            <a:endParaRPr sz="1600"/>
          </a:p>
          <a:p>
            <a:pPr indent="0" lvl="0" marL="0" rtl="0" algn="l">
              <a:lnSpc>
                <a:spcPct val="150000"/>
              </a:lnSpc>
              <a:spcBef>
                <a:spcPts val="1200"/>
              </a:spcBef>
              <a:spcAft>
                <a:spcPts val="1200"/>
              </a:spcAft>
              <a:buNone/>
            </a:pPr>
            <a:r>
              <a:rPr b="1" lang="ko" sz="1600"/>
              <a:t>estimate the performance of inference tasks</a:t>
            </a:r>
            <a:r>
              <a:rPr lang="ko" sz="1600"/>
              <a:t> on various configurations of FaaS</a:t>
            </a:r>
            <a:endParaRPr sz="1600"/>
          </a:p>
        </p:txBody>
      </p:sp>
      <p:sp>
        <p:nvSpPr>
          <p:cNvPr id="119" name="Google Shape;11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t>Proposed Method</a:t>
            </a:r>
            <a:endParaRPr b="1"/>
          </a:p>
        </p:txBody>
      </p:sp>
      <p:pic>
        <p:nvPicPr>
          <p:cNvPr id="120" name="Google Shape;120;p18"/>
          <p:cNvPicPr preferRelativeResize="0"/>
          <p:nvPr/>
        </p:nvPicPr>
        <p:blipFill rotWithShape="1">
          <a:blip r:embed="rId3">
            <a:alphaModFix/>
          </a:blip>
          <a:srcRect b="9567" l="0" r="0" t="0"/>
          <a:stretch/>
        </p:blipFill>
        <p:spPr>
          <a:xfrm>
            <a:off x="4845375" y="1152475"/>
            <a:ext cx="3986926" cy="3533150"/>
          </a:xfrm>
          <a:prstGeom prst="rect">
            <a:avLst/>
          </a:prstGeom>
          <a:noFill/>
          <a:ln>
            <a:noFill/>
          </a:ln>
        </p:spPr>
      </p:pic>
      <p:pic>
        <p:nvPicPr>
          <p:cNvPr id="121" name="Google Shape;121;p18"/>
          <p:cNvPicPr preferRelativeResize="0"/>
          <p:nvPr/>
        </p:nvPicPr>
        <p:blipFill>
          <a:blip r:embed="rId4">
            <a:alphaModFix/>
          </a:blip>
          <a:stretch>
            <a:fillRect/>
          </a:stretch>
        </p:blipFill>
        <p:spPr>
          <a:xfrm>
            <a:off x="8591707" y="4512382"/>
            <a:ext cx="486565" cy="5726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0B5394"/>
                </a:solidFill>
              </a:rPr>
              <a:t>All-You-Can-Inference</a:t>
            </a:r>
            <a:endParaRPr b="1">
              <a:solidFill>
                <a:srgbClr val="0B5394"/>
              </a:solidFill>
            </a:endParaRPr>
          </a:p>
        </p:txBody>
      </p:sp>
      <p:pic>
        <p:nvPicPr>
          <p:cNvPr id="127" name="Google Shape;127;p19"/>
          <p:cNvPicPr preferRelativeResize="0"/>
          <p:nvPr/>
        </p:nvPicPr>
        <p:blipFill rotWithShape="1">
          <a:blip r:embed="rId3">
            <a:alphaModFix/>
          </a:blip>
          <a:srcRect b="9567" l="0" r="0" t="0"/>
          <a:stretch/>
        </p:blipFill>
        <p:spPr>
          <a:xfrm>
            <a:off x="5040800" y="2031975"/>
            <a:ext cx="3385874" cy="3000524"/>
          </a:xfrm>
          <a:prstGeom prst="rect">
            <a:avLst/>
          </a:prstGeom>
          <a:noFill/>
          <a:ln>
            <a:noFill/>
          </a:ln>
        </p:spPr>
      </p:pic>
      <p:sp>
        <p:nvSpPr>
          <p:cNvPr id="128" name="Google Shape;128;p19"/>
          <p:cNvSpPr/>
          <p:nvPr/>
        </p:nvSpPr>
        <p:spPr>
          <a:xfrm>
            <a:off x="5434361" y="2516089"/>
            <a:ext cx="2445000" cy="53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19"/>
          <p:cNvPicPr preferRelativeResize="0"/>
          <p:nvPr/>
        </p:nvPicPr>
        <p:blipFill>
          <a:blip r:embed="rId4">
            <a:alphaModFix/>
          </a:blip>
          <a:stretch>
            <a:fillRect/>
          </a:stretch>
        </p:blipFill>
        <p:spPr>
          <a:xfrm>
            <a:off x="8591707" y="4512382"/>
            <a:ext cx="486565" cy="572698"/>
          </a:xfrm>
          <a:prstGeom prst="rect">
            <a:avLst/>
          </a:prstGeom>
          <a:noFill/>
          <a:ln>
            <a:noFill/>
          </a:ln>
        </p:spPr>
      </p:pic>
      <p:pic>
        <p:nvPicPr>
          <p:cNvPr id="130" name="Google Shape;130;p19"/>
          <p:cNvPicPr preferRelativeResize="0"/>
          <p:nvPr/>
        </p:nvPicPr>
        <p:blipFill rotWithShape="1">
          <a:blip r:embed="rId5">
            <a:alphaModFix/>
          </a:blip>
          <a:srcRect b="7227" l="0" r="0" t="0"/>
          <a:stretch/>
        </p:blipFill>
        <p:spPr>
          <a:xfrm>
            <a:off x="584775" y="2124225"/>
            <a:ext cx="3987226" cy="2816026"/>
          </a:xfrm>
          <a:prstGeom prst="rect">
            <a:avLst/>
          </a:prstGeom>
          <a:noFill/>
          <a:ln>
            <a:noFill/>
          </a:ln>
        </p:spPr>
      </p:pic>
      <p:sp>
        <p:nvSpPr>
          <p:cNvPr id="131" name="Google Shape;131;p19"/>
          <p:cNvSpPr/>
          <p:nvPr/>
        </p:nvSpPr>
        <p:spPr>
          <a:xfrm>
            <a:off x="2141565" y="2251998"/>
            <a:ext cx="974100" cy="879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nvSpPr>
        <p:spPr>
          <a:xfrm>
            <a:off x="311700" y="929425"/>
            <a:ext cx="8520600" cy="80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800">
                <a:solidFill>
                  <a:srgbClr val="595959"/>
                </a:solidFill>
              </a:rPr>
              <a:t>Frontend request with API Gateway</a:t>
            </a:r>
            <a:endParaRPr sz="1800">
              <a:solidFill>
                <a:srgbClr val="595959"/>
              </a:solidFill>
            </a:endParaRPr>
          </a:p>
          <a:p>
            <a:pPr indent="-323850" lvl="0" marL="457200" rtl="0" algn="l">
              <a:lnSpc>
                <a:spcPct val="115000"/>
              </a:lnSpc>
              <a:spcBef>
                <a:spcPts val="500"/>
              </a:spcBef>
              <a:spcAft>
                <a:spcPts val="0"/>
              </a:spcAft>
              <a:buClr>
                <a:srgbClr val="595959"/>
              </a:buClr>
              <a:buSzPts val="1500"/>
              <a:buChar char="●"/>
            </a:pPr>
            <a:r>
              <a:rPr lang="ko" sz="1500">
                <a:solidFill>
                  <a:srgbClr val="595959"/>
                </a:solidFill>
              </a:rPr>
              <a:t>Web frontend request api gateway url to perform AYCI inference task</a:t>
            </a:r>
            <a:endParaRPr b="1" sz="15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0"/>
          <p:cNvPicPr preferRelativeResize="0"/>
          <p:nvPr/>
        </p:nvPicPr>
        <p:blipFill rotWithShape="1">
          <a:blip r:embed="rId3">
            <a:alphaModFix/>
          </a:blip>
          <a:srcRect b="9567" l="0" r="0" t="0"/>
          <a:stretch/>
        </p:blipFill>
        <p:spPr>
          <a:xfrm>
            <a:off x="5040800" y="2031975"/>
            <a:ext cx="3385874" cy="3000524"/>
          </a:xfrm>
          <a:prstGeom prst="rect">
            <a:avLst/>
          </a:prstGeom>
          <a:noFill/>
          <a:ln>
            <a:noFill/>
          </a:ln>
        </p:spPr>
      </p:pic>
      <p:sp>
        <p:nvSpPr>
          <p:cNvPr id="138" name="Google Shape;138;p20"/>
          <p:cNvSpPr/>
          <p:nvPr/>
        </p:nvSpPr>
        <p:spPr>
          <a:xfrm>
            <a:off x="5334004" y="3331525"/>
            <a:ext cx="1240500" cy="140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20"/>
          <p:cNvPicPr preferRelativeResize="0"/>
          <p:nvPr/>
        </p:nvPicPr>
        <p:blipFill>
          <a:blip r:embed="rId4">
            <a:alphaModFix/>
          </a:blip>
          <a:stretch>
            <a:fillRect/>
          </a:stretch>
        </p:blipFill>
        <p:spPr>
          <a:xfrm>
            <a:off x="8591707" y="4512382"/>
            <a:ext cx="486565" cy="572698"/>
          </a:xfrm>
          <a:prstGeom prst="rect">
            <a:avLst/>
          </a:prstGeom>
          <a:noFill/>
          <a:ln>
            <a:noFill/>
          </a:ln>
        </p:spPr>
      </p:pic>
      <p:sp>
        <p:nvSpPr>
          <p:cNvPr id="140" name="Google Shape;14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0B5394"/>
                </a:solidFill>
              </a:rPr>
              <a:t>All-You-Can-Inference</a:t>
            </a:r>
            <a:endParaRPr b="1">
              <a:solidFill>
                <a:srgbClr val="0B5394"/>
              </a:solidFill>
            </a:endParaRPr>
          </a:p>
        </p:txBody>
      </p:sp>
      <p:pic>
        <p:nvPicPr>
          <p:cNvPr id="141" name="Google Shape;141;p20"/>
          <p:cNvPicPr preferRelativeResize="0"/>
          <p:nvPr/>
        </p:nvPicPr>
        <p:blipFill rotWithShape="1">
          <a:blip r:embed="rId5">
            <a:alphaModFix/>
          </a:blip>
          <a:srcRect b="7227" l="0" r="0" t="0"/>
          <a:stretch/>
        </p:blipFill>
        <p:spPr>
          <a:xfrm>
            <a:off x="584775" y="2124225"/>
            <a:ext cx="3987226" cy="2816026"/>
          </a:xfrm>
          <a:prstGeom prst="rect">
            <a:avLst/>
          </a:prstGeom>
          <a:noFill/>
          <a:ln>
            <a:noFill/>
          </a:ln>
        </p:spPr>
      </p:pic>
      <p:sp>
        <p:nvSpPr>
          <p:cNvPr id="142" name="Google Shape;142;p20"/>
          <p:cNvSpPr/>
          <p:nvPr/>
        </p:nvSpPr>
        <p:spPr>
          <a:xfrm>
            <a:off x="883400" y="2996275"/>
            <a:ext cx="835500" cy="1736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1868675" y="4353700"/>
            <a:ext cx="486600" cy="572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nvSpPr>
        <p:spPr>
          <a:xfrm>
            <a:off x="311700" y="984500"/>
            <a:ext cx="8520600" cy="10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800">
                <a:solidFill>
                  <a:srgbClr val="595959"/>
                </a:solidFill>
              </a:rPr>
              <a:t>Data Storage with AWS Services</a:t>
            </a:r>
            <a:endParaRPr sz="1800">
              <a:solidFill>
                <a:srgbClr val="595959"/>
              </a:solidFill>
            </a:endParaRPr>
          </a:p>
          <a:p>
            <a:pPr indent="-323850" lvl="0" marL="457200" rtl="0" algn="l">
              <a:lnSpc>
                <a:spcPct val="115000"/>
              </a:lnSpc>
              <a:spcBef>
                <a:spcPts val="500"/>
              </a:spcBef>
              <a:spcAft>
                <a:spcPts val="0"/>
              </a:spcAft>
              <a:buClr>
                <a:srgbClr val="595959"/>
              </a:buClr>
              <a:buSzPts val="1500"/>
              <a:buChar char="●"/>
            </a:pPr>
            <a:r>
              <a:rPr lang="ko" sz="1500">
                <a:solidFill>
                  <a:srgbClr val="595959"/>
                </a:solidFill>
              </a:rPr>
              <a:t>D</a:t>
            </a:r>
            <a:r>
              <a:rPr lang="ko" sz="1500">
                <a:solidFill>
                  <a:srgbClr val="595959"/>
                </a:solidFill>
              </a:rPr>
              <a:t>ata storage stores the results of inference task metrics</a:t>
            </a:r>
            <a:endParaRPr sz="1500">
              <a:solidFill>
                <a:srgbClr val="595959"/>
              </a:solidFill>
            </a:endParaRPr>
          </a:p>
          <a:p>
            <a:pPr indent="-323850" lvl="0" marL="457200" rtl="0" algn="l">
              <a:lnSpc>
                <a:spcPct val="115000"/>
              </a:lnSpc>
              <a:spcBef>
                <a:spcPts val="0"/>
              </a:spcBef>
              <a:spcAft>
                <a:spcPts val="0"/>
              </a:spcAft>
              <a:buClr>
                <a:srgbClr val="595959"/>
              </a:buClr>
              <a:buSzPts val="1500"/>
              <a:buChar char="●"/>
            </a:pPr>
            <a:r>
              <a:rPr lang="ko" sz="1500">
                <a:solidFill>
                  <a:srgbClr val="595959"/>
                </a:solidFill>
              </a:rPr>
              <a:t>AWS ECR saves images of lambda environments</a:t>
            </a:r>
            <a:endParaRPr sz="150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1"/>
          <p:cNvPicPr preferRelativeResize="0"/>
          <p:nvPr/>
        </p:nvPicPr>
        <p:blipFill rotWithShape="1">
          <a:blip r:embed="rId3">
            <a:alphaModFix/>
          </a:blip>
          <a:srcRect b="7227" l="0" r="0" t="0"/>
          <a:stretch/>
        </p:blipFill>
        <p:spPr>
          <a:xfrm>
            <a:off x="584775" y="2124225"/>
            <a:ext cx="3987226" cy="2816026"/>
          </a:xfrm>
          <a:prstGeom prst="rect">
            <a:avLst/>
          </a:prstGeom>
          <a:noFill/>
          <a:ln>
            <a:noFill/>
          </a:ln>
        </p:spPr>
      </p:pic>
      <p:sp>
        <p:nvSpPr>
          <p:cNvPr id="150" name="Google Shape;150;p21"/>
          <p:cNvSpPr/>
          <p:nvPr/>
        </p:nvSpPr>
        <p:spPr>
          <a:xfrm>
            <a:off x="1874325" y="3296100"/>
            <a:ext cx="1558200" cy="93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ph idx="1" type="body"/>
          </p:nvPr>
        </p:nvSpPr>
        <p:spPr>
          <a:xfrm>
            <a:off x="311700" y="984500"/>
            <a:ext cx="8520600" cy="80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a:t>Runtime Arbitrator with AWS Step Functions</a:t>
            </a:r>
            <a:endParaRPr/>
          </a:p>
          <a:p>
            <a:pPr indent="-323850" lvl="0" marL="457200" rtl="0" algn="l">
              <a:lnSpc>
                <a:spcPct val="115000"/>
              </a:lnSpc>
              <a:spcBef>
                <a:spcPts val="500"/>
              </a:spcBef>
              <a:spcAft>
                <a:spcPts val="0"/>
              </a:spcAft>
              <a:buSzPts val="1500"/>
              <a:buChar char="●"/>
            </a:pPr>
            <a:r>
              <a:rPr lang="ko" sz="1500"/>
              <a:t>Sequentially proceed converter, inference executor and archiver consisting of aws lambda</a:t>
            </a:r>
            <a:endParaRPr sz="1500"/>
          </a:p>
          <a:p>
            <a:pPr indent="-323850" lvl="0" marL="457200" rtl="0" algn="l">
              <a:lnSpc>
                <a:spcPct val="115000"/>
              </a:lnSpc>
              <a:spcBef>
                <a:spcPts val="0"/>
              </a:spcBef>
              <a:spcAft>
                <a:spcPts val="0"/>
              </a:spcAft>
              <a:buSzPts val="1500"/>
              <a:buChar char="●"/>
            </a:pPr>
            <a:r>
              <a:rPr lang="ko" sz="1500"/>
              <a:t>Collect lambda metric saved from AWS CloudWatch</a:t>
            </a:r>
            <a:endParaRPr sz="1500"/>
          </a:p>
        </p:txBody>
      </p:sp>
      <p:sp>
        <p:nvSpPr>
          <p:cNvPr id="152" name="Google Shape;152;p21"/>
          <p:cNvSpPr/>
          <p:nvPr/>
        </p:nvSpPr>
        <p:spPr>
          <a:xfrm>
            <a:off x="2812185" y="4313375"/>
            <a:ext cx="781800" cy="504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1"/>
          <p:cNvPicPr preferRelativeResize="0"/>
          <p:nvPr/>
        </p:nvPicPr>
        <p:blipFill>
          <a:blip r:embed="rId4">
            <a:alphaModFix/>
          </a:blip>
          <a:stretch>
            <a:fillRect/>
          </a:stretch>
        </p:blipFill>
        <p:spPr>
          <a:xfrm>
            <a:off x="8591707" y="4512382"/>
            <a:ext cx="486565" cy="572698"/>
          </a:xfrm>
          <a:prstGeom prst="rect">
            <a:avLst/>
          </a:prstGeom>
          <a:noFill/>
          <a:ln>
            <a:noFill/>
          </a:ln>
        </p:spPr>
      </p:pic>
      <p:sp>
        <p:nvSpPr>
          <p:cNvPr id="154" name="Google Shape;154;p21"/>
          <p:cNvSpPr txBox="1"/>
          <p:nvPr>
            <p:ph type="title"/>
          </p:nvPr>
        </p:nvSpPr>
        <p:spPr>
          <a:xfrm>
            <a:off x="311700" y="356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0B5394"/>
                </a:solidFill>
              </a:rPr>
              <a:t>All-You-Can-Inference implementation using AWS</a:t>
            </a:r>
            <a:endParaRPr b="1">
              <a:solidFill>
                <a:srgbClr val="0B5394"/>
              </a:solidFill>
            </a:endParaRPr>
          </a:p>
        </p:txBody>
      </p:sp>
      <p:pic>
        <p:nvPicPr>
          <p:cNvPr id="155" name="Google Shape;155;p21"/>
          <p:cNvPicPr preferRelativeResize="0"/>
          <p:nvPr/>
        </p:nvPicPr>
        <p:blipFill rotWithShape="1">
          <a:blip r:embed="rId5">
            <a:alphaModFix/>
          </a:blip>
          <a:srcRect b="9567" l="0" r="0" t="0"/>
          <a:stretch/>
        </p:blipFill>
        <p:spPr>
          <a:xfrm>
            <a:off x="5040800" y="2031975"/>
            <a:ext cx="3385874" cy="3000524"/>
          </a:xfrm>
          <a:prstGeom prst="rect">
            <a:avLst/>
          </a:prstGeom>
          <a:noFill/>
          <a:ln>
            <a:noFill/>
          </a:ln>
        </p:spPr>
      </p:pic>
      <p:sp>
        <p:nvSpPr>
          <p:cNvPr id="156" name="Google Shape;156;p21"/>
          <p:cNvSpPr/>
          <p:nvPr/>
        </p:nvSpPr>
        <p:spPr>
          <a:xfrm>
            <a:off x="6840275" y="3331525"/>
            <a:ext cx="1169700" cy="1063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