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3f036018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3f036018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3f036018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3f036018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3f036018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3f036018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3f03601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3f03601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3f036018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3f03601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3f036018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3f036018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7be2a5a9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7be2a5a9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3f036018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3f036018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673bdcfd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673bdcfd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5924abeb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5924abeb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3f036018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3f036018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Sentinel: A Fast and Memory-Efficient Serverless Architecture for Lightweight Applications</a:t>
            </a:r>
            <a:endParaRPr sz="3000"/>
          </a:p>
        </p:txBody>
      </p:sp>
      <p:sp>
        <p:nvSpPr>
          <p:cNvPr id="55" name="Google Shape;55;p13"/>
          <p:cNvSpPr txBox="1"/>
          <p:nvPr/>
        </p:nvSpPr>
        <p:spPr>
          <a:xfrm>
            <a:off x="0" y="0"/>
            <a:ext cx="6696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2"/>
                </a:solidFill>
                <a:highlight>
                  <a:srgbClr val="FFFFFF"/>
                </a:highlight>
              </a:rPr>
              <a:t>8th International Workshop on Serverless Computing (WoSC8) 2022</a:t>
            </a: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2"/>
                </a:solidFill>
              </a:rPr>
              <a:t>https://www.serverlesscomputing.org/wosc8/papers/p3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13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Joe Hattori, Shinpei Kato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The University of Tokyo</a:t>
            </a:r>
            <a:endParaRPr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Evaluation: End-to-End Latencies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Benchmark applications: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ja" sz="1400"/>
              <a:t>Hello World - C, Ruby, Python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400"/>
              <a:t>JSON Parser - Ruby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400"/>
              <a:t>Matrix multiplication - Python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400"/>
              <a:t>Edge </a:t>
            </a:r>
            <a:r>
              <a:rPr lang="ja" sz="1400"/>
              <a:t>detection </a:t>
            </a:r>
            <a:r>
              <a:rPr lang="ja" sz="1400"/>
              <a:t>- OpenCV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400"/>
              <a:t>Downloading an image - Python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400"/>
              <a:t>MobilenetV2 inference - TensorFlowLite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Sentinel’s speed is the closest to runc’s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~</a:t>
            </a:r>
            <a:r>
              <a:rPr b="1" lang="ja"/>
              <a:t>8.13x</a:t>
            </a:r>
            <a:r>
              <a:rPr lang="ja"/>
              <a:t> shorter execution time</a:t>
            </a:r>
            <a:endParaRPr sz="2200"/>
          </a:p>
        </p:txBody>
      </p:sp>
      <p:sp>
        <p:nvSpPr>
          <p:cNvPr id="200" name="Google Shape;20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062475"/>
            <a:ext cx="4494100" cy="3669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Evaluation: Memory Efficiency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311700" y="1152475"/>
            <a:ext cx="407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Target applications: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sleep command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TCP echo server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Sentinel’s performance: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vs runsc: ~69% lower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vs Firecracker: ~89% lower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vs kata-runtime: </a:t>
            </a:r>
            <a:r>
              <a:rPr b="1" lang="ja" sz="1600"/>
              <a:t>~98%</a:t>
            </a:r>
            <a:r>
              <a:rPr lang="ja" sz="1600"/>
              <a:t> lower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800" y="1058625"/>
            <a:ext cx="4600801" cy="345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Summary</a:t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311700" y="1152475"/>
            <a:ext cx="8520600" cy="3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Proposed Sentinel, a serverless architecture for lightweight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Demonstrated the performance benefits compared to existing architectures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ja" sz="1600"/>
              <a:t>Quicker boot, faster execution, lower memory consumption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/>
              <a:t>Future work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Support for warm start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Full OCI (Open Container Initiative) Spec compatibility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Support environments other than x86 Linux</a:t>
            </a:r>
            <a:endParaRPr/>
          </a:p>
        </p:txBody>
      </p:sp>
      <p:sp>
        <p:nvSpPr>
          <p:cNvPr id="216" name="Google Shape;21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1302000" y="2371650"/>
            <a:ext cx="654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https://github.com/pflab-ut/sentinel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74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From cloud provider’s point of view…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Executes many applications on the same machine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Vulnerability in host kernel can be fatal without secure execution environment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/>
              <a:t>Goals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Execute each application </a:t>
            </a:r>
            <a:r>
              <a:rPr b="1" lang="ja" sz="1600"/>
              <a:t>securely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Spawn the environment </a:t>
            </a:r>
            <a:r>
              <a:rPr b="1" lang="ja" sz="1600"/>
              <a:t>quickly</a:t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Background: Security Concern in Serverless Computing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5608350" y="3130200"/>
            <a:ext cx="32238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Host Kernel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5608350" y="2226000"/>
            <a:ext cx="629100" cy="62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App 1</a:t>
            </a:r>
            <a:endParaRPr sz="1200"/>
          </a:p>
        </p:txBody>
      </p:sp>
      <p:sp>
        <p:nvSpPr>
          <p:cNvPr id="66" name="Google Shape;66;p14"/>
          <p:cNvSpPr/>
          <p:nvPr/>
        </p:nvSpPr>
        <p:spPr>
          <a:xfrm>
            <a:off x="6473288" y="2226000"/>
            <a:ext cx="629100" cy="629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App 2</a:t>
            </a:r>
            <a:endParaRPr sz="1200"/>
          </a:p>
        </p:txBody>
      </p:sp>
      <p:sp>
        <p:nvSpPr>
          <p:cNvPr id="67" name="Google Shape;67;p14"/>
          <p:cNvSpPr/>
          <p:nvPr/>
        </p:nvSpPr>
        <p:spPr>
          <a:xfrm>
            <a:off x="7338250" y="2226000"/>
            <a:ext cx="629100" cy="62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App 3</a:t>
            </a:r>
            <a:endParaRPr sz="1200"/>
          </a:p>
        </p:txBody>
      </p:sp>
      <p:sp>
        <p:nvSpPr>
          <p:cNvPr id="68" name="Google Shape;68;p14"/>
          <p:cNvSpPr/>
          <p:nvPr/>
        </p:nvSpPr>
        <p:spPr>
          <a:xfrm>
            <a:off x="8203200" y="2226000"/>
            <a:ext cx="629100" cy="62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App 4</a:t>
            </a:r>
            <a:endParaRPr sz="1200"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70" name="Google Shape;70;p14"/>
          <p:cNvSpPr/>
          <p:nvPr/>
        </p:nvSpPr>
        <p:spPr>
          <a:xfrm rot="-5400000">
            <a:off x="5828525" y="2811050"/>
            <a:ext cx="571200" cy="690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flipH="1" rot="5400000">
            <a:off x="7604475" y="2362200"/>
            <a:ext cx="585000" cy="1589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6642175" y="2855100"/>
            <a:ext cx="277200" cy="349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431" y="3204601"/>
            <a:ext cx="468514" cy="48027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 flipH="1" rot="5400000">
            <a:off x="7124050" y="2841450"/>
            <a:ext cx="594000" cy="621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Existing Architecture: gVisor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513" y="1407338"/>
            <a:ext cx="3400425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5743488" y="3913813"/>
            <a:ext cx="34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666666"/>
                </a:solidFill>
              </a:rPr>
              <a:t>https://gvisor.dev/docs/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543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Container-based architecture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Traps every syscall and emulate in userspace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/>
              <a:t>Main components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Sentry: Untrusted userspace kernel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Gofer: A process handling filesystem operations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5418600" y="1152475"/>
            <a:ext cx="3413700" cy="152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Existing Architecture</a:t>
            </a:r>
            <a:r>
              <a:rPr lang="ja"/>
              <a:t>: Firecracker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5638050" y="1369400"/>
            <a:ext cx="2974800" cy="445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Application code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491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VM-based architecture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Shortens boot time with a lightweight VM specialized in serverless execution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100"/>
              <a:t>Agache, Alexandru, et al. "Firecracker: Lightweight virtualization for serverless applications." </a:t>
            </a:r>
            <a:r>
              <a:rPr i="1" lang="ja" sz="1100"/>
              <a:t>17th USENIX symposium on networked systems design and implementation (NSDI 20)</a:t>
            </a:r>
            <a:r>
              <a:rPr lang="ja" sz="1100"/>
              <a:t>. 2020.</a:t>
            </a:r>
            <a:endParaRPr sz="1400"/>
          </a:p>
        </p:txBody>
      </p:sp>
      <p:sp>
        <p:nvSpPr>
          <p:cNvPr id="92" name="Google Shape;92;p16"/>
          <p:cNvSpPr/>
          <p:nvPr/>
        </p:nvSpPr>
        <p:spPr>
          <a:xfrm>
            <a:off x="5683475" y="2021400"/>
            <a:ext cx="2974800" cy="4455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Guest Kernel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 flipH="1">
            <a:off x="5418600" y="3439900"/>
            <a:ext cx="3413700" cy="64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Host Kernel 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5418600" y="3439900"/>
            <a:ext cx="1284300" cy="321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KVM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6892800" y="2833925"/>
            <a:ext cx="1939500" cy="445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Firecracker (VMM)</a:t>
            </a:r>
            <a:endParaRPr/>
          </a:p>
        </p:txBody>
      </p:sp>
      <p:cxnSp>
        <p:nvCxnSpPr>
          <p:cNvPr id="96" name="Google Shape;96;p16"/>
          <p:cNvCxnSpPr/>
          <p:nvPr/>
        </p:nvCxnSpPr>
        <p:spPr>
          <a:xfrm>
            <a:off x="5729775" y="2673400"/>
            <a:ext cx="0" cy="7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6"/>
          <p:cNvCxnSpPr/>
          <p:nvPr/>
        </p:nvCxnSpPr>
        <p:spPr>
          <a:xfrm>
            <a:off x="6060750" y="2673400"/>
            <a:ext cx="0" cy="7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/>
          <p:nvPr/>
        </p:nvCxnSpPr>
        <p:spPr>
          <a:xfrm>
            <a:off x="6391725" y="2673400"/>
            <a:ext cx="0" cy="7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6"/>
          <p:cNvCxnSpPr/>
          <p:nvPr/>
        </p:nvCxnSpPr>
        <p:spPr>
          <a:xfrm>
            <a:off x="7493850" y="2673400"/>
            <a:ext cx="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/>
          <p:nvPr/>
        </p:nvCxnSpPr>
        <p:spPr>
          <a:xfrm>
            <a:off x="8231250" y="2673400"/>
            <a:ext cx="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6"/>
          <p:cNvCxnSpPr/>
          <p:nvPr/>
        </p:nvCxnSpPr>
        <p:spPr>
          <a:xfrm>
            <a:off x="7862550" y="2673400"/>
            <a:ext cx="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7493850" y="3279425"/>
            <a:ext cx="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7862550" y="3279425"/>
            <a:ext cx="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8231250" y="3279425"/>
            <a:ext cx="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8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Serverless in the Wild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589800" y="2992000"/>
            <a:ext cx="8242500" cy="19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Shahrad, Mohammad, et al. "Serverless in the wild: Characterizing and optimizing the serverless workload at a large cloud provider." </a:t>
            </a:r>
            <a:r>
              <a:rPr i="1" lang="ja" sz="1100"/>
              <a:t>2020 USENIX Annual Technical Conference (USENIX ATC 20)</a:t>
            </a:r>
            <a:r>
              <a:rPr lang="ja" sz="1100"/>
              <a:t>. 2020.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1744" lvl="0" marL="457200" rtl="0" algn="l">
              <a:spcBef>
                <a:spcPts val="0"/>
              </a:spcBef>
              <a:spcAft>
                <a:spcPts val="0"/>
              </a:spcAft>
              <a:buSzPts val="1624"/>
              <a:buChar char="●"/>
            </a:pPr>
            <a:r>
              <a:rPr lang="ja" sz="1624"/>
              <a:t>50% of </a:t>
            </a:r>
            <a:r>
              <a:rPr lang="ja" sz="1624"/>
              <a:t>applications</a:t>
            </a:r>
            <a:r>
              <a:rPr lang="ja" sz="1624"/>
              <a:t> run within 0.67s</a:t>
            </a:r>
            <a:endParaRPr sz="1624"/>
          </a:p>
          <a:p>
            <a:pPr indent="-331744" lvl="0" marL="457200" rtl="0" algn="l">
              <a:spcBef>
                <a:spcPts val="0"/>
              </a:spcBef>
              <a:spcAft>
                <a:spcPts val="0"/>
              </a:spcAft>
              <a:buSzPts val="1624"/>
              <a:buChar char="●"/>
            </a:pPr>
            <a:r>
              <a:rPr lang="ja" sz="1624"/>
              <a:t>20% of applications run </a:t>
            </a:r>
            <a:r>
              <a:rPr lang="ja" sz="1624"/>
              <a:t>within</a:t>
            </a:r>
            <a:r>
              <a:rPr lang="ja" sz="1624"/>
              <a:t> 0.10s</a:t>
            </a:r>
            <a:endParaRPr sz="162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ja" sz="1600"/>
              <a:t>Cold start latency (100~500ms) is too long for most serverless applications.</a:t>
            </a:r>
            <a:endParaRPr b="1" sz="16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277" y="1057049"/>
            <a:ext cx="3903449" cy="19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152475"/>
            <a:ext cx="48972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Lightweight applications’ characteristics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Short execution time (~1s)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Limited changes to the underlying filesystem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Only issue simple syscalls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Do not use mount(2), bpf(2), etc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Single-threaded</a:t>
            </a:r>
            <a:endParaRPr sz="1600"/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Proposal: Sentinel </a:t>
            </a:r>
            <a:r>
              <a:rPr lang="ja" sz="1300">
                <a:solidFill>
                  <a:schemeClr val="dk2"/>
                </a:solidFill>
              </a:rPr>
              <a:t>[https://github.com/pflab-ut/sentinel]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5392500" y="1264575"/>
            <a:ext cx="1382400" cy="629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App Container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6958500" y="1264575"/>
            <a:ext cx="1578900" cy="629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Sentinel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392500" y="2201525"/>
            <a:ext cx="3144900" cy="62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Host Kernel</a:t>
            </a:r>
            <a:endParaRPr/>
          </a:p>
        </p:txBody>
      </p:sp>
      <p:cxnSp>
        <p:nvCxnSpPr>
          <p:cNvPr id="123" name="Google Shape;123;p18"/>
          <p:cNvCxnSpPr/>
          <p:nvPr/>
        </p:nvCxnSpPr>
        <p:spPr>
          <a:xfrm>
            <a:off x="6951925" y="2050825"/>
            <a:ext cx="1579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8"/>
          <p:cNvCxnSpPr/>
          <p:nvPr/>
        </p:nvCxnSpPr>
        <p:spPr>
          <a:xfrm>
            <a:off x="6077113" y="1896775"/>
            <a:ext cx="6600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8"/>
          <p:cNvCxnSpPr>
            <a:endCxn id="121" idx="1"/>
          </p:cNvCxnSpPr>
          <p:nvPr/>
        </p:nvCxnSpPr>
        <p:spPr>
          <a:xfrm flipH="1" rot="10800000">
            <a:off x="6099900" y="1579125"/>
            <a:ext cx="858600" cy="6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8"/>
          <p:cNvCxnSpPr/>
          <p:nvPr/>
        </p:nvCxnSpPr>
        <p:spPr>
          <a:xfrm>
            <a:off x="6216413" y="1896775"/>
            <a:ext cx="6600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5937813" y="1896775"/>
            <a:ext cx="6600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8"/>
          <p:cNvCxnSpPr>
            <a:endCxn id="121" idx="1"/>
          </p:cNvCxnSpPr>
          <p:nvPr/>
        </p:nvCxnSpPr>
        <p:spPr>
          <a:xfrm flipH="1" rot="10800000">
            <a:off x="5937900" y="1579125"/>
            <a:ext cx="1020600" cy="6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8"/>
          <p:cNvCxnSpPr>
            <a:endCxn id="121" idx="1"/>
          </p:cNvCxnSpPr>
          <p:nvPr/>
        </p:nvCxnSpPr>
        <p:spPr>
          <a:xfrm flipH="1" rot="10800000">
            <a:off x="6216300" y="1579125"/>
            <a:ext cx="742200" cy="6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7744638" y="1886625"/>
            <a:ext cx="6600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8"/>
          <p:cNvSpPr txBox="1"/>
          <p:nvPr/>
        </p:nvSpPr>
        <p:spPr>
          <a:xfrm>
            <a:off x="8285400" y="1835275"/>
            <a:ext cx="85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800"/>
              <a:t>Limited Syscall</a:t>
            </a:r>
            <a:endParaRPr b="1" sz="800"/>
          </a:p>
        </p:txBody>
      </p:sp>
      <p:sp>
        <p:nvSpPr>
          <p:cNvPr id="132" name="Google Shape;132;p18"/>
          <p:cNvSpPr txBox="1"/>
          <p:nvPr/>
        </p:nvSpPr>
        <p:spPr>
          <a:xfrm>
            <a:off x="311700" y="3293025"/>
            <a:ext cx="85206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Suited approach to executing lightweight applications</a:t>
            </a:r>
            <a:endParaRPr sz="18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ja" sz="1600">
                <a:solidFill>
                  <a:schemeClr val="dk2"/>
                </a:solidFill>
              </a:rPr>
              <a:t>Secure </a:t>
            </a:r>
            <a:r>
              <a:rPr lang="ja" sz="1600">
                <a:solidFill>
                  <a:schemeClr val="dk2"/>
                </a:solidFill>
              </a:rPr>
              <a:t>container runtime: shorter spin up time than VM boot time 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ja" sz="1600">
                <a:solidFill>
                  <a:schemeClr val="dk2"/>
                </a:solidFill>
              </a:rPr>
              <a:t>Quick</a:t>
            </a:r>
            <a:r>
              <a:rPr lang="ja" sz="1600">
                <a:solidFill>
                  <a:schemeClr val="dk2"/>
                </a:solidFill>
              </a:rPr>
              <a:t> execution of </a:t>
            </a:r>
            <a:r>
              <a:rPr b="1" lang="ja" sz="1600">
                <a:solidFill>
                  <a:schemeClr val="dk2"/>
                </a:solidFill>
              </a:rPr>
              <a:t>bare-minimum syscall virtualization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ja" sz="1600">
                <a:solidFill>
                  <a:schemeClr val="dk2"/>
                </a:solidFill>
              </a:rPr>
              <a:t>by ptrace(2) with PTRACE_SYSEMU flag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5386275" y="2194725"/>
            <a:ext cx="1388700" cy="23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ptrace</a:t>
            </a:r>
            <a:endParaRPr sz="1200"/>
          </a:p>
        </p:txBody>
      </p:sp>
      <p:sp>
        <p:nvSpPr>
          <p:cNvPr id="135" name="Google Shape;135;p18"/>
          <p:cNvSpPr txBox="1"/>
          <p:nvPr/>
        </p:nvSpPr>
        <p:spPr>
          <a:xfrm>
            <a:off x="5309838" y="1896925"/>
            <a:ext cx="68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800"/>
              <a:t>Syscalls</a:t>
            </a:r>
            <a:endParaRPr b="1"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Design Comparison</a:t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5671850" y="1611225"/>
            <a:ext cx="1109700" cy="629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App</a:t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6928793" y="1611225"/>
            <a:ext cx="1267200" cy="629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Sentinel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5671850" y="2548175"/>
            <a:ext cx="2524200" cy="62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Host Kernel</a:t>
            </a:r>
            <a:endParaRPr/>
          </a:p>
        </p:txBody>
      </p:sp>
      <p:cxnSp>
        <p:nvCxnSpPr>
          <p:cNvPr id="144" name="Google Shape;144;p19"/>
          <p:cNvCxnSpPr/>
          <p:nvPr/>
        </p:nvCxnSpPr>
        <p:spPr>
          <a:xfrm>
            <a:off x="6923516" y="2397475"/>
            <a:ext cx="1267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>
            <a:off x="6221351" y="2243425"/>
            <a:ext cx="5400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9"/>
          <p:cNvCxnSpPr>
            <a:endCxn id="142" idx="1"/>
          </p:cNvCxnSpPr>
          <p:nvPr/>
        </p:nvCxnSpPr>
        <p:spPr>
          <a:xfrm flipH="1" rot="10800000">
            <a:off x="6239693" y="1925775"/>
            <a:ext cx="689100" cy="6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9"/>
          <p:cNvCxnSpPr/>
          <p:nvPr/>
        </p:nvCxnSpPr>
        <p:spPr>
          <a:xfrm>
            <a:off x="6333160" y="2243425"/>
            <a:ext cx="5400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9"/>
          <p:cNvCxnSpPr/>
          <p:nvPr/>
        </p:nvCxnSpPr>
        <p:spPr>
          <a:xfrm>
            <a:off x="6109543" y="2243425"/>
            <a:ext cx="5400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9"/>
          <p:cNvCxnSpPr>
            <a:endCxn id="142" idx="1"/>
          </p:cNvCxnSpPr>
          <p:nvPr/>
        </p:nvCxnSpPr>
        <p:spPr>
          <a:xfrm flipH="1" rot="10800000">
            <a:off x="6109493" y="1925775"/>
            <a:ext cx="819300" cy="6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9"/>
          <p:cNvCxnSpPr>
            <a:endCxn id="142" idx="1"/>
          </p:cNvCxnSpPr>
          <p:nvPr/>
        </p:nvCxnSpPr>
        <p:spPr>
          <a:xfrm flipH="1" rot="10800000">
            <a:off x="6332993" y="1925775"/>
            <a:ext cx="595800" cy="6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9"/>
          <p:cNvCxnSpPr/>
          <p:nvPr/>
        </p:nvCxnSpPr>
        <p:spPr>
          <a:xfrm>
            <a:off x="7559783" y="2233275"/>
            <a:ext cx="5400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9"/>
          <p:cNvSpPr txBox="1"/>
          <p:nvPr/>
        </p:nvSpPr>
        <p:spPr>
          <a:xfrm>
            <a:off x="8041823" y="2181925"/>
            <a:ext cx="68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800"/>
              <a:t>Limited Syscall</a:t>
            </a:r>
            <a:endParaRPr b="1" sz="800"/>
          </a:p>
        </p:txBody>
      </p:sp>
      <p:sp>
        <p:nvSpPr>
          <p:cNvPr id="153" name="Google Shape;153;p19"/>
          <p:cNvSpPr txBox="1"/>
          <p:nvPr/>
        </p:nvSpPr>
        <p:spPr>
          <a:xfrm>
            <a:off x="580450" y="3369875"/>
            <a:ext cx="2151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ja">
                <a:solidFill>
                  <a:schemeClr val="dk2"/>
                </a:solidFill>
              </a:rPr>
              <a:t>IPC over </a:t>
            </a:r>
            <a:r>
              <a:rPr lang="ja">
                <a:solidFill>
                  <a:schemeClr val="dk2"/>
                </a:solidFill>
              </a:rPr>
              <a:t>9P protocol happens upon every file access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617625" y="1062175"/>
            <a:ext cx="21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</a:rPr>
              <a:t>gVisor (container)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3122585" y="1585275"/>
            <a:ext cx="1877100" cy="8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3243250" y="1701764"/>
            <a:ext cx="1635900" cy="239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App</a:t>
            </a:r>
            <a:endParaRPr sz="1100"/>
          </a:p>
        </p:txBody>
      </p:sp>
      <p:sp>
        <p:nvSpPr>
          <p:cNvPr id="157" name="Google Shape;157;p19"/>
          <p:cNvSpPr/>
          <p:nvPr/>
        </p:nvSpPr>
        <p:spPr>
          <a:xfrm>
            <a:off x="3243250" y="2051887"/>
            <a:ext cx="1635900" cy="239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Guest Kernel</a:t>
            </a:r>
            <a:endParaRPr sz="1100"/>
          </a:p>
        </p:txBody>
      </p:sp>
      <p:sp>
        <p:nvSpPr>
          <p:cNvPr id="158" name="Google Shape;158;p19"/>
          <p:cNvSpPr/>
          <p:nvPr/>
        </p:nvSpPr>
        <p:spPr>
          <a:xfrm flipH="1">
            <a:off x="3122515" y="2813620"/>
            <a:ext cx="1877100" cy="344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Host Kernel</a:t>
            </a:r>
            <a:r>
              <a:rPr lang="ja"/>
              <a:t> </a:t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3122585" y="2813620"/>
            <a:ext cx="706200" cy="172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KVM</a:t>
            </a:r>
            <a:endParaRPr sz="1100"/>
          </a:p>
        </p:txBody>
      </p:sp>
      <p:sp>
        <p:nvSpPr>
          <p:cNvPr id="160" name="Google Shape;160;p19"/>
          <p:cNvSpPr/>
          <p:nvPr/>
        </p:nvSpPr>
        <p:spPr>
          <a:xfrm>
            <a:off x="3933177" y="2488212"/>
            <a:ext cx="1066500" cy="239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Firecracker</a:t>
            </a:r>
            <a:endParaRPr sz="1100"/>
          </a:p>
        </p:txBody>
      </p:sp>
      <p:cxnSp>
        <p:nvCxnSpPr>
          <p:cNvPr id="161" name="Google Shape;161;p19"/>
          <p:cNvCxnSpPr/>
          <p:nvPr/>
        </p:nvCxnSpPr>
        <p:spPr>
          <a:xfrm>
            <a:off x="3462573" y="2401986"/>
            <a:ext cx="0" cy="4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9"/>
          <p:cNvCxnSpPr/>
          <p:nvPr/>
        </p:nvCxnSpPr>
        <p:spPr>
          <a:xfrm>
            <a:off x="3657660" y="2402011"/>
            <a:ext cx="0" cy="4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9"/>
          <p:cNvCxnSpPr/>
          <p:nvPr/>
        </p:nvCxnSpPr>
        <p:spPr>
          <a:xfrm>
            <a:off x="4270178" y="2401986"/>
            <a:ext cx="0" cy="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9"/>
          <p:cNvCxnSpPr/>
          <p:nvPr/>
        </p:nvCxnSpPr>
        <p:spPr>
          <a:xfrm>
            <a:off x="4669089" y="2401986"/>
            <a:ext cx="0" cy="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9"/>
          <p:cNvCxnSpPr/>
          <p:nvPr/>
        </p:nvCxnSpPr>
        <p:spPr>
          <a:xfrm>
            <a:off x="4459808" y="2401986"/>
            <a:ext cx="0" cy="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9"/>
          <p:cNvCxnSpPr/>
          <p:nvPr/>
        </p:nvCxnSpPr>
        <p:spPr>
          <a:xfrm>
            <a:off x="4263665" y="2727595"/>
            <a:ext cx="0" cy="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9"/>
          <p:cNvCxnSpPr/>
          <p:nvPr/>
        </p:nvCxnSpPr>
        <p:spPr>
          <a:xfrm>
            <a:off x="4459796" y="2727595"/>
            <a:ext cx="0" cy="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9"/>
          <p:cNvCxnSpPr/>
          <p:nvPr/>
        </p:nvCxnSpPr>
        <p:spPr>
          <a:xfrm>
            <a:off x="4669101" y="2727595"/>
            <a:ext cx="0" cy="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9"/>
          <p:cNvCxnSpPr/>
          <p:nvPr/>
        </p:nvCxnSpPr>
        <p:spPr>
          <a:xfrm>
            <a:off x="3313573" y="2401986"/>
            <a:ext cx="0" cy="4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9"/>
          <p:cNvSpPr txBox="1"/>
          <p:nvPr/>
        </p:nvSpPr>
        <p:spPr>
          <a:xfrm>
            <a:off x="3208450" y="1062175"/>
            <a:ext cx="16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</a:rPr>
              <a:t>Firecracker </a:t>
            </a:r>
            <a:r>
              <a:rPr lang="ja">
                <a:solidFill>
                  <a:schemeClr val="dk2"/>
                </a:solidFill>
              </a:rPr>
              <a:t>(VM)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5890825" y="1068625"/>
            <a:ext cx="21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dk2"/>
                </a:solidFill>
              </a:rPr>
              <a:t>Sentinel </a:t>
            </a:r>
            <a:r>
              <a:rPr b="1" lang="ja">
                <a:solidFill>
                  <a:schemeClr val="dk2"/>
                </a:solidFill>
              </a:rPr>
              <a:t>(container)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3116050" y="3325425"/>
            <a:ext cx="1877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ja">
                <a:solidFill>
                  <a:schemeClr val="dk2"/>
                </a:solidFill>
              </a:rPr>
              <a:t>Large memory consumption by</a:t>
            </a:r>
            <a:br>
              <a:rPr lang="ja">
                <a:solidFill>
                  <a:schemeClr val="dk2"/>
                </a:solidFill>
              </a:rPr>
            </a:br>
            <a:r>
              <a:rPr lang="ja">
                <a:solidFill>
                  <a:schemeClr val="dk2"/>
                </a:solidFill>
              </a:rPr>
              <a:t>VM creation and execution</a:t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3122585" y="1585270"/>
            <a:ext cx="706200" cy="172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VM</a:t>
            </a:r>
            <a:endParaRPr sz="1100"/>
          </a:p>
        </p:txBody>
      </p:sp>
      <p:sp>
        <p:nvSpPr>
          <p:cNvPr id="174" name="Google Shape;174;p19"/>
          <p:cNvSpPr txBox="1"/>
          <p:nvPr/>
        </p:nvSpPr>
        <p:spPr>
          <a:xfrm>
            <a:off x="5322000" y="3326125"/>
            <a:ext cx="3511800" cy="16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</a:rPr>
              <a:t>RO mount to host filesystem and retain changes in-memory.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dk2"/>
                </a:solidFill>
              </a:rPr>
              <a:t>Minimized effect on host kernel when compromised</a:t>
            </a:r>
            <a:r>
              <a:rPr lang="ja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dk2"/>
                </a:solidFill>
              </a:rPr>
              <a:t>Virtualize each app with one process.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07" y="1506822"/>
            <a:ext cx="2607391" cy="18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/>
          <p:nvPr/>
        </p:nvSpPr>
        <p:spPr>
          <a:xfrm>
            <a:off x="5680150" y="2550850"/>
            <a:ext cx="1109700" cy="23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ptrace</a:t>
            </a:r>
            <a:endParaRPr sz="1200"/>
          </a:p>
        </p:txBody>
      </p:sp>
      <p:sp>
        <p:nvSpPr>
          <p:cNvPr id="178" name="Google Shape;178;p19"/>
          <p:cNvSpPr txBox="1"/>
          <p:nvPr/>
        </p:nvSpPr>
        <p:spPr>
          <a:xfrm>
            <a:off x="5505188" y="2243575"/>
            <a:ext cx="68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800"/>
              <a:t>Syscalls</a:t>
            </a:r>
            <a:endParaRPr b="1"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Evaluation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Targets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runc: Docker’s default container runtime (</a:t>
            </a:r>
            <a:r>
              <a:rPr b="1" lang="ja"/>
              <a:t>No virtualization</a:t>
            </a:r>
            <a:r>
              <a:rPr lang="ja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Sentinel’s goal is to perform as close as possible to runc.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runsc: gVisor’s container runtime (</a:t>
            </a:r>
            <a:r>
              <a:rPr b="1" lang="ja"/>
              <a:t>container-based</a:t>
            </a:r>
            <a:r>
              <a:rPr lang="ja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Firecracker: VMM (</a:t>
            </a:r>
            <a:r>
              <a:rPr b="1" lang="ja"/>
              <a:t>VM-based</a:t>
            </a:r>
            <a:r>
              <a:rPr lang="ja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kata-runtime: Kata Container’s container runtime (</a:t>
            </a:r>
            <a:r>
              <a:rPr b="1" lang="ja"/>
              <a:t>VM-based</a:t>
            </a:r>
            <a:r>
              <a:rPr lang="ja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Environment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Ubuntu 20.04 (Linux kernel v5.14)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4 core: Intel Core i7 3.0 GHz</a:t>
            </a:r>
            <a:endParaRPr/>
          </a:p>
        </p:txBody>
      </p:sp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Evaluation: Sandbox Startup Time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311700" y="1152475"/>
            <a:ext cx="453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Sentinel is the fastest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Faster than runc!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Performance benefit of Rust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Lower tail latency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~</a:t>
            </a:r>
            <a:r>
              <a:rPr b="1" lang="ja"/>
              <a:t>10x</a:t>
            </a:r>
            <a:r>
              <a:rPr lang="ja"/>
              <a:t> faster startup</a:t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8000" y="1152475"/>
            <a:ext cx="3984301" cy="298821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