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theme/theme6.xml" ContentType="application/vnd.openxmlformats-officedocument.theme+xml"/>
  <Override PartName="/ppt/slideLayouts/slideLayout15.xml" ContentType="application/vnd.openxmlformats-officedocument.presentationml.slideLayout+xml"/>
  <Override PartName="/ppt/theme/theme7.xml" ContentType="application/vnd.openxmlformats-officedocument.theme+xml"/>
  <Override PartName="/ppt/slideLayouts/slideLayout16.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1"/>
    <p:sldMasterId id="2147483660" r:id="rId2"/>
    <p:sldMasterId id="2147483664" r:id="rId3"/>
    <p:sldMasterId id="2147483666" r:id="rId4"/>
    <p:sldMasterId id="2147483668" r:id="rId5"/>
    <p:sldMasterId id="2147483677" r:id="rId6"/>
    <p:sldMasterId id="2147483685" r:id="rId7"/>
    <p:sldMasterId id="2147483679" r:id="rId8"/>
  </p:sldMasterIdLst>
  <p:notesMasterIdLst>
    <p:notesMasterId r:id="rId34"/>
  </p:notesMasterIdLst>
  <p:handoutMasterIdLst>
    <p:handoutMasterId r:id="rId35"/>
  </p:handoutMasterIdLst>
  <p:sldIdLst>
    <p:sldId id="277" r:id="rId9"/>
    <p:sldId id="429" r:id="rId10"/>
    <p:sldId id="421" r:id="rId11"/>
    <p:sldId id="431" r:id="rId12"/>
    <p:sldId id="432" r:id="rId13"/>
    <p:sldId id="433" r:id="rId14"/>
    <p:sldId id="424" r:id="rId15"/>
    <p:sldId id="434" r:id="rId16"/>
    <p:sldId id="423" r:id="rId17"/>
    <p:sldId id="430" r:id="rId18"/>
    <p:sldId id="425" r:id="rId19"/>
    <p:sldId id="445" r:id="rId20"/>
    <p:sldId id="435" r:id="rId21"/>
    <p:sldId id="436" r:id="rId22"/>
    <p:sldId id="426" r:id="rId23"/>
    <p:sldId id="437" r:id="rId24"/>
    <p:sldId id="438" r:id="rId25"/>
    <p:sldId id="427" r:id="rId26"/>
    <p:sldId id="439" r:id="rId27"/>
    <p:sldId id="440" r:id="rId28"/>
    <p:sldId id="442" r:id="rId29"/>
    <p:sldId id="441" r:id="rId30"/>
    <p:sldId id="428" r:id="rId31"/>
    <p:sldId id="443" r:id="rId32"/>
    <p:sldId id="44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63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570" autoAdjust="0"/>
    <p:restoredTop sz="64676" autoAdjust="0"/>
  </p:normalViewPr>
  <p:slideViewPr>
    <p:cSldViewPr snapToGrid="0">
      <p:cViewPr varScale="1">
        <p:scale>
          <a:sx n="135" d="100"/>
          <a:sy n="135" d="100"/>
        </p:scale>
        <p:origin x="3432" y="16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tableStyles" Target="tableStyles.xml"/><Relationship Id="rId21" Type="http://schemas.openxmlformats.org/officeDocument/2006/relationships/slide" Target="slides/slide13.xml"/><Relationship Id="rId34"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handoutMaster" Target="handoutMasters/handoutMaster1.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17388A-DC96-9D40-887F-3FB56257E24A}"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GB"/>
        </a:p>
      </dgm:t>
    </dgm:pt>
    <dgm:pt modelId="{BC1F2F3B-E206-0F40-BB79-08302A5615BA}">
      <dgm:prSet phldrT="[Text]"/>
      <dgm:spPr>
        <a:solidFill>
          <a:schemeClr val="tx2">
            <a:lumMod val="75000"/>
            <a:lumOff val="25000"/>
          </a:schemeClr>
        </a:solidFill>
      </dgm:spPr>
      <dgm:t>
        <a:bodyPr/>
        <a:lstStyle/>
        <a:p>
          <a:r>
            <a:rPr lang="en-GB" dirty="0"/>
            <a:t>Externalize state</a:t>
          </a:r>
        </a:p>
      </dgm:t>
    </dgm:pt>
    <dgm:pt modelId="{2BC7370C-6EED-0641-9EC3-2C525AD7E4BD}" type="parTrans" cxnId="{1AA9F0BF-0BD3-8E48-A1BF-1AB79E1405FE}">
      <dgm:prSet/>
      <dgm:spPr/>
      <dgm:t>
        <a:bodyPr/>
        <a:lstStyle/>
        <a:p>
          <a:endParaRPr lang="en-GB"/>
        </a:p>
      </dgm:t>
    </dgm:pt>
    <dgm:pt modelId="{82CC44E0-0E1D-7B40-B846-E13D6C8A7CCC}" type="sibTrans" cxnId="{1AA9F0BF-0BD3-8E48-A1BF-1AB79E1405FE}">
      <dgm:prSet/>
      <dgm:spPr/>
      <dgm:t>
        <a:bodyPr/>
        <a:lstStyle/>
        <a:p>
          <a:endParaRPr lang="en-GB"/>
        </a:p>
      </dgm:t>
    </dgm:pt>
    <dgm:pt modelId="{87C216C5-657C-4043-9333-5D5177662C3C}">
      <dgm:prSet phldrT="[Text]"/>
      <dgm:spPr>
        <a:solidFill>
          <a:schemeClr val="tx2">
            <a:lumMod val="75000"/>
            <a:lumOff val="25000"/>
          </a:schemeClr>
        </a:solidFill>
      </dgm:spPr>
      <dgm:t>
        <a:bodyPr/>
        <a:lstStyle/>
        <a:p>
          <a:r>
            <a:rPr lang="en-GB" dirty="0"/>
            <a:t>Adjust communication protocols</a:t>
          </a:r>
        </a:p>
      </dgm:t>
    </dgm:pt>
    <dgm:pt modelId="{B336C473-CD67-4B44-B460-98281CDFF104}" type="parTrans" cxnId="{552DD671-A0A8-FA41-8363-17E47CF25805}">
      <dgm:prSet/>
      <dgm:spPr/>
      <dgm:t>
        <a:bodyPr/>
        <a:lstStyle/>
        <a:p>
          <a:endParaRPr lang="en-GB"/>
        </a:p>
      </dgm:t>
    </dgm:pt>
    <dgm:pt modelId="{55BB5212-FFD4-2E41-99E2-77A86E8645E4}" type="sibTrans" cxnId="{552DD671-A0A8-FA41-8363-17E47CF25805}">
      <dgm:prSet/>
      <dgm:spPr/>
      <dgm:t>
        <a:bodyPr/>
        <a:lstStyle/>
        <a:p>
          <a:endParaRPr lang="en-GB"/>
        </a:p>
      </dgm:t>
    </dgm:pt>
    <dgm:pt modelId="{19DF27E2-5090-F54D-A8B9-3C72B261B33F}">
      <dgm:prSet phldrT="[Text]"/>
      <dgm:spPr>
        <a:solidFill>
          <a:schemeClr val="tx2">
            <a:lumMod val="75000"/>
            <a:lumOff val="25000"/>
          </a:schemeClr>
        </a:solidFill>
      </dgm:spPr>
      <dgm:t>
        <a:bodyPr/>
        <a:lstStyle/>
        <a:p>
          <a:r>
            <a:rPr lang="en-GB" dirty="0"/>
            <a:t>Add abstraction layer for invocations</a:t>
          </a:r>
        </a:p>
      </dgm:t>
    </dgm:pt>
    <dgm:pt modelId="{B9DE3D97-C1C8-E840-BFAE-945538E31C64}" type="parTrans" cxnId="{5206B29E-345F-914D-9744-722A1396903E}">
      <dgm:prSet/>
      <dgm:spPr/>
      <dgm:t>
        <a:bodyPr/>
        <a:lstStyle/>
        <a:p>
          <a:endParaRPr lang="en-GB"/>
        </a:p>
      </dgm:t>
    </dgm:pt>
    <dgm:pt modelId="{36226CE8-1FB9-B24D-B5DD-13B5C07204EE}" type="sibTrans" cxnId="{5206B29E-345F-914D-9744-722A1396903E}">
      <dgm:prSet/>
      <dgm:spPr/>
      <dgm:t>
        <a:bodyPr/>
        <a:lstStyle/>
        <a:p>
          <a:endParaRPr lang="en-GB"/>
        </a:p>
      </dgm:t>
    </dgm:pt>
    <dgm:pt modelId="{581AACA3-3409-1742-AE01-3503A980E974}" type="pres">
      <dgm:prSet presAssocID="{7517388A-DC96-9D40-887F-3FB56257E24A}" presName="linear" presStyleCnt="0">
        <dgm:presLayoutVars>
          <dgm:dir/>
          <dgm:animLvl val="lvl"/>
          <dgm:resizeHandles val="exact"/>
        </dgm:presLayoutVars>
      </dgm:prSet>
      <dgm:spPr/>
    </dgm:pt>
    <dgm:pt modelId="{78A4B3C6-7F64-8A40-A037-C3F48479AA5D}" type="pres">
      <dgm:prSet presAssocID="{BC1F2F3B-E206-0F40-BB79-08302A5615BA}" presName="parentLin" presStyleCnt="0"/>
      <dgm:spPr/>
    </dgm:pt>
    <dgm:pt modelId="{FE08B07E-3D73-0946-BB87-BE2697078F68}" type="pres">
      <dgm:prSet presAssocID="{BC1F2F3B-E206-0F40-BB79-08302A5615BA}" presName="parentLeftMargin" presStyleLbl="node1" presStyleIdx="0" presStyleCnt="3"/>
      <dgm:spPr/>
    </dgm:pt>
    <dgm:pt modelId="{E29BE716-C7E6-9D4B-8D11-2D675F8E9E44}" type="pres">
      <dgm:prSet presAssocID="{BC1F2F3B-E206-0F40-BB79-08302A5615BA}" presName="parentText" presStyleLbl="node1" presStyleIdx="0" presStyleCnt="3">
        <dgm:presLayoutVars>
          <dgm:chMax val="0"/>
          <dgm:bulletEnabled val="1"/>
        </dgm:presLayoutVars>
      </dgm:prSet>
      <dgm:spPr/>
    </dgm:pt>
    <dgm:pt modelId="{4F24BE9B-066C-FB46-B715-E3A81EFCD841}" type="pres">
      <dgm:prSet presAssocID="{BC1F2F3B-E206-0F40-BB79-08302A5615BA}" presName="negativeSpace" presStyleCnt="0"/>
      <dgm:spPr/>
    </dgm:pt>
    <dgm:pt modelId="{EE4922BE-C6A8-CF40-9524-DCD144247E89}" type="pres">
      <dgm:prSet presAssocID="{BC1F2F3B-E206-0F40-BB79-08302A5615BA}" presName="childText" presStyleLbl="conFgAcc1" presStyleIdx="0" presStyleCnt="3">
        <dgm:presLayoutVars>
          <dgm:bulletEnabled val="1"/>
        </dgm:presLayoutVars>
      </dgm:prSet>
      <dgm:spPr>
        <a:ln>
          <a:solidFill>
            <a:schemeClr val="tx2">
              <a:lumMod val="50000"/>
              <a:lumOff val="50000"/>
            </a:schemeClr>
          </a:solidFill>
        </a:ln>
      </dgm:spPr>
    </dgm:pt>
    <dgm:pt modelId="{E3F8954D-D2A4-0248-A767-937FC9341067}" type="pres">
      <dgm:prSet presAssocID="{82CC44E0-0E1D-7B40-B846-E13D6C8A7CCC}" presName="spaceBetweenRectangles" presStyleCnt="0"/>
      <dgm:spPr/>
    </dgm:pt>
    <dgm:pt modelId="{C6086AEC-F421-FD4B-99CB-58D6717DE838}" type="pres">
      <dgm:prSet presAssocID="{87C216C5-657C-4043-9333-5D5177662C3C}" presName="parentLin" presStyleCnt="0"/>
      <dgm:spPr/>
    </dgm:pt>
    <dgm:pt modelId="{C67CB77F-C0F9-6849-9601-209EBF66A42D}" type="pres">
      <dgm:prSet presAssocID="{87C216C5-657C-4043-9333-5D5177662C3C}" presName="parentLeftMargin" presStyleLbl="node1" presStyleIdx="0" presStyleCnt="3"/>
      <dgm:spPr/>
    </dgm:pt>
    <dgm:pt modelId="{9B462F48-0146-1A49-9BED-BEB2E072CFD6}" type="pres">
      <dgm:prSet presAssocID="{87C216C5-657C-4043-9333-5D5177662C3C}" presName="parentText" presStyleLbl="node1" presStyleIdx="1" presStyleCnt="3">
        <dgm:presLayoutVars>
          <dgm:chMax val="0"/>
          <dgm:bulletEnabled val="1"/>
        </dgm:presLayoutVars>
      </dgm:prSet>
      <dgm:spPr/>
    </dgm:pt>
    <dgm:pt modelId="{AC7F6AAD-430C-8341-A9CA-A5CC9A391161}" type="pres">
      <dgm:prSet presAssocID="{87C216C5-657C-4043-9333-5D5177662C3C}" presName="negativeSpace" presStyleCnt="0"/>
      <dgm:spPr/>
    </dgm:pt>
    <dgm:pt modelId="{F4A76216-9332-B54D-8509-8E009E275B73}" type="pres">
      <dgm:prSet presAssocID="{87C216C5-657C-4043-9333-5D5177662C3C}" presName="childText" presStyleLbl="conFgAcc1" presStyleIdx="1" presStyleCnt="3">
        <dgm:presLayoutVars>
          <dgm:bulletEnabled val="1"/>
        </dgm:presLayoutVars>
      </dgm:prSet>
      <dgm:spPr>
        <a:ln>
          <a:solidFill>
            <a:schemeClr val="tx2">
              <a:lumMod val="50000"/>
              <a:lumOff val="50000"/>
            </a:schemeClr>
          </a:solidFill>
        </a:ln>
      </dgm:spPr>
    </dgm:pt>
    <dgm:pt modelId="{9BFE587C-19E1-DC4E-A997-DCE67FD27A58}" type="pres">
      <dgm:prSet presAssocID="{55BB5212-FFD4-2E41-99E2-77A86E8645E4}" presName="spaceBetweenRectangles" presStyleCnt="0"/>
      <dgm:spPr/>
    </dgm:pt>
    <dgm:pt modelId="{7ECEB166-8039-C64B-AEA3-CFFEAAAC9285}" type="pres">
      <dgm:prSet presAssocID="{19DF27E2-5090-F54D-A8B9-3C72B261B33F}" presName="parentLin" presStyleCnt="0"/>
      <dgm:spPr/>
    </dgm:pt>
    <dgm:pt modelId="{459780D9-30A2-3343-A2C9-456B5512C4ED}" type="pres">
      <dgm:prSet presAssocID="{19DF27E2-5090-F54D-A8B9-3C72B261B33F}" presName="parentLeftMargin" presStyleLbl="node1" presStyleIdx="1" presStyleCnt="3"/>
      <dgm:spPr/>
    </dgm:pt>
    <dgm:pt modelId="{83F4B0E5-495E-A745-AE7D-D8820B8C9A1F}" type="pres">
      <dgm:prSet presAssocID="{19DF27E2-5090-F54D-A8B9-3C72B261B33F}" presName="parentText" presStyleLbl="node1" presStyleIdx="2" presStyleCnt="3">
        <dgm:presLayoutVars>
          <dgm:chMax val="0"/>
          <dgm:bulletEnabled val="1"/>
        </dgm:presLayoutVars>
      </dgm:prSet>
      <dgm:spPr/>
    </dgm:pt>
    <dgm:pt modelId="{53CE265D-993A-0846-A3BB-59FD3EA01991}" type="pres">
      <dgm:prSet presAssocID="{19DF27E2-5090-F54D-A8B9-3C72B261B33F}" presName="negativeSpace" presStyleCnt="0"/>
      <dgm:spPr/>
    </dgm:pt>
    <dgm:pt modelId="{0F77AB52-17A4-2E43-8E88-E683F8498C52}" type="pres">
      <dgm:prSet presAssocID="{19DF27E2-5090-F54D-A8B9-3C72B261B33F}" presName="childText" presStyleLbl="conFgAcc1" presStyleIdx="2" presStyleCnt="3">
        <dgm:presLayoutVars>
          <dgm:bulletEnabled val="1"/>
        </dgm:presLayoutVars>
      </dgm:prSet>
      <dgm:spPr>
        <a:ln>
          <a:solidFill>
            <a:schemeClr val="tx2">
              <a:lumMod val="50000"/>
              <a:lumOff val="50000"/>
            </a:schemeClr>
          </a:solidFill>
        </a:ln>
      </dgm:spPr>
    </dgm:pt>
  </dgm:ptLst>
  <dgm:cxnLst>
    <dgm:cxn modelId="{0BFF7E2F-3A77-1642-A4B5-19AF313EDC9E}" type="presOf" srcId="{87C216C5-657C-4043-9333-5D5177662C3C}" destId="{9B462F48-0146-1A49-9BED-BEB2E072CFD6}" srcOrd="1" destOrd="0" presId="urn:microsoft.com/office/officeart/2005/8/layout/list1"/>
    <dgm:cxn modelId="{55C53F52-F88C-9546-B42D-4F26D0B8157E}" type="presOf" srcId="{87C216C5-657C-4043-9333-5D5177662C3C}" destId="{C67CB77F-C0F9-6849-9601-209EBF66A42D}" srcOrd="0" destOrd="0" presId="urn:microsoft.com/office/officeart/2005/8/layout/list1"/>
    <dgm:cxn modelId="{81C8C260-77D4-F04E-AAD6-5DBA810D876E}" type="presOf" srcId="{19DF27E2-5090-F54D-A8B9-3C72B261B33F}" destId="{83F4B0E5-495E-A745-AE7D-D8820B8C9A1F}" srcOrd="1" destOrd="0" presId="urn:microsoft.com/office/officeart/2005/8/layout/list1"/>
    <dgm:cxn modelId="{7A3FEA69-234D-DE4B-BEEF-FFF38F857E60}" type="presOf" srcId="{BC1F2F3B-E206-0F40-BB79-08302A5615BA}" destId="{E29BE716-C7E6-9D4B-8D11-2D675F8E9E44}" srcOrd="1" destOrd="0" presId="urn:microsoft.com/office/officeart/2005/8/layout/list1"/>
    <dgm:cxn modelId="{552DD671-A0A8-FA41-8363-17E47CF25805}" srcId="{7517388A-DC96-9D40-887F-3FB56257E24A}" destId="{87C216C5-657C-4043-9333-5D5177662C3C}" srcOrd="1" destOrd="0" parTransId="{B336C473-CD67-4B44-B460-98281CDFF104}" sibTransId="{55BB5212-FFD4-2E41-99E2-77A86E8645E4}"/>
    <dgm:cxn modelId="{89D8DF84-DD91-CD43-B366-C941F2A36283}" type="presOf" srcId="{BC1F2F3B-E206-0F40-BB79-08302A5615BA}" destId="{FE08B07E-3D73-0946-BB87-BE2697078F68}" srcOrd="0" destOrd="0" presId="urn:microsoft.com/office/officeart/2005/8/layout/list1"/>
    <dgm:cxn modelId="{5206B29E-345F-914D-9744-722A1396903E}" srcId="{7517388A-DC96-9D40-887F-3FB56257E24A}" destId="{19DF27E2-5090-F54D-A8B9-3C72B261B33F}" srcOrd="2" destOrd="0" parTransId="{B9DE3D97-C1C8-E840-BFAE-945538E31C64}" sibTransId="{36226CE8-1FB9-B24D-B5DD-13B5C07204EE}"/>
    <dgm:cxn modelId="{55EFF29F-E7D0-AF49-A84E-ADA8F838F225}" type="presOf" srcId="{19DF27E2-5090-F54D-A8B9-3C72B261B33F}" destId="{459780D9-30A2-3343-A2C9-456B5512C4ED}" srcOrd="0" destOrd="0" presId="urn:microsoft.com/office/officeart/2005/8/layout/list1"/>
    <dgm:cxn modelId="{66EEEBAB-75FA-DD44-B714-4DD4612E71AF}" type="presOf" srcId="{7517388A-DC96-9D40-887F-3FB56257E24A}" destId="{581AACA3-3409-1742-AE01-3503A980E974}" srcOrd="0" destOrd="0" presId="urn:microsoft.com/office/officeart/2005/8/layout/list1"/>
    <dgm:cxn modelId="{1AA9F0BF-0BD3-8E48-A1BF-1AB79E1405FE}" srcId="{7517388A-DC96-9D40-887F-3FB56257E24A}" destId="{BC1F2F3B-E206-0F40-BB79-08302A5615BA}" srcOrd="0" destOrd="0" parTransId="{2BC7370C-6EED-0641-9EC3-2C525AD7E4BD}" sibTransId="{82CC44E0-0E1D-7B40-B846-E13D6C8A7CCC}"/>
    <dgm:cxn modelId="{3DD7D36C-A597-C340-9BE4-213FF1093B97}" type="presParOf" srcId="{581AACA3-3409-1742-AE01-3503A980E974}" destId="{78A4B3C6-7F64-8A40-A037-C3F48479AA5D}" srcOrd="0" destOrd="0" presId="urn:microsoft.com/office/officeart/2005/8/layout/list1"/>
    <dgm:cxn modelId="{87CE91E0-FD9B-374E-BE98-416BE93F2F9E}" type="presParOf" srcId="{78A4B3C6-7F64-8A40-A037-C3F48479AA5D}" destId="{FE08B07E-3D73-0946-BB87-BE2697078F68}" srcOrd="0" destOrd="0" presId="urn:microsoft.com/office/officeart/2005/8/layout/list1"/>
    <dgm:cxn modelId="{07263BFF-080D-314B-9EBC-AB8F95FE5807}" type="presParOf" srcId="{78A4B3C6-7F64-8A40-A037-C3F48479AA5D}" destId="{E29BE716-C7E6-9D4B-8D11-2D675F8E9E44}" srcOrd="1" destOrd="0" presId="urn:microsoft.com/office/officeart/2005/8/layout/list1"/>
    <dgm:cxn modelId="{9B4EB3DE-84F9-2C4D-9BAA-6C50815C7028}" type="presParOf" srcId="{581AACA3-3409-1742-AE01-3503A980E974}" destId="{4F24BE9B-066C-FB46-B715-E3A81EFCD841}" srcOrd="1" destOrd="0" presId="urn:microsoft.com/office/officeart/2005/8/layout/list1"/>
    <dgm:cxn modelId="{5AC91672-4DAF-1A46-BFFF-0F02A1349784}" type="presParOf" srcId="{581AACA3-3409-1742-AE01-3503A980E974}" destId="{EE4922BE-C6A8-CF40-9524-DCD144247E89}" srcOrd="2" destOrd="0" presId="urn:microsoft.com/office/officeart/2005/8/layout/list1"/>
    <dgm:cxn modelId="{F4568633-9109-2E43-A5F1-2C58A315DD8C}" type="presParOf" srcId="{581AACA3-3409-1742-AE01-3503A980E974}" destId="{E3F8954D-D2A4-0248-A767-937FC9341067}" srcOrd="3" destOrd="0" presId="urn:microsoft.com/office/officeart/2005/8/layout/list1"/>
    <dgm:cxn modelId="{77147B03-80A4-AE4B-B032-762E8D27C678}" type="presParOf" srcId="{581AACA3-3409-1742-AE01-3503A980E974}" destId="{C6086AEC-F421-FD4B-99CB-58D6717DE838}" srcOrd="4" destOrd="0" presId="urn:microsoft.com/office/officeart/2005/8/layout/list1"/>
    <dgm:cxn modelId="{6014792B-49AB-8747-A3B5-15CB9466DAC1}" type="presParOf" srcId="{C6086AEC-F421-FD4B-99CB-58D6717DE838}" destId="{C67CB77F-C0F9-6849-9601-209EBF66A42D}" srcOrd="0" destOrd="0" presId="urn:microsoft.com/office/officeart/2005/8/layout/list1"/>
    <dgm:cxn modelId="{44039719-C0F8-614F-BA51-350AAD825812}" type="presParOf" srcId="{C6086AEC-F421-FD4B-99CB-58D6717DE838}" destId="{9B462F48-0146-1A49-9BED-BEB2E072CFD6}" srcOrd="1" destOrd="0" presId="urn:microsoft.com/office/officeart/2005/8/layout/list1"/>
    <dgm:cxn modelId="{65709347-94A7-CA4D-B3D5-677827F27774}" type="presParOf" srcId="{581AACA3-3409-1742-AE01-3503A980E974}" destId="{AC7F6AAD-430C-8341-A9CA-A5CC9A391161}" srcOrd="5" destOrd="0" presId="urn:microsoft.com/office/officeart/2005/8/layout/list1"/>
    <dgm:cxn modelId="{6B6E97F0-482C-2242-83C1-BABE8D6C36E1}" type="presParOf" srcId="{581AACA3-3409-1742-AE01-3503A980E974}" destId="{F4A76216-9332-B54D-8509-8E009E275B73}" srcOrd="6" destOrd="0" presId="urn:microsoft.com/office/officeart/2005/8/layout/list1"/>
    <dgm:cxn modelId="{EF2A75EE-026A-E045-8405-651A6223AB05}" type="presParOf" srcId="{581AACA3-3409-1742-AE01-3503A980E974}" destId="{9BFE587C-19E1-DC4E-A997-DCE67FD27A58}" srcOrd="7" destOrd="0" presId="urn:microsoft.com/office/officeart/2005/8/layout/list1"/>
    <dgm:cxn modelId="{F05F70B2-5F9B-0241-A6E1-BD1A553BF72C}" type="presParOf" srcId="{581AACA3-3409-1742-AE01-3503A980E974}" destId="{7ECEB166-8039-C64B-AEA3-CFFEAAAC9285}" srcOrd="8" destOrd="0" presId="urn:microsoft.com/office/officeart/2005/8/layout/list1"/>
    <dgm:cxn modelId="{8F6BC089-DD16-8247-87E3-A1E333B2DBB9}" type="presParOf" srcId="{7ECEB166-8039-C64B-AEA3-CFFEAAAC9285}" destId="{459780D9-30A2-3343-A2C9-456B5512C4ED}" srcOrd="0" destOrd="0" presId="urn:microsoft.com/office/officeart/2005/8/layout/list1"/>
    <dgm:cxn modelId="{B8BCC36D-E32C-1744-B09B-7FEBC47278CE}" type="presParOf" srcId="{7ECEB166-8039-C64B-AEA3-CFFEAAAC9285}" destId="{83F4B0E5-495E-A745-AE7D-D8820B8C9A1F}" srcOrd="1" destOrd="0" presId="urn:microsoft.com/office/officeart/2005/8/layout/list1"/>
    <dgm:cxn modelId="{2D1B4E05-14D4-764A-9CAA-946FB56C6C85}" type="presParOf" srcId="{581AACA3-3409-1742-AE01-3503A980E974}" destId="{53CE265D-993A-0846-A3BB-59FD3EA01991}" srcOrd="9" destOrd="0" presId="urn:microsoft.com/office/officeart/2005/8/layout/list1"/>
    <dgm:cxn modelId="{91ECDA52-2188-BD46-BB9E-2C7FB9482E0E}" type="presParOf" srcId="{581AACA3-3409-1742-AE01-3503A980E974}" destId="{0F77AB52-17A4-2E43-8E88-E683F8498C52}"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4922BE-C6A8-CF40-9524-DCD144247E89}">
      <dsp:nvSpPr>
        <dsp:cNvPr id="0" name=""/>
        <dsp:cNvSpPr/>
      </dsp:nvSpPr>
      <dsp:spPr>
        <a:xfrm>
          <a:off x="0" y="495769"/>
          <a:ext cx="11345861" cy="781200"/>
        </a:xfrm>
        <a:prstGeom prst="rect">
          <a:avLst/>
        </a:prstGeom>
        <a:solidFill>
          <a:schemeClr val="lt1">
            <a:alpha val="90000"/>
            <a:hueOff val="0"/>
            <a:satOff val="0"/>
            <a:lumOff val="0"/>
            <a:alphaOff val="0"/>
          </a:schemeClr>
        </a:solidFill>
        <a:ln w="25400" cap="flat" cmpd="sng" algn="ctr">
          <a:solidFill>
            <a:schemeClr val="tx2">
              <a:lumMod val="50000"/>
              <a:lumOff val="50000"/>
            </a:schemeClr>
          </a:solidFill>
          <a:prstDash val="solid"/>
        </a:ln>
        <a:effectLst/>
      </dsp:spPr>
      <dsp:style>
        <a:lnRef idx="2">
          <a:scrgbClr r="0" g="0" b="0"/>
        </a:lnRef>
        <a:fillRef idx="1">
          <a:scrgbClr r="0" g="0" b="0"/>
        </a:fillRef>
        <a:effectRef idx="0">
          <a:scrgbClr r="0" g="0" b="0"/>
        </a:effectRef>
        <a:fontRef idx="minor"/>
      </dsp:style>
    </dsp:sp>
    <dsp:sp modelId="{E29BE716-C7E6-9D4B-8D11-2D675F8E9E44}">
      <dsp:nvSpPr>
        <dsp:cNvPr id="0" name=""/>
        <dsp:cNvSpPr/>
      </dsp:nvSpPr>
      <dsp:spPr>
        <a:xfrm>
          <a:off x="567293" y="38209"/>
          <a:ext cx="7942103" cy="915120"/>
        </a:xfrm>
        <a:prstGeom prst="roundRect">
          <a:avLst/>
        </a:prstGeom>
        <a:solidFill>
          <a:schemeClr val="tx2">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0193" tIns="0" rIns="300193" bIns="0" numCol="1" spcCol="1270" anchor="ctr" anchorCtr="0">
          <a:noAutofit/>
        </a:bodyPr>
        <a:lstStyle/>
        <a:p>
          <a:pPr marL="0" lvl="0" indent="0" algn="l" defTabSz="1377950">
            <a:lnSpc>
              <a:spcPct val="90000"/>
            </a:lnSpc>
            <a:spcBef>
              <a:spcPct val="0"/>
            </a:spcBef>
            <a:spcAft>
              <a:spcPct val="35000"/>
            </a:spcAft>
            <a:buNone/>
          </a:pPr>
          <a:r>
            <a:rPr lang="en-GB" sz="3100" kern="1200" dirty="0"/>
            <a:t>Externalize state</a:t>
          </a:r>
        </a:p>
      </dsp:txBody>
      <dsp:txXfrm>
        <a:off x="611965" y="82881"/>
        <a:ext cx="7852759" cy="825776"/>
      </dsp:txXfrm>
    </dsp:sp>
    <dsp:sp modelId="{F4A76216-9332-B54D-8509-8E009E275B73}">
      <dsp:nvSpPr>
        <dsp:cNvPr id="0" name=""/>
        <dsp:cNvSpPr/>
      </dsp:nvSpPr>
      <dsp:spPr>
        <a:xfrm>
          <a:off x="0" y="1901929"/>
          <a:ext cx="11345861" cy="781200"/>
        </a:xfrm>
        <a:prstGeom prst="rect">
          <a:avLst/>
        </a:prstGeom>
        <a:solidFill>
          <a:schemeClr val="lt1">
            <a:alpha val="90000"/>
            <a:hueOff val="0"/>
            <a:satOff val="0"/>
            <a:lumOff val="0"/>
            <a:alphaOff val="0"/>
          </a:schemeClr>
        </a:solidFill>
        <a:ln w="25400" cap="flat" cmpd="sng" algn="ctr">
          <a:solidFill>
            <a:schemeClr val="tx2">
              <a:lumMod val="50000"/>
              <a:lumOff val="50000"/>
            </a:schemeClr>
          </a:solidFill>
          <a:prstDash val="solid"/>
        </a:ln>
        <a:effectLst/>
      </dsp:spPr>
      <dsp:style>
        <a:lnRef idx="2">
          <a:scrgbClr r="0" g="0" b="0"/>
        </a:lnRef>
        <a:fillRef idx="1">
          <a:scrgbClr r="0" g="0" b="0"/>
        </a:fillRef>
        <a:effectRef idx="0">
          <a:scrgbClr r="0" g="0" b="0"/>
        </a:effectRef>
        <a:fontRef idx="minor"/>
      </dsp:style>
    </dsp:sp>
    <dsp:sp modelId="{9B462F48-0146-1A49-9BED-BEB2E072CFD6}">
      <dsp:nvSpPr>
        <dsp:cNvPr id="0" name=""/>
        <dsp:cNvSpPr/>
      </dsp:nvSpPr>
      <dsp:spPr>
        <a:xfrm>
          <a:off x="567293" y="1444369"/>
          <a:ext cx="7942103" cy="915120"/>
        </a:xfrm>
        <a:prstGeom prst="roundRect">
          <a:avLst/>
        </a:prstGeom>
        <a:solidFill>
          <a:schemeClr val="tx2">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0193" tIns="0" rIns="300193" bIns="0" numCol="1" spcCol="1270" anchor="ctr" anchorCtr="0">
          <a:noAutofit/>
        </a:bodyPr>
        <a:lstStyle/>
        <a:p>
          <a:pPr marL="0" lvl="0" indent="0" algn="l" defTabSz="1377950">
            <a:lnSpc>
              <a:spcPct val="90000"/>
            </a:lnSpc>
            <a:spcBef>
              <a:spcPct val="0"/>
            </a:spcBef>
            <a:spcAft>
              <a:spcPct val="35000"/>
            </a:spcAft>
            <a:buNone/>
          </a:pPr>
          <a:r>
            <a:rPr lang="en-GB" sz="3100" kern="1200" dirty="0"/>
            <a:t>Adjust communication protocols</a:t>
          </a:r>
        </a:p>
      </dsp:txBody>
      <dsp:txXfrm>
        <a:off x="611965" y="1489041"/>
        <a:ext cx="7852759" cy="825776"/>
      </dsp:txXfrm>
    </dsp:sp>
    <dsp:sp modelId="{0F77AB52-17A4-2E43-8E88-E683F8498C52}">
      <dsp:nvSpPr>
        <dsp:cNvPr id="0" name=""/>
        <dsp:cNvSpPr/>
      </dsp:nvSpPr>
      <dsp:spPr>
        <a:xfrm>
          <a:off x="0" y="3308089"/>
          <a:ext cx="11345861" cy="781200"/>
        </a:xfrm>
        <a:prstGeom prst="rect">
          <a:avLst/>
        </a:prstGeom>
        <a:solidFill>
          <a:schemeClr val="lt1">
            <a:alpha val="90000"/>
            <a:hueOff val="0"/>
            <a:satOff val="0"/>
            <a:lumOff val="0"/>
            <a:alphaOff val="0"/>
          </a:schemeClr>
        </a:solidFill>
        <a:ln w="25400" cap="flat" cmpd="sng" algn="ctr">
          <a:solidFill>
            <a:schemeClr val="tx2">
              <a:lumMod val="50000"/>
              <a:lumOff val="50000"/>
            </a:schemeClr>
          </a:solidFill>
          <a:prstDash val="solid"/>
        </a:ln>
        <a:effectLst/>
      </dsp:spPr>
      <dsp:style>
        <a:lnRef idx="2">
          <a:scrgbClr r="0" g="0" b="0"/>
        </a:lnRef>
        <a:fillRef idx="1">
          <a:scrgbClr r="0" g="0" b="0"/>
        </a:fillRef>
        <a:effectRef idx="0">
          <a:scrgbClr r="0" g="0" b="0"/>
        </a:effectRef>
        <a:fontRef idx="minor"/>
      </dsp:style>
    </dsp:sp>
    <dsp:sp modelId="{83F4B0E5-495E-A745-AE7D-D8820B8C9A1F}">
      <dsp:nvSpPr>
        <dsp:cNvPr id="0" name=""/>
        <dsp:cNvSpPr/>
      </dsp:nvSpPr>
      <dsp:spPr>
        <a:xfrm>
          <a:off x="567293" y="2850529"/>
          <a:ext cx="7942103" cy="915120"/>
        </a:xfrm>
        <a:prstGeom prst="roundRect">
          <a:avLst/>
        </a:prstGeom>
        <a:solidFill>
          <a:schemeClr val="tx2">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0193" tIns="0" rIns="300193" bIns="0" numCol="1" spcCol="1270" anchor="ctr" anchorCtr="0">
          <a:noAutofit/>
        </a:bodyPr>
        <a:lstStyle/>
        <a:p>
          <a:pPr marL="0" lvl="0" indent="0" algn="l" defTabSz="1377950">
            <a:lnSpc>
              <a:spcPct val="90000"/>
            </a:lnSpc>
            <a:spcBef>
              <a:spcPct val="0"/>
            </a:spcBef>
            <a:spcAft>
              <a:spcPct val="35000"/>
            </a:spcAft>
            <a:buNone/>
          </a:pPr>
          <a:r>
            <a:rPr lang="en-GB" sz="3100" kern="1200" dirty="0"/>
            <a:t>Add abstraction layer for invocations</a:t>
          </a:r>
        </a:p>
      </dsp:txBody>
      <dsp:txXfrm>
        <a:off x="611965" y="2895201"/>
        <a:ext cx="7852759" cy="82577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70BD783-8264-4945-B866-B6CB1630A9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B1FA34C-AB2B-0148-9E71-DE55C34EB5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3449B5D-9C13-B54A-9847-6870EC88E6B4}" type="datetimeFigureOut">
              <a:rPr lang="en-US" smtClean="0"/>
              <a:t>11/7/22</a:t>
            </a:fld>
            <a:endParaRPr lang="en-US"/>
          </a:p>
        </p:txBody>
      </p:sp>
      <p:sp>
        <p:nvSpPr>
          <p:cNvPr id="4" name="Footer Placeholder 3">
            <a:extLst>
              <a:ext uri="{FF2B5EF4-FFF2-40B4-BE49-F238E27FC236}">
                <a16:creationId xmlns:a16="http://schemas.microsoft.com/office/drawing/2014/main" id="{A43DDB7A-4566-7540-B58E-0E6C2A3B24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B56FB4A-7D91-BA46-AF56-ED652623E8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A3083B-2E35-F943-A241-6AF9989ED924}" type="slidenum">
              <a:rPr lang="en-US" smtClean="0"/>
              <a:t>‹#›</a:t>
            </a:fld>
            <a:endParaRPr lang="en-US"/>
          </a:p>
        </p:txBody>
      </p:sp>
    </p:spTree>
    <p:extLst>
      <p:ext uri="{BB962C8B-B14F-4D97-AF65-F5344CB8AC3E}">
        <p14:creationId xmlns:p14="http://schemas.microsoft.com/office/powerpoint/2010/main" val="27766916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AFBD47-B25B-4484-952B-83639390FF26}" type="datetimeFigureOut">
              <a:rPr lang="en-US" smtClean="0"/>
              <a:t>11/7/22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CD879D-82AA-4A59-9404-C0C44C7C5D88}" type="slidenum">
              <a:rPr lang="en-US" smtClean="0"/>
              <a:t>‹#›</a:t>
            </a:fld>
            <a:endParaRPr lang="en-US"/>
          </a:p>
        </p:txBody>
      </p:sp>
    </p:spTree>
    <p:extLst>
      <p:ext uri="{BB962C8B-B14F-4D97-AF65-F5344CB8AC3E}">
        <p14:creationId xmlns:p14="http://schemas.microsoft.com/office/powerpoint/2010/main" val="3592168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740025" y="500063"/>
            <a:ext cx="4445000" cy="2500312"/>
          </a:xfrm>
        </p:spPr>
      </p:sp>
      <p:sp>
        <p:nvSpPr>
          <p:cNvPr id="3" name="Notizenplatzhalter 2"/>
          <p:cNvSpPr>
            <a:spLocks noGrp="1"/>
          </p:cNvSpPr>
          <p:nvPr>
            <p:ph type="body" idx="1"/>
          </p:nvPr>
        </p:nvSpPr>
        <p:spPr/>
        <p:txBody>
          <a:bodyPr>
            <a:normAutofit/>
          </a:bodyPr>
          <a:lstStyle/>
          <a:p>
            <a:r>
              <a:rPr lang="de-DE" dirty="0"/>
              <a:t>Hi,</a:t>
            </a:r>
          </a:p>
          <a:p>
            <a:endParaRPr lang="de-DE" dirty="0"/>
          </a:p>
          <a:p>
            <a:r>
              <a:rPr lang="de-DE" dirty="0" err="1"/>
              <a:t>My</a:t>
            </a:r>
            <a:r>
              <a:rPr lang="de-DE" dirty="0"/>
              <a:t> </a:t>
            </a:r>
            <a:r>
              <a:rPr lang="de-DE" dirty="0" err="1"/>
              <a:t>name</a:t>
            </a:r>
            <a:r>
              <a:rPr lang="de-DE" dirty="0"/>
              <a:t> </a:t>
            </a:r>
            <a:r>
              <a:rPr lang="de-DE" dirty="0" err="1"/>
              <a:t>is</a:t>
            </a:r>
            <a:r>
              <a:rPr lang="de-DE" dirty="0"/>
              <a:t> </a:t>
            </a:r>
            <a:r>
              <a:rPr lang="de-DE" dirty="0" err="1"/>
              <a:t>Mohak</a:t>
            </a:r>
            <a:r>
              <a:rPr lang="de-DE" dirty="0"/>
              <a:t> </a:t>
            </a:r>
            <a:r>
              <a:rPr lang="de-DE" dirty="0" err="1"/>
              <a:t>Chadha</a:t>
            </a:r>
            <a:r>
              <a:rPr lang="de-DE" dirty="0"/>
              <a:t>, I am a </a:t>
            </a:r>
            <a:r>
              <a:rPr lang="de-DE" dirty="0" err="1"/>
              <a:t>third</a:t>
            </a:r>
            <a:r>
              <a:rPr lang="de-DE" dirty="0"/>
              <a:t> </a:t>
            </a:r>
            <a:r>
              <a:rPr lang="de-DE" dirty="0" err="1"/>
              <a:t>year</a:t>
            </a:r>
            <a:r>
              <a:rPr lang="de-DE" dirty="0"/>
              <a:t> PhD </a:t>
            </a:r>
            <a:r>
              <a:rPr lang="de-DE" dirty="0" err="1"/>
              <a:t>student</a:t>
            </a:r>
            <a:r>
              <a:rPr lang="de-DE" dirty="0"/>
              <a:t> at </a:t>
            </a:r>
            <a:r>
              <a:rPr lang="de-DE" dirty="0" err="1"/>
              <a:t>the</a:t>
            </a:r>
            <a:r>
              <a:rPr lang="de-DE" dirty="0"/>
              <a:t> Chair </a:t>
            </a:r>
            <a:r>
              <a:rPr lang="de-DE" dirty="0" err="1"/>
              <a:t>of</a:t>
            </a:r>
            <a:r>
              <a:rPr lang="de-DE" dirty="0"/>
              <a:t> Computer Architecture and Parallel Systems at </a:t>
            </a:r>
            <a:r>
              <a:rPr lang="de-DE" dirty="0" err="1"/>
              <a:t>the</a:t>
            </a:r>
            <a:r>
              <a:rPr lang="de-DE" dirty="0"/>
              <a:t> Technical University </a:t>
            </a:r>
            <a:r>
              <a:rPr lang="de-DE" dirty="0" err="1"/>
              <a:t>of</a:t>
            </a:r>
            <a:r>
              <a:rPr lang="de-DE" dirty="0"/>
              <a:t> Munich. This </a:t>
            </a:r>
            <a:r>
              <a:rPr lang="de-DE" dirty="0" err="1"/>
              <a:t>is</a:t>
            </a:r>
            <a:r>
              <a:rPr lang="de-DE" dirty="0"/>
              <a:t> </a:t>
            </a:r>
            <a:r>
              <a:rPr lang="de-DE" dirty="0" err="1"/>
              <a:t>my</a:t>
            </a:r>
            <a:r>
              <a:rPr lang="de-DE" dirty="0"/>
              <a:t> </a:t>
            </a:r>
            <a:r>
              <a:rPr lang="de-DE" dirty="0" err="1"/>
              <a:t>WoSC</a:t>
            </a:r>
            <a:r>
              <a:rPr lang="de-DE" dirty="0"/>
              <a:t> 2022 </a:t>
            </a:r>
            <a:r>
              <a:rPr lang="de-DE" dirty="0" err="1"/>
              <a:t>presentation</a:t>
            </a:r>
            <a:r>
              <a:rPr lang="de-DE" dirty="0"/>
              <a:t> on </a:t>
            </a:r>
            <a:r>
              <a:rPr lang="de-DE" dirty="0" err="1"/>
              <a:t>the</a:t>
            </a:r>
            <a:r>
              <a:rPr lang="de-DE" dirty="0"/>
              <a:t> </a:t>
            </a:r>
            <a:r>
              <a:rPr lang="de-DE" dirty="0" err="1"/>
              <a:t>topic</a:t>
            </a:r>
            <a:r>
              <a:rPr lang="de-DE" dirty="0"/>
              <a:t>:</a:t>
            </a:r>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extLst>
      <p:ext uri="{BB962C8B-B14F-4D97-AF65-F5344CB8AC3E}">
        <p14:creationId xmlns:p14="http://schemas.microsoft.com/office/powerpoint/2010/main" val="1482719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The IoT plafform application was designed by us to enable numerous IoT applications such as room monitoring.</a:t>
            </a:r>
          </a:p>
          <a:p>
            <a:endParaRPr lang="en-DE" dirty="0"/>
          </a:p>
          <a:p>
            <a:r>
              <a:rPr lang="en-DE" dirty="0"/>
              <a:t>It consists of several independent microservices that interact with each other to provide different functionalities.</a:t>
            </a:r>
          </a:p>
          <a:p>
            <a:endParaRPr lang="en-DE" dirty="0"/>
          </a:p>
          <a:p>
            <a:r>
              <a:rPr lang="en-DE" dirty="0"/>
              <a:t>The main component is the IoTCore which allows users to manage devices, sensors, authentication/authorization tokens for secure communication with the end devices.</a:t>
            </a:r>
          </a:p>
          <a:p>
            <a:r>
              <a:rPr lang="en-DE" dirty="0"/>
              <a:t>All data related to users, devices, sensors, and consumers is stored in MariaDB.</a:t>
            </a:r>
          </a:p>
          <a:p>
            <a:r>
              <a:rPr lang="en-DE" dirty="0"/>
              <a:t>The devices can send sensordata using the three different gateways.</a:t>
            </a:r>
          </a:p>
          <a:p>
            <a:r>
              <a:rPr lang="en-DE" dirty="0"/>
              <a:t>The rec</a:t>
            </a:r>
            <a:r>
              <a:rPr lang="en-GB" dirty="0" err="1"/>
              <a:t>ei</a:t>
            </a:r>
            <a:r>
              <a:rPr lang="en-DE" dirty="0"/>
              <a:t>ved data is then forwarded to Kafka, which is then finally indexed in ES via Kafka Connect.</a:t>
            </a:r>
          </a:p>
          <a:p>
            <a:r>
              <a:rPr lang="en-DE" dirty="0"/>
              <a:t>The stored data can be visualized using Kibana.</a:t>
            </a:r>
          </a:p>
          <a:p>
            <a:endParaRPr lang="en-DE" dirty="0"/>
          </a:p>
          <a:p>
            <a:r>
              <a:rPr lang="en-DE" dirty="0"/>
              <a:t>The IoTplaform provides several API endpoints that enable users and consumers to interact with the platform and perform CRUD operations</a:t>
            </a:r>
          </a:p>
          <a:p>
            <a:r>
              <a:rPr lang="en-DE" dirty="0"/>
              <a:t>In this work, we only focus on the mentioned six API endpoints.</a:t>
            </a:r>
          </a:p>
        </p:txBody>
      </p:sp>
      <p:sp>
        <p:nvSpPr>
          <p:cNvPr id="4" name="Slide Number Placeholder 3"/>
          <p:cNvSpPr>
            <a:spLocks noGrp="1"/>
          </p:cNvSpPr>
          <p:nvPr>
            <p:ph type="sldNum" sz="quarter" idx="5"/>
          </p:nvPr>
        </p:nvSpPr>
        <p:spPr/>
        <p:txBody>
          <a:bodyPr/>
          <a:lstStyle/>
          <a:p>
            <a:fld id="{46CD879D-82AA-4A59-9404-C0C44C7C5D88}" type="slidenum">
              <a:rPr lang="en-US" smtClean="0"/>
              <a:t>10</a:t>
            </a:fld>
            <a:endParaRPr lang="en-US"/>
          </a:p>
        </p:txBody>
      </p:sp>
    </p:spTree>
    <p:extLst>
      <p:ext uri="{BB962C8B-B14F-4D97-AF65-F5344CB8AC3E}">
        <p14:creationId xmlns:p14="http://schemas.microsoft.com/office/powerpoint/2010/main" val="1986239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a:p>
        </p:txBody>
      </p:sp>
      <p:sp>
        <p:nvSpPr>
          <p:cNvPr id="4" name="Slide Number Placeholder 3"/>
          <p:cNvSpPr>
            <a:spLocks noGrp="1"/>
          </p:cNvSpPr>
          <p:nvPr>
            <p:ph type="sldNum" sz="quarter" idx="5"/>
          </p:nvPr>
        </p:nvSpPr>
        <p:spPr/>
        <p:txBody>
          <a:bodyPr/>
          <a:lstStyle/>
          <a:p>
            <a:fld id="{46CD879D-82AA-4A59-9404-C0C44C7C5D88}" type="slidenum">
              <a:rPr lang="en-US" smtClean="0"/>
              <a:t>11</a:t>
            </a:fld>
            <a:endParaRPr lang="en-US"/>
          </a:p>
        </p:txBody>
      </p:sp>
    </p:spTree>
    <p:extLst>
      <p:ext uri="{BB962C8B-B14F-4D97-AF65-F5344CB8AC3E}">
        <p14:creationId xmlns:p14="http://schemas.microsoft.com/office/powerpoint/2010/main" val="3246122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minimize code changes, we do not migrate the “off-the-shelf” software components,</a:t>
            </a:r>
          </a:p>
          <a:p>
            <a:endParaRPr lang="en-US" dirty="0"/>
          </a:p>
          <a:p>
            <a:r>
              <a:rPr lang="en-US" dirty="0"/>
              <a:t>We only focus on adapting and migrating the </a:t>
            </a:r>
            <a:r>
              <a:rPr lang="en-US" dirty="0" err="1"/>
              <a:t>IoTCore</a:t>
            </a:r>
            <a:r>
              <a:rPr lang="en-US" dirty="0"/>
              <a:t> backend component and the HTTP Gateway.</a:t>
            </a:r>
          </a:p>
          <a:p>
            <a:endParaRPr lang="en-US" dirty="0"/>
          </a:p>
          <a:p>
            <a:r>
              <a:rPr lang="en-US" dirty="0"/>
              <a:t>We completely decomposed the different API endpoints in OW and GCR, but only focus on the six mentioned here in the paper.</a:t>
            </a:r>
            <a:endParaRPr lang="en-DE" dirty="0"/>
          </a:p>
        </p:txBody>
      </p:sp>
      <p:sp>
        <p:nvSpPr>
          <p:cNvPr id="4" name="Slide Number Placeholder 3"/>
          <p:cNvSpPr>
            <a:spLocks noGrp="1"/>
          </p:cNvSpPr>
          <p:nvPr>
            <p:ph type="sldNum" sz="quarter" idx="5"/>
          </p:nvPr>
        </p:nvSpPr>
        <p:spPr/>
        <p:txBody>
          <a:bodyPr/>
          <a:lstStyle/>
          <a:p>
            <a:fld id="{46CD879D-82AA-4A59-9404-C0C44C7C5D88}" type="slidenum">
              <a:rPr lang="en-US" smtClean="0"/>
              <a:t>12</a:t>
            </a:fld>
            <a:endParaRPr lang="en-US"/>
          </a:p>
        </p:txBody>
      </p:sp>
    </p:spTree>
    <p:extLst>
      <p:ext uri="{BB962C8B-B14F-4D97-AF65-F5344CB8AC3E}">
        <p14:creationId xmlns:p14="http://schemas.microsoft.com/office/powerpoint/2010/main" val="2637644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The main methodology behind our migration was that we decomposed the application logic, for each specific API endpoint into a seperate function.</a:t>
            </a:r>
          </a:p>
          <a:p>
            <a:endParaRPr lang="en-DE" dirty="0"/>
          </a:p>
          <a:p>
            <a:r>
              <a:rPr lang="en-DE" dirty="0"/>
              <a:t>For instance the different functionalities of the device controller were migrated into seperate functions.</a:t>
            </a:r>
          </a:p>
          <a:p>
            <a:endParaRPr lang="en-DE" dirty="0"/>
          </a:p>
          <a:p>
            <a:r>
              <a:rPr lang="en-DE" dirty="0"/>
              <a:t>Also, we made use of action sequencing in OW to chain the authentication function with the different API endpoints.</a:t>
            </a:r>
          </a:p>
          <a:p>
            <a:r>
              <a:rPr lang="en-DE" dirty="0"/>
              <a:t>For GCR, the authentication functionality was merged into the individual middleware functions</a:t>
            </a:r>
          </a:p>
          <a:p>
            <a:endParaRPr lang="en-DE" dirty="0"/>
          </a:p>
        </p:txBody>
      </p:sp>
      <p:sp>
        <p:nvSpPr>
          <p:cNvPr id="4" name="Slide Number Placeholder 3"/>
          <p:cNvSpPr>
            <a:spLocks noGrp="1"/>
          </p:cNvSpPr>
          <p:nvPr>
            <p:ph type="sldNum" sz="quarter" idx="5"/>
          </p:nvPr>
        </p:nvSpPr>
        <p:spPr/>
        <p:txBody>
          <a:bodyPr/>
          <a:lstStyle/>
          <a:p>
            <a:fld id="{46CD879D-82AA-4A59-9404-C0C44C7C5D88}" type="slidenum">
              <a:rPr lang="en-US" smtClean="0"/>
              <a:t>13</a:t>
            </a:fld>
            <a:endParaRPr lang="en-US"/>
          </a:p>
        </p:txBody>
      </p:sp>
    </p:spTree>
    <p:extLst>
      <p:ext uri="{BB962C8B-B14F-4D97-AF65-F5344CB8AC3E}">
        <p14:creationId xmlns:p14="http://schemas.microsoft.com/office/powerpoint/2010/main" val="3085581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To generalize this migration process:</a:t>
            </a:r>
          </a:p>
          <a:p>
            <a:endParaRPr lang="en-DE" dirty="0"/>
          </a:p>
          <a:p>
            <a:pPr marL="228600" indent="-228600">
              <a:buAutoNum type="arabicPeriod"/>
            </a:pPr>
            <a:r>
              <a:rPr lang="en-DE" dirty="0"/>
              <a:t>All state that is stored in a service, must be converted to an external datastore.</a:t>
            </a:r>
          </a:p>
          <a:p>
            <a:pPr marL="228600" indent="-228600">
              <a:buAutoNum type="arabicPeriod"/>
            </a:pPr>
            <a:r>
              <a:rPr lang="en-DE" dirty="0"/>
              <a:t>Moreover, we need to change the communication protocols to work with the particular FaaS platform. For instance, converting ThriftRPC to gRPC for GCR.</a:t>
            </a:r>
          </a:p>
          <a:p>
            <a:pPr marL="228600" indent="-228600">
              <a:buAutoNum type="arabicPeriod"/>
            </a:pPr>
            <a:r>
              <a:rPr lang="en-DE" dirty="0"/>
              <a:t>Implementation of an abstract interface that intercepts an incoming request to an API endpoint and forwards it to the appropriate OW or GCR function.</a:t>
            </a:r>
          </a:p>
          <a:p>
            <a:endParaRPr lang="en-DE" dirty="0"/>
          </a:p>
          <a:p>
            <a:endParaRPr lang="en-DE" dirty="0"/>
          </a:p>
        </p:txBody>
      </p:sp>
      <p:sp>
        <p:nvSpPr>
          <p:cNvPr id="4" name="Slide Number Placeholder 3"/>
          <p:cNvSpPr>
            <a:spLocks noGrp="1"/>
          </p:cNvSpPr>
          <p:nvPr>
            <p:ph type="sldNum" sz="quarter" idx="5"/>
          </p:nvPr>
        </p:nvSpPr>
        <p:spPr/>
        <p:txBody>
          <a:bodyPr/>
          <a:lstStyle/>
          <a:p>
            <a:fld id="{46CD879D-82AA-4A59-9404-C0C44C7C5D88}" type="slidenum">
              <a:rPr lang="en-US" smtClean="0"/>
              <a:t>14</a:t>
            </a:fld>
            <a:endParaRPr lang="en-US"/>
          </a:p>
        </p:txBody>
      </p:sp>
    </p:spTree>
    <p:extLst>
      <p:ext uri="{BB962C8B-B14F-4D97-AF65-F5344CB8AC3E}">
        <p14:creationId xmlns:p14="http://schemas.microsoft.com/office/powerpoint/2010/main" val="30826603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a:p>
        </p:txBody>
      </p:sp>
      <p:sp>
        <p:nvSpPr>
          <p:cNvPr id="4" name="Slide Number Placeholder 3"/>
          <p:cNvSpPr>
            <a:spLocks noGrp="1"/>
          </p:cNvSpPr>
          <p:nvPr>
            <p:ph type="sldNum" sz="quarter" idx="5"/>
          </p:nvPr>
        </p:nvSpPr>
        <p:spPr/>
        <p:txBody>
          <a:bodyPr/>
          <a:lstStyle/>
          <a:p>
            <a:fld id="{46CD879D-82AA-4A59-9404-C0C44C7C5D88}" type="slidenum">
              <a:rPr lang="en-US" smtClean="0"/>
              <a:t>15</a:t>
            </a:fld>
            <a:endParaRPr lang="en-US"/>
          </a:p>
        </p:txBody>
      </p:sp>
    </p:spTree>
    <p:extLst>
      <p:ext uri="{BB962C8B-B14F-4D97-AF65-F5344CB8AC3E}">
        <p14:creationId xmlns:p14="http://schemas.microsoft.com/office/powerpoint/2010/main" val="2115567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All off the off-shelf services were hosted on a sep</a:t>
            </a:r>
            <a:r>
              <a:rPr lang="en-GB" dirty="0"/>
              <a:t>a</a:t>
            </a:r>
            <a:r>
              <a:rPr lang="en-DE" dirty="0"/>
              <a:t>rate GKE cluster for fairness</a:t>
            </a:r>
          </a:p>
          <a:p>
            <a:endParaRPr lang="en-DE" dirty="0"/>
          </a:p>
          <a:p>
            <a:r>
              <a:rPr lang="en-DE" dirty="0"/>
              <a:t>For our experiments, we consider four deployment strategies:</a:t>
            </a:r>
          </a:p>
          <a:p>
            <a:pPr marL="228600" indent="-228600">
              <a:buAutoNum type="arabicPeriod"/>
            </a:pPr>
            <a:r>
              <a:rPr lang="en-DE" dirty="0"/>
              <a:t>Google Kubernetes Engine,</a:t>
            </a:r>
          </a:p>
          <a:p>
            <a:pPr marL="228600" indent="-228600">
              <a:buAutoNum type="arabicPeriod"/>
            </a:pPr>
            <a:r>
              <a:rPr lang="en-DE" dirty="0"/>
              <a:t>For GKE,  we consider two configurations for the HPA. 50% CPU utilization and 80% C</a:t>
            </a:r>
            <a:r>
              <a:rPr lang="en-GB" dirty="0"/>
              <a:t>PU</a:t>
            </a:r>
            <a:r>
              <a:rPr lang="en-DE" dirty="0"/>
              <a:t> utilization</a:t>
            </a:r>
          </a:p>
          <a:p>
            <a:pPr marL="228600" indent="-228600">
              <a:buAutoNum type="arabicPeriod"/>
            </a:pPr>
            <a:r>
              <a:rPr lang="en-DE" dirty="0"/>
              <a:t>OpenWhisk on top of GKE</a:t>
            </a:r>
          </a:p>
          <a:p>
            <a:pPr marL="228600" indent="-228600">
              <a:buAutoNum type="arabicPeriod"/>
            </a:pPr>
            <a:r>
              <a:rPr lang="en-DE" dirty="0"/>
              <a:t>Google Cloud Run</a:t>
            </a:r>
          </a:p>
          <a:p>
            <a:pPr marL="228600" indent="-228600">
              <a:buAutoNum type="arabicPeriod"/>
            </a:pPr>
            <a:endParaRPr lang="en-DE" dirty="0"/>
          </a:p>
          <a:p>
            <a:pPr marL="228600" indent="-228600">
              <a:buAutoNum type="arabicPeriod"/>
            </a:pPr>
            <a:r>
              <a:rPr lang="en-DE" dirty="0"/>
              <a:t>For exact configurations, please look in the paper.</a:t>
            </a:r>
          </a:p>
        </p:txBody>
      </p:sp>
      <p:sp>
        <p:nvSpPr>
          <p:cNvPr id="4" name="Slide Number Placeholder 3"/>
          <p:cNvSpPr>
            <a:spLocks noGrp="1"/>
          </p:cNvSpPr>
          <p:nvPr>
            <p:ph type="sldNum" sz="quarter" idx="5"/>
          </p:nvPr>
        </p:nvSpPr>
        <p:spPr/>
        <p:txBody>
          <a:bodyPr/>
          <a:lstStyle/>
          <a:p>
            <a:fld id="{46CD879D-82AA-4A59-9404-C0C44C7C5D88}" type="slidenum">
              <a:rPr lang="en-US" smtClean="0"/>
              <a:t>16</a:t>
            </a:fld>
            <a:endParaRPr lang="en-US"/>
          </a:p>
        </p:txBody>
      </p:sp>
    </p:spTree>
    <p:extLst>
      <p:ext uri="{BB962C8B-B14F-4D97-AF65-F5344CB8AC3E}">
        <p14:creationId xmlns:p14="http://schemas.microsoft.com/office/powerpoint/2010/main" val="1620093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For load testing, the differ</a:t>
            </a:r>
            <a:r>
              <a:rPr lang="en-GB" dirty="0"/>
              <a:t>e</a:t>
            </a:r>
            <a:r>
              <a:rPr lang="en-DE" dirty="0"/>
              <a:t>nt deployment strategies we use regression testing tool, k6 by Grafana Labs</a:t>
            </a:r>
          </a:p>
          <a:p>
            <a:r>
              <a:rPr lang="en-GB" dirty="0"/>
              <a:t>K</a:t>
            </a:r>
            <a:r>
              <a:rPr lang="en-DE" dirty="0"/>
              <a:t>6 utilizes Vus are entities that make HTTP requests and try to perform a given test as often as possible.</a:t>
            </a:r>
          </a:p>
          <a:p>
            <a:endParaRPr lang="en-DE" dirty="0"/>
          </a:p>
          <a:p>
            <a:r>
              <a:rPr lang="en-DE" dirty="0"/>
              <a:t>For our experiments, we use a VM hosted on our Institute’s compute cloud.</a:t>
            </a:r>
          </a:p>
          <a:p>
            <a:endParaRPr lang="en-DE" dirty="0"/>
          </a:p>
          <a:p>
            <a:r>
              <a:rPr lang="en-DE" dirty="0"/>
              <a:t>We consider three workload patters, linear, random, and spike </a:t>
            </a:r>
          </a:p>
          <a:p>
            <a:r>
              <a:rPr lang="en-DE" dirty="0"/>
              <a:t>The test duration is 30mins each.</a:t>
            </a:r>
          </a:p>
          <a:p>
            <a:endParaRPr lang="en-DE" dirty="0"/>
          </a:p>
          <a:p>
            <a:r>
              <a:rPr lang="en-DE" dirty="0"/>
              <a:t>We ran a total of 72 experiements,</a:t>
            </a:r>
          </a:p>
          <a:p>
            <a:r>
              <a:rPr lang="en-DE" dirty="0"/>
              <a:t>With the total number of requests in eight figures.</a:t>
            </a:r>
          </a:p>
        </p:txBody>
      </p:sp>
      <p:sp>
        <p:nvSpPr>
          <p:cNvPr id="4" name="Slide Number Placeholder 3"/>
          <p:cNvSpPr>
            <a:spLocks noGrp="1"/>
          </p:cNvSpPr>
          <p:nvPr>
            <p:ph type="sldNum" sz="quarter" idx="5"/>
          </p:nvPr>
        </p:nvSpPr>
        <p:spPr/>
        <p:txBody>
          <a:bodyPr/>
          <a:lstStyle/>
          <a:p>
            <a:fld id="{46CD879D-82AA-4A59-9404-C0C44C7C5D88}" type="slidenum">
              <a:rPr lang="en-US" smtClean="0"/>
              <a:t>17</a:t>
            </a:fld>
            <a:endParaRPr lang="en-US"/>
          </a:p>
        </p:txBody>
      </p:sp>
    </p:spTree>
    <p:extLst>
      <p:ext uri="{BB962C8B-B14F-4D97-AF65-F5344CB8AC3E}">
        <p14:creationId xmlns:p14="http://schemas.microsoft.com/office/powerpoint/2010/main" val="4289583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a:p>
        </p:txBody>
      </p:sp>
      <p:sp>
        <p:nvSpPr>
          <p:cNvPr id="4" name="Slide Number Placeholder 3"/>
          <p:cNvSpPr>
            <a:spLocks noGrp="1"/>
          </p:cNvSpPr>
          <p:nvPr>
            <p:ph type="sldNum" sz="quarter" idx="5"/>
          </p:nvPr>
        </p:nvSpPr>
        <p:spPr/>
        <p:txBody>
          <a:bodyPr/>
          <a:lstStyle/>
          <a:p>
            <a:fld id="{46CD879D-82AA-4A59-9404-C0C44C7C5D88}" type="slidenum">
              <a:rPr lang="en-US" smtClean="0"/>
              <a:t>18</a:t>
            </a:fld>
            <a:endParaRPr lang="en-US"/>
          </a:p>
        </p:txBody>
      </p:sp>
    </p:spTree>
    <p:extLst>
      <p:ext uri="{BB962C8B-B14F-4D97-AF65-F5344CB8AC3E}">
        <p14:creationId xmlns:p14="http://schemas.microsoft.com/office/powerpoint/2010/main" val="3640214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The top two figures show the number of requests, while the bottom two show the p(95) response times for the different deployment strategies.</a:t>
            </a:r>
          </a:p>
          <a:p>
            <a:endParaRPr lang="en-DE" dirty="0"/>
          </a:p>
          <a:p>
            <a:r>
              <a:rPr lang="en-DE" dirty="0"/>
              <a:t>For most api endpoints, we observed t</a:t>
            </a:r>
            <a:r>
              <a:rPr lang="en-GB" dirty="0"/>
              <a:t>he</a:t>
            </a:r>
            <a:r>
              <a:rPr lang="en-DE" dirty="0"/>
              <a:t> GKE deployment strategies performed best, followed by GCR, a</a:t>
            </a:r>
            <a:r>
              <a:rPr lang="en-GB" dirty="0" err="1"/>
              <a:t>nd</a:t>
            </a:r>
            <a:r>
              <a:rPr lang="en-DE" dirty="0"/>
              <a:t> then OW.</a:t>
            </a:r>
          </a:p>
          <a:p>
            <a:endParaRPr lang="en-DE" dirty="0"/>
          </a:p>
          <a:p>
            <a:r>
              <a:rPr lang="en-DE" dirty="0"/>
              <a:t>We had a significant increase in the p95 response time for OW for greater than 2000 requests per ten seconds.</a:t>
            </a:r>
          </a:p>
          <a:p>
            <a:r>
              <a:rPr lang="en-DE" dirty="0"/>
              <a:t>Moreover,  the initial response times for GCR was significantly high due to cold starts</a:t>
            </a:r>
          </a:p>
          <a:p>
            <a:endParaRPr lang="en-DE" dirty="0"/>
          </a:p>
        </p:txBody>
      </p:sp>
      <p:sp>
        <p:nvSpPr>
          <p:cNvPr id="4" name="Slide Number Placeholder 3"/>
          <p:cNvSpPr>
            <a:spLocks noGrp="1"/>
          </p:cNvSpPr>
          <p:nvPr>
            <p:ph type="sldNum" sz="quarter" idx="5"/>
          </p:nvPr>
        </p:nvSpPr>
        <p:spPr/>
        <p:txBody>
          <a:bodyPr/>
          <a:lstStyle/>
          <a:p>
            <a:fld id="{46CD879D-82AA-4A59-9404-C0C44C7C5D88}" type="slidenum">
              <a:rPr lang="en-US" smtClean="0"/>
              <a:t>19</a:t>
            </a:fld>
            <a:endParaRPr lang="en-US"/>
          </a:p>
        </p:txBody>
      </p:sp>
    </p:spTree>
    <p:extLst>
      <p:ext uri="{BB962C8B-B14F-4D97-AF65-F5344CB8AC3E}">
        <p14:creationId xmlns:p14="http://schemas.microsoft.com/office/powerpoint/2010/main" val="3676334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The presentation is structured as follows:</a:t>
            </a:r>
          </a:p>
          <a:p>
            <a:endParaRPr lang="en-DE" dirty="0"/>
          </a:p>
          <a:p>
            <a:r>
              <a:rPr lang="en-DE" dirty="0"/>
              <a:t>First, I will talk about the motivation behind the work, followed by the goals of the work, then some background information, followed by our migration methodology, experimental setup, results, and finally conclustion and future work.</a:t>
            </a:r>
          </a:p>
        </p:txBody>
      </p:sp>
      <p:sp>
        <p:nvSpPr>
          <p:cNvPr id="4" name="Slide Number Placeholder 3"/>
          <p:cNvSpPr>
            <a:spLocks noGrp="1"/>
          </p:cNvSpPr>
          <p:nvPr>
            <p:ph type="sldNum" sz="quarter" idx="5"/>
          </p:nvPr>
        </p:nvSpPr>
        <p:spPr/>
        <p:txBody>
          <a:bodyPr/>
          <a:lstStyle/>
          <a:p>
            <a:fld id="{46CD879D-82AA-4A59-9404-C0C44C7C5D88}" type="slidenum">
              <a:rPr lang="en-US" smtClean="0"/>
              <a:t>2</a:t>
            </a:fld>
            <a:endParaRPr lang="en-US"/>
          </a:p>
        </p:txBody>
      </p:sp>
    </p:spTree>
    <p:extLst>
      <p:ext uri="{BB962C8B-B14F-4D97-AF65-F5344CB8AC3E}">
        <p14:creationId xmlns:p14="http://schemas.microsoft.com/office/powerpoint/2010/main" val="21251181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In contrast to the Sensors-Get  API endpoint,</a:t>
            </a:r>
          </a:p>
          <a:p>
            <a:endParaRPr lang="en-DE" dirty="0"/>
          </a:p>
          <a:p>
            <a:r>
              <a:rPr lang="en-DE" dirty="0"/>
              <a:t>For the HTTP-Gateway, the serverless deployments perform better than GKE.</a:t>
            </a:r>
          </a:p>
          <a:p>
            <a:endParaRPr lang="en-DE" dirty="0"/>
          </a:p>
          <a:p>
            <a:r>
              <a:rPr lang="en-DE" dirty="0"/>
              <a:t>OW deployment performed significantly better.</a:t>
            </a:r>
          </a:p>
          <a:p>
            <a:endParaRPr lang="en-DE" dirty="0"/>
          </a:p>
          <a:p>
            <a:r>
              <a:rPr lang="en-DE" dirty="0"/>
              <a:t>The main reason for this was the high initial resource provisioning for OW.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NimbusRomNo9L"/>
              </a:rPr>
              <a:t>Moreover, while GCR limits the amount of CPU resources allocated to a function, with OW no such limit is enforced leading to better performance. </a:t>
            </a:r>
            <a:endParaRPr lang="en-GB" dirty="0"/>
          </a:p>
          <a:p>
            <a:endParaRPr lang="en-DE" dirty="0"/>
          </a:p>
          <a:p>
            <a:endParaRPr lang="en-DE" dirty="0"/>
          </a:p>
          <a:p>
            <a:endParaRPr lang="en-DE" dirty="0"/>
          </a:p>
        </p:txBody>
      </p:sp>
      <p:sp>
        <p:nvSpPr>
          <p:cNvPr id="4" name="Slide Number Placeholder 3"/>
          <p:cNvSpPr>
            <a:spLocks noGrp="1"/>
          </p:cNvSpPr>
          <p:nvPr>
            <p:ph type="sldNum" sz="quarter" idx="5"/>
          </p:nvPr>
        </p:nvSpPr>
        <p:spPr/>
        <p:txBody>
          <a:bodyPr/>
          <a:lstStyle/>
          <a:p>
            <a:fld id="{46CD879D-82AA-4A59-9404-C0C44C7C5D88}" type="slidenum">
              <a:rPr lang="en-US" smtClean="0"/>
              <a:t>20</a:t>
            </a:fld>
            <a:endParaRPr lang="en-US"/>
          </a:p>
        </p:txBody>
      </p:sp>
    </p:spTree>
    <p:extLst>
      <p:ext uri="{BB962C8B-B14F-4D97-AF65-F5344CB8AC3E}">
        <p14:creationId xmlns:p14="http://schemas.microsoft.com/office/powerpoint/2010/main" val="4259003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For the different API endpoints, we observed that:</a:t>
            </a:r>
          </a:p>
          <a:p>
            <a:endParaRPr lang="en-DE" dirty="0"/>
          </a:p>
          <a:p>
            <a:pPr marL="228600" indent="-228600">
              <a:buAutoNum type="arabicPeriod"/>
            </a:pPr>
            <a:r>
              <a:rPr lang="en-GB" dirty="0"/>
              <a:t>T</a:t>
            </a:r>
            <a:r>
              <a:rPr lang="en-DE" dirty="0"/>
              <a:t>he GKE setups performed best with the highest performance, followed by OW, and GCR.</a:t>
            </a:r>
          </a:p>
          <a:p>
            <a:pPr marL="228600" indent="-228600">
              <a:buAutoNum type="arabicPeriod"/>
            </a:pPr>
            <a:r>
              <a:rPr lang="en-DE" dirty="0"/>
              <a:t>We observed marginal difference for the three load patterns.</a:t>
            </a:r>
          </a:p>
          <a:p>
            <a:pPr marL="228600" indent="-228600">
              <a:buAutoNum type="arabicPeriod"/>
            </a:pPr>
            <a:r>
              <a:rPr lang="en-DE" dirty="0"/>
              <a:t>The performance for OW was significantly bad for more that 2000 RPS.</a:t>
            </a:r>
          </a:p>
          <a:p>
            <a:pPr marL="228600" indent="-228600">
              <a:buAutoNum type="arabicPeriod"/>
            </a:pPr>
            <a:r>
              <a:rPr lang="en-DE" dirty="0"/>
              <a:t>A</a:t>
            </a:r>
            <a:r>
              <a:rPr lang="en-GB" dirty="0"/>
              <a:t>l</a:t>
            </a:r>
            <a:r>
              <a:rPr lang="en-DE" dirty="0"/>
              <a:t>so, GKE-50 was slightly better than GKE-80.</a:t>
            </a:r>
          </a:p>
          <a:p>
            <a:pPr marL="228600" indent="-228600">
              <a:buAutoNum type="arabicPeriod"/>
            </a:pPr>
            <a:r>
              <a:rPr lang="en-DE" dirty="0"/>
              <a:t>GCR was more robust than OW. Primarily bec</a:t>
            </a:r>
            <a:r>
              <a:rPr lang="en-GB" dirty="0"/>
              <a:t>au</a:t>
            </a:r>
            <a:r>
              <a:rPr lang="en-DE" dirty="0"/>
              <a:t>se it is a managed service.</a:t>
            </a:r>
          </a:p>
        </p:txBody>
      </p:sp>
      <p:sp>
        <p:nvSpPr>
          <p:cNvPr id="4" name="Slide Number Placeholder 3"/>
          <p:cNvSpPr>
            <a:spLocks noGrp="1"/>
          </p:cNvSpPr>
          <p:nvPr>
            <p:ph type="sldNum" sz="quarter" idx="5"/>
          </p:nvPr>
        </p:nvSpPr>
        <p:spPr/>
        <p:txBody>
          <a:bodyPr/>
          <a:lstStyle/>
          <a:p>
            <a:fld id="{46CD879D-82AA-4A59-9404-C0C44C7C5D88}" type="slidenum">
              <a:rPr lang="en-US" smtClean="0"/>
              <a:t>21</a:t>
            </a:fld>
            <a:endParaRPr lang="en-US"/>
          </a:p>
        </p:txBody>
      </p:sp>
    </p:spTree>
    <p:extLst>
      <p:ext uri="{BB962C8B-B14F-4D97-AF65-F5344CB8AC3E}">
        <p14:creationId xmlns:p14="http://schemas.microsoft.com/office/powerpoint/2010/main" val="30528614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We also compared the costs for the API endpoints for t</a:t>
            </a:r>
            <a:r>
              <a:rPr lang="en-GB" dirty="0"/>
              <a:t>he</a:t>
            </a:r>
            <a:r>
              <a:rPr lang="en-DE" dirty="0"/>
              <a:t> different deployment strategies.</a:t>
            </a:r>
          </a:p>
          <a:p>
            <a:endParaRPr lang="en-DE" dirty="0"/>
          </a:p>
          <a:p>
            <a:r>
              <a:rPr lang="en-DE" dirty="0"/>
              <a:t>From our experiements, we observed that per 1000 requests GCR was always cheaper.</a:t>
            </a:r>
          </a:p>
        </p:txBody>
      </p:sp>
      <p:sp>
        <p:nvSpPr>
          <p:cNvPr id="4" name="Slide Number Placeholder 3"/>
          <p:cNvSpPr>
            <a:spLocks noGrp="1"/>
          </p:cNvSpPr>
          <p:nvPr>
            <p:ph type="sldNum" sz="quarter" idx="5"/>
          </p:nvPr>
        </p:nvSpPr>
        <p:spPr/>
        <p:txBody>
          <a:bodyPr/>
          <a:lstStyle/>
          <a:p>
            <a:fld id="{46CD879D-82AA-4A59-9404-C0C44C7C5D88}" type="slidenum">
              <a:rPr lang="en-US" smtClean="0"/>
              <a:t>22</a:t>
            </a:fld>
            <a:endParaRPr lang="en-US"/>
          </a:p>
        </p:txBody>
      </p:sp>
    </p:spTree>
    <p:extLst>
      <p:ext uri="{BB962C8B-B14F-4D97-AF65-F5344CB8AC3E}">
        <p14:creationId xmlns:p14="http://schemas.microsoft.com/office/powerpoint/2010/main" val="29942472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a:p>
        </p:txBody>
      </p:sp>
      <p:sp>
        <p:nvSpPr>
          <p:cNvPr id="4" name="Slide Number Placeholder 3"/>
          <p:cNvSpPr>
            <a:spLocks noGrp="1"/>
          </p:cNvSpPr>
          <p:nvPr>
            <p:ph type="sldNum" sz="quarter" idx="5"/>
          </p:nvPr>
        </p:nvSpPr>
        <p:spPr/>
        <p:txBody>
          <a:bodyPr/>
          <a:lstStyle/>
          <a:p>
            <a:fld id="{46CD879D-82AA-4A59-9404-C0C44C7C5D88}" type="slidenum">
              <a:rPr lang="en-US" smtClean="0"/>
              <a:t>23</a:t>
            </a:fld>
            <a:endParaRPr lang="en-US"/>
          </a:p>
        </p:txBody>
      </p:sp>
    </p:spTree>
    <p:extLst>
      <p:ext uri="{BB962C8B-B14F-4D97-AF65-F5344CB8AC3E}">
        <p14:creationId xmlns:p14="http://schemas.microsoft.com/office/powerpoint/2010/main" val="29607604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Main takeways:</a:t>
            </a:r>
          </a:p>
          <a:p>
            <a:endParaRPr lang="en-DE" dirty="0"/>
          </a:p>
          <a:p>
            <a:r>
              <a:rPr lang="en-DE" dirty="0"/>
              <a:t>M</a:t>
            </a:r>
            <a:r>
              <a:rPr lang="en-GB" dirty="0" err="1"/>
              <a:t>i</a:t>
            </a:r>
            <a:r>
              <a:rPr lang="en-DE" dirty="0"/>
              <a:t>grating a microservices application is mostly ad-hoc and application dependent. So, before starting the migration process, the developer should consider the amount of code that can be reused.</a:t>
            </a:r>
          </a:p>
          <a:p>
            <a:endParaRPr lang="en-DE" dirty="0"/>
          </a:p>
          <a:p>
            <a:r>
              <a:rPr lang="en-DE" dirty="0"/>
              <a:t>On traffic bursts, response times in GCR can significantly increase</a:t>
            </a:r>
          </a:p>
          <a:p>
            <a:endParaRPr lang="en-DE" dirty="0"/>
          </a:p>
          <a:p>
            <a:r>
              <a:rPr lang="en-DE" dirty="0"/>
              <a:t>GKE standard has the best performance.</a:t>
            </a:r>
          </a:p>
          <a:p>
            <a:endParaRPr lang="en-DE" dirty="0"/>
          </a:p>
          <a:p>
            <a:r>
              <a:rPr lang="en-DE" dirty="0"/>
              <a:t>Amount of decomposition is also important.</a:t>
            </a:r>
          </a:p>
          <a:p>
            <a:endParaRPr lang="en-DE" dirty="0"/>
          </a:p>
          <a:p>
            <a:r>
              <a:rPr lang="en-DE" dirty="0"/>
              <a:t>From our experiments, we observed that migrating deeply nested microservices applications into individual FaaS functions can lead to worse performce and more costs.</a:t>
            </a:r>
          </a:p>
          <a:p>
            <a:endParaRPr lang="en-DE" dirty="0"/>
          </a:p>
          <a:p>
            <a:r>
              <a:rPr lang="en-DE" dirty="0"/>
              <a:t>In the future, we plan to experiment with Autopilot, play with different FaaS configuration setting such as concurrency, and migrate bigger microservices applications</a:t>
            </a:r>
          </a:p>
        </p:txBody>
      </p:sp>
      <p:sp>
        <p:nvSpPr>
          <p:cNvPr id="4" name="Slide Number Placeholder 3"/>
          <p:cNvSpPr>
            <a:spLocks noGrp="1"/>
          </p:cNvSpPr>
          <p:nvPr>
            <p:ph type="sldNum" sz="quarter" idx="5"/>
          </p:nvPr>
        </p:nvSpPr>
        <p:spPr/>
        <p:txBody>
          <a:bodyPr/>
          <a:lstStyle/>
          <a:p>
            <a:fld id="{46CD879D-82AA-4A59-9404-C0C44C7C5D88}" type="slidenum">
              <a:rPr lang="en-US" smtClean="0"/>
              <a:t>24</a:t>
            </a:fld>
            <a:endParaRPr lang="en-US"/>
          </a:p>
        </p:txBody>
      </p:sp>
    </p:spTree>
    <p:extLst>
      <p:ext uri="{BB962C8B-B14F-4D97-AF65-F5344CB8AC3E}">
        <p14:creationId xmlns:p14="http://schemas.microsoft.com/office/powerpoint/2010/main" val="22485478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a:p>
        </p:txBody>
      </p:sp>
      <p:sp>
        <p:nvSpPr>
          <p:cNvPr id="4" name="Slide Number Placeholder 3"/>
          <p:cNvSpPr>
            <a:spLocks noGrp="1"/>
          </p:cNvSpPr>
          <p:nvPr>
            <p:ph type="sldNum" sz="quarter" idx="5"/>
          </p:nvPr>
        </p:nvSpPr>
        <p:spPr/>
        <p:txBody>
          <a:bodyPr/>
          <a:lstStyle/>
          <a:p>
            <a:fld id="{46CD879D-82AA-4A59-9404-C0C44C7C5D88}" type="slidenum">
              <a:rPr lang="en-US" smtClean="0"/>
              <a:t>25</a:t>
            </a:fld>
            <a:endParaRPr lang="en-US"/>
          </a:p>
        </p:txBody>
      </p:sp>
    </p:spTree>
    <p:extLst>
      <p:ext uri="{BB962C8B-B14F-4D97-AF65-F5344CB8AC3E}">
        <p14:creationId xmlns:p14="http://schemas.microsoft.com/office/powerpoint/2010/main" val="1070184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a:p>
        </p:txBody>
      </p:sp>
      <p:sp>
        <p:nvSpPr>
          <p:cNvPr id="4" name="Slide Number Placeholder 3"/>
          <p:cNvSpPr>
            <a:spLocks noGrp="1"/>
          </p:cNvSpPr>
          <p:nvPr>
            <p:ph type="sldNum" sz="quarter" idx="5"/>
          </p:nvPr>
        </p:nvSpPr>
        <p:spPr/>
        <p:txBody>
          <a:bodyPr/>
          <a:lstStyle/>
          <a:p>
            <a:fld id="{46CD879D-82AA-4A59-9404-C0C44C7C5D88}" type="slidenum">
              <a:rPr lang="en-US" smtClean="0"/>
              <a:t>3</a:t>
            </a:fld>
            <a:endParaRPr lang="en-US"/>
          </a:p>
        </p:txBody>
      </p:sp>
    </p:spTree>
    <p:extLst>
      <p:ext uri="{BB962C8B-B14F-4D97-AF65-F5344CB8AC3E}">
        <p14:creationId xmlns:p14="http://schemas.microsoft.com/office/powerpoint/2010/main" val="3798378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Most cloud native applications today are microservices. </a:t>
            </a:r>
          </a:p>
          <a:p>
            <a:endParaRPr lang="en-DE" dirty="0"/>
          </a:p>
          <a:p>
            <a:r>
              <a:rPr lang="en-DE" dirty="0"/>
              <a:t>This type of architecture enables the development of an application as a suite of small independent services communicating with each other.</a:t>
            </a:r>
          </a:p>
          <a:p>
            <a:endParaRPr lang="en-DE" dirty="0"/>
          </a:p>
          <a:p>
            <a:r>
              <a:rPr lang="en-DE" dirty="0"/>
              <a:t>It has several advantages:</a:t>
            </a:r>
          </a:p>
          <a:p>
            <a:endParaRPr lang="en-DE" dirty="0"/>
          </a:p>
          <a:p>
            <a:pPr marL="0" marR="0" lvl="0" indent="0" algn="l" defTabSz="914400" rtl="0" eaLnBrk="1" fontAlgn="auto" latinLnBrk="0" hangingPunct="1">
              <a:lnSpc>
                <a:spcPct val="100000"/>
              </a:lnSpc>
              <a:spcBef>
                <a:spcPts val="0"/>
              </a:spcBef>
              <a:spcAft>
                <a:spcPts val="0"/>
              </a:spcAft>
              <a:buClrTx/>
              <a:buSzTx/>
              <a:buFontTx/>
              <a:buNone/>
              <a:tabLst/>
              <a:defRPr/>
            </a:pPr>
            <a:r>
              <a:rPr lang="en-DE" dirty="0"/>
              <a:t>1. </a:t>
            </a:r>
            <a:r>
              <a:rPr lang="en-US" dirty="0"/>
              <a:t>The application is decomposed into a set of manageable services which are faster to develop, and easier to understand.</a:t>
            </a:r>
          </a:p>
          <a:p>
            <a:pPr marL="0" marR="0" lvl="0" indent="0" algn="l" defTabSz="914400" rtl="0" eaLnBrk="1" fontAlgn="auto" latinLnBrk="0" hangingPunct="1">
              <a:lnSpc>
                <a:spcPct val="100000"/>
              </a:lnSpc>
              <a:spcBef>
                <a:spcPts val="0"/>
              </a:spcBef>
              <a:spcAft>
                <a:spcPts val="0"/>
              </a:spcAft>
              <a:buClrTx/>
              <a:buSzTx/>
              <a:buFontTx/>
              <a:buNone/>
              <a:tabLst/>
              <a:defRPr/>
            </a:pPr>
            <a:r>
              <a:rPr lang="en-DE" dirty="0"/>
              <a:t>2. </a:t>
            </a:r>
            <a:r>
              <a:rPr lang="en-US" dirty="0"/>
              <a:t>Each service can be developed independently by a team that is focused particularly on that service.</a:t>
            </a:r>
          </a:p>
          <a:p>
            <a:r>
              <a:rPr lang="en-DE" dirty="0"/>
              <a:t>3. A particular service is not bounded to a set of technologies.</a:t>
            </a:r>
          </a:p>
          <a:p>
            <a:r>
              <a:rPr lang="en-DE" dirty="0"/>
              <a:t>4. Each service can be deployed independently.</a:t>
            </a:r>
          </a:p>
          <a:p>
            <a:r>
              <a:rPr lang="en-DE" dirty="0"/>
              <a:t>5. Each service can be scaled independently.</a:t>
            </a:r>
          </a:p>
          <a:p>
            <a:endParaRPr lang="en-DE" dirty="0"/>
          </a:p>
          <a:p>
            <a:r>
              <a:rPr lang="en-DE" dirty="0"/>
              <a:t>Also, it has some disadvantages:</a:t>
            </a:r>
          </a:p>
          <a:p>
            <a:pPr marL="228600" indent="-228600">
              <a:buAutoNum type="arabicPeriod"/>
            </a:pPr>
            <a:r>
              <a:rPr lang="en-DE" dirty="0"/>
              <a:t>Testing a microservices application is more difficult.</a:t>
            </a:r>
          </a:p>
          <a:p>
            <a:pPr marL="228600" indent="-228600">
              <a:buAutoNum type="arabicPeriod"/>
            </a:pPr>
            <a:r>
              <a:rPr lang="en-DE" dirty="0"/>
              <a:t>Developer needs to think about of the configuration, deployment, resource provisioning, and scaling of t</a:t>
            </a:r>
            <a:r>
              <a:rPr lang="en-GB" dirty="0"/>
              <a:t>he</a:t>
            </a:r>
            <a:r>
              <a:rPr lang="en-DE" dirty="0"/>
              <a:t> services.</a:t>
            </a:r>
          </a:p>
        </p:txBody>
      </p:sp>
      <p:sp>
        <p:nvSpPr>
          <p:cNvPr id="4" name="Slide Number Placeholder 3"/>
          <p:cNvSpPr>
            <a:spLocks noGrp="1"/>
          </p:cNvSpPr>
          <p:nvPr>
            <p:ph type="sldNum" sz="quarter" idx="5"/>
          </p:nvPr>
        </p:nvSpPr>
        <p:spPr/>
        <p:txBody>
          <a:bodyPr/>
          <a:lstStyle/>
          <a:p>
            <a:fld id="{46CD879D-82AA-4A59-9404-C0C44C7C5D88}" type="slidenum">
              <a:rPr lang="en-US" smtClean="0"/>
              <a:t>4</a:t>
            </a:fld>
            <a:endParaRPr lang="en-US"/>
          </a:p>
        </p:txBody>
      </p:sp>
    </p:spTree>
    <p:extLst>
      <p:ext uri="{BB962C8B-B14F-4D97-AF65-F5344CB8AC3E}">
        <p14:creationId xmlns:p14="http://schemas.microsoft.com/office/powerpoint/2010/main" val="349511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Another competing cloud computing paradigm is serveless computing aka Function-as-a-Service, in which:</a:t>
            </a:r>
          </a:p>
          <a:p>
            <a:endParaRPr lang="en-DE" dirty="0"/>
          </a:p>
          <a:p>
            <a:r>
              <a:rPr lang="en-DE" dirty="0"/>
              <a:t>Users are only responsible for writing small pieces of code while all infrastructure management is handled by the cloud service provider.</a:t>
            </a:r>
          </a:p>
          <a:p>
            <a:endParaRPr lang="en-DE" dirty="0"/>
          </a:p>
          <a:p>
            <a:pPr marL="228600" indent="-228600">
              <a:buAutoNum type="arabicPeriod"/>
            </a:pPr>
            <a:r>
              <a:rPr lang="en-DE" dirty="0"/>
              <a:t>Developers essentially deploy their functions on the FaaS platform and obtain an API endpoint though which the function can be invoked.</a:t>
            </a:r>
          </a:p>
          <a:p>
            <a:pPr marL="228600" indent="-228600">
              <a:buAutoNum type="arabicPeriod"/>
            </a:pPr>
            <a:r>
              <a:rPr lang="en-DE" dirty="0"/>
              <a:t>Traditionally, Functions are more fine-granular than independent microservice</a:t>
            </a:r>
          </a:p>
          <a:p>
            <a:pPr marL="228600" indent="-228600">
              <a:buAutoNum type="arabicPeriod"/>
            </a:pPr>
            <a:r>
              <a:rPr lang="en-DE" dirty="0"/>
              <a:t>More fine-grained, pay-per-use billing.</a:t>
            </a:r>
          </a:p>
          <a:p>
            <a:pPr marL="228600" indent="-228600">
              <a:buAutoNum type="arabicPeriod"/>
            </a:pPr>
            <a:r>
              <a:rPr lang="en-DE" dirty="0"/>
              <a:t>Better resource utilization with scaling to zero for ideal function instances</a:t>
            </a:r>
          </a:p>
          <a:p>
            <a:pPr marL="228600" indent="-228600">
              <a:buAutoNum type="arabicPeriod"/>
            </a:pPr>
            <a:endParaRPr lang="en-DE" dirty="0"/>
          </a:p>
          <a:p>
            <a:pPr marL="228600" indent="-228600">
              <a:buAutoNum type="arabicPeriod"/>
            </a:pPr>
            <a:r>
              <a:rPr lang="en-DE" dirty="0"/>
              <a:t>However, </a:t>
            </a:r>
          </a:p>
          <a:p>
            <a:pPr marL="685800" lvl="1" indent="-228600">
              <a:buAutoNum type="arabicPeriod"/>
            </a:pPr>
            <a:r>
              <a:rPr lang="en-DE" dirty="0"/>
              <a:t>FaaS functions are stateless</a:t>
            </a:r>
          </a:p>
          <a:p>
            <a:pPr marL="685800" lvl="1" indent="-228600">
              <a:buAutoNum type="arabicPeriod"/>
            </a:pPr>
            <a:r>
              <a:rPr lang="en-DE" dirty="0"/>
              <a:t>Significant performance variations in FaaS due to cold starts</a:t>
            </a:r>
          </a:p>
          <a:p>
            <a:pPr marL="685800" lvl="1" indent="-228600">
              <a:buAutoNum type="arabicPeriod"/>
            </a:pPr>
            <a:endParaRPr lang="en-DE" dirty="0"/>
          </a:p>
        </p:txBody>
      </p:sp>
      <p:sp>
        <p:nvSpPr>
          <p:cNvPr id="4" name="Slide Number Placeholder 3"/>
          <p:cNvSpPr>
            <a:spLocks noGrp="1"/>
          </p:cNvSpPr>
          <p:nvPr>
            <p:ph type="sldNum" sz="quarter" idx="5"/>
          </p:nvPr>
        </p:nvSpPr>
        <p:spPr/>
        <p:txBody>
          <a:bodyPr/>
          <a:lstStyle/>
          <a:p>
            <a:fld id="{46CD879D-82AA-4A59-9404-C0C44C7C5D88}" type="slidenum">
              <a:rPr lang="en-US" smtClean="0"/>
              <a:t>5</a:t>
            </a:fld>
            <a:endParaRPr lang="en-US"/>
          </a:p>
        </p:txBody>
      </p:sp>
    </p:spTree>
    <p:extLst>
      <p:ext uri="{BB962C8B-B14F-4D97-AF65-F5344CB8AC3E}">
        <p14:creationId xmlns:p14="http://schemas.microsoft.com/office/powerpoint/2010/main" val="395324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Both microservices and serverless architectures have their advantages and disadvantages, and the decision to adopt one over the other depends on several factors.</a:t>
            </a:r>
          </a:p>
        </p:txBody>
      </p:sp>
      <p:sp>
        <p:nvSpPr>
          <p:cNvPr id="4" name="Slide Number Placeholder 3"/>
          <p:cNvSpPr>
            <a:spLocks noGrp="1"/>
          </p:cNvSpPr>
          <p:nvPr>
            <p:ph type="sldNum" sz="quarter" idx="5"/>
          </p:nvPr>
        </p:nvSpPr>
        <p:spPr/>
        <p:txBody>
          <a:bodyPr/>
          <a:lstStyle/>
          <a:p>
            <a:fld id="{46CD879D-82AA-4A59-9404-C0C44C7C5D88}" type="slidenum">
              <a:rPr lang="en-US" smtClean="0"/>
              <a:t>6</a:t>
            </a:fld>
            <a:endParaRPr lang="en-US"/>
          </a:p>
        </p:txBody>
      </p:sp>
    </p:spTree>
    <p:extLst>
      <p:ext uri="{BB962C8B-B14F-4D97-AF65-F5344CB8AC3E}">
        <p14:creationId xmlns:p14="http://schemas.microsoft.com/office/powerpoint/2010/main" val="3153187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46CD879D-82AA-4A59-9404-C0C44C7C5D88}" type="slidenum">
              <a:rPr lang="en-US" smtClean="0"/>
              <a:t>7</a:t>
            </a:fld>
            <a:endParaRPr lang="en-US"/>
          </a:p>
        </p:txBody>
      </p:sp>
    </p:spTree>
    <p:extLst>
      <p:ext uri="{BB962C8B-B14F-4D97-AF65-F5344CB8AC3E}">
        <p14:creationId xmlns:p14="http://schemas.microsoft.com/office/powerpoint/2010/main" val="920191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To try and answer that question, in this work:</a:t>
            </a:r>
          </a:p>
          <a:p>
            <a:endParaRPr lang="en-DE" dirty="0"/>
          </a:p>
          <a:p>
            <a:pPr marL="228600" indent="-228600">
              <a:buAutoNum type="arabicPeriod"/>
            </a:pPr>
            <a:r>
              <a:rPr lang="en-DE" dirty="0"/>
              <a:t>We migrate an microservices based IoT platform application onto Apache OpenWhisk and GCR.</a:t>
            </a:r>
          </a:p>
          <a:p>
            <a:pPr marL="228600" indent="-228600">
              <a:buAutoNum type="arabicPeriod"/>
            </a:pPr>
            <a:r>
              <a:rPr lang="en-DE" dirty="0"/>
              <a:t>We evaluate the different deployment strategies wrt different performance metrics.</a:t>
            </a:r>
          </a:p>
          <a:p>
            <a:pPr marL="228600" indent="-228600">
              <a:buAutoNum type="arabicPeriod"/>
            </a:pPr>
            <a:r>
              <a:rPr lang="en-GB" dirty="0"/>
              <a:t>A</a:t>
            </a:r>
            <a:r>
              <a:rPr lang="en-DE" dirty="0"/>
              <a:t>nd finally</a:t>
            </a:r>
          </a:p>
          <a:p>
            <a:pPr marL="228600" indent="-228600">
              <a:buAutoNum type="arabicPeriod"/>
            </a:pPr>
            <a:r>
              <a:rPr lang="en-DE" dirty="0"/>
              <a:t>We highlight some lessons learned from this work.</a:t>
            </a:r>
          </a:p>
        </p:txBody>
      </p:sp>
      <p:sp>
        <p:nvSpPr>
          <p:cNvPr id="4" name="Slide Number Placeholder 3"/>
          <p:cNvSpPr>
            <a:spLocks noGrp="1"/>
          </p:cNvSpPr>
          <p:nvPr>
            <p:ph type="sldNum" sz="quarter" idx="5"/>
          </p:nvPr>
        </p:nvSpPr>
        <p:spPr/>
        <p:txBody>
          <a:bodyPr/>
          <a:lstStyle/>
          <a:p>
            <a:fld id="{46CD879D-82AA-4A59-9404-C0C44C7C5D88}" type="slidenum">
              <a:rPr lang="en-US" smtClean="0"/>
              <a:t>8</a:t>
            </a:fld>
            <a:endParaRPr lang="en-US"/>
          </a:p>
        </p:txBody>
      </p:sp>
    </p:spTree>
    <p:extLst>
      <p:ext uri="{BB962C8B-B14F-4D97-AF65-F5344CB8AC3E}">
        <p14:creationId xmlns:p14="http://schemas.microsoft.com/office/powerpoint/2010/main" val="2410889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a:p>
        </p:txBody>
      </p:sp>
      <p:sp>
        <p:nvSpPr>
          <p:cNvPr id="4" name="Slide Number Placeholder 3"/>
          <p:cNvSpPr>
            <a:spLocks noGrp="1"/>
          </p:cNvSpPr>
          <p:nvPr>
            <p:ph type="sldNum" sz="quarter" idx="5"/>
          </p:nvPr>
        </p:nvSpPr>
        <p:spPr/>
        <p:txBody>
          <a:bodyPr/>
          <a:lstStyle/>
          <a:p>
            <a:fld id="{46CD879D-82AA-4A59-9404-C0C44C7C5D88}" type="slidenum">
              <a:rPr lang="en-US" smtClean="0"/>
              <a:t>9</a:t>
            </a:fld>
            <a:endParaRPr lang="en-US"/>
          </a:p>
        </p:txBody>
      </p:sp>
    </p:spTree>
    <p:extLst>
      <p:ext uri="{BB962C8B-B14F-4D97-AF65-F5344CB8AC3E}">
        <p14:creationId xmlns:p14="http://schemas.microsoft.com/office/powerpoint/2010/main" val="3195864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425455" y="1296001"/>
            <a:ext cx="11345332" cy="16542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4267"/>
              </a:lnSpc>
              <a:defRPr lang="de-DE" sz="3333"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lvl1pPr>
              <a:defRPr>
                <a:solidFill>
                  <a:schemeClr val="bg1">
                    <a:lumMod val="65000"/>
                  </a:schemeClr>
                </a:solidFill>
              </a:defRPr>
            </a:lvl1pPr>
          </a:lstStyle>
          <a:p>
            <a:r>
              <a:rPr lang="en-US" dirty="0" err="1"/>
              <a:t>Mohak</a:t>
            </a:r>
            <a:r>
              <a:rPr lang="en-US" dirty="0"/>
              <a:t> Chadha | Migrating from Microservices to Serverless: An IoT Platform Case Study | WoSC8</a:t>
            </a:r>
          </a:p>
        </p:txBody>
      </p:sp>
    </p:spTree>
    <p:extLst>
      <p:ext uri="{BB962C8B-B14F-4D97-AF65-F5344CB8AC3E}">
        <p14:creationId xmlns:p14="http://schemas.microsoft.com/office/powerpoint/2010/main" val="3319025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424012" y="1084822"/>
            <a:ext cx="11345332" cy="6610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867" noProof="0" dirty="0" smtClean="0"/>
            </a:lvl1pPr>
          </a:lstStyle>
          <a:p>
            <a:pPr lvl="0"/>
            <a:r>
              <a:rPr lang="de-DE" noProof="0" dirty="0"/>
              <a:t>Inhalt durch Klicken bearbeiten</a:t>
            </a:r>
          </a:p>
        </p:txBody>
      </p:sp>
      <p:sp>
        <p:nvSpPr>
          <p:cNvPr id="13" name="Titel 1"/>
          <p:cNvSpPr>
            <a:spLocks noGrp="1"/>
          </p:cNvSpPr>
          <p:nvPr>
            <p:ph type="title" hasCustomPrompt="1"/>
          </p:nvPr>
        </p:nvSpPr>
        <p:spPr>
          <a:xfrm>
            <a:off x="424012" y="321177"/>
            <a:ext cx="11345332" cy="55143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4267"/>
              </a:lnSpc>
              <a:defRPr lang="de-DE" sz="3333" noProof="0" dirty="0"/>
            </a:lvl1pPr>
          </a:lstStyle>
          <a:p>
            <a:pPr lvl="0"/>
            <a:r>
              <a:rPr lang="de-DE" noProof="0" dirty="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lvl1pPr>
              <a:defRPr>
                <a:solidFill>
                  <a:schemeClr val="bg1">
                    <a:lumMod val="65000"/>
                  </a:schemeClr>
                </a:solidFill>
              </a:defRPr>
            </a:lvl1pPr>
          </a:lstStyle>
          <a:p>
            <a:r>
              <a:rPr lang="en-US" dirty="0" err="1"/>
              <a:t>Mohak</a:t>
            </a:r>
            <a:r>
              <a:rPr lang="en-US" dirty="0"/>
              <a:t> Chadha | Migrating from Microservices to Serverless: An IoT Platform Case Study | WoSC8</a:t>
            </a:r>
          </a:p>
        </p:txBody>
      </p:sp>
      <p:sp>
        <p:nvSpPr>
          <p:cNvPr id="8" name="Inhaltsplatzhalter 9"/>
          <p:cNvSpPr>
            <a:spLocks noGrp="1"/>
          </p:cNvSpPr>
          <p:nvPr>
            <p:ph sz="quarter" idx="18"/>
          </p:nvPr>
        </p:nvSpPr>
        <p:spPr>
          <a:xfrm>
            <a:off x="422659" y="1872867"/>
            <a:ext cx="5584444" cy="4388239"/>
          </a:xfrm>
          <a:prstGeom prst="rect">
            <a:avLst/>
          </a:prstGeom>
        </p:spPr>
        <p:txBody>
          <a:bodyPr lIns="0" rIns="0"/>
          <a:lstStyle>
            <a:lvl1pPr>
              <a:defRPr lang="de-DE" sz="1867" kern="1200" noProof="0" dirty="0" smtClean="0">
                <a:solidFill>
                  <a:schemeClr val="tx1"/>
                </a:solidFill>
                <a:latin typeface="+mn-lt"/>
                <a:ea typeface="+mn-ea"/>
                <a:cs typeface="+mn-cs"/>
              </a:defRPr>
            </a:lvl1pPr>
            <a:lvl2pPr>
              <a:defRPr sz="1867"/>
            </a:lvl2pPr>
            <a:lvl3pPr>
              <a:defRPr sz="1867" baseline="0"/>
            </a:lvl3pPr>
          </a:lstStyle>
          <a:p>
            <a:pPr lvl="0"/>
            <a:r>
              <a:rPr lang="en-US"/>
              <a:t>Click to edit Master text styles</a:t>
            </a:r>
          </a:p>
          <a:p>
            <a:pPr lvl="1"/>
            <a:r>
              <a:rPr lang="en-US"/>
              <a:t>Second level</a:t>
            </a:r>
          </a:p>
          <a:p>
            <a:pPr lvl="2"/>
            <a:r>
              <a:rPr lang="en-US"/>
              <a:t>Third level</a:t>
            </a:r>
          </a:p>
        </p:txBody>
      </p:sp>
      <p:sp>
        <p:nvSpPr>
          <p:cNvPr id="11" name="Bildplatzhalter 2"/>
          <p:cNvSpPr>
            <a:spLocks noGrp="1"/>
          </p:cNvSpPr>
          <p:nvPr>
            <p:ph type="pic" sz="quarter" idx="14" hasCustomPrompt="1"/>
          </p:nvPr>
        </p:nvSpPr>
        <p:spPr>
          <a:xfrm>
            <a:off x="6197600" y="1872769"/>
            <a:ext cx="5573856" cy="4388238"/>
          </a:xfrm>
          <a:prstGeom prst="rect">
            <a:avLst/>
          </a:prstGeom>
        </p:spPr>
        <p:txBody>
          <a:bodyPr/>
          <a:lstStyle>
            <a:lvl1pPr>
              <a:lnSpc>
                <a:spcPct val="114000"/>
              </a:lnSpc>
              <a:defRPr sz="1867"/>
            </a:lvl1pPr>
          </a:lstStyle>
          <a:p>
            <a:endParaRPr lang="de-DE" dirty="0"/>
          </a:p>
        </p:txBody>
      </p:sp>
    </p:spTree>
    <p:extLst>
      <p:ext uri="{BB962C8B-B14F-4D97-AF65-F5344CB8AC3E}">
        <p14:creationId xmlns:p14="http://schemas.microsoft.com/office/powerpoint/2010/main" val="226305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870200"/>
            <a:ext cx="12192000" cy="39878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r" eaLnBrk="0" hangingPunct="0"/>
            <a:endParaRPr lang="de-DE" sz="1333">
              <a:latin typeface="Arial" pitchFamily="34" charset="0"/>
            </a:endParaRPr>
          </a:p>
        </p:txBody>
      </p:sp>
      <p:sp>
        <p:nvSpPr>
          <p:cNvPr id="13" name="Titel 1"/>
          <p:cNvSpPr>
            <a:spLocks noGrp="1"/>
          </p:cNvSpPr>
          <p:nvPr>
            <p:ph type="title" hasCustomPrompt="1"/>
          </p:nvPr>
        </p:nvSpPr>
        <p:spPr>
          <a:xfrm>
            <a:off x="424012" y="333878"/>
            <a:ext cx="11345332" cy="55143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4267"/>
              </a:lnSpc>
              <a:defRPr lang="de-DE" sz="3333" noProof="0" dirty="0"/>
            </a:lvl1pPr>
          </a:lstStyle>
          <a:p>
            <a:pPr lvl="0"/>
            <a:r>
              <a:rPr lang="de-DE" noProof="0" dirty="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lvl1pPr>
              <a:defRPr>
                <a:solidFill>
                  <a:schemeClr val="bg1">
                    <a:lumMod val="65000"/>
                  </a:schemeClr>
                </a:solidFill>
              </a:defRPr>
            </a:lvl1pPr>
          </a:lstStyle>
          <a:p>
            <a:r>
              <a:rPr lang="en-US" dirty="0" err="1"/>
              <a:t>Mohak</a:t>
            </a:r>
            <a:r>
              <a:rPr lang="en-US" dirty="0"/>
              <a:t> Chadha | Migrating from Microservices to Serverless: An IoT Platform Case Study | WoSC8</a:t>
            </a:r>
          </a:p>
        </p:txBody>
      </p:sp>
      <p:sp>
        <p:nvSpPr>
          <p:cNvPr id="8" name="Inhaltsplatzhalter 9"/>
          <p:cNvSpPr>
            <a:spLocks noGrp="1"/>
          </p:cNvSpPr>
          <p:nvPr>
            <p:ph sz="quarter" idx="18"/>
          </p:nvPr>
        </p:nvSpPr>
        <p:spPr>
          <a:xfrm>
            <a:off x="422656" y="1945387"/>
            <a:ext cx="5597144" cy="4328413"/>
          </a:xfrm>
          <a:prstGeom prst="rect">
            <a:avLst/>
          </a:prstGeom>
        </p:spPr>
        <p:txBody>
          <a:bodyPr lIns="0" rIns="0"/>
          <a:lstStyle>
            <a:lvl1pPr>
              <a:defRPr lang="de-DE" sz="1867" kern="1200" noProof="0" dirty="0" smtClean="0">
                <a:solidFill>
                  <a:schemeClr val="tx1"/>
                </a:solidFill>
                <a:latin typeface="+mn-lt"/>
                <a:ea typeface="+mn-ea"/>
                <a:cs typeface="+mn-cs"/>
              </a:defRPr>
            </a:lvl1pPr>
            <a:lvl2pPr>
              <a:defRPr sz="1867"/>
            </a:lvl2pPr>
            <a:lvl3pPr>
              <a:defRPr sz="1867" baseline="0"/>
            </a:lvl3pPr>
          </a:lstStyle>
          <a:p>
            <a:pPr lvl="0"/>
            <a:r>
              <a:rPr lang="en-US"/>
              <a:t>Click to edit Master text styles</a:t>
            </a:r>
          </a:p>
          <a:p>
            <a:pPr lvl="1"/>
            <a:r>
              <a:rPr lang="en-US"/>
              <a:t>Second level</a:t>
            </a:r>
          </a:p>
          <a:p>
            <a:pPr lvl="2"/>
            <a:r>
              <a:rPr lang="en-US"/>
              <a:t>Third level</a:t>
            </a:r>
          </a:p>
        </p:txBody>
      </p:sp>
      <p:sp>
        <p:nvSpPr>
          <p:cNvPr id="11" name="Bildplatzhalter 2"/>
          <p:cNvSpPr>
            <a:spLocks noGrp="1"/>
          </p:cNvSpPr>
          <p:nvPr>
            <p:ph type="pic" sz="quarter" idx="14" hasCustomPrompt="1"/>
          </p:nvPr>
        </p:nvSpPr>
        <p:spPr>
          <a:xfrm>
            <a:off x="6197600" y="1945388"/>
            <a:ext cx="5573856" cy="4303018"/>
          </a:xfrm>
          <a:prstGeom prst="rect">
            <a:avLst/>
          </a:prstGeom>
        </p:spPr>
        <p:txBody>
          <a:bodyPr/>
          <a:lstStyle>
            <a:lvl1pPr>
              <a:lnSpc>
                <a:spcPct val="114000"/>
              </a:lnSpc>
              <a:defRPr sz="1867"/>
            </a:lvl1pPr>
          </a:lstStyle>
          <a:p>
            <a:endParaRPr lang="de-DE" dirty="0"/>
          </a:p>
        </p:txBody>
      </p:sp>
      <p:sp>
        <p:nvSpPr>
          <p:cNvPr id="10" name="Textplatzhalter 7"/>
          <p:cNvSpPr>
            <a:spLocks noGrp="1"/>
          </p:cNvSpPr>
          <p:nvPr>
            <p:ph type="body" sz="quarter" idx="19" hasCustomPrompt="1"/>
          </p:nvPr>
        </p:nvSpPr>
        <p:spPr>
          <a:xfrm>
            <a:off x="414883" y="1084829"/>
            <a:ext cx="11345332" cy="6610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867" noProof="0" dirty="0" smtClean="0"/>
            </a:lvl1pPr>
          </a:lstStyle>
          <a:p>
            <a:pPr lvl="0"/>
            <a:r>
              <a:rPr lang="de-DE" noProof="0" dirty="0"/>
              <a:t>Inhalt durch Klicken bearbeiten</a:t>
            </a:r>
          </a:p>
        </p:txBody>
      </p:sp>
    </p:spTree>
    <p:extLst>
      <p:ext uri="{BB962C8B-B14F-4D97-AF65-F5344CB8AC3E}">
        <p14:creationId xmlns:p14="http://schemas.microsoft.com/office/powerpoint/2010/main" val="3708431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3" name="Titel 1"/>
          <p:cNvSpPr>
            <a:spLocks noGrp="1"/>
          </p:cNvSpPr>
          <p:nvPr>
            <p:ph type="title" hasCustomPrompt="1"/>
          </p:nvPr>
        </p:nvSpPr>
        <p:spPr>
          <a:xfrm>
            <a:off x="424012" y="425673"/>
            <a:ext cx="11345332" cy="55143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4267"/>
              </a:lnSpc>
              <a:defRPr lang="de-DE" sz="3333" noProof="0" dirty="0"/>
            </a:lvl1pPr>
          </a:lstStyle>
          <a:p>
            <a:pPr lvl="0"/>
            <a:r>
              <a:rPr lang="de-DE" noProof="0" dirty="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Anshul Jindal | Scalable Infrastructure for Anomaly Detection | Milestone2</a:t>
            </a:r>
          </a:p>
        </p:txBody>
      </p:sp>
      <p:sp>
        <p:nvSpPr>
          <p:cNvPr id="9" name="Bildplatzhalter 8"/>
          <p:cNvSpPr>
            <a:spLocks noGrp="1"/>
          </p:cNvSpPr>
          <p:nvPr>
            <p:ph type="pic" sz="quarter" idx="17"/>
          </p:nvPr>
        </p:nvSpPr>
        <p:spPr>
          <a:xfrm>
            <a:off x="0" y="1861851"/>
            <a:ext cx="12192000" cy="4996149"/>
          </a:xfrm>
          <a:prstGeom prst="rect">
            <a:avLst/>
          </a:prstGeom>
        </p:spPr>
        <p:txBody>
          <a:bodyPr/>
          <a:lstStyle>
            <a:lvl1pPr>
              <a:defRPr sz="1867"/>
            </a:lvl1pPr>
          </a:lstStyle>
          <a:p>
            <a:r>
              <a:rPr lang="en-US" dirty="0"/>
              <a:t>Click icon to add picture</a:t>
            </a:r>
            <a:endParaRPr lang="de-DE" dirty="0"/>
          </a:p>
        </p:txBody>
      </p:sp>
      <p:sp>
        <p:nvSpPr>
          <p:cNvPr id="8" name="Textplatzhalter 7"/>
          <p:cNvSpPr>
            <a:spLocks noGrp="1"/>
          </p:cNvSpPr>
          <p:nvPr>
            <p:ph type="body" sz="quarter" idx="18" hasCustomPrompt="1"/>
          </p:nvPr>
        </p:nvSpPr>
        <p:spPr>
          <a:xfrm>
            <a:off x="414883" y="1196603"/>
            <a:ext cx="11345332" cy="55143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867" noProof="0" dirty="0" smtClean="0"/>
            </a:lvl1pPr>
          </a:lstStyle>
          <a:p>
            <a:pPr lvl="0"/>
            <a:r>
              <a:rPr lang="de-DE" noProof="0" dirty="0"/>
              <a:t>Inhalt durch Klicken bearbeiten</a:t>
            </a:r>
          </a:p>
        </p:txBody>
      </p:sp>
    </p:spTree>
    <p:extLst>
      <p:ext uri="{BB962C8B-B14F-4D97-AF65-F5344CB8AC3E}">
        <p14:creationId xmlns:p14="http://schemas.microsoft.com/office/powerpoint/2010/main" val="2502460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068637"/>
            <a:ext cx="12192000" cy="5789368"/>
          </a:xfrm>
          <a:prstGeom prst="rect">
            <a:avLst/>
          </a:prstGeom>
        </p:spPr>
        <p:txBody>
          <a:bodyPr/>
          <a:lstStyle>
            <a:lvl1pPr>
              <a:lnSpc>
                <a:spcPct val="114000"/>
              </a:lnSpc>
              <a:defRPr sz="1867"/>
            </a:lvl1pPr>
          </a:lstStyle>
          <a:p>
            <a:endParaRPr lang="de-DE" dirty="0"/>
          </a:p>
        </p:txBody>
      </p:sp>
      <p:sp>
        <p:nvSpPr>
          <p:cNvPr id="11" name="Titel 1"/>
          <p:cNvSpPr>
            <a:spLocks noGrp="1"/>
          </p:cNvSpPr>
          <p:nvPr>
            <p:ph type="title" hasCustomPrompt="1"/>
          </p:nvPr>
        </p:nvSpPr>
        <p:spPr>
          <a:xfrm>
            <a:off x="424012" y="392622"/>
            <a:ext cx="11345332" cy="55143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4267"/>
              </a:lnSpc>
              <a:defRPr lang="de-DE" sz="3333" noProof="0" dirty="0"/>
            </a:lvl1pPr>
          </a:lstStyle>
          <a:p>
            <a:pPr lvl="0"/>
            <a:r>
              <a:rPr lang="de-DE" noProof="0" dirty="0"/>
              <a:t>Titel durch Klicken bearbeiten</a:t>
            </a:r>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6"/>
          </p:nvPr>
        </p:nvSpPr>
        <p:spPr/>
        <p:txBody>
          <a:bodyPr/>
          <a:lstStyle>
            <a:lvl1pPr>
              <a:defRPr>
                <a:solidFill>
                  <a:schemeClr val="bg1">
                    <a:lumMod val="65000"/>
                  </a:schemeClr>
                </a:solidFill>
              </a:defRPr>
            </a:lvl1pPr>
          </a:lstStyle>
          <a:p>
            <a:r>
              <a:rPr lang="en-US" dirty="0" err="1"/>
              <a:t>Mohak</a:t>
            </a:r>
            <a:r>
              <a:rPr lang="en-US" dirty="0"/>
              <a:t> Chadha | Migrating from Microservices to Serverless: An IoT Platform Case Study | WoSC8</a:t>
            </a:r>
          </a:p>
        </p:txBody>
      </p:sp>
    </p:spTree>
    <p:extLst>
      <p:ext uri="{BB962C8B-B14F-4D97-AF65-F5344CB8AC3E}">
        <p14:creationId xmlns:p14="http://schemas.microsoft.com/office/powerpoint/2010/main" val="3471201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423913" y="954478"/>
            <a:ext cx="11345332" cy="16542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4267"/>
              </a:lnSpc>
              <a:defRPr lang="de-DE" sz="3333"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lvl1pPr>
              <a:defRPr>
                <a:solidFill>
                  <a:schemeClr val="bg1">
                    <a:lumMod val="65000"/>
                  </a:schemeClr>
                </a:solidFill>
              </a:defRPr>
            </a:lvl1pPr>
          </a:lstStyle>
          <a:p>
            <a:r>
              <a:rPr lang="en-US" dirty="0" err="1"/>
              <a:t>Mohak</a:t>
            </a:r>
            <a:r>
              <a:rPr lang="en-US" dirty="0"/>
              <a:t> Chadha | Migrating from Microservices to Serverless: An IoT Platform Case Study | WoSC8</a:t>
            </a:r>
          </a:p>
        </p:txBody>
      </p:sp>
    </p:spTree>
    <p:extLst>
      <p:ext uri="{BB962C8B-B14F-4D97-AF65-F5344CB8AC3E}">
        <p14:creationId xmlns:p14="http://schemas.microsoft.com/office/powerpoint/2010/main" val="19911537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423913" y="998545"/>
            <a:ext cx="11345332" cy="16542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4267"/>
              </a:lnSpc>
              <a:defRPr lang="de-DE" sz="3333"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en-US" dirty="0" err="1"/>
              <a:t>Mohak</a:t>
            </a:r>
            <a:r>
              <a:rPr lang="en-US" dirty="0"/>
              <a:t> Chadha | Migrating from Microservices to Serverless: An IoT Platform Case Study | WoSC8</a:t>
            </a:r>
          </a:p>
        </p:txBody>
      </p:sp>
    </p:spTree>
    <p:extLst>
      <p:ext uri="{BB962C8B-B14F-4D97-AF65-F5344CB8AC3E}">
        <p14:creationId xmlns:p14="http://schemas.microsoft.com/office/powerpoint/2010/main" val="191851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423913" y="910410"/>
            <a:ext cx="11345332" cy="16542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4267"/>
              </a:lnSpc>
              <a:defRPr lang="de-DE" sz="3333"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lvl1pPr>
              <a:defRPr>
                <a:solidFill>
                  <a:schemeClr val="bg1">
                    <a:lumMod val="65000"/>
                  </a:schemeClr>
                </a:solidFill>
              </a:defRPr>
            </a:lvl1pPr>
          </a:lstStyle>
          <a:p>
            <a:r>
              <a:rPr lang="en-US" dirty="0" err="1"/>
              <a:t>Mohak</a:t>
            </a:r>
            <a:r>
              <a:rPr lang="en-US" dirty="0"/>
              <a:t> Chadha | Migrating from Microservices to Serverless: An IoT Platform Case Study | WoSC8</a:t>
            </a:r>
          </a:p>
        </p:txBody>
      </p:sp>
    </p:spTree>
    <p:extLst>
      <p:ext uri="{BB962C8B-B14F-4D97-AF65-F5344CB8AC3E}">
        <p14:creationId xmlns:p14="http://schemas.microsoft.com/office/powerpoint/2010/main" val="2969320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414883" y="405610"/>
            <a:ext cx="11345332" cy="5111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4267"/>
              </a:lnSpc>
              <a:defRPr lang="de-DE" sz="3333" noProof="0" dirty="0"/>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414883" y="1218423"/>
            <a:ext cx="11345332"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867"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p:nvSpPr>
        <p:spPr bwMode="auto">
          <a:xfrm>
            <a:off x="11130180" y="6408271"/>
            <a:ext cx="766981"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r" defTabSz="1219140" rtl="0" eaLnBrk="0" fontAlgn="base" latinLnBrk="0" hangingPunct="0">
              <a:lnSpc>
                <a:spcPct val="100000"/>
              </a:lnSpc>
              <a:spcBef>
                <a:spcPct val="0"/>
              </a:spcBef>
              <a:spcAft>
                <a:spcPct val="0"/>
              </a:spcAft>
              <a:buClrTx/>
              <a:buSzTx/>
              <a:buFontTx/>
              <a:buNone/>
              <a:tabLst/>
            </a:pPr>
            <a:endParaRPr kumimoji="0" lang="de-DE" sz="2667"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a:xfrm>
            <a:off x="9033245" y="6473318"/>
            <a:ext cx="2736000" cy="365125"/>
          </a:xfrm>
          <a:prstGeom prst="rect">
            <a:avLst/>
          </a:prstGeom>
        </p:spPr>
        <p:txBody>
          <a:bodyPr/>
          <a:lstStyle/>
          <a:p>
            <a:fld id="{2554DCE2-21AD-4561-8B6B-B954B907F671}" type="slidenum">
              <a:rPr lang="en-US" smtClean="0"/>
              <a:t>‹#›</a:t>
            </a:fld>
            <a:endParaRPr lang="en-US"/>
          </a:p>
        </p:txBody>
      </p:sp>
      <p:sp>
        <p:nvSpPr>
          <p:cNvPr id="7" name="Fußzeilenplatzhalter 6"/>
          <p:cNvSpPr>
            <a:spLocks noGrp="1"/>
          </p:cNvSpPr>
          <p:nvPr>
            <p:ph type="ftr" sz="quarter" idx="13"/>
          </p:nvPr>
        </p:nvSpPr>
        <p:spPr/>
        <p:txBody>
          <a:bodyPr/>
          <a:lstStyle>
            <a:lvl1pPr>
              <a:defRPr sz="1500">
                <a:solidFill>
                  <a:schemeClr val="bg1">
                    <a:lumMod val="65000"/>
                  </a:schemeClr>
                </a:solidFill>
                <a:latin typeface="Calibri" panose="020F0502020204030204" pitchFamily="34" charset="0"/>
                <a:cs typeface="Calibri" panose="020F0502020204030204" pitchFamily="34" charset="0"/>
              </a:defRPr>
            </a:lvl1pPr>
          </a:lstStyle>
          <a:p>
            <a:r>
              <a:rPr lang="en-US" dirty="0" err="1"/>
              <a:t>Mohak</a:t>
            </a:r>
            <a:r>
              <a:rPr lang="en-US" dirty="0"/>
              <a:t> Chadha | Migrating from Microservices to Serverless: An IoT Platform Case Study | WoSC8</a:t>
            </a:r>
          </a:p>
        </p:txBody>
      </p:sp>
    </p:spTree>
    <p:extLst>
      <p:ext uri="{BB962C8B-B14F-4D97-AF65-F5344CB8AC3E}">
        <p14:creationId xmlns:p14="http://schemas.microsoft.com/office/powerpoint/2010/main" val="232823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423913" y="416058"/>
            <a:ext cx="11345332" cy="5016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4267"/>
              </a:lnSpc>
              <a:defRPr lang="de-DE" sz="3333" noProof="0" dirty="0">
                <a:solidFill>
                  <a:schemeClr val="bg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414883" y="1220124"/>
            <a:ext cx="11345332"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2133" baseline="0" noProof="0" dirty="0" smtClean="0">
                <a:solidFill>
                  <a:schemeClr val="bg1"/>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lvl1pPr>
              <a:defRPr>
                <a:solidFill>
                  <a:schemeClr val="bg1">
                    <a:lumMod val="65000"/>
                  </a:schemeClr>
                </a:solidFill>
                <a:latin typeface="Calibri" panose="020F0502020204030204" pitchFamily="34" charset="0"/>
                <a:cs typeface="Calibri" panose="020F0502020204030204" pitchFamily="34" charset="0"/>
              </a:defRPr>
            </a:lvl1pPr>
          </a:lstStyle>
          <a:p>
            <a:r>
              <a:rPr lang="en-US" dirty="0" err="1"/>
              <a:t>Mohak</a:t>
            </a:r>
            <a:r>
              <a:rPr lang="en-US" dirty="0"/>
              <a:t> Chadha | Migrating from Microservices to Serverless: An IoT Platform Case Study | WoSC8</a:t>
            </a:r>
          </a:p>
        </p:txBody>
      </p:sp>
    </p:spTree>
    <p:extLst>
      <p:ext uri="{BB962C8B-B14F-4D97-AF65-F5344CB8AC3E}">
        <p14:creationId xmlns:p14="http://schemas.microsoft.com/office/powerpoint/2010/main" val="939390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423913" y="413690"/>
            <a:ext cx="11345332" cy="5016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4267"/>
              </a:lnSpc>
              <a:defRPr lang="de-DE" sz="3333" noProof="0" dirty="0">
                <a:solidFill>
                  <a:schemeClr val="tx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423913" y="1164991"/>
            <a:ext cx="11345332"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867" baseline="0" noProof="0" dirty="0" smtClean="0">
                <a:solidFill>
                  <a:srgbClr val="000000"/>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11130180" y="6408271"/>
            <a:ext cx="766981"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r" defTabSz="1219140" rtl="0" eaLnBrk="0" fontAlgn="base" latinLnBrk="0" hangingPunct="0">
              <a:lnSpc>
                <a:spcPct val="100000"/>
              </a:lnSpc>
              <a:spcBef>
                <a:spcPct val="0"/>
              </a:spcBef>
              <a:spcAft>
                <a:spcPct val="0"/>
              </a:spcAft>
              <a:buClrTx/>
              <a:buSzTx/>
              <a:buFontTx/>
              <a:buNone/>
              <a:tabLst/>
            </a:pPr>
            <a:endParaRPr kumimoji="0" lang="de-DE" sz="2667"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lvl1pPr>
              <a:defRPr>
                <a:solidFill>
                  <a:schemeClr val="bg1">
                    <a:lumMod val="65000"/>
                  </a:schemeClr>
                </a:solidFill>
              </a:defRPr>
            </a:lvl1pPr>
          </a:lstStyle>
          <a:p>
            <a:r>
              <a:rPr lang="en-US" dirty="0" err="1"/>
              <a:t>Mohak</a:t>
            </a:r>
            <a:r>
              <a:rPr lang="en-US" dirty="0"/>
              <a:t> Chadha | Migrating from Microservices to Serverless: An IoT Platform Case Study | WoSC8</a:t>
            </a:r>
          </a:p>
        </p:txBody>
      </p:sp>
    </p:spTree>
    <p:extLst>
      <p:ext uri="{BB962C8B-B14F-4D97-AF65-F5344CB8AC3E}">
        <p14:creationId xmlns:p14="http://schemas.microsoft.com/office/powerpoint/2010/main" val="957264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425451" y="413971"/>
            <a:ext cx="11345332" cy="55143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4267"/>
              </a:lnSpc>
              <a:defRPr lang="de-DE" sz="3333" noProof="0" dirty="0"/>
            </a:lvl1pPr>
          </a:lstStyle>
          <a:p>
            <a:pPr lvl="0"/>
            <a:r>
              <a:rPr lang="de-DE" noProof="0" dirty="0"/>
              <a:t>Titel durch Klicken bearbeiten</a:t>
            </a:r>
          </a:p>
        </p:txBody>
      </p:sp>
      <p:sp>
        <p:nvSpPr>
          <p:cNvPr id="16" name="Inhaltsplatzhalter 2"/>
          <p:cNvSpPr>
            <a:spLocks noGrp="1"/>
          </p:cNvSpPr>
          <p:nvPr>
            <p:ph idx="10" hasCustomPrompt="1"/>
          </p:nvPr>
        </p:nvSpPr>
        <p:spPr>
          <a:xfrm>
            <a:off x="425451" y="1193634"/>
            <a:ext cx="11345332"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867"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11130180" y="6408271"/>
            <a:ext cx="766981"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r" defTabSz="1219140" rtl="0" eaLnBrk="0" fontAlgn="base" latinLnBrk="0" hangingPunct="0">
              <a:lnSpc>
                <a:spcPct val="100000"/>
              </a:lnSpc>
              <a:spcBef>
                <a:spcPct val="0"/>
              </a:spcBef>
              <a:spcAft>
                <a:spcPct val="0"/>
              </a:spcAft>
              <a:buClrTx/>
              <a:buSzTx/>
              <a:buFontTx/>
              <a:buNone/>
              <a:tabLst/>
            </a:pPr>
            <a:endParaRPr kumimoji="0" lang="de-DE" sz="2667"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3"/>
          </p:nvPr>
        </p:nvSpPr>
        <p:spPr/>
        <p:txBody>
          <a:bodyPr/>
          <a:lstStyle>
            <a:lvl1pPr>
              <a:defRPr>
                <a:solidFill>
                  <a:schemeClr val="bg1">
                    <a:lumMod val="65000"/>
                  </a:schemeClr>
                </a:solidFill>
              </a:defRPr>
            </a:lvl1pPr>
          </a:lstStyle>
          <a:p>
            <a:r>
              <a:rPr lang="en-US" dirty="0" err="1"/>
              <a:t>Mohak</a:t>
            </a:r>
            <a:r>
              <a:rPr lang="en-US" dirty="0"/>
              <a:t> Chadha | Migrating from Microservices to Serverless: An IoT Platform Case Study | WoSC8</a:t>
            </a:r>
          </a:p>
        </p:txBody>
      </p:sp>
    </p:spTree>
    <p:extLst>
      <p:ext uri="{BB962C8B-B14F-4D97-AF65-F5344CB8AC3E}">
        <p14:creationId xmlns:p14="http://schemas.microsoft.com/office/powerpoint/2010/main" val="1973976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425451" y="381605"/>
            <a:ext cx="11345332" cy="55143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4267"/>
              </a:lnSpc>
              <a:defRPr lang="de-DE" sz="3333" noProof="0" dirty="0"/>
            </a:lvl1pPr>
          </a:lstStyle>
          <a:p>
            <a:pPr lvl="0"/>
            <a:r>
              <a:rPr lang="de-DE" noProof="0" dirty="0"/>
              <a:t>Titel durch Klicken bearbeiten</a:t>
            </a:r>
          </a:p>
        </p:txBody>
      </p:sp>
      <p:sp>
        <p:nvSpPr>
          <p:cNvPr id="16" name="Inhaltsplatzhalter 2"/>
          <p:cNvSpPr>
            <a:spLocks noGrp="1"/>
          </p:cNvSpPr>
          <p:nvPr>
            <p:ph idx="10" hasCustomPrompt="1"/>
          </p:nvPr>
        </p:nvSpPr>
        <p:spPr>
          <a:xfrm>
            <a:off x="414883" y="1163476"/>
            <a:ext cx="11345332"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867"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11130180" y="6408271"/>
            <a:ext cx="766981"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r" defTabSz="1219140" rtl="0" eaLnBrk="0" fontAlgn="base" latinLnBrk="0" hangingPunct="0">
              <a:lnSpc>
                <a:spcPct val="100000"/>
              </a:lnSpc>
              <a:spcBef>
                <a:spcPct val="0"/>
              </a:spcBef>
              <a:spcAft>
                <a:spcPct val="0"/>
              </a:spcAft>
              <a:buClrTx/>
              <a:buSzTx/>
              <a:buFontTx/>
              <a:buNone/>
              <a:tabLst/>
            </a:pPr>
            <a:endParaRPr kumimoji="0" lang="de-DE" sz="2667"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3"/>
          </p:nvPr>
        </p:nvSpPr>
        <p:spPr/>
        <p:txBody>
          <a:bodyPr/>
          <a:lstStyle>
            <a:lvl1pPr>
              <a:defRPr>
                <a:solidFill>
                  <a:schemeClr val="bg1">
                    <a:lumMod val="65000"/>
                  </a:schemeClr>
                </a:solidFill>
              </a:defRPr>
            </a:lvl1pPr>
          </a:lstStyle>
          <a:p>
            <a:r>
              <a:rPr lang="en-US" dirty="0" err="1"/>
              <a:t>Mohak</a:t>
            </a:r>
            <a:r>
              <a:rPr lang="en-US" dirty="0"/>
              <a:t> Chadha | Migrating from Microservices to Serverless: An IoT Platform Case Study | WoSC8</a:t>
            </a:r>
          </a:p>
        </p:txBody>
      </p:sp>
    </p:spTree>
    <p:extLst>
      <p:ext uri="{BB962C8B-B14F-4D97-AF65-F5344CB8AC3E}">
        <p14:creationId xmlns:p14="http://schemas.microsoft.com/office/powerpoint/2010/main" val="1083588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414883" y="1186151"/>
            <a:ext cx="11345332" cy="41275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867" noProof="0" dirty="0" smtClean="0"/>
            </a:lvl1pPr>
            <a:lvl2pPr>
              <a:lnSpc>
                <a:spcPct val="114000"/>
              </a:lnSpc>
              <a:defRPr lang="de-DE" sz="1867" noProof="0" dirty="0" smtClean="0"/>
            </a:lvl2pPr>
            <a:lvl3pPr>
              <a:defRPr sz="1867"/>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0" name="Titel 1"/>
          <p:cNvSpPr>
            <a:spLocks noGrp="1"/>
          </p:cNvSpPr>
          <p:nvPr>
            <p:ph type="title" hasCustomPrompt="1"/>
          </p:nvPr>
        </p:nvSpPr>
        <p:spPr>
          <a:xfrm>
            <a:off x="414883" y="321182"/>
            <a:ext cx="11345332" cy="55143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4267"/>
              </a:lnSpc>
              <a:defRPr lang="de-DE" sz="3333" noProof="0" dirty="0"/>
            </a:lvl1pPr>
          </a:lstStyle>
          <a:p>
            <a:pPr lvl="0"/>
            <a:r>
              <a:rPr lang="de-DE" noProof="0" dirty="0"/>
              <a:t>Titel durch Klicken bearbeiten</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lvl1pPr>
              <a:defRPr>
                <a:solidFill>
                  <a:schemeClr val="bg1">
                    <a:lumMod val="65000"/>
                  </a:schemeClr>
                </a:solidFill>
              </a:defRPr>
            </a:lvl1pPr>
          </a:lstStyle>
          <a:p>
            <a:r>
              <a:rPr lang="en-US" dirty="0" err="1"/>
              <a:t>Mohak</a:t>
            </a:r>
            <a:r>
              <a:rPr lang="en-US" dirty="0"/>
              <a:t> Chadha | Migrating from Microservices to Serverless: An IoT Platform Case Study | WoSC8</a:t>
            </a:r>
          </a:p>
        </p:txBody>
      </p:sp>
    </p:spTree>
    <p:extLst>
      <p:ext uri="{BB962C8B-B14F-4D97-AF65-F5344CB8AC3E}">
        <p14:creationId xmlns:p14="http://schemas.microsoft.com/office/powerpoint/2010/main" val="1512352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414883" y="2015527"/>
            <a:ext cx="11345332" cy="33909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867" noProof="0" dirty="0" smtClean="0"/>
            </a:lvl1pPr>
            <a:lvl2pPr>
              <a:lnSpc>
                <a:spcPct val="114000"/>
              </a:lnSpc>
              <a:defRPr lang="de-DE" sz="1867" noProof="0" dirty="0" smtClean="0"/>
            </a:lvl2pPr>
            <a:lvl3pPr>
              <a:defRPr sz="1867" baseline="0"/>
            </a:lvl3pPr>
          </a:lstStyle>
          <a:p>
            <a:pPr lvl="0"/>
            <a:r>
              <a:rPr lang="de-DE" noProof="0" dirty="0"/>
              <a:t>Inhalt durch Klicken bearbeiten</a:t>
            </a:r>
          </a:p>
          <a:p>
            <a:pPr lvl="1"/>
            <a:r>
              <a:rPr lang="de-DE" noProof="0" dirty="0"/>
              <a:t>Zweite Ebene</a:t>
            </a:r>
          </a:p>
          <a:p>
            <a:pPr lvl="2"/>
            <a:r>
              <a:rPr lang="de-DE" noProof="0" dirty="0"/>
              <a:t>Dritte Ebene</a:t>
            </a:r>
          </a:p>
        </p:txBody>
      </p:sp>
      <p:sp useBgFill="1">
        <p:nvSpPr>
          <p:cNvPr id="10" name="Titel 1"/>
          <p:cNvSpPr>
            <a:spLocks noGrp="1"/>
          </p:cNvSpPr>
          <p:nvPr>
            <p:ph type="title" hasCustomPrompt="1"/>
          </p:nvPr>
        </p:nvSpPr>
        <p:spPr>
          <a:xfrm>
            <a:off x="425455" y="333882"/>
            <a:ext cx="11345332" cy="551433"/>
          </a:xfrm>
          <a:prstGeom prst="rect">
            <a:avLst/>
          </a:prstGeom>
          <a:ln w="9525">
            <a:noFill/>
            <a:miter lim="800000"/>
            <a:headEnd/>
            <a:tailEnd/>
          </a:ln>
        </p:spPr>
        <p:txBody>
          <a:bodyPr vert="horz" wrap="square" lIns="0" tIns="0" rIns="0" bIns="0" numCol="1" anchor="t" anchorCtr="0" compatLnSpc="1">
            <a:prstTxWarp prst="textNoShape">
              <a:avLst/>
            </a:prstTxWarp>
            <a:spAutoFit/>
          </a:bodyPr>
          <a:lstStyle>
            <a:lvl1pPr>
              <a:lnSpc>
                <a:spcPts val="4267"/>
              </a:lnSpc>
              <a:defRPr lang="de-DE" sz="3333" noProof="0" dirty="0"/>
            </a:lvl1pPr>
          </a:lstStyle>
          <a:p>
            <a:pPr lvl="0"/>
            <a:r>
              <a:rPr lang="de-DE" noProof="0" dirty="0"/>
              <a:t>Titel durch Klicken bearbeiten</a:t>
            </a:r>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7" name="Fußzeilenplatzhalter 6"/>
          <p:cNvSpPr>
            <a:spLocks noGrp="1"/>
          </p:cNvSpPr>
          <p:nvPr>
            <p:ph type="ftr" sz="quarter" idx="12"/>
          </p:nvPr>
        </p:nvSpPr>
        <p:spPr/>
        <p:txBody>
          <a:bodyPr/>
          <a:lstStyle>
            <a:lvl1pPr>
              <a:defRPr>
                <a:solidFill>
                  <a:schemeClr val="bg1">
                    <a:lumMod val="65000"/>
                  </a:schemeClr>
                </a:solidFill>
              </a:defRPr>
            </a:lvl1pPr>
          </a:lstStyle>
          <a:p>
            <a:r>
              <a:rPr lang="en-US" dirty="0" err="1"/>
              <a:t>Mohak</a:t>
            </a:r>
            <a:r>
              <a:rPr lang="en-US" dirty="0"/>
              <a:t> Chadha | Migrating from Microservices to Serverless: An IoT Platform Case Study | WoSC8</a:t>
            </a:r>
          </a:p>
        </p:txBody>
      </p:sp>
      <p:sp useBgFill="1">
        <p:nvSpPr>
          <p:cNvPr id="6" name="Textplatzhalter 7"/>
          <p:cNvSpPr>
            <a:spLocks noGrp="1"/>
          </p:cNvSpPr>
          <p:nvPr>
            <p:ph type="body" sz="quarter" idx="13" hasCustomPrompt="1"/>
          </p:nvPr>
        </p:nvSpPr>
        <p:spPr>
          <a:xfrm>
            <a:off x="425455" y="1111485"/>
            <a:ext cx="11345332" cy="67374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867" noProof="0" dirty="0" smtClean="0"/>
            </a:lvl1pPr>
          </a:lstStyle>
          <a:p>
            <a:pPr lvl="0"/>
            <a:r>
              <a:rPr lang="de-DE" noProof="0" dirty="0"/>
              <a:t>Inhalt durch Klicken bearbeiten</a:t>
            </a:r>
          </a:p>
        </p:txBody>
      </p:sp>
    </p:spTree>
    <p:extLst>
      <p:ext uri="{BB962C8B-B14F-4D97-AF65-F5344CB8AC3E}">
        <p14:creationId xmlns:p14="http://schemas.microsoft.com/office/powerpoint/2010/main" val="137207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425457" y="1175902"/>
            <a:ext cx="5574547" cy="508760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867" noProof="0" dirty="0" smtClean="0"/>
            </a:lvl1pPr>
            <a:lvl2pPr>
              <a:lnSpc>
                <a:spcPct val="114000"/>
              </a:lnSpc>
              <a:defRPr lang="de-DE" sz="1867" noProof="0" dirty="0" smtClean="0"/>
            </a:lvl2pPr>
            <a:lvl3pPr>
              <a:defRPr sz="1867" baseline="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3" name="Inhaltsplatzhalter 2"/>
          <p:cNvSpPr>
            <a:spLocks noGrp="1"/>
          </p:cNvSpPr>
          <p:nvPr>
            <p:ph idx="15" hasCustomPrompt="1"/>
          </p:nvPr>
        </p:nvSpPr>
        <p:spPr>
          <a:xfrm>
            <a:off x="6196241" y="1175902"/>
            <a:ext cx="5574547" cy="508760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867" noProof="0" dirty="0" smtClean="0"/>
            </a:lvl1pPr>
            <a:lvl2pPr>
              <a:lnSpc>
                <a:spcPct val="114000"/>
              </a:lnSpc>
              <a:defRPr lang="de-DE" sz="1867" noProof="0" dirty="0" smtClean="0"/>
            </a:lvl2pPr>
            <a:lvl3pPr>
              <a:defRPr sz="1867" baseline="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6" name="Titel 1"/>
          <p:cNvSpPr>
            <a:spLocks noGrp="1"/>
          </p:cNvSpPr>
          <p:nvPr>
            <p:ph type="title" hasCustomPrompt="1"/>
          </p:nvPr>
        </p:nvSpPr>
        <p:spPr>
          <a:xfrm>
            <a:off x="425457" y="414656"/>
            <a:ext cx="11345332" cy="55143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4267"/>
              </a:lnSpc>
              <a:defRPr lang="de-DE" sz="3333" baseline="0" noProof="0" dirty="0"/>
            </a:lvl1pPr>
          </a:lstStyle>
          <a:p>
            <a:pPr lvl="0"/>
            <a:r>
              <a:rPr lang="de-DE" noProof="0" dirty="0"/>
              <a:t>Titel durch Klicken bearbeiten</a:t>
            </a:r>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7"/>
          </p:nvPr>
        </p:nvSpPr>
        <p:spPr/>
        <p:txBody>
          <a:bodyPr/>
          <a:lstStyle>
            <a:lvl1pPr>
              <a:defRPr>
                <a:solidFill>
                  <a:schemeClr val="bg1">
                    <a:lumMod val="65000"/>
                  </a:schemeClr>
                </a:solidFill>
              </a:defRPr>
            </a:lvl1pPr>
          </a:lstStyle>
          <a:p>
            <a:r>
              <a:rPr lang="en-US" dirty="0" err="1"/>
              <a:t>Mohak</a:t>
            </a:r>
            <a:r>
              <a:rPr lang="en-US" dirty="0"/>
              <a:t> Chadha | Migrating from Microservices to Serverless: An IoT Platform Case Study | WoSC8</a:t>
            </a:r>
          </a:p>
        </p:txBody>
      </p:sp>
    </p:spTree>
    <p:extLst>
      <p:ext uri="{BB962C8B-B14F-4D97-AF65-F5344CB8AC3E}">
        <p14:creationId xmlns:p14="http://schemas.microsoft.com/office/powerpoint/2010/main" val="24206598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image" Target="../media/image2.wmf"/><Relationship Id="rId5" Type="http://schemas.openxmlformats.org/officeDocument/2006/relationships/slideLayout" Target="../slideLayouts/slideLayout9.xml"/><Relationship Id="rId10" Type="http://schemas.openxmlformats.org/officeDocument/2006/relationships/theme" Target="../theme/theme5.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6.xml"/><Relationship Id="rId1" Type="http://schemas.openxmlformats.org/officeDocument/2006/relationships/slideLayout" Target="../slideLayouts/slideLayout14.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7.xml"/><Relationship Id="rId1" Type="http://schemas.openxmlformats.org/officeDocument/2006/relationships/slideLayout" Target="../slideLayouts/slideLayout15.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8.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algn="ctr">
              <a:lnSpc>
                <a:spcPct val="114000"/>
              </a:lnSpc>
            </a:pPr>
            <a:endParaRPr lang="de-DE" sz="2400" dirty="0"/>
          </a:p>
        </p:txBody>
      </p:sp>
      <p:pic>
        <p:nvPicPr>
          <p:cNvPr id="4" name="Bild 3" descr="20150416 tum logo blau png final.png"/>
          <p:cNvPicPr>
            <a:picLocks noChangeAspect="1"/>
          </p:cNvPicPr>
          <p:nvPr/>
        </p:nvPicPr>
        <p:blipFill>
          <a:blip r:embed="rId3"/>
          <a:stretch>
            <a:fillRect/>
          </a:stretch>
        </p:blipFill>
        <p:spPr bwMode="black">
          <a:xfrm>
            <a:off x="10958403" y="432004"/>
            <a:ext cx="799351" cy="427051"/>
          </a:xfrm>
          <a:prstGeom prst="rect">
            <a:avLst/>
          </a:prstGeom>
        </p:spPr>
      </p:pic>
      <p:sp>
        <p:nvSpPr>
          <p:cNvPr id="7" name="Foliennummernplatzhalter 4"/>
          <p:cNvSpPr>
            <a:spLocks noGrp="1"/>
          </p:cNvSpPr>
          <p:nvPr>
            <p:ph type="sldNum" sz="quarter" idx="4"/>
          </p:nvPr>
        </p:nvSpPr>
        <p:spPr>
          <a:xfrm>
            <a:off x="9033245" y="6473318"/>
            <a:ext cx="2736000" cy="365125"/>
          </a:xfrm>
          <a:prstGeom prst="rect">
            <a:avLst/>
          </a:prstGeom>
        </p:spPr>
        <p:txBody>
          <a:bodyPr vert="horz" lIns="0" tIns="45720" rIns="0" bIns="45720" rtlCol="0" anchor="ctr"/>
          <a:lstStyle>
            <a:lvl1pPr algn="r">
              <a:defRPr sz="1467">
                <a:solidFill>
                  <a:schemeClr val="bg1"/>
                </a:solidFill>
              </a:defRPr>
            </a:lvl1pPr>
          </a:lstStyle>
          <a:p>
            <a:fld id="{CE58CB1E-F828-4F11-99E0-327109AF9DA4}" type="slidenum">
              <a:rPr lang="de-DE" smtClean="0"/>
              <a:pPr/>
              <a:t>‹#›</a:t>
            </a:fld>
            <a:endParaRPr lang="de-DE" dirty="0"/>
          </a:p>
        </p:txBody>
      </p:sp>
      <p:sp>
        <p:nvSpPr>
          <p:cNvPr id="8" name="Fußzeilenplatzhalter 3"/>
          <p:cNvSpPr>
            <a:spLocks noGrp="1"/>
          </p:cNvSpPr>
          <p:nvPr>
            <p:ph type="ftr" sz="quarter" idx="3"/>
          </p:nvPr>
        </p:nvSpPr>
        <p:spPr>
          <a:xfrm>
            <a:off x="414883" y="6473318"/>
            <a:ext cx="8619040" cy="365125"/>
          </a:xfrm>
          <a:prstGeom prst="rect">
            <a:avLst/>
          </a:prstGeom>
        </p:spPr>
        <p:txBody>
          <a:bodyPr vert="horz" lIns="0" tIns="45720" rIns="0" bIns="45720" rtlCol="0" anchor="ctr"/>
          <a:lstStyle>
            <a:lvl1pPr algn="l">
              <a:defRPr sz="1467">
                <a:solidFill>
                  <a:schemeClr val="bg2">
                    <a:lumMod val="50000"/>
                  </a:schemeClr>
                </a:solidFill>
              </a:defRPr>
            </a:lvl1pPr>
          </a:lstStyle>
          <a:p>
            <a:r>
              <a:rPr lang="en-US" dirty="0" err="1"/>
              <a:t>Mohak</a:t>
            </a:r>
            <a:r>
              <a:rPr lang="en-US" dirty="0"/>
              <a:t> Chadha | Migrating from Microservices to Serverless: An IoT Platform Case Study | WoSC8</a:t>
            </a:r>
          </a:p>
        </p:txBody>
      </p:sp>
    </p:spTree>
    <p:extLst>
      <p:ext uri="{BB962C8B-B14F-4D97-AF65-F5344CB8AC3E}">
        <p14:creationId xmlns:p14="http://schemas.microsoft.com/office/powerpoint/2010/main" val="1545639957"/>
      </p:ext>
    </p:extLst>
  </p:cSld>
  <p:clrMap bg1="lt1" tx1="dk1" bg2="lt2" tx2="dk2" accent1="accent1" accent2="accent2" accent3="accent3" accent4="accent4" accent5="accent5" accent6="accent6" hlink="hlink" folHlink="folHlink"/>
  <p:sldLayoutIdLst>
    <p:sldLayoutId id="2147483688" r:id="rId1"/>
  </p:sldLayoutIdLst>
  <p:hf hdr="0" dt="0"/>
  <p:txStyles>
    <p:titleStyle>
      <a:lvl1pPr algn="l" rtl="0" eaLnBrk="1" fontAlgn="base" hangingPunct="1">
        <a:lnSpc>
          <a:spcPct val="125000"/>
        </a:lnSpc>
        <a:spcBef>
          <a:spcPct val="0"/>
        </a:spcBef>
        <a:spcAft>
          <a:spcPct val="0"/>
        </a:spcAft>
        <a:defRPr sz="2933" b="0" kern="1200">
          <a:solidFill>
            <a:schemeClr val="tx1"/>
          </a:solidFill>
          <a:latin typeface="+mj-lt"/>
          <a:ea typeface="+mj-ea"/>
          <a:cs typeface="+mj-cs"/>
        </a:defRPr>
      </a:lvl1pPr>
      <a:lvl2pPr algn="l" rtl="0" eaLnBrk="1" fontAlgn="base" hangingPunct="1">
        <a:spcBef>
          <a:spcPct val="0"/>
        </a:spcBef>
        <a:spcAft>
          <a:spcPct val="0"/>
        </a:spcAft>
        <a:defRPr sz="2667" b="1">
          <a:solidFill>
            <a:schemeClr val="tx2"/>
          </a:solidFill>
          <a:latin typeface="Arial" charset="0"/>
          <a:cs typeface="Arial" charset="0"/>
        </a:defRPr>
      </a:lvl2pPr>
      <a:lvl3pPr algn="l" rtl="0" eaLnBrk="1" fontAlgn="base" hangingPunct="1">
        <a:spcBef>
          <a:spcPct val="0"/>
        </a:spcBef>
        <a:spcAft>
          <a:spcPct val="0"/>
        </a:spcAft>
        <a:defRPr sz="2667" b="1">
          <a:solidFill>
            <a:schemeClr val="tx2"/>
          </a:solidFill>
          <a:latin typeface="Arial" charset="0"/>
          <a:cs typeface="Arial" charset="0"/>
        </a:defRPr>
      </a:lvl3pPr>
      <a:lvl4pPr algn="l" rtl="0" eaLnBrk="1" fontAlgn="base" hangingPunct="1">
        <a:spcBef>
          <a:spcPct val="0"/>
        </a:spcBef>
        <a:spcAft>
          <a:spcPct val="0"/>
        </a:spcAft>
        <a:defRPr sz="2667" b="1">
          <a:solidFill>
            <a:schemeClr val="tx2"/>
          </a:solidFill>
          <a:latin typeface="Arial" charset="0"/>
          <a:cs typeface="Arial" charset="0"/>
        </a:defRPr>
      </a:lvl4pPr>
      <a:lvl5pPr algn="l" rtl="0" eaLnBrk="1" fontAlgn="base" hangingPunct="1">
        <a:spcBef>
          <a:spcPct val="0"/>
        </a:spcBef>
        <a:spcAft>
          <a:spcPct val="0"/>
        </a:spcAft>
        <a:defRPr sz="2667" b="1">
          <a:solidFill>
            <a:schemeClr val="tx2"/>
          </a:solidFill>
          <a:latin typeface="Arial" charset="0"/>
          <a:cs typeface="Arial" charset="0"/>
        </a:defRPr>
      </a:lvl5pPr>
      <a:lvl6pPr marL="609570" algn="l" rtl="0" eaLnBrk="1" fontAlgn="base" hangingPunct="1">
        <a:spcBef>
          <a:spcPct val="0"/>
        </a:spcBef>
        <a:spcAft>
          <a:spcPct val="0"/>
        </a:spcAft>
        <a:defRPr sz="2667" b="1">
          <a:solidFill>
            <a:schemeClr val="tx2"/>
          </a:solidFill>
          <a:latin typeface="Arial" charset="0"/>
          <a:cs typeface="Arial" charset="0"/>
        </a:defRPr>
      </a:lvl6pPr>
      <a:lvl7pPr marL="1219140" algn="l" rtl="0" eaLnBrk="1" fontAlgn="base" hangingPunct="1">
        <a:spcBef>
          <a:spcPct val="0"/>
        </a:spcBef>
        <a:spcAft>
          <a:spcPct val="0"/>
        </a:spcAft>
        <a:defRPr sz="2667" b="1">
          <a:solidFill>
            <a:schemeClr val="tx2"/>
          </a:solidFill>
          <a:latin typeface="Arial" charset="0"/>
          <a:cs typeface="Arial" charset="0"/>
        </a:defRPr>
      </a:lvl7pPr>
      <a:lvl8pPr marL="1828709" algn="l" rtl="0" eaLnBrk="1" fontAlgn="base" hangingPunct="1">
        <a:spcBef>
          <a:spcPct val="0"/>
        </a:spcBef>
        <a:spcAft>
          <a:spcPct val="0"/>
        </a:spcAft>
        <a:defRPr sz="2667" b="1">
          <a:solidFill>
            <a:schemeClr val="tx2"/>
          </a:solidFill>
          <a:latin typeface="Arial" charset="0"/>
          <a:cs typeface="Arial" charset="0"/>
        </a:defRPr>
      </a:lvl8pPr>
      <a:lvl9pPr marL="2438278" algn="l" rtl="0" eaLnBrk="1" fontAlgn="base" hangingPunct="1">
        <a:spcBef>
          <a:spcPct val="0"/>
        </a:spcBef>
        <a:spcAft>
          <a:spcPct val="0"/>
        </a:spcAft>
        <a:defRPr sz="2667"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2133" kern="1200">
          <a:solidFill>
            <a:schemeClr val="tx1"/>
          </a:solidFill>
          <a:latin typeface="+mn-lt"/>
          <a:ea typeface="+mn-ea"/>
          <a:cs typeface="+mn-cs"/>
        </a:defRPr>
      </a:lvl1pPr>
      <a:lvl2pPr marL="234939" indent="-234939" algn="l" rtl="0" eaLnBrk="1" fontAlgn="base" hangingPunct="1">
        <a:lnSpc>
          <a:spcPct val="100000"/>
        </a:lnSpc>
        <a:spcBef>
          <a:spcPct val="0"/>
        </a:spcBef>
        <a:spcAft>
          <a:spcPct val="0"/>
        </a:spcAft>
        <a:buFont typeface="Arial" charset="0"/>
        <a:buChar char="•"/>
        <a:defRPr sz="2133" kern="1200">
          <a:solidFill>
            <a:schemeClr val="tx1"/>
          </a:solidFill>
          <a:latin typeface="+mn-lt"/>
          <a:ea typeface="+mn-ea"/>
          <a:cs typeface="+mn-cs"/>
        </a:defRPr>
      </a:lvl2pPr>
      <a:lvl3pPr marL="480460" indent="-245521" algn="l" rtl="0" eaLnBrk="1" fontAlgn="base" hangingPunct="1">
        <a:lnSpc>
          <a:spcPct val="125000"/>
        </a:lnSpc>
        <a:spcBef>
          <a:spcPct val="0"/>
        </a:spcBef>
        <a:spcAft>
          <a:spcPct val="0"/>
        </a:spcAft>
        <a:buFont typeface="Symbol" pitchFamily="18" charset="2"/>
        <a:buChar char="-"/>
        <a:defRPr sz="1867" kern="1200">
          <a:solidFill>
            <a:schemeClr val="tx1"/>
          </a:solidFill>
          <a:latin typeface="+mn-lt"/>
          <a:ea typeface="+mn-ea"/>
          <a:cs typeface="+mn-cs"/>
        </a:defRPr>
      </a:lvl3pPr>
      <a:lvl4pPr marL="717515" indent="-237055" algn="l" rtl="0" eaLnBrk="1" fontAlgn="base" hangingPunct="1">
        <a:lnSpc>
          <a:spcPct val="125000"/>
        </a:lnSpc>
        <a:spcBef>
          <a:spcPct val="0"/>
        </a:spcBef>
        <a:spcAft>
          <a:spcPct val="0"/>
        </a:spcAft>
        <a:buFont typeface="Symbol" pitchFamily="18" charset="2"/>
        <a:buChar char="-"/>
        <a:defRPr sz="1867" kern="1200">
          <a:solidFill>
            <a:schemeClr val="tx1"/>
          </a:solidFill>
          <a:latin typeface="+mn-lt"/>
          <a:ea typeface="+mn-ea"/>
          <a:cs typeface="+mn-cs"/>
        </a:defRPr>
      </a:lvl4pPr>
      <a:lvl5pPr marL="952452" indent="-234939" algn="l" rtl="0" eaLnBrk="1" fontAlgn="base" hangingPunct="1">
        <a:lnSpc>
          <a:spcPct val="125000"/>
        </a:lnSpc>
        <a:spcBef>
          <a:spcPct val="0"/>
        </a:spcBef>
        <a:spcAft>
          <a:spcPct val="0"/>
        </a:spcAft>
        <a:buFont typeface="Symbol" pitchFamily="18" charset="2"/>
        <a:buChar char="-"/>
        <a:defRPr sz="1867" kern="1200">
          <a:solidFill>
            <a:schemeClr val="tx1"/>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de-DE"/>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Fußzeilenplatzhalter 3"/>
          <p:cNvSpPr>
            <a:spLocks noGrp="1"/>
          </p:cNvSpPr>
          <p:nvPr>
            <p:ph type="ftr" sz="quarter" idx="3"/>
          </p:nvPr>
        </p:nvSpPr>
        <p:spPr>
          <a:xfrm>
            <a:off x="414883" y="6473318"/>
            <a:ext cx="10439384" cy="384687"/>
          </a:xfrm>
          <a:prstGeom prst="rect">
            <a:avLst/>
          </a:prstGeom>
        </p:spPr>
        <p:txBody>
          <a:bodyPr vert="horz" lIns="0" tIns="45720" rIns="0" bIns="45720" rtlCol="0" anchor="ctr"/>
          <a:lstStyle>
            <a:lvl1pPr algn="l">
              <a:defRPr sz="1467">
                <a:solidFill>
                  <a:schemeClr val="accent4">
                    <a:lumMod val="75000"/>
                  </a:schemeClr>
                </a:solidFill>
              </a:defRPr>
            </a:lvl1pPr>
          </a:lstStyle>
          <a:p>
            <a:r>
              <a:rPr lang="en-US" dirty="0" err="1"/>
              <a:t>Mohak</a:t>
            </a:r>
            <a:r>
              <a:rPr lang="en-US" dirty="0"/>
              <a:t> Chadha | Migrating from Microservices to Serverless: An IoT Platform Case Study | WoSC8</a:t>
            </a:r>
          </a:p>
        </p:txBody>
      </p:sp>
      <p:sp>
        <p:nvSpPr>
          <p:cNvPr id="11" name="Foliennummernplatzhalter 4"/>
          <p:cNvSpPr>
            <a:spLocks noGrp="1"/>
          </p:cNvSpPr>
          <p:nvPr>
            <p:ph type="sldNum" sz="quarter" idx="4"/>
          </p:nvPr>
        </p:nvSpPr>
        <p:spPr>
          <a:xfrm>
            <a:off x="9033245" y="6473318"/>
            <a:ext cx="2736000" cy="365125"/>
          </a:xfrm>
          <a:prstGeom prst="rect">
            <a:avLst/>
          </a:prstGeom>
        </p:spPr>
        <p:txBody>
          <a:bodyPr vert="horz" lIns="0" tIns="45720" rIns="0" bIns="45720" rtlCol="0" anchor="ctr"/>
          <a:lstStyle>
            <a:lvl1pPr algn="r">
              <a:defRPr sz="1467">
                <a:solidFill>
                  <a:schemeClr val="tx1"/>
                </a:solidFill>
              </a:defRPr>
            </a:lvl1pPr>
          </a:lstStyle>
          <a:p>
            <a:fld id="{2554DCE2-21AD-4561-8B6B-B954B907F671}" type="slidenum">
              <a:rPr lang="en-US" smtClean="0"/>
              <a:t>‹#›</a:t>
            </a:fld>
            <a:endParaRPr lang="en-US"/>
          </a:p>
        </p:txBody>
      </p:sp>
      <p:pic>
        <p:nvPicPr>
          <p:cNvPr id="5" name="Bild 8" descr="20150416 tum logo blau png final.png"/>
          <p:cNvPicPr>
            <a:picLocks noChangeAspect="1"/>
          </p:cNvPicPr>
          <p:nvPr/>
        </p:nvPicPr>
        <p:blipFill>
          <a:blip r:embed="rId3"/>
          <a:stretch>
            <a:fillRect/>
          </a:stretch>
        </p:blipFill>
        <p:spPr>
          <a:xfrm>
            <a:off x="10958400" y="432000"/>
            <a:ext cx="806365" cy="424688"/>
          </a:xfrm>
          <a:prstGeom prst="rect">
            <a:avLst/>
          </a:prstGeom>
        </p:spPr>
      </p:pic>
    </p:spTree>
    <p:extLst>
      <p:ext uri="{BB962C8B-B14F-4D97-AF65-F5344CB8AC3E}">
        <p14:creationId xmlns:p14="http://schemas.microsoft.com/office/powerpoint/2010/main" val="3524546556"/>
      </p:ext>
    </p:extLst>
  </p:cSld>
  <p:clrMap bg1="lt1" tx1="dk1" bg2="lt2" tx2="dk2" accent1="accent1" accent2="accent2" accent3="accent3" accent4="accent4" accent5="accent5" accent6="accent6" hlink="hlink" folHlink="folHlink"/>
  <p:sldLayoutIdLst>
    <p:sldLayoutId id="2147483661" r:id="rId1"/>
  </p:sldLayoutIdLst>
  <p:hf hdr="0" dt="0"/>
  <p:txStyles>
    <p:titleStyle>
      <a:lvl1pPr algn="l" rtl="0" eaLnBrk="1" fontAlgn="base" hangingPunct="1">
        <a:lnSpc>
          <a:spcPct val="125000"/>
        </a:lnSpc>
        <a:spcBef>
          <a:spcPct val="0"/>
        </a:spcBef>
        <a:spcAft>
          <a:spcPct val="0"/>
        </a:spcAft>
        <a:defRPr sz="2933" b="0" kern="1200">
          <a:solidFill>
            <a:schemeClr val="tx1"/>
          </a:solidFill>
          <a:latin typeface="+mj-lt"/>
          <a:ea typeface="+mj-ea"/>
          <a:cs typeface="+mj-cs"/>
        </a:defRPr>
      </a:lvl1pPr>
      <a:lvl2pPr algn="l" rtl="0" eaLnBrk="1" fontAlgn="base" hangingPunct="1">
        <a:spcBef>
          <a:spcPct val="0"/>
        </a:spcBef>
        <a:spcAft>
          <a:spcPct val="0"/>
        </a:spcAft>
        <a:defRPr sz="2667" b="1">
          <a:solidFill>
            <a:schemeClr val="tx2"/>
          </a:solidFill>
          <a:latin typeface="Arial" charset="0"/>
          <a:cs typeface="Arial" charset="0"/>
        </a:defRPr>
      </a:lvl2pPr>
      <a:lvl3pPr algn="l" rtl="0" eaLnBrk="1" fontAlgn="base" hangingPunct="1">
        <a:spcBef>
          <a:spcPct val="0"/>
        </a:spcBef>
        <a:spcAft>
          <a:spcPct val="0"/>
        </a:spcAft>
        <a:defRPr sz="2667" b="1">
          <a:solidFill>
            <a:schemeClr val="tx2"/>
          </a:solidFill>
          <a:latin typeface="Arial" charset="0"/>
          <a:cs typeface="Arial" charset="0"/>
        </a:defRPr>
      </a:lvl3pPr>
      <a:lvl4pPr algn="l" rtl="0" eaLnBrk="1" fontAlgn="base" hangingPunct="1">
        <a:spcBef>
          <a:spcPct val="0"/>
        </a:spcBef>
        <a:spcAft>
          <a:spcPct val="0"/>
        </a:spcAft>
        <a:defRPr sz="2667" b="1">
          <a:solidFill>
            <a:schemeClr val="tx2"/>
          </a:solidFill>
          <a:latin typeface="Arial" charset="0"/>
          <a:cs typeface="Arial" charset="0"/>
        </a:defRPr>
      </a:lvl4pPr>
      <a:lvl5pPr algn="l" rtl="0" eaLnBrk="1" fontAlgn="base" hangingPunct="1">
        <a:spcBef>
          <a:spcPct val="0"/>
        </a:spcBef>
        <a:spcAft>
          <a:spcPct val="0"/>
        </a:spcAft>
        <a:defRPr sz="2667" b="1">
          <a:solidFill>
            <a:schemeClr val="tx2"/>
          </a:solidFill>
          <a:latin typeface="Arial" charset="0"/>
          <a:cs typeface="Arial" charset="0"/>
        </a:defRPr>
      </a:lvl5pPr>
      <a:lvl6pPr marL="609570" algn="l" rtl="0" eaLnBrk="1" fontAlgn="base" hangingPunct="1">
        <a:spcBef>
          <a:spcPct val="0"/>
        </a:spcBef>
        <a:spcAft>
          <a:spcPct val="0"/>
        </a:spcAft>
        <a:defRPr sz="2667" b="1">
          <a:solidFill>
            <a:schemeClr val="tx2"/>
          </a:solidFill>
          <a:latin typeface="Arial" charset="0"/>
          <a:cs typeface="Arial" charset="0"/>
        </a:defRPr>
      </a:lvl6pPr>
      <a:lvl7pPr marL="1219140" algn="l" rtl="0" eaLnBrk="1" fontAlgn="base" hangingPunct="1">
        <a:spcBef>
          <a:spcPct val="0"/>
        </a:spcBef>
        <a:spcAft>
          <a:spcPct val="0"/>
        </a:spcAft>
        <a:defRPr sz="2667" b="1">
          <a:solidFill>
            <a:schemeClr val="tx2"/>
          </a:solidFill>
          <a:latin typeface="Arial" charset="0"/>
          <a:cs typeface="Arial" charset="0"/>
        </a:defRPr>
      </a:lvl7pPr>
      <a:lvl8pPr marL="1828709" algn="l" rtl="0" eaLnBrk="1" fontAlgn="base" hangingPunct="1">
        <a:spcBef>
          <a:spcPct val="0"/>
        </a:spcBef>
        <a:spcAft>
          <a:spcPct val="0"/>
        </a:spcAft>
        <a:defRPr sz="2667" b="1">
          <a:solidFill>
            <a:schemeClr val="tx2"/>
          </a:solidFill>
          <a:latin typeface="Arial" charset="0"/>
          <a:cs typeface="Arial" charset="0"/>
        </a:defRPr>
      </a:lvl8pPr>
      <a:lvl9pPr marL="2438278" algn="l" rtl="0" eaLnBrk="1" fontAlgn="base" hangingPunct="1">
        <a:spcBef>
          <a:spcPct val="0"/>
        </a:spcBef>
        <a:spcAft>
          <a:spcPct val="0"/>
        </a:spcAft>
        <a:defRPr sz="2667"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2133" kern="1200">
          <a:solidFill>
            <a:schemeClr val="tx1"/>
          </a:solidFill>
          <a:latin typeface="+mn-lt"/>
          <a:ea typeface="+mn-ea"/>
          <a:cs typeface="+mn-cs"/>
        </a:defRPr>
      </a:lvl1pPr>
      <a:lvl2pPr marL="234939" indent="-234939" algn="l" rtl="0" eaLnBrk="1" fontAlgn="base" hangingPunct="1">
        <a:lnSpc>
          <a:spcPct val="100000"/>
        </a:lnSpc>
        <a:spcBef>
          <a:spcPct val="0"/>
        </a:spcBef>
        <a:spcAft>
          <a:spcPct val="0"/>
        </a:spcAft>
        <a:buFont typeface="Arial" charset="0"/>
        <a:buChar char="•"/>
        <a:defRPr sz="2133" kern="1200">
          <a:solidFill>
            <a:schemeClr val="tx1"/>
          </a:solidFill>
          <a:latin typeface="+mn-lt"/>
          <a:ea typeface="+mn-ea"/>
          <a:cs typeface="+mn-cs"/>
        </a:defRPr>
      </a:lvl2pPr>
      <a:lvl3pPr marL="480460" indent="-245521" algn="l" rtl="0" eaLnBrk="1" fontAlgn="base" hangingPunct="1">
        <a:lnSpc>
          <a:spcPct val="125000"/>
        </a:lnSpc>
        <a:spcBef>
          <a:spcPct val="0"/>
        </a:spcBef>
        <a:spcAft>
          <a:spcPct val="0"/>
        </a:spcAft>
        <a:buFont typeface="Symbol" pitchFamily="18" charset="2"/>
        <a:buChar char="-"/>
        <a:defRPr sz="1867" kern="1200">
          <a:solidFill>
            <a:schemeClr val="tx1"/>
          </a:solidFill>
          <a:latin typeface="+mn-lt"/>
          <a:ea typeface="+mn-ea"/>
          <a:cs typeface="+mn-cs"/>
        </a:defRPr>
      </a:lvl3pPr>
      <a:lvl4pPr marL="717515" indent="-237055" algn="l" rtl="0" eaLnBrk="1" fontAlgn="base" hangingPunct="1">
        <a:lnSpc>
          <a:spcPct val="125000"/>
        </a:lnSpc>
        <a:spcBef>
          <a:spcPct val="0"/>
        </a:spcBef>
        <a:spcAft>
          <a:spcPct val="0"/>
        </a:spcAft>
        <a:buFont typeface="Symbol" pitchFamily="18" charset="2"/>
        <a:buChar char="-"/>
        <a:defRPr sz="1867" kern="1200">
          <a:solidFill>
            <a:schemeClr val="tx1"/>
          </a:solidFill>
          <a:latin typeface="+mn-lt"/>
          <a:ea typeface="+mn-ea"/>
          <a:cs typeface="+mn-cs"/>
        </a:defRPr>
      </a:lvl4pPr>
      <a:lvl5pPr marL="952452" indent="-234939" algn="l" rtl="0" eaLnBrk="1" fontAlgn="base" hangingPunct="1">
        <a:lnSpc>
          <a:spcPct val="125000"/>
        </a:lnSpc>
        <a:spcBef>
          <a:spcPct val="0"/>
        </a:spcBef>
        <a:spcAft>
          <a:spcPct val="0"/>
        </a:spcAft>
        <a:buFont typeface="Symbol" pitchFamily="18" charset="2"/>
        <a:buChar char="-"/>
        <a:defRPr sz="1867" kern="1200">
          <a:solidFill>
            <a:schemeClr val="tx1"/>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de-DE"/>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10284440" y="6563244"/>
            <a:ext cx="1487168" cy="280718"/>
          </a:xfrm>
          <a:prstGeom prst="rect">
            <a:avLst/>
          </a:prstGeom>
        </p:spPr>
        <p:txBody>
          <a:bodyPr wrap="square" lIns="0" tIns="0" rIns="0" bIns="0" rtlCol="0" anchor="b" anchorCtr="0">
            <a:spAutoFit/>
          </a:bodyPr>
          <a:lstStyle/>
          <a:p>
            <a:pPr algn="r">
              <a:lnSpc>
                <a:spcPct val="114000"/>
              </a:lnSpc>
            </a:pPr>
            <a:fld id="{C51078C5-4710-4254-8001-F1C0900803FD}" type="slidenum">
              <a:rPr lang="de-DE" sz="1600" smtClean="0">
                <a:latin typeface="+mn-lt"/>
                <a:cs typeface="Arial" pitchFamily="34" charset="0"/>
              </a:rPr>
              <a:pPr algn="r">
                <a:lnSpc>
                  <a:spcPct val="114000"/>
                </a:lnSpc>
              </a:pPr>
              <a:t>‹#›</a:t>
            </a:fld>
            <a:endParaRPr lang="de-DE" sz="1600" dirty="0">
              <a:latin typeface="+mn-lt"/>
              <a:cs typeface="Arial" pitchFamily="34" charset="0"/>
            </a:endParaRPr>
          </a:p>
        </p:txBody>
      </p:sp>
      <p:pic>
        <p:nvPicPr>
          <p:cNvPr id="5" name="Bild 4" descr="Fahnen_HG.jpg"/>
          <p:cNvPicPr>
            <a:picLocks noChangeAspect="1"/>
          </p:cNvPicPr>
          <p:nvPr/>
        </p:nvPicPr>
        <p:blipFill>
          <a:blip r:embed="rId3" cstate="screen"/>
          <a:srcRect l="398" t="14167" b="10833"/>
          <a:stretch>
            <a:fillRect/>
          </a:stretch>
        </p:blipFill>
        <p:spPr>
          <a:xfrm>
            <a:off x="0" y="0"/>
            <a:ext cx="12192000" cy="6858000"/>
          </a:xfrm>
          <a:prstGeom prst="rect">
            <a:avLst/>
          </a:prstGeom>
        </p:spPr>
      </p:pic>
      <p:pic>
        <p:nvPicPr>
          <p:cNvPr id="7" name="Bild 6" descr="20150416 tum logo blau png final.png"/>
          <p:cNvPicPr>
            <a:picLocks noChangeAspect="1"/>
          </p:cNvPicPr>
          <p:nvPr/>
        </p:nvPicPr>
        <p:blipFill>
          <a:blip r:embed="rId4"/>
          <a:stretch>
            <a:fillRect/>
          </a:stretch>
        </p:blipFill>
        <p:spPr>
          <a:xfrm>
            <a:off x="10958403" y="432004"/>
            <a:ext cx="799351" cy="427051"/>
          </a:xfrm>
          <a:prstGeom prst="rect">
            <a:avLst/>
          </a:prstGeom>
        </p:spPr>
      </p:pic>
      <p:sp>
        <p:nvSpPr>
          <p:cNvPr id="8" name="Foliennummernplatzhalter 4"/>
          <p:cNvSpPr>
            <a:spLocks noGrp="1"/>
          </p:cNvSpPr>
          <p:nvPr>
            <p:ph type="sldNum" sz="quarter" idx="4"/>
          </p:nvPr>
        </p:nvSpPr>
        <p:spPr>
          <a:xfrm>
            <a:off x="9033245" y="6473318"/>
            <a:ext cx="2736000" cy="365125"/>
          </a:xfrm>
          <a:prstGeom prst="rect">
            <a:avLst/>
          </a:prstGeom>
        </p:spPr>
        <p:txBody>
          <a:bodyPr vert="horz" lIns="0" tIns="45720" rIns="0" bIns="45720" rtlCol="0" anchor="ctr"/>
          <a:lstStyle>
            <a:lvl1pPr algn="r">
              <a:defRPr sz="1467">
                <a:solidFill>
                  <a:schemeClr val="bg1"/>
                </a:solidFill>
              </a:defRPr>
            </a:lvl1pPr>
          </a:lstStyle>
          <a:p>
            <a:fld id="{CE58CB1E-F828-4F11-99E0-327109AF9DA4}" type="slidenum">
              <a:rPr lang="de-DE" smtClean="0"/>
              <a:pPr/>
              <a:t>‹#›</a:t>
            </a:fld>
            <a:endParaRPr lang="de-DE"/>
          </a:p>
        </p:txBody>
      </p:sp>
      <p:sp>
        <p:nvSpPr>
          <p:cNvPr id="10" name="Fußzeilenplatzhalter 3"/>
          <p:cNvSpPr>
            <a:spLocks noGrp="1"/>
          </p:cNvSpPr>
          <p:nvPr>
            <p:ph type="ftr" sz="quarter" idx="3"/>
          </p:nvPr>
        </p:nvSpPr>
        <p:spPr>
          <a:xfrm>
            <a:off x="414883" y="6473318"/>
            <a:ext cx="8619040" cy="365125"/>
          </a:xfrm>
          <a:prstGeom prst="rect">
            <a:avLst/>
          </a:prstGeom>
        </p:spPr>
        <p:txBody>
          <a:bodyPr vert="horz" lIns="0" tIns="45720" rIns="0" bIns="45720" rtlCol="0" anchor="ctr"/>
          <a:lstStyle>
            <a:lvl1pPr algn="l">
              <a:defRPr sz="1500">
                <a:solidFill>
                  <a:schemeClr val="bg1">
                    <a:lumMod val="65000"/>
                  </a:schemeClr>
                </a:solidFill>
              </a:defRPr>
            </a:lvl1pPr>
          </a:lstStyle>
          <a:p>
            <a:r>
              <a:rPr lang="en-US" dirty="0" err="1"/>
              <a:t>Mohak</a:t>
            </a:r>
            <a:r>
              <a:rPr lang="en-US" dirty="0"/>
              <a:t> Chadha | Migrating from Microservices to Serverless: An IoT Platform Case Study | WoSC8</a:t>
            </a:r>
          </a:p>
        </p:txBody>
      </p:sp>
    </p:spTree>
    <p:extLst>
      <p:ext uri="{BB962C8B-B14F-4D97-AF65-F5344CB8AC3E}">
        <p14:creationId xmlns:p14="http://schemas.microsoft.com/office/powerpoint/2010/main" val="2502088731"/>
      </p:ext>
    </p:extLst>
  </p:cSld>
  <p:clrMap bg1="lt1" tx1="dk1" bg2="lt2" tx2="dk2" accent1="accent1" accent2="accent2" accent3="accent3" accent4="accent4" accent5="accent5" accent6="accent6" hlink="hlink" folHlink="folHlink"/>
  <p:sldLayoutIdLst>
    <p:sldLayoutId id="2147483665" r:id="rId1"/>
  </p:sldLayoutIdLst>
  <p:hf hdr="0" dt="0"/>
  <p:txStyles>
    <p:titleStyle>
      <a:lvl1pPr algn="l" rtl="0" eaLnBrk="1" fontAlgn="base" hangingPunct="1">
        <a:lnSpc>
          <a:spcPct val="125000"/>
        </a:lnSpc>
        <a:spcBef>
          <a:spcPct val="0"/>
        </a:spcBef>
        <a:spcAft>
          <a:spcPct val="0"/>
        </a:spcAft>
        <a:defRPr sz="2933" b="0" kern="1200">
          <a:solidFill>
            <a:schemeClr val="tx1"/>
          </a:solidFill>
          <a:latin typeface="+mj-lt"/>
          <a:ea typeface="+mj-ea"/>
          <a:cs typeface="+mj-cs"/>
        </a:defRPr>
      </a:lvl1pPr>
      <a:lvl2pPr algn="l" rtl="0" eaLnBrk="1" fontAlgn="base" hangingPunct="1">
        <a:spcBef>
          <a:spcPct val="0"/>
        </a:spcBef>
        <a:spcAft>
          <a:spcPct val="0"/>
        </a:spcAft>
        <a:defRPr sz="2667" b="1">
          <a:solidFill>
            <a:schemeClr val="tx2"/>
          </a:solidFill>
          <a:latin typeface="Arial" charset="0"/>
          <a:cs typeface="Arial" charset="0"/>
        </a:defRPr>
      </a:lvl2pPr>
      <a:lvl3pPr algn="l" rtl="0" eaLnBrk="1" fontAlgn="base" hangingPunct="1">
        <a:spcBef>
          <a:spcPct val="0"/>
        </a:spcBef>
        <a:spcAft>
          <a:spcPct val="0"/>
        </a:spcAft>
        <a:defRPr sz="2667" b="1">
          <a:solidFill>
            <a:schemeClr val="tx2"/>
          </a:solidFill>
          <a:latin typeface="Arial" charset="0"/>
          <a:cs typeface="Arial" charset="0"/>
        </a:defRPr>
      </a:lvl3pPr>
      <a:lvl4pPr algn="l" rtl="0" eaLnBrk="1" fontAlgn="base" hangingPunct="1">
        <a:spcBef>
          <a:spcPct val="0"/>
        </a:spcBef>
        <a:spcAft>
          <a:spcPct val="0"/>
        </a:spcAft>
        <a:defRPr sz="2667" b="1">
          <a:solidFill>
            <a:schemeClr val="tx2"/>
          </a:solidFill>
          <a:latin typeface="Arial" charset="0"/>
          <a:cs typeface="Arial" charset="0"/>
        </a:defRPr>
      </a:lvl4pPr>
      <a:lvl5pPr algn="l" rtl="0" eaLnBrk="1" fontAlgn="base" hangingPunct="1">
        <a:spcBef>
          <a:spcPct val="0"/>
        </a:spcBef>
        <a:spcAft>
          <a:spcPct val="0"/>
        </a:spcAft>
        <a:defRPr sz="2667" b="1">
          <a:solidFill>
            <a:schemeClr val="tx2"/>
          </a:solidFill>
          <a:latin typeface="Arial" charset="0"/>
          <a:cs typeface="Arial" charset="0"/>
        </a:defRPr>
      </a:lvl5pPr>
      <a:lvl6pPr marL="609570" algn="l" rtl="0" eaLnBrk="1" fontAlgn="base" hangingPunct="1">
        <a:spcBef>
          <a:spcPct val="0"/>
        </a:spcBef>
        <a:spcAft>
          <a:spcPct val="0"/>
        </a:spcAft>
        <a:defRPr sz="2667" b="1">
          <a:solidFill>
            <a:schemeClr val="tx2"/>
          </a:solidFill>
          <a:latin typeface="Arial" charset="0"/>
          <a:cs typeface="Arial" charset="0"/>
        </a:defRPr>
      </a:lvl6pPr>
      <a:lvl7pPr marL="1219140" algn="l" rtl="0" eaLnBrk="1" fontAlgn="base" hangingPunct="1">
        <a:spcBef>
          <a:spcPct val="0"/>
        </a:spcBef>
        <a:spcAft>
          <a:spcPct val="0"/>
        </a:spcAft>
        <a:defRPr sz="2667" b="1">
          <a:solidFill>
            <a:schemeClr val="tx2"/>
          </a:solidFill>
          <a:latin typeface="Arial" charset="0"/>
          <a:cs typeface="Arial" charset="0"/>
        </a:defRPr>
      </a:lvl7pPr>
      <a:lvl8pPr marL="1828709" algn="l" rtl="0" eaLnBrk="1" fontAlgn="base" hangingPunct="1">
        <a:spcBef>
          <a:spcPct val="0"/>
        </a:spcBef>
        <a:spcAft>
          <a:spcPct val="0"/>
        </a:spcAft>
        <a:defRPr sz="2667" b="1">
          <a:solidFill>
            <a:schemeClr val="tx2"/>
          </a:solidFill>
          <a:latin typeface="Arial" charset="0"/>
          <a:cs typeface="Arial" charset="0"/>
        </a:defRPr>
      </a:lvl8pPr>
      <a:lvl9pPr marL="2438278" algn="l" rtl="0" eaLnBrk="1" fontAlgn="base" hangingPunct="1">
        <a:spcBef>
          <a:spcPct val="0"/>
        </a:spcBef>
        <a:spcAft>
          <a:spcPct val="0"/>
        </a:spcAft>
        <a:defRPr sz="2667"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2133" kern="1200">
          <a:solidFill>
            <a:schemeClr val="tx1"/>
          </a:solidFill>
          <a:latin typeface="+mn-lt"/>
          <a:ea typeface="+mn-ea"/>
          <a:cs typeface="+mn-cs"/>
        </a:defRPr>
      </a:lvl1pPr>
      <a:lvl2pPr marL="234939" indent="-234939" algn="l" rtl="0" eaLnBrk="1" fontAlgn="base" hangingPunct="1">
        <a:lnSpc>
          <a:spcPct val="100000"/>
        </a:lnSpc>
        <a:spcBef>
          <a:spcPct val="0"/>
        </a:spcBef>
        <a:spcAft>
          <a:spcPct val="0"/>
        </a:spcAft>
        <a:buFont typeface="Arial" charset="0"/>
        <a:buChar char="•"/>
        <a:defRPr sz="2133" kern="1200">
          <a:solidFill>
            <a:schemeClr val="tx1"/>
          </a:solidFill>
          <a:latin typeface="+mn-lt"/>
          <a:ea typeface="+mn-ea"/>
          <a:cs typeface="+mn-cs"/>
        </a:defRPr>
      </a:lvl2pPr>
      <a:lvl3pPr marL="480460" indent="-245521" algn="l" rtl="0" eaLnBrk="1" fontAlgn="base" hangingPunct="1">
        <a:lnSpc>
          <a:spcPct val="125000"/>
        </a:lnSpc>
        <a:spcBef>
          <a:spcPct val="0"/>
        </a:spcBef>
        <a:spcAft>
          <a:spcPct val="0"/>
        </a:spcAft>
        <a:buFont typeface="Symbol" pitchFamily="18" charset="2"/>
        <a:buChar char="-"/>
        <a:defRPr sz="1867" kern="1200">
          <a:solidFill>
            <a:schemeClr val="tx1"/>
          </a:solidFill>
          <a:latin typeface="+mn-lt"/>
          <a:ea typeface="+mn-ea"/>
          <a:cs typeface="+mn-cs"/>
        </a:defRPr>
      </a:lvl3pPr>
      <a:lvl4pPr marL="717515" indent="-237055" algn="l" rtl="0" eaLnBrk="1" fontAlgn="base" hangingPunct="1">
        <a:lnSpc>
          <a:spcPct val="125000"/>
        </a:lnSpc>
        <a:spcBef>
          <a:spcPct val="0"/>
        </a:spcBef>
        <a:spcAft>
          <a:spcPct val="0"/>
        </a:spcAft>
        <a:buFont typeface="Symbol" pitchFamily="18" charset="2"/>
        <a:buChar char="-"/>
        <a:defRPr sz="1867" kern="1200">
          <a:solidFill>
            <a:schemeClr val="tx1"/>
          </a:solidFill>
          <a:latin typeface="+mn-lt"/>
          <a:ea typeface="+mn-ea"/>
          <a:cs typeface="+mn-cs"/>
        </a:defRPr>
      </a:lvl4pPr>
      <a:lvl5pPr marL="952452" indent="-234939" algn="l" rtl="0" eaLnBrk="1" fontAlgn="base" hangingPunct="1">
        <a:lnSpc>
          <a:spcPct val="125000"/>
        </a:lnSpc>
        <a:spcBef>
          <a:spcPct val="0"/>
        </a:spcBef>
        <a:spcAft>
          <a:spcPct val="0"/>
        </a:spcAft>
        <a:buFont typeface="Symbol" pitchFamily="18" charset="2"/>
        <a:buChar char="-"/>
        <a:defRPr sz="1867" kern="1200">
          <a:solidFill>
            <a:schemeClr val="tx1"/>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de-DE"/>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9033245" y="6473318"/>
            <a:ext cx="2736000" cy="365125"/>
          </a:xfrm>
          <a:prstGeom prst="rect">
            <a:avLst/>
          </a:prstGeom>
        </p:spPr>
        <p:txBody>
          <a:bodyPr vert="horz" lIns="0" tIns="45720" rIns="0" bIns="45720" rtlCol="0" anchor="ctr"/>
          <a:lstStyle>
            <a:lvl1pPr algn="r">
              <a:defRPr sz="1467">
                <a:solidFill>
                  <a:schemeClr val="tx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414883" y="6473318"/>
            <a:ext cx="8619040" cy="365125"/>
          </a:xfrm>
          <a:prstGeom prst="rect">
            <a:avLst/>
          </a:prstGeom>
        </p:spPr>
        <p:txBody>
          <a:bodyPr vert="horz" lIns="0" tIns="45720" rIns="0" bIns="45720" rtlCol="0" anchor="ctr"/>
          <a:lstStyle>
            <a:lvl1pPr algn="l">
              <a:defRPr sz="1467">
                <a:solidFill>
                  <a:schemeClr val="bg1">
                    <a:lumMod val="65000"/>
                  </a:schemeClr>
                </a:solidFill>
              </a:defRPr>
            </a:lvl1pPr>
          </a:lstStyle>
          <a:p>
            <a:r>
              <a:rPr lang="en-US" dirty="0" err="1"/>
              <a:t>Mohak</a:t>
            </a:r>
            <a:r>
              <a:rPr lang="en-US" dirty="0"/>
              <a:t> Chadha | Migrating from Microservices to Serverless: An IoT Platform Case Study | WoSC8</a:t>
            </a:r>
          </a:p>
        </p:txBody>
      </p:sp>
      <p:pic>
        <p:nvPicPr>
          <p:cNvPr id="7" name="Bild 6" descr="20150416 tum logo blau png final.png"/>
          <p:cNvPicPr>
            <a:picLocks noChangeAspect="1"/>
          </p:cNvPicPr>
          <p:nvPr/>
        </p:nvPicPr>
        <p:blipFill>
          <a:blip r:embed="rId3"/>
          <a:stretch>
            <a:fillRect/>
          </a:stretch>
        </p:blipFill>
        <p:spPr>
          <a:xfrm>
            <a:off x="10957884" y="432000"/>
            <a:ext cx="806365" cy="424688"/>
          </a:xfrm>
          <a:prstGeom prst="rect">
            <a:avLst/>
          </a:prstGeom>
        </p:spPr>
      </p:pic>
    </p:spTree>
    <p:extLst>
      <p:ext uri="{BB962C8B-B14F-4D97-AF65-F5344CB8AC3E}">
        <p14:creationId xmlns:p14="http://schemas.microsoft.com/office/powerpoint/2010/main" val="642363347"/>
      </p:ext>
    </p:extLst>
  </p:cSld>
  <p:clrMap bg1="lt1" tx1="dk1" bg2="lt2" tx2="dk2" accent1="accent1" accent2="accent2" accent3="accent3" accent4="accent4" accent5="accent5" accent6="accent6" hlink="hlink" folHlink="folHlink"/>
  <p:sldLayoutIdLst>
    <p:sldLayoutId id="2147483667" r:id="rId1"/>
  </p:sldLayoutIdLst>
  <p:hf hdr="0" dt="0"/>
  <p:txStyles>
    <p:titleStyle>
      <a:lvl1pPr algn="l" rtl="0" eaLnBrk="1" fontAlgn="base" hangingPunct="1">
        <a:lnSpc>
          <a:spcPct val="125000"/>
        </a:lnSpc>
        <a:spcBef>
          <a:spcPct val="0"/>
        </a:spcBef>
        <a:spcAft>
          <a:spcPct val="0"/>
        </a:spcAft>
        <a:defRPr sz="2933" b="0" kern="1200">
          <a:solidFill>
            <a:schemeClr val="tx1"/>
          </a:solidFill>
          <a:latin typeface="+mj-lt"/>
          <a:ea typeface="+mj-ea"/>
          <a:cs typeface="+mj-cs"/>
        </a:defRPr>
      </a:lvl1pPr>
      <a:lvl2pPr algn="l" rtl="0" eaLnBrk="1" fontAlgn="base" hangingPunct="1">
        <a:spcBef>
          <a:spcPct val="0"/>
        </a:spcBef>
        <a:spcAft>
          <a:spcPct val="0"/>
        </a:spcAft>
        <a:defRPr sz="2667" b="1">
          <a:solidFill>
            <a:schemeClr val="tx2"/>
          </a:solidFill>
          <a:latin typeface="Arial" charset="0"/>
          <a:cs typeface="Arial" charset="0"/>
        </a:defRPr>
      </a:lvl2pPr>
      <a:lvl3pPr algn="l" rtl="0" eaLnBrk="1" fontAlgn="base" hangingPunct="1">
        <a:spcBef>
          <a:spcPct val="0"/>
        </a:spcBef>
        <a:spcAft>
          <a:spcPct val="0"/>
        </a:spcAft>
        <a:defRPr sz="2667" b="1">
          <a:solidFill>
            <a:schemeClr val="tx2"/>
          </a:solidFill>
          <a:latin typeface="Arial" charset="0"/>
          <a:cs typeface="Arial" charset="0"/>
        </a:defRPr>
      </a:lvl3pPr>
      <a:lvl4pPr algn="l" rtl="0" eaLnBrk="1" fontAlgn="base" hangingPunct="1">
        <a:spcBef>
          <a:spcPct val="0"/>
        </a:spcBef>
        <a:spcAft>
          <a:spcPct val="0"/>
        </a:spcAft>
        <a:defRPr sz="2667" b="1">
          <a:solidFill>
            <a:schemeClr val="tx2"/>
          </a:solidFill>
          <a:latin typeface="Arial" charset="0"/>
          <a:cs typeface="Arial" charset="0"/>
        </a:defRPr>
      </a:lvl4pPr>
      <a:lvl5pPr algn="l" rtl="0" eaLnBrk="1" fontAlgn="base" hangingPunct="1">
        <a:spcBef>
          <a:spcPct val="0"/>
        </a:spcBef>
        <a:spcAft>
          <a:spcPct val="0"/>
        </a:spcAft>
        <a:defRPr sz="2667" b="1">
          <a:solidFill>
            <a:schemeClr val="tx2"/>
          </a:solidFill>
          <a:latin typeface="Arial" charset="0"/>
          <a:cs typeface="Arial" charset="0"/>
        </a:defRPr>
      </a:lvl5pPr>
      <a:lvl6pPr marL="609570" algn="l" rtl="0" eaLnBrk="1" fontAlgn="base" hangingPunct="1">
        <a:spcBef>
          <a:spcPct val="0"/>
        </a:spcBef>
        <a:spcAft>
          <a:spcPct val="0"/>
        </a:spcAft>
        <a:defRPr sz="2667" b="1">
          <a:solidFill>
            <a:schemeClr val="tx2"/>
          </a:solidFill>
          <a:latin typeface="Arial" charset="0"/>
          <a:cs typeface="Arial" charset="0"/>
        </a:defRPr>
      </a:lvl6pPr>
      <a:lvl7pPr marL="1219140" algn="l" rtl="0" eaLnBrk="1" fontAlgn="base" hangingPunct="1">
        <a:spcBef>
          <a:spcPct val="0"/>
        </a:spcBef>
        <a:spcAft>
          <a:spcPct val="0"/>
        </a:spcAft>
        <a:defRPr sz="2667" b="1">
          <a:solidFill>
            <a:schemeClr val="tx2"/>
          </a:solidFill>
          <a:latin typeface="Arial" charset="0"/>
          <a:cs typeface="Arial" charset="0"/>
        </a:defRPr>
      </a:lvl7pPr>
      <a:lvl8pPr marL="1828709" algn="l" rtl="0" eaLnBrk="1" fontAlgn="base" hangingPunct="1">
        <a:spcBef>
          <a:spcPct val="0"/>
        </a:spcBef>
        <a:spcAft>
          <a:spcPct val="0"/>
        </a:spcAft>
        <a:defRPr sz="2667" b="1">
          <a:solidFill>
            <a:schemeClr val="tx2"/>
          </a:solidFill>
          <a:latin typeface="Arial" charset="0"/>
          <a:cs typeface="Arial" charset="0"/>
        </a:defRPr>
      </a:lvl8pPr>
      <a:lvl9pPr marL="2438278" algn="l" rtl="0" eaLnBrk="1" fontAlgn="base" hangingPunct="1">
        <a:spcBef>
          <a:spcPct val="0"/>
        </a:spcBef>
        <a:spcAft>
          <a:spcPct val="0"/>
        </a:spcAft>
        <a:defRPr sz="2667"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2133" kern="1200">
          <a:solidFill>
            <a:schemeClr val="tx1"/>
          </a:solidFill>
          <a:latin typeface="+mn-lt"/>
          <a:ea typeface="+mn-ea"/>
          <a:cs typeface="+mn-cs"/>
        </a:defRPr>
      </a:lvl1pPr>
      <a:lvl2pPr marL="234939" indent="-234939" algn="l" rtl="0" eaLnBrk="1" fontAlgn="base" hangingPunct="1">
        <a:lnSpc>
          <a:spcPct val="100000"/>
        </a:lnSpc>
        <a:spcBef>
          <a:spcPct val="0"/>
        </a:spcBef>
        <a:spcAft>
          <a:spcPct val="0"/>
        </a:spcAft>
        <a:buFont typeface="Arial" charset="0"/>
        <a:buChar char="•"/>
        <a:defRPr sz="2133" kern="1200">
          <a:solidFill>
            <a:schemeClr val="tx1"/>
          </a:solidFill>
          <a:latin typeface="+mn-lt"/>
          <a:ea typeface="+mn-ea"/>
          <a:cs typeface="+mn-cs"/>
        </a:defRPr>
      </a:lvl2pPr>
      <a:lvl3pPr marL="480460" indent="-245521" algn="l" rtl="0" eaLnBrk="1" fontAlgn="base" hangingPunct="1">
        <a:lnSpc>
          <a:spcPct val="125000"/>
        </a:lnSpc>
        <a:spcBef>
          <a:spcPct val="0"/>
        </a:spcBef>
        <a:spcAft>
          <a:spcPct val="0"/>
        </a:spcAft>
        <a:buFont typeface="Symbol" pitchFamily="18" charset="2"/>
        <a:buChar char="-"/>
        <a:defRPr sz="1867" kern="1200">
          <a:solidFill>
            <a:schemeClr val="tx1"/>
          </a:solidFill>
          <a:latin typeface="+mn-lt"/>
          <a:ea typeface="+mn-ea"/>
          <a:cs typeface="+mn-cs"/>
        </a:defRPr>
      </a:lvl3pPr>
      <a:lvl4pPr marL="717515" indent="-237055" algn="l" rtl="0" eaLnBrk="1" fontAlgn="base" hangingPunct="1">
        <a:lnSpc>
          <a:spcPct val="125000"/>
        </a:lnSpc>
        <a:spcBef>
          <a:spcPct val="0"/>
        </a:spcBef>
        <a:spcAft>
          <a:spcPct val="0"/>
        </a:spcAft>
        <a:buFont typeface="Symbol" pitchFamily="18" charset="2"/>
        <a:buChar char="-"/>
        <a:defRPr sz="1867" kern="1200">
          <a:solidFill>
            <a:schemeClr val="tx1"/>
          </a:solidFill>
          <a:latin typeface="+mn-lt"/>
          <a:ea typeface="+mn-ea"/>
          <a:cs typeface="+mn-cs"/>
        </a:defRPr>
      </a:lvl4pPr>
      <a:lvl5pPr marL="952452" indent="-234939" algn="l" rtl="0" eaLnBrk="1" fontAlgn="base" hangingPunct="1">
        <a:lnSpc>
          <a:spcPct val="125000"/>
        </a:lnSpc>
        <a:spcBef>
          <a:spcPct val="0"/>
        </a:spcBef>
        <a:spcAft>
          <a:spcPct val="0"/>
        </a:spcAft>
        <a:buFont typeface="Symbol" pitchFamily="18" charset="2"/>
        <a:buChar char="-"/>
        <a:defRPr sz="1867" kern="1200">
          <a:solidFill>
            <a:schemeClr val="tx1"/>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de-DE"/>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1"/>
          <a:stretch>
            <a:fillRect/>
          </a:stretch>
        </p:blipFill>
        <p:spPr>
          <a:xfrm>
            <a:off x="10957884" y="432000"/>
            <a:ext cx="806365" cy="424688"/>
          </a:xfrm>
          <a:prstGeom prst="rect">
            <a:avLst/>
          </a:prstGeom>
        </p:spPr>
      </p:pic>
      <p:sp>
        <p:nvSpPr>
          <p:cNvPr id="5" name="Foliennummernplatzhalter 4"/>
          <p:cNvSpPr>
            <a:spLocks noGrp="1"/>
          </p:cNvSpPr>
          <p:nvPr>
            <p:ph type="sldNum" sz="quarter" idx="4"/>
          </p:nvPr>
        </p:nvSpPr>
        <p:spPr>
          <a:xfrm>
            <a:off x="9033245" y="6473318"/>
            <a:ext cx="2736099" cy="365125"/>
          </a:xfrm>
          <a:prstGeom prst="rect">
            <a:avLst/>
          </a:prstGeom>
        </p:spPr>
        <p:txBody>
          <a:bodyPr vert="horz" lIns="0" tIns="45720" rIns="0" bIns="45720" rtlCol="0" anchor="ctr"/>
          <a:lstStyle>
            <a:lvl1pPr algn="r">
              <a:defRPr sz="1467">
                <a:solidFill>
                  <a:schemeClr val="tx1"/>
                </a:solidFill>
              </a:defRPr>
            </a:lvl1pPr>
          </a:lstStyle>
          <a:p>
            <a:fld id="{CE58CB1E-F828-4F11-99E0-327109AF9DA4}" type="slidenum">
              <a:rPr lang="de-DE" smtClean="0"/>
              <a:pPr/>
              <a:t>‹#›</a:t>
            </a:fld>
            <a:endParaRPr lang="de-DE" dirty="0"/>
          </a:p>
        </p:txBody>
      </p:sp>
      <p:sp>
        <p:nvSpPr>
          <p:cNvPr id="6" name="Fußzeilenplatzhalter 3"/>
          <p:cNvSpPr>
            <a:spLocks noGrp="1"/>
          </p:cNvSpPr>
          <p:nvPr>
            <p:ph type="ftr" sz="quarter" idx="3"/>
          </p:nvPr>
        </p:nvSpPr>
        <p:spPr>
          <a:xfrm>
            <a:off x="414883" y="6473318"/>
            <a:ext cx="8619040" cy="365125"/>
          </a:xfrm>
          <a:prstGeom prst="rect">
            <a:avLst/>
          </a:prstGeom>
        </p:spPr>
        <p:txBody>
          <a:bodyPr vert="horz" lIns="0" tIns="45720" rIns="0" bIns="45720" rtlCol="0" anchor="ctr"/>
          <a:lstStyle>
            <a:lvl1pPr algn="l">
              <a:defRPr sz="1467">
                <a:solidFill>
                  <a:schemeClr val="bg1">
                    <a:lumMod val="65000"/>
                  </a:schemeClr>
                </a:solidFill>
              </a:defRPr>
            </a:lvl1pPr>
          </a:lstStyle>
          <a:p>
            <a:r>
              <a:rPr lang="en-US" dirty="0" err="1"/>
              <a:t>Mohak</a:t>
            </a:r>
            <a:r>
              <a:rPr lang="en-US" dirty="0"/>
              <a:t> Chadha | Migrating from Microservices to Serverless: An IoT Platform Case Study | WoSC8</a:t>
            </a:r>
          </a:p>
        </p:txBody>
      </p:sp>
    </p:spTree>
    <p:extLst>
      <p:ext uri="{BB962C8B-B14F-4D97-AF65-F5344CB8AC3E}">
        <p14:creationId xmlns:p14="http://schemas.microsoft.com/office/powerpoint/2010/main" val="2207448195"/>
      </p:ext>
    </p:extLst>
  </p:cSld>
  <p:clrMap bg1="lt1" tx1="dk1" bg2="lt2" tx2="dk2" accent1="accent1" accent2="accent2" accent3="accent3" accent4="accent4" accent5="accent5" accent6="accent6" hlink="hlink" folHlink="folHlink"/>
  <p:sldLayoutIdLst>
    <p:sldLayoutId id="2147483669" r:id="rId1"/>
    <p:sldLayoutId id="2147483684" r:id="rId2"/>
    <p:sldLayoutId id="2147483670" r:id="rId3"/>
    <p:sldLayoutId id="2147483671" r:id="rId4"/>
    <p:sldLayoutId id="2147483672" r:id="rId5"/>
    <p:sldLayoutId id="2147483673" r:id="rId6"/>
    <p:sldLayoutId id="2147483674" r:id="rId7"/>
    <p:sldLayoutId id="2147483675" r:id="rId8"/>
    <p:sldLayoutId id="2147483676" r:id="rId9"/>
  </p:sldLayoutIdLst>
  <p:hf hdr="0" dt="0"/>
  <p:txStyles>
    <p:titleStyle>
      <a:lvl1pPr algn="l" rtl="0" eaLnBrk="1" fontAlgn="base" hangingPunct="1">
        <a:lnSpc>
          <a:spcPct val="125000"/>
        </a:lnSpc>
        <a:spcBef>
          <a:spcPct val="0"/>
        </a:spcBef>
        <a:spcAft>
          <a:spcPct val="0"/>
        </a:spcAft>
        <a:defRPr sz="3333" b="0" kern="1200">
          <a:solidFill>
            <a:schemeClr val="tx1"/>
          </a:solidFill>
          <a:latin typeface="+mj-lt"/>
          <a:ea typeface="+mj-ea"/>
          <a:cs typeface="+mj-cs"/>
        </a:defRPr>
      </a:lvl1pPr>
      <a:lvl2pPr algn="l" rtl="0" eaLnBrk="1" fontAlgn="base" hangingPunct="1">
        <a:spcBef>
          <a:spcPct val="0"/>
        </a:spcBef>
        <a:spcAft>
          <a:spcPct val="0"/>
        </a:spcAft>
        <a:defRPr sz="2667" b="1">
          <a:solidFill>
            <a:schemeClr val="tx2"/>
          </a:solidFill>
          <a:latin typeface="Arial" charset="0"/>
          <a:cs typeface="Arial" charset="0"/>
        </a:defRPr>
      </a:lvl2pPr>
      <a:lvl3pPr algn="l" rtl="0" eaLnBrk="1" fontAlgn="base" hangingPunct="1">
        <a:spcBef>
          <a:spcPct val="0"/>
        </a:spcBef>
        <a:spcAft>
          <a:spcPct val="0"/>
        </a:spcAft>
        <a:defRPr sz="2667" b="1">
          <a:solidFill>
            <a:schemeClr val="tx2"/>
          </a:solidFill>
          <a:latin typeface="Arial" charset="0"/>
          <a:cs typeface="Arial" charset="0"/>
        </a:defRPr>
      </a:lvl3pPr>
      <a:lvl4pPr algn="l" rtl="0" eaLnBrk="1" fontAlgn="base" hangingPunct="1">
        <a:spcBef>
          <a:spcPct val="0"/>
        </a:spcBef>
        <a:spcAft>
          <a:spcPct val="0"/>
        </a:spcAft>
        <a:defRPr sz="2667" b="1">
          <a:solidFill>
            <a:schemeClr val="tx2"/>
          </a:solidFill>
          <a:latin typeface="Arial" charset="0"/>
          <a:cs typeface="Arial" charset="0"/>
        </a:defRPr>
      </a:lvl4pPr>
      <a:lvl5pPr algn="l" rtl="0" eaLnBrk="1" fontAlgn="base" hangingPunct="1">
        <a:spcBef>
          <a:spcPct val="0"/>
        </a:spcBef>
        <a:spcAft>
          <a:spcPct val="0"/>
        </a:spcAft>
        <a:defRPr sz="2667" b="1">
          <a:solidFill>
            <a:schemeClr val="tx2"/>
          </a:solidFill>
          <a:latin typeface="Arial" charset="0"/>
          <a:cs typeface="Arial" charset="0"/>
        </a:defRPr>
      </a:lvl5pPr>
      <a:lvl6pPr marL="609570" algn="l" rtl="0" eaLnBrk="1" fontAlgn="base" hangingPunct="1">
        <a:spcBef>
          <a:spcPct val="0"/>
        </a:spcBef>
        <a:spcAft>
          <a:spcPct val="0"/>
        </a:spcAft>
        <a:defRPr sz="2667" b="1">
          <a:solidFill>
            <a:schemeClr val="tx2"/>
          </a:solidFill>
          <a:latin typeface="Arial" charset="0"/>
          <a:cs typeface="Arial" charset="0"/>
        </a:defRPr>
      </a:lvl6pPr>
      <a:lvl7pPr marL="1219140" algn="l" rtl="0" eaLnBrk="1" fontAlgn="base" hangingPunct="1">
        <a:spcBef>
          <a:spcPct val="0"/>
        </a:spcBef>
        <a:spcAft>
          <a:spcPct val="0"/>
        </a:spcAft>
        <a:defRPr sz="2667" b="1">
          <a:solidFill>
            <a:schemeClr val="tx2"/>
          </a:solidFill>
          <a:latin typeface="Arial" charset="0"/>
          <a:cs typeface="Arial" charset="0"/>
        </a:defRPr>
      </a:lvl7pPr>
      <a:lvl8pPr marL="1828709" algn="l" rtl="0" eaLnBrk="1" fontAlgn="base" hangingPunct="1">
        <a:spcBef>
          <a:spcPct val="0"/>
        </a:spcBef>
        <a:spcAft>
          <a:spcPct val="0"/>
        </a:spcAft>
        <a:defRPr sz="2667" b="1">
          <a:solidFill>
            <a:schemeClr val="tx2"/>
          </a:solidFill>
          <a:latin typeface="Arial" charset="0"/>
          <a:cs typeface="Arial" charset="0"/>
        </a:defRPr>
      </a:lvl8pPr>
      <a:lvl9pPr marL="2438278" algn="l" rtl="0" eaLnBrk="1" fontAlgn="base" hangingPunct="1">
        <a:spcBef>
          <a:spcPct val="0"/>
        </a:spcBef>
        <a:spcAft>
          <a:spcPct val="0"/>
        </a:spcAft>
        <a:defRPr sz="2667"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2133" kern="1200">
          <a:solidFill>
            <a:schemeClr val="tx1"/>
          </a:solidFill>
          <a:latin typeface="+mn-lt"/>
          <a:ea typeface="+mn-ea"/>
          <a:cs typeface="+mn-cs"/>
        </a:defRPr>
      </a:lvl1pPr>
      <a:lvl2pPr marL="234939" indent="-234939" algn="l" rtl="0" eaLnBrk="1" fontAlgn="base" hangingPunct="1">
        <a:lnSpc>
          <a:spcPct val="100000"/>
        </a:lnSpc>
        <a:spcBef>
          <a:spcPct val="0"/>
        </a:spcBef>
        <a:spcAft>
          <a:spcPct val="0"/>
        </a:spcAft>
        <a:buFont typeface="Arial" charset="0"/>
        <a:buChar char="•"/>
        <a:defRPr sz="2133" kern="1200">
          <a:solidFill>
            <a:schemeClr val="tx1"/>
          </a:solidFill>
          <a:latin typeface="+mn-lt"/>
          <a:ea typeface="+mn-ea"/>
          <a:cs typeface="+mn-cs"/>
        </a:defRPr>
      </a:lvl2pPr>
      <a:lvl3pPr marL="480460" indent="-245521" algn="l" rtl="0" eaLnBrk="1" fontAlgn="base" hangingPunct="1">
        <a:lnSpc>
          <a:spcPct val="125000"/>
        </a:lnSpc>
        <a:spcBef>
          <a:spcPct val="0"/>
        </a:spcBef>
        <a:spcAft>
          <a:spcPct val="0"/>
        </a:spcAft>
        <a:buFont typeface="Symbol" pitchFamily="18" charset="2"/>
        <a:buChar char="-"/>
        <a:defRPr sz="1867" kern="1200">
          <a:solidFill>
            <a:schemeClr val="tx1"/>
          </a:solidFill>
          <a:latin typeface="+mn-lt"/>
          <a:ea typeface="+mn-ea"/>
          <a:cs typeface="+mn-cs"/>
        </a:defRPr>
      </a:lvl3pPr>
      <a:lvl4pPr marL="717515" indent="-237055" algn="l" rtl="0" eaLnBrk="1" fontAlgn="base" hangingPunct="1">
        <a:lnSpc>
          <a:spcPct val="125000"/>
        </a:lnSpc>
        <a:spcBef>
          <a:spcPct val="0"/>
        </a:spcBef>
        <a:spcAft>
          <a:spcPct val="0"/>
        </a:spcAft>
        <a:buFont typeface="Symbol" pitchFamily="18" charset="2"/>
        <a:buChar char="-"/>
        <a:defRPr sz="1867" kern="1200">
          <a:solidFill>
            <a:schemeClr val="tx1"/>
          </a:solidFill>
          <a:latin typeface="+mn-lt"/>
          <a:ea typeface="+mn-ea"/>
          <a:cs typeface="+mn-cs"/>
        </a:defRPr>
      </a:lvl4pPr>
      <a:lvl5pPr marL="952452" indent="-234939" algn="l" rtl="0" eaLnBrk="1" fontAlgn="base" hangingPunct="1">
        <a:lnSpc>
          <a:spcPct val="125000"/>
        </a:lnSpc>
        <a:spcBef>
          <a:spcPct val="0"/>
        </a:spcBef>
        <a:spcAft>
          <a:spcPct val="0"/>
        </a:spcAft>
        <a:buFont typeface="Symbol" pitchFamily="18" charset="2"/>
        <a:buChar char="-"/>
        <a:defRPr sz="1867" kern="1200">
          <a:solidFill>
            <a:schemeClr val="tx1"/>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de-DE"/>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algn="ctr">
              <a:lnSpc>
                <a:spcPct val="114000"/>
              </a:lnSpc>
            </a:pPr>
            <a:endParaRPr lang="de-DE" sz="2400" dirty="0"/>
          </a:p>
        </p:txBody>
      </p:sp>
      <p:pic>
        <p:nvPicPr>
          <p:cNvPr id="4" name="Bild 3" descr="20150416 tum logo blau png final.png"/>
          <p:cNvPicPr>
            <a:picLocks noChangeAspect="1"/>
          </p:cNvPicPr>
          <p:nvPr/>
        </p:nvPicPr>
        <p:blipFill>
          <a:blip r:embed="rId3"/>
          <a:stretch>
            <a:fillRect/>
          </a:stretch>
        </p:blipFill>
        <p:spPr bwMode="black">
          <a:xfrm>
            <a:off x="10958403" y="432004"/>
            <a:ext cx="799351" cy="427051"/>
          </a:xfrm>
          <a:prstGeom prst="rect">
            <a:avLst/>
          </a:prstGeom>
        </p:spPr>
      </p:pic>
      <p:sp>
        <p:nvSpPr>
          <p:cNvPr id="7" name="Foliennummernplatzhalter 4"/>
          <p:cNvSpPr>
            <a:spLocks noGrp="1"/>
          </p:cNvSpPr>
          <p:nvPr>
            <p:ph type="sldNum" sz="quarter" idx="4"/>
          </p:nvPr>
        </p:nvSpPr>
        <p:spPr>
          <a:xfrm>
            <a:off x="9033245" y="6473318"/>
            <a:ext cx="2736000" cy="365125"/>
          </a:xfrm>
          <a:prstGeom prst="rect">
            <a:avLst/>
          </a:prstGeom>
        </p:spPr>
        <p:txBody>
          <a:bodyPr vert="horz" lIns="0" tIns="45720" rIns="0" bIns="45720" rtlCol="0" anchor="ctr"/>
          <a:lstStyle>
            <a:lvl1pPr algn="r">
              <a:defRPr sz="1467">
                <a:solidFill>
                  <a:schemeClr val="bg1"/>
                </a:solidFill>
              </a:defRPr>
            </a:lvl1pPr>
          </a:lstStyle>
          <a:p>
            <a:fld id="{CE58CB1E-F828-4F11-99E0-327109AF9DA4}" type="slidenum">
              <a:rPr lang="de-DE" smtClean="0"/>
              <a:pPr/>
              <a:t>‹#›</a:t>
            </a:fld>
            <a:endParaRPr lang="de-DE" dirty="0"/>
          </a:p>
        </p:txBody>
      </p:sp>
      <p:sp>
        <p:nvSpPr>
          <p:cNvPr id="8" name="Fußzeilenplatzhalter 3"/>
          <p:cNvSpPr>
            <a:spLocks noGrp="1"/>
          </p:cNvSpPr>
          <p:nvPr>
            <p:ph type="ftr" sz="quarter" idx="3"/>
          </p:nvPr>
        </p:nvSpPr>
        <p:spPr>
          <a:xfrm>
            <a:off x="414883" y="6473318"/>
            <a:ext cx="8619040" cy="365125"/>
          </a:xfrm>
          <a:prstGeom prst="rect">
            <a:avLst/>
          </a:prstGeom>
        </p:spPr>
        <p:txBody>
          <a:bodyPr vert="horz" lIns="0" tIns="45720" rIns="0" bIns="45720" rtlCol="0" anchor="ctr"/>
          <a:lstStyle>
            <a:lvl1pPr algn="l">
              <a:defRPr sz="1467">
                <a:solidFill>
                  <a:schemeClr val="bg1">
                    <a:lumMod val="65000"/>
                  </a:schemeClr>
                </a:solidFill>
              </a:defRPr>
            </a:lvl1pPr>
          </a:lstStyle>
          <a:p>
            <a:r>
              <a:rPr lang="en-US" dirty="0" err="1"/>
              <a:t>Mohak</a:t>
            </a:r>
            <a:r>
              <a:rPr lang="en-US" dirty="0"/>
              <a:t> Chadha | Migrating from Microservices to Serverless: An IoT Platform Case Study | WoSC8</a:t>
            </a:r>
          </a:p>
        </p:txBody>
      </p:sp>
    </p:spTree>
    <p:extLst>
      <p:ext uri="{BB962C8B-B14F-4D97-AF65-F5344CB8AC3E}">
        <p14:creationId xmlns:p14="http://schemas.microsoft.com/office/powerpoint/2010/main" val="380094940"/>
      </p:ext>
    </p:extLst>
  </p:cSld>
  <p:clrMap bg1="lt1" tx1="dk1" bg2="lt2" tx2="dk2" accent1="accent1" accent2="accent2" accent3="accent3" accent4="accent4" accent5="accent5" accent6="accent6" hlink="hlink" folHlink="folHlink"/>
  <p:sldLayoutIdLst>
    <p:sldLayoutId id="2147483678" r:id="rId1"/>
  </p:sldLayoutIdLst>
  <p:hf hdr="0" dt="0"/>
  <p:txStyles>
    <p:titleStyle>
      <a:lvl1pPr algn="l" rtl="0" eaLnBrk="1" fontAlgn="base" hangingPunct="1">
        <a:lnSpc>
          <a:spcPct val="125000"/>
        </a:lnSpc>
        <a:spcBef>
          <a:spcPct val="0"/>
        </a:spcBef>
        <a:spcAft>
          <a:spcPct val="0"/>
        </a:spcAft>
        <a:defRPr sz="2933" b="0" kern="1200">
          <a:solidFill>
            <a:schemeClr val="tx1"/>
          </a:solidFill>
          <a:latin typeface="+mj-lt"/>
          <a:ea typeface="+mj-ea"/>
          <a:cs typeface="+mj-cs"/>
        </a:defRPr>
      </a:lvl1pPr>
      <a:lvl2pPr algn="l" rtl="0" eaLnBrk="1" fontAlgn="base" hangingPunct="1">
        <a:spcBef>
          <a:spcPct val="0"/>
        </a:spcBef>
        <a:spcAft>
          <a:spcPct val="0"/>
        </a:spcAft>
        <a:defRPr sz="2667" b="1">
          <a:solidFill>
            <a:schemeClr val="tx2"/>
          </a:solidFill>
          <a:latin typeface="Arial" charset="0"/>
          <a:cs typeface="Arial" charset="0"/>
        </a:defRPr>
      </a:lvl2pPr>
      <a:lvl3pPr algn="l" rtl="0" eaLnBrk="1" fontAlgn="base" hangingPunct="1">
        <a:spcBef>
          <a:spcPct val="0"/>
        </a:spcBef>
        <a:spcAft>
          <a:spcPct val="0"/>
        </a:spcAft>
        <a:defRPr sz="2667" b="1">
          <a:solidFill>
            <a:schemeClr val="tx2"/>
          </a:solidFill>
          <a:latin typeface="Arial" charset="0"/>
          <a:cs typeface="Arial" charset="0"/>
        </a:defRPr>
      </a:lvl3pPr>
      <a:lvl4pPr algn="l" rtl="0" eaLnBrk="1" fontAlgn="base" hangingPunct="1">
        <a:spcBef>
          <a:spcPct val="0"/>
        </a:spcBef>
        <a:spcAft>
          <a:spcPct val="0"/>
        </a:spcAft>
        <a:defRPr sz="2667" b="1">
          <a:solidFill>
            <a:schemeClr val="tx2"/>
          </a:solidFill>
          <a:latin typeface="Arial" charset="0"/>
          <a:cs typeface="Arial" charset="0"/>
        </a:defRPr>
      </a:lvl4pPr>
      <a:lvl5pPr algn="l" rtl="0" eaLnBrk="1" fontAlgn="base" hangingPunct="1">
        <a:spcBef>
          <a:spcPct val="0"/>
        </a:spcBef>
        <a:spcAft>
          <a:spcPct val="0"/>
        </a:spcAft>
        <a:defRPr sz="2667" b="1">
          <a:solidFill>
            <a:schemeClr val="tx2"/>
          </a:solidFill>
          <a:latin typeface="Arial" charset="0"/>
          <a:cs typeface="Arial" charset="0"/>
        </a:defRPr>
      </a:lvl5pPr>
      <a:lvl6pPr marL="609570" algn="l" rtl="0" eaLnBrk="1" fontAlgn="base" hangingPunct="1">
        <a:spcBef>
          <a:spcPct val="0"/>
        </a:spcBef>
        <a:spcAft>
          <a:spcPct val="0"/>
        </a:spcAft>
        <a:defRPr sz="2667" b="1">
          <a:solidFill>
            <a:schemeClr val="tx2"/>
          </a:solidFill>
          <a:latin typeface="Arial" charset="0"/>
          <a:cs typeface="Arial" charset="0"/>
        </a:defRPr>
      </a:lvl6pPr>
      <a:lvl7pPr marL="1219140" algn="l" rtl="0" eaLnBrk="1" fontAlgn="base" hangingPunct="1">
        <a:spcBef>
          <a:spcPct val="0"/>
        </a:spcBef>
        <a:spcAft>
          <a:spcPct val="0"/>
        </a:spcAft>
        <a:defRPr sz="2667" b="1">
          <a:solidFill>
            <a:schemeClr val="tx2"/>
          </a:solidFill>
          <a:latin typeface="Arial" charset="0"/>
          <a:cs typeface="Arial" charset="0"/>
        </a:defRPr>
      </a:lvl7pPr>
      <a:lvl8pPr marL="1828709" algn="l" rtl="0" eaLnBrk="1" fontAlgn="base" hangingPunct="1">
        <a:spcBef>
          <a:spcPct val="0"/>
        </a:spcBef>
        <a:spcAft>
          <a:spcPct val="0"/>
        </a:spcAft>
        <a:defRPr sz="2667" b="1">
          <a:solidFill>
            <a:schemeClr val="tx2"/>
          </a:solidFill>
          <a:latin typeface="Arial" charset="0"/>
          <a:cs typeface="Arial" charset="0"/>
        </a:defRPr>
      </a:lvl8pPr>
      <a:lvl9pPr marL="2438278" algn="l" rtl="0" eaLnBrk="1" fontAlgn="base" hangingPunct="1">
        <a:spcBef>
          <a:spcPct val="0"/>
        </a:spcBef>
        <a:spcAft>
          <a:spcPct val="0"/>
        </a:spcAft>
        <a:defRPr sz="2667"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2133" kern="1200">
          <a:solidFill>
            <a:schemeClr val="tx1"/>
          </a:solidFill>
          <a:latin typeface="+mn-lt"/>
          <a:ea typeface="+mn-ea"/>
          <a:cs typeface="+mn-cs"/>
        </a:defRPr>
      </a:lvl1pPr>
      <a:lvl2pPr marL="234939" indent="-234939" algn="l" rtl="0" eaLnBrk="1" fontAlgn="base" hangingPunct="1">
        <a:lnSpc>
          <a:spcPct val="100000"/>
        </a:lnSpc>
        <a:spcBef>
          <a:spcPct val="0"/>
        </a:spcBef>
        <a:spcAft>
          <a:spcPct val="0"/>
        </a:spcAft>
        <a:buFont typeface="Arial" charset="0"/>
        <a:buChar char="•"/>
        <a:defRPr sz="2133" kern="1200">
          <a:solidFill>
            <a:schemeClr val="tx1"/>
          </a:solidFill>
          <a:latin typeface="+mn-lt"/>
          <a:ea typeface="+mn-ea"/>
          <a:cs typeface="+mn-cs"/>
        </a:defRPr>
      </a:lvl2pPr>
      <a:lvl3pPr marL="480460" indent="-245521" algn="l" rtl="0" eaLnBrk="1" fontAlgn="base" hangingPunct="1">
        <a:lnSpc>
          <a:spcPct val="125000"/>
        </a:lnSpc>
        <a:spcBef>
          <a:spcPct val="0"/>
        </a:spcBef>
        <a:spcAft>
          <a:spcPct val="0"/>
        </a:spcAft>
        <a:buFont typeface="Symbol" pitchFamily="18" charset="2"/>
        <a:buChar char="-"/>
        <a:defRPr sz="1867" kern="1200">
          <a:solidFill>
            <a:schemeClr val="tx1"/>
          </a:solidFill>
          <a:latin typeface="+mn-lt"/>
          <a:ea typeface="+mn-ea"/>
          <a:cs typeface="+mn-cs"/>
        </a:defRPr>
      </a:lvl3pPr>
      <a:lvl4pPr marL="717515" indent="-237055" algn="l" rtl="0" eaLnBrk="1" fontAlgn="base" hangingPunct="1">
        <a:lnSpc>
          <a:spcPct val="125000"/>
        </a:lnSpc>
        <a:spcBef>
          <a:spcPct val="0"/>
        </a:spcBef>
        <a:spcAft>
          <a:spcPct val="0"/>
        </a:spcAft>
        <a:buFont typeface="Symbol" pitchFamily="18" charset="2"/>
        <a:buChar char="-"/>
        <a:defRPr sz="1867" kern="1200">
          <a:solidFill>
            <a:schemeClr val="tx1"/>
          </a:solidFill>
          <a:latin typeface="+mn-lt"/>
          <a:ea typeface="+mn-ea"/>
          <a:cs typeface="+mn-cs"/>
        </a:defRPr>
      </a:lvl4pPr>
      <a:lvl5pPr marL="952452" indent="-234939" algn="l" rtl="0" eaLnBrk="1" fontAlgn="base" hangingPunct="1">
        <a:lnSpc>
          <a:spcPct val="125000"/>
        </a:lnSpc>
        <a:spcBef>
          <a:spcPct val="0"/>
        </a:spcBef>
        <a:spcAft>
          <a:spcPct val="0"/>
        </a:spcAft>
        <a:buFont typeface="Symbol" pitchFamily="18" charset="2"/>
        <a:buChar char="-"/>
        <a:defRPr sz="1867" kern="1200">
          <a:solidFill>
            <a:schemeClr val="tx1"/>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de-DE"/>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algn="ctr">
              <a:lnSpc>
                <a:spcPct val="114000"/>
              </a:lnSpc>
            </a:pPr>
            <a:endParaRPr lang="de-DE" sz="2400" dirty="0"/>
          </a:p>
        </p:txBody>
      </p:sp>
      <p:pic>
        <p:nvPicPr>
          <p:cNvPr id="4" name="Bild 3" descr="20150416 tum logo blau png final.png"/>
          <p:cNvPicPr>
            <a:picLocks noChangeAspect="1"/>
          </p:cNvPicPr>
          <p:nvPr/>
        </p:nvPicPr>
        <p:blipFill>
          <a:blip r:embed="rId3"/>
          <a:stretch>
            <a:fillRect/>
          </a:stretch>
        </p:blipFill>
        <p:spPr bwMode="black">
          <a:xfrm>
            <a:off x="10958403" y="432004"/>
            <a:ext cx="799351" cy="427051"/>
          </a:xfrm>
          <a:prstGeom prst="rect">
            <a:avLst/>
          </a:prstGeom>
        </p:spPr>
      </p:pic>
      <p:sp>
        <p:nvSpPr>
          <p:cNvPr id="7" name="Foliennummernplatzhalter 4"/>
          <p:cNvSpPr>
            <a:spLocks noGrp="1"/>
          </p:cNvSpPr>
          <p:nvPr>
            <p:ph type="sldNum" sz="quarter" idx="4"/>
          </p:nvPr>
        </p:nvSpPr>
        <p:spPr>
          <a:xfrm>
            <a:off x="9033245" y="6473318"/>
            <a:ext cx="2736000" cy="365125"/>
          </a:xfrm>
          <a:prstGeom prst="rect">
            <a:avLst/>
          </a:prstGeom>
        </p:spPr>
        <p:txBody>
          <a:bodyPr vert="horz" lIns="0" tIns="45720" rIns="0" bIns="45720" rtlCol="0" anchor="ctr"/>
          <a:lstStyle>
            <a:lvl1pPr algn="r">
              <a:defRPr sz="1467">
                <a:solidFill>
                  <a:schemeClr val="bg1"/>
                </a:solidFill>
              </a:defRPr>
            </a:lvl1pPr>
          </a:lstStyle>
          <a:p>
            <a:fld id="{CE58CB1E-F828-4F11-99E0-327109AF9DA4}" type="slidenum">
              <a:rPr lang="de-DE" smtClean="0"/>
              <a:pPr/>
              <a:t>‹#›</a:t>
            </a:fld>
            <a:endParaRPr lang="de-DE" dirty="0"/>
          </a:p>
        </p:txBody>
      </p:sp>
      <p:sp>
        <p:nvSpPr>
          <p:cNvPr id="8" name="Fußzeilenplatzhalter 3"/>
          <p:cNvSpPr>
            <a:spLocks noGrp="1"/>
          </p:cNvSpPr>
          <p:nvPr>
            <p:ph type="ftr" sz="quarter" idx="3"/>
          </p:nvPr>
        </p:nvSpPr>
        <p:spPr>
          <a:xfrm>
            <a:off x="414883" y="6473318"/>
            <a:ext cx="8619040" cy="365125"/>
          </a:xfrm>
          <a:prstGeom prst="rect">
            <a:avLst/>
          </a:prstGeom>
        </p:spPr>
        <p:txBody>
          <a:bodyPr vert="horz" lIns="0" tIns="45720" rIns="0" bIns="45720" rtlCol="0" anchor="ctr"/>
          <a:lstStyle>
            <a:lvl1pPr algn="l">
              <a:defRPr sz="1467">
                <a:solidFill>
                  <a:schemeClr val="bg1">
                    <a:lumMod val="65000"/>
                  </a:schemeClr>
                </a:solidFill>
              </a:defRPr>
            </a:lvl1pPr>
          </a:lstStyle>
          <a:p>
            <a:r>
              <a:rPr lang="en-US" dirty="0" err="1"/>
              <a:t>Mohak</a:t>
            </a:r>
            <a:r>
              <a:rPr lang="en-US" dirty="0"/>
              <a:t> Chadha | Migrating from Microservices to Serverless: An IoT Platform Case Study | WoSC8</a:t>
            </a:r>
          </a:p>
        </p:txBody>
      </p:sp>
    </p:spTree>
    <p:extLst>
      <p:ext uri="{BB962C8B-B14F-4D97-AF65-F5344CB8AC3E}">
        <p14:creationId xmlns:p14="http://schemas.microsoft.com/office/powerpoint/2010/main" val="188775814"/>
      </p:ext>
    </p:extLst>
  </p:cSld>
  <p:clrMap bg1="lt1" tx1="dk1" bg2="lt2" tx2="dk2" accent1="accent1" accent2="accent2" accent3="accent3" accent4="accent4" accent5="accent5" accent6="accent6" hlink="hlink" folHlink="folHlink"/>
  <p:sldLayoutIdLst>
    <p:sldLayoutId id="2147483686" r:id="rId1"/>
  </p:sldLayoutIdLst>
  <p:hf hdr="0" dt="0"/>
  <p:txStyles>
    <p:titleStyle>
      <a:lvl1pPr algn="l" rtl="0" eaLnBrk="1" fontAlgn="base" hangingPunct="1">
        <a:lnSpc>
          <a:spcPct val="125000"/>
        </a:lnSpc>
        <a:spcBef>
          <a:spcPct val="0"/>
        </a:spcBef>
        <a:spcAft>
          <a:spcPct val="0"/>
        </a:spcAft>
        <a:defRPr sz="2933" b="0" kern="1200">
          <a:solidFill>
            <a:schemeClr val="tx1"/>
          </a:solidFill>
          <a:latin typeface="+mj-lt"/>
          <a:ea typeface="+mj-ea"/>
          <a:cs typeface="+mj-cs"/>
        </a:defRPr>
      </a:lvl1pPr>
      <a:lvl2pPr algn="l" rtl="0" eaLnBrk="1" fontAlgn="base" hangingPunct="1">
        <a:spcBef>
          <a:spcPct val="0"/>
        </a:spcBef>
        <a:spcAft>
          <a:spcPct val="0"/>
        </a:spcAft>
        <a:defRPr sz="2667" b="1">
          <a:solidFill>
            <a:schemeClr val="tx2"/>
          </a:solidFill>
          <a:latin typeface="Arial" charset="0"/>
          <a:cs typeface="Arial" charset="0"/>
        </a:defRPr>
      </a:lvl2pPr>
      <a:lvl3pPr algn="l" rtl="0" eaLnBrk="1" fontAlgn="base" hangingPunct="1">
        <a:spcBef>
          <a:spcPct val="0"/>
        </a:spcBef>
        <a:spcAft>
          <a:spcPct val="0"/>
        </a:spcAft>
        <a:defRPr sz="2667" b="1">
          <a:solidFill>
            <a:schemeClr val="tx2"/>
          </a:solidFill>
          <a:latin typeface="Arial" charset="0"/>
          <a:cs typeface="Arial" charset="0"/>
        </a:defRPr>
      </a:lvl3pPr>
      <a:lvl4pPr algn="l" rtl="0" eaLnBrk="1" fontAlgn="base" hangingPunct="1">
        <a:spcBef>
          <a:spcPct val="0"/>
        </a:spcBef>
        <a:spcAft>
          <a:spcPct val="0"/>
        </a:spcAft>
        <a:defRPr sz="2667" b="1">
          <a:solidFill>
            <a:schemeClr val="tx2"/>
          </a:solidFill>
          <a:latin typeface="Arial" charset="0"/>
          <a:cs typeface="Arial" charset="0"/>
        </a:defRPr>
      </a:lvl4pPr>
      <a:lvl5pPr algn="l" rtl="0" eaLnBrk="1" fontAlgn="base" hangingPunct="1">
        <a:spcBef>
          <a:spcPct val="0"/>
        </a:spcBef>
        <a:spcAft>
          <a:spcPct val="0"/>
        </a:spcAft>
        <a:defRPr sz="2667" b="1">
          <a:solidFill>
            <a:schemeClr val="tx2"/>
          </a:solidFill>
          <a:latin typeface="Arial" charset="0"/>
          <a:cs typeface="Arial" charset="0"/>
        </a:defRPr>
      </a:lvl5pPr>
      <a:lvl6pPr marL="609570" algn="l" rtl="0" eaLnBrk="1" fontAlgn="base" hangingPunct="1">
        <a:spcBef>
          <a:spcPct val="0"/>
        </a:spcBef>
        <a:spcAft>
          <a:spcPct val="0"/>
        </a:spcAft>
        <a:defRPr sz="2667" b="1">
          <a:solidFill>
            <a:schemeClr val="tx2"/>
          </a:solidFill>
          <a:latin typeface="Arial" charset="0"/>
          <a:cs typeface="Arial" charset="0"/>
        </a:defRPr>
      </a:lvl6pPr>
      <a:lvl7pPr marL="1219140" algn="l" rtl="0" eaLnBrk="1" fontAlgn="base" hangingPunct="1">
        <a:spcBef>
          <a:spcPct val="0"/>
        </a:spcBef>
        <a:spcAft>
          <a:spcPct val="0"/>
        </a:spcAft>
        <a:defRPr sz="2667" b="1">
          <a:solidFill>
            <a:schemeClr val="tx2"/>
          </a:solidFill>
          <a:latin typeface="Arial" charset="0"/>
          <a:cs typeface="Arial" charset="0"/>
        </a:defRPr>
      </a:lvl7pPr>
      <a:lvl8pPr marL="1828709" algn="l" rtl="0" eaLnBrk="1" fontAlgn="base" hangingPunct="1">
        <a:spcBef>
          <a:spcPct val="0"/>
        </a:spcBef>
        <a:spcAft>
          <a:spcPct val="0"/>
        </a:spcAft>
        <a:defRPr sz="2667" b="1">
          <a:solidFill>
            <a:schemeClr val="tx2"/>
          </a:solidFill>
          <a:latin typeface="Arial" charset="0"/>
          <a:cs typeface="Arial" charset="0"/>
        </a:defRPr>
      </a:lvl8pPr>
      <a:lvl9pPr marL="2438278" algn="l" rtl="0" eaLnBrk="1" fontAlgn="base" hangingPunct="1">
        <a:spcBef>
          <a:spcPct val="0"/>
        </a:spcBef>
        <a:spcAft>
          <a:spcPct val="0"/>
        </a:spcAft>
        <a:defRPr sz="2667"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2133" kern="1200">
          <a:solidFill>
            <a:schemeClr val="tx1"/>
          </a:solidFill>
          <a:latin typeface="+mn-lt"/>
          <a:ea typeface="+mn-ea"/>
          <a:cs typeface="+mn-cs"/>
        </a:defRPr>
      </a:lvl1pPr>
      <a:lvl2pPr marL="234939" indent="-234939" algn="l" rtl="0" eaLnBrk="1" fontAlgn="base" hangingPunct="1">
        <a:lnSpc>
          <a:spcPct val="100000"/>
        </a:lnSpc>
        <a:spcBef>
          <a:spcPct val="0"/>
        </a:spcBef>
        <a:spcAft>
          <a:spcPct val="0"/>
        </a:spcAft>
        <a:buFont typeface="Arial" charset="0"/>
        <a:buChar char="•"/>
        <a:defRPr sz="2133" kern="1200">
          <a:solidFill>
            <a:schemeClr val="tx1"/>
          </a:solidFill>
          <a:latin typeface="+mn-lt"/>
          <a:ea typeface="+mn-ea"/>
          <a:cs typeface="+mn-cs"/>
        </a:defRPr>
      </a:lvl2pPr>
      <a:lvl3pPr marL="480460" indent="-245521" algn="l" rtl="0" eaLnBrk="1" fontAlgn="base" hangingPunct="1">
        <a:lnSpc>
          <a:spcPct val="125000"/>
        </a:lnSpc>
        <a:spcBef>
          <a:spcPct val="0"/>
        </a:spcBef>
        <a:spcAft>
          <a:spcPct val="0"/>
        </a:spcAft>
        <a:buFont typeface="Symbol" pitchFamily="18" charset="2"/>
        <a:buChar char="-"/>
        <a:defRPr sz="1867" kern="1200">
          <a:solidFill>
            <a:schemeClr val="tx1"/>
          </a:solidFill>
          <a:latin typeface="+mn-lt"/>
          <a:ea typeface="+mn-ea"/>
          <a:cs typeface="+mn-cs"/>
        </a:defRPr>
      </a:lvl3pPr>
      <a:lvl4pPr marL="717515" indent="-237055" algn="l" rtl="0" eaLnBrk="1" fontAlgn="base" hangingPunct="1">
        <a:lnSpc>
          <a:spcPct val="125000"/>
        </a:lnSpc>
        <a:spcBef>
          <a:spcPct val="0"/>
        </a:spcBef>
        <a:spcAft>
          <a:spcPct val="0"/>
        </a:spcAft>
        <a:buFont typeface="Symbol" pitchFamily="18" charset="2"/>
        <a:buChar char="-"/>
        <a:defRPr sz="1867" kern="1200">
          <a:solidFill>
            <a:schemeClr val="tx1"/>
          </a:solidFill>
          <a:latin typeface="+mn-lt"/>
          <a:ea typeface="+mn-ea"/>
          <a:cs typeface="+mn-cs"/>
        </a:defRPr>
      </a:lvl4pPr>
      <a:lvl5pPr marL="952452" indent="-234939" algn="l" rtl="0" eaLnBrk="1" fontAlgn="base" hangingPunct="1">
        <a:lnSpc>
          <a:spcPct val="125000"/>
        </a:lnSpc>
        <a:spcBef>
          <a:spcPct val="0"/>
        </a:spcBef>
        <a:spcAft>
          <a:spcPct val="0"/>
        </a:spcAft>
        <a:buFont typeface="Symbol" pitchFamily="18" charset="2"/>
        <a:buChar char="-"/>
        <a:defRPr sz="1867" kern="1200">
          <a:solidFill>
            <a:schemeClr val="tx1"/>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de-DE"/>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algn="ctr">
              <a:lnSpc>
                <a:spcPct val="114000"/>
              </a:lnSpc>
            </a:pPr>
            <a:endParaRPr lang="de-DE" sz="2400" dirty="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10958403" y="432004"/>
            <a:ext cx="799351" cy="427051"/>
          </a:xfrm>
          <a:prstGeom prst="rect">
            <a:avLst/>
          </a:prstGeom>
        </p:spPr>
      </p:pic>
      <p:sp>
        <p:nvSpPr>
          <p:cNvPr id="9" name="Foliennummernplatzhalter 4"/>
          <p:cNvSpPr>
            <a:spLocks noGrp="1"/>
          </p:cNvSpPr>
          <p:nvPr>
            <p:ph type="sldNum" sz="quarter" idx="4"/>
          </p:nvPr>
        </p:nvSpPr>
        <p:spPr>
          <a:xfrm>
            <a:off x="9033245" y="6473318"/>
            <a:ext cx="2736000" cy="365125"/>
          </a:xfrm>
          <a:prstGeom prst="rect">
            <a:avLst/>
          </a:prstGeom>
        </p:spPr>
        <p:txBody>
          <a:bodyPr vert="horz" lIns="0" tIns="45720" rIns="0" bIns="45720" rtlCol="0" anchor="ctr"/>
          <a:lstStyle>
            <a:lvl1pPr algn="r">
              <a:defRPr sz="1467">
                <a:solidFill>
                  <a:schemeClr val="bg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414883" y="6473318"/>
            <a:ext cx="8619040" cy="365125"/>
          </a:xfrm>
          <a:prstGeom prst="rect">
            <a:avLst/>
          </a:prstGeom>
        </p:spPr>
        <p:txBody>
          <a:bodyPr vert="horz" lIns="0" tIns="45720" rIns="0" bIns="45720" rtlCol="0" anchor="ctr"/>
          <a:lstStyle>
            <a:lvl1pPr algn="l">
              <a:defRPr sz="1467">
                <a:solidFill>
                  <a:schemeClr val="bg1">
                    <a:lumMod val="65000"/>
                  </a:schemeClr>
                </a:solidFill>
              </a:defRPr>
            </a:lvl1pPr>
          </a:lstStyle>
          <a:p>
            <a:r>
              <a:rPr lang="en-US" dirty="0" err="1"/>
              <a:t>Mohak</a:t>
            </a:r>
            <a:r>
              <a:rPr lang="en-US" dirty="0"/>
              <a:t> Chadha | Migrating from Microservices to Serverless: An IoT Platform Case Study | WoSC8</a:t>
            </a:r>
          </a:p>
        </p:txBody>
      </p:sp>
    </p:spTree>
    <p:extLst>
      <p:ext uri="{BB962C8B-B14F-4D97-AF65-F5344CB8AC3E}">
        <p14:creationId xmlns:p14="http://schemas.microsoft.com/office/powerpoint/2010/main" val="4161990437"/>
      </p:ext>
    </p:extLst>
  </p:cSld>
  <p:clrMap bg1="lt1" tx1="dk1" bg2="lt2" tx2="dk2" accent1="accent1" accent2="accent2" accent3="accent3" accent4="accent4" accent5="accent5" accent6="accent6" hlink="hlink" folHlink="folHlink"/>
  <p:sldLayoutIdLst>
    <p:sldLayoutId id="2147483680" r:id="rId1"/>
  </p:sldLayoutIdLst>
  <p:hf hdr="0" dt="0"/>
  <p:txStyles>
    <p:titleStyle>
      <a:lvl1pPr algn="l" rtl="0" eaLnBrk="1" fontAlgn="base" hangingPunct="1">
        <a:lnSpc>
          <a:spcPct val="125000"/>
        </a:lnSpc>
        <a:spcBef>
          <a:spcPct val="0"/>
        </a:spcBef>
        <a:spcAft>
          <a:spcPct val="0"/>
        </a:spcAft>
        <a:defRPr sz="2933" b="0" kern="1200">
          <a:solidFill>
            <a:schemeClr val="tx1"/>
          </a:solidFill>
          <a:latin typeface="+mj-lt"/>
          <a:ea typeface="+mj-ea"/>
          <a:cs typeface="+mj-cs"/>
        </a:defRPr>
      </a:lvl1pPr>
      <a:lvl2pPr algn="l" rtl="0" eaLnBrk="1" fontAlgn="base" hangingPunct="1">
        <a:spcBef>
          <a:spcPct val="0"/>
        </a:spcBef>
        <a:spcAft>
          <a:spcPct val="0"/>
        </a:spcAft>
        <a:defRPr sz="2667" b="1">
          <a:solidFill>
            <a:schemeClr val="tx2"/>
          </a:solidFill>
          <a:latin typeface="Arial" charset="0"/>
          <a:cs typeface="Arial" charset="0"/>
        </a:defRPr>
      </a:lvl2pPr>
      <a:lvl3pPr algn="l" rtl="0" eaLnBrk="1" fontAlgn="base" hangingPunct="1">
        <a:spcBef>
          <a:spcPct val="0"/>
        </a:spcBef>
        <a:spcAft>
          <a:spcPct val="0"/>
        </a:spcAft>
        <a:defRPr sz="2667" b="1">
          <a:solidFill>
            <a:schemeClr val="tx2"/>
          </a:solidFill>
          <a:latin typeface="Arial" charset="0"/>
          <a:cs typeface="Arial" charset="0"/>
        </a:defRPr>
      </a:lvl3pPr>
      <a:lvl4pPr algn="l" rtl="0" eaLnBrk="1" fontAlgn="base" hangingPunct="1">
        <a:spcBef>
          <a:spcPct val="0"/>
        </a:spcBef>
        <a:spcAft>
          <a:spcPct val="0"/>
        </a:spcAft>
        <a:defRPr sz="2667" b="1">
          <a:solidFill>
            <a:schemeClr val="tx2"/>
          </a:solidFill>
          <a:latin typeface="Arial" charset="0"/>
          <a:cs typeface="Arial" charset="0"/>
        </a:defRPr>
      </a:lvl4pPr>
      <a:lvl5pPr algn="l" rtl="0" eaLnBrk="1" fontAlgn="base" hangingPunct="1">
        <a:spcBef>
          <a:spcPct val="0"/>
        </a:spcBef>
        <a:spcAft>
          <a:spcPct val="0"/>
        </a:spcAft>
        <a:defRPr sz="2667" b="1">
          <a:solidFill>
            <a:schemeClr val="tx2"/>
          </a:solidFill>
          <a:latin typeface="Arial" charset="0"/>
          <a:cs typeface="Arial" charset="0"/>
        </a:defRPr>
      </a:lvl5pPr>
      <a:lvl6pPr marL="609570" algn="l" rtl="0" eaLnBrk="1" fontAlgn="base" hangingPunct="1">
        <a:spcBef>
          <a:spcPct val="0"/>
        </a:spcBef>
        <a:spcAft>
          <a:spcPct val="0"/>
        </a:spcAft>
        <a:defRPr sz="2667" b="1">
          <a:solidFill>
            <a:schemeClr val="tx2"/>
          </a:solidFill>
          <a:latin typeface="Arial" charset="0"/>
          <a:cs typeface="Arial" charset="0"/>
        </a:defRPr>
      </a:lvl6pPr>
      <a:lvl7pPr marL="1219140" algn="l" rtl="0" eaLnBrk="1" fontAlgn="base" hangingPunct="1">
        <a:spcBef>
          <a:spcPct val="0"/>
        </a:spcBef>
        <a:spcAft>
          <a:spcPct val="0"/>
        </a:spcAft>
        <a:defRPr sz="2667" b="1">
          <a:solidFill>
            <a:schemeClr val="tx2"/>
          </a:solidFill>
          <a:latin typeface="Arial" charset="0"/>
          <a:cs typeface="Arial" charset="0"/>
        </a:defRPr>
      </a:lvl7pPr>
      <a:lvl8pPr marL="1828709" algn="l" rtl="0" eaLnBrk="1" fontAlgn="base" hangingPunct="1">
        <a:spcBef>
          <a:spcPct val="0"/>
        </a:spcBef>
        <a:spcAft>
          <a:spcPct val="0"/>
        </a:spcAft>
        <a:defRPr sz="2667" b="1">
          <a:solidFill>
            <a:schemeClr val="tx2"/>
          </a:solidFill>
          <a:latin typeface="Arial" charset="0"/>
          <a:cs typeface="Arial" charset="0"/>
        </a:defRPr>
      </a:lvl8pPr>
      <a:lvl9pPr marL="2438278" algn="l" rtl="0" eaLnBrk="1" fontAlgn="base" hangingPunct="1">
        <a:spcBef>
          <a:spcPct val="0"/>
        </a:spcBef>
        <a:spcAft>
          <a:spcPct val="0"/>
        </a:spcAft>
        <a:defRPr sz="2667"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2133" kern="1200">
          <a:solidFill>
            <a:schemeClr val="tx1"/>
          </a:solidFill>
          <a:latin typeface="+mn-lt"/>
          <a:ea typeface="+mn-ea"/>
          <a:cs typeface="+mn-cs"/>
        </a:defRPr>
      </a:lvl1pPr>
      <a:lvl2pPr marL="234939" indent="-234939" algn="l" rtl="0" eaLnBrk="1" fontAlgn="base" hangingPunct="1">
        <a:lnSpc>
          <a:spcPct val="100000"/>
        </a:lnSpc>
        <a:spcBef>
          <a:spcPct val="0"/>
        </a:spcBef>
        <a:spcAft>
          <a:spcPct val="0"/>
        </a:spcAft>
        <a:buFont typeface="Arial" charset="0"/>
        <a:buChar char="•"/>
        <a:defRPr sz="2133" kern="1200">
          <a:solidFill>
            <a:schemeClr val="tx1"/>
          </a:solidFill>
          <a:latin typeface="+mn-lt"/>
          <a:ea typeface="+mn-ea"/>
          <a:cs typeface="+mn-cs"/>
        </a:defRPr>
      </a:lvl2pPr>
      <a:lvl3pPr marL="480460" indent="-245521" algn="l" rtl="0" eaLnBrk="1" fontAlgn="base" hangingPunct="1">
        <a:lnSpc>
          <a:spcPct val="125000"/>
        </a:lnSpc>
        <a:spcBef>
          <a:spcPct val="0"/>
        </a:spcBef>
        <a:spcAft>
          <a:spcPct val="0"/>
        </a:spcAft>
        <a:buFont typeface="Symbol" pitchFamily="18" charset="2"/>
        <a:buChar char="-"/>
        <a:defRPr sz="1867" kern="1200">
          <a:solidFill>
            <a:schemeClr val="tx1"/>
          </a:solidFill>
          <a:latin typeface="+mn-lt"/>
          <a:ea typeface="+mn-ea"/>
          <a:cs typeface="+mn-cs"/>
        </a:defRPr>
      </a:lvl3pPr>
      <a:lvl4pPr marL="717515" indent="-237055" algn="l" rtl="0" eaLnBrk="1" fontAlgn="base" hangingPunct="1">
        <a:lnSpc>
          <a:spcPct val="125000"/>
        </a:lnSpc>
        <a:spcBef>
          <a:spcPct val="0"/>
        </a:spcBef>
        <a:spcAft>
          <a:spcPct val="0"/>
        </a:spcAft>
        <a:buFont typeface="Symbol" pitchFamily="18" charset="2"/>
        <a:buChar char="-"/>
        <a:defRPr sz="1867" kern="1200">
          <a:solidFill>
            <a:schemeClr val="tx1"/>
          </a:solidFill>
          <a:latin typeface="+mn-lt"/>
          <a:ea typeface="+mn-ea"/>
          <a:cs typeface="+mn-cs"/>
        </a:defRPr>
      </a:lvl4pPr>
      <a:lvl5pPr marL="952452" indent="-234939" algn="l" rtl="0" eaLnBrk="1" fontAlgn="base" hangingPunct="1">
        <a:lnSpc>
          <a:spcPct val="125000"/>
        </a:lnSpc>
        <a:spcBef>
          <a:spcPct val="0"/>
        </a:spcBef>
        <a:spcAft>
          <a:spcPct val="0"/>
        </a:spcAft>
        <a:buFont typeface="Symbol" pitchFamily="18" charset="2"/>
        <a:buChar char="-"/>
        <a:defRPr sz="1867" kern="1200">
          <a:solidFill>
            <a:schemeClr val="tx1"/>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de-DE"/>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serverlesscomputing.org/wosc8/" TargetMode="External"/><Relationship Id="rId3" Type="http://schemas.openxmlformats.org/officeDocument/2006/relationships/hyperlink" Target="mailto:mohak.chadha@tum.de" TargetMode="External"/><Relationship Id="rId7" Type="http://schemas.openxmlformats.org/officeDocument/2006/relationships/hyperlink" Target="mailto:gerndt@in.tum.de"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mailto:jianfeng,gu@tum.de" TargetMode="External"/><Relationship Id="rId5" Type="http://schemas.openxmlformats.org/officeDocument/2006/relationships/hyperlink" Target="mailto:anshul.jindal@tum.de" TargetMode="External"/><Relationship Id="rId4" Type="http://schemas.openxmlformats.org/officeDocument/2006/relationships/hyperlink" Target="mailto:victor.pacyna@tum.de" TargetMode="External"/></Relationships>
</file>

<file path=ppt/slides/_rels/slide10.xml.rels><?xml version="1.0" encoding="UTF-8" standalone="yes"?>
<Relationships xmlns="http://schemas.openxmlformats.org/package/2006/relationships"><Relationship Id="rId8" Type="http://schemas.microsoft.com/office/2007/relationships/hdphoto" Target="../media/hdphoto4.wdp"/><Relationship Id="rId13" Type="http://schemas.openxmlformats.org/officeDocument/2006/relationships/image" Target="../media/image11.png"/><Relationship Id="rId3" Type="http://schemas.openxmlformats.org/officeDocument/2006/relationships/image" Target="../media/image5.png"/><Relationship Id="rId7" Type="http://schemas.microsoft.com/office/2007/relationships/hdphoto" Target="../media/hdphoto3.wdp"/><Relationship Id="rId12"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microsoft.com/office/2007/relationships/hdphoto" Target="../media/hdphoto2.wdp"/><Relationship Id="rId11" Type="http://schemas.openxmlformats.org/officeDocument/2006/relationships/image" Target="../media/image9.jpeg"/><Relationship Id="rId5" Type="http://schemas.openxmlformats.org/officeDocument/2006/relationships/image" Target="../media/image6.png"/><Relationship Id="rId10" Type="http://schemas.openxmlformats.org/officeDocument/2006/relationships/image" Target="../media/image8.png"/><Relationship Id="rId4" Type="http://schemas.microsoft.com/office/2007/relationships/hdphoto" Target="../media/hdphoto1.wdp"/><Relationship Id="rId9" Type="http://schemas.openxmlformats.org/officeDocument/2006/relationships/image" Target="../media/image7.png"/><Relationship Id="rId1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microsoft.com/office/2007/relationships/hdphoto" Target="../media/hdphoto4.wdp"/><Relationship Id="rId13" Type="http://schemas.openxmlformats.org/officeDocument/2006/relationships/image" Target="../media/image11.png"/><Relationship Id="rId3" Type="http://schemas.openxmlformats.org/officeDocument/2006/relationships/image" Target="../media/image5.png"/><Relationship Id="rId7" Type="http://schemas.microsoft.com/office/2007/relationships/hdphoto" Target="../media/hdphoto3.wdp"/><Relationship Id="rId12"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microsoft.com/office/2007/relationships/hdphoto" Target="../media/hdphoto2.wdp"/><Relationship Id="rId11" Type="http://schemas.openxmlformats.org/officeDocument/2006/relationships/image" Target="../media/image9.jpeg"/><Relationship Id="rId5" Type="http://schemas.openxmlformats.org/officeDocument/2006/relationships/image" Target="../media/image6.png"/><Relationship Id="rId10" Type="http://schemas.openxmlformats.org/officeDocument/2006/relationships/image" Target="../media/image8.png"/><Relationship Id="rId4" Type="http://schemas.microsoft.com/office/2007/relationships/hdphoto" Target="../media/hdphoto1.wdp"/><Relationship Id="rId9" Type="http://schemas.openxmlformats.org/officeDocument/2006/relationships/image" Target="../media/image7.png"/><Relationship Id="rId1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hyperlink" Target="https://commons.wikimedia.org/wiki/File:Ic_mail_outline_black_48px.sv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223" y="449698"/>
            <a:ext cx="9928082" cy="1096999"/>
          </a:xfrm>
        </p:spPr>
        <p:txBody>
          <a:bodyPr/>
          <a:lstStyle/>
          <a:p>
            <a:r>
              <a:rPr lang="en-US" sz="3600" b="1" dirty="0">
                <a:latin typeface="Calibri" panose="020F0502020204030204" pitchFamily="34" charset="0"/>
                <a:cs typeface="Calibri" panose="020F0502020204030204" pitchFamily="34" charset="0"/>
              </a:rPr>
              <a:t>Migrating from Microservices to Serverless: An IoT Platform Case Study</a:t>
            </a:r>
            <a:br>
              <a:rPr lang="en-US" sz="3600" b="1" dirty="0">
                <a:latin typeface="Calibri" panose="020F0502020204030204" pitchFamily="34" charset="0"/>
                <a:cs typeface="Calibri" panose="020F0502020204030204" pitchFamily="34" charset="0"/>
              </a:rPr>
            </a:br>
            <a:br>
              <a:rPr lang="en-US" sz="3600" b="1" dirty="0">
                <a:latin typeface="Calibri" panose="020F0502020204030204" pitchFamily="34" charset="0"/>
                <a:cs typeface="Calibri" panose="020F0502020204030204" pitchFamily="34" charset="0"/>
              </a:rPr>
            </a:br>
            <a:br>
              <a:rPr lang="en-US" sz="3600" b="1" dirty="0">
                <a:latin typeface="Calibri" panose="020F0502020204030204" pitchFamily="34" charset="0"/>
                <a:cs typeface="Calibri" panose="020F0502020204030204" pitchFamily="34" charset="0"/>
              </a:rPr>
            </a:br>
            <a:br>
              <a:rPr lang="en-US" sz="3600" b="1" dirty="0">
                <a:latin typeface="Calibri" panose="020F0502020204030204" pitchFamily="34" charset="0"/>
                <a:cs typeface="Calibri" panose="020F0502020204030204" pitchFamily="34" charset="0"/>
              </a:rPr>
            </a:br>
            <a:endParaRPr lang="en-US" sz="3600" dirty="0"/>
          </a:p>
        </p:txBody>
      </p:sp>
      <p:sp>
        <p:nvSpPr>
          <p:cNvPr id="3" name="Inhaltsplatzhalter 2"/>
          <p:cNvSpPr>
            <a:spLocks noGrp="1"/>
          </p:cNvSpPr>
          <p:nvPr>
            <p:ph idx="10"/>
          </p:nvPr>
        </p:nvSpPr>
        <p:spPr>
          <a:xfrm>
            <a:off x="81284" y="3805613"/>
            <a:ext cx="10990714" cy="2365967"/>
          </a:xfrm>
        </p:spPr>
        <p:txBody>
          <a:bodyPr/>
          <a:lstStyle/>
          <a:p>
            <a:r>
              <a:rPr lang="en-US" sz="1800" b="1" dirty="0" err="1">
                <a:latin typeface="Calibri" panose="020F0502020204030204" pitchFamily="34" charset="0"/>
                <a:cs typeface="Calibri" panose="020F0502020204030204" pitchFamily="34" charset="0"/>
              </a:rPr>
              <a:t>Mohak</a:t>
            </a:r>
            <a:r>
              <a:rPr lang="en-US" sz="1800" b="1" dirty="0">
                <a:latin typeface="Calibri" panose="020F0502020204030204" pitchFamily="34" charset="0"/>
                <a:cs typeface="Calibri" panose="020F0502020204030204" pitchFamily="34" charset="0"/>
              </a:rPr>
              <a:t> Chadha</a:t>
            </a:r>
            <a:r>
              <a:rPr lang="en-US" sz="1800" dirty="0">
                <a:latin typeface="Calibri" panose="020F0502020204030204" pitchFamily="34" charset="0"/>
                <a:cs typeface="Calibri" panose="020F0502020204030204" pitchFamily="34" charset="0"/>
              </a:rPr>
              <a:t>, Victor Pacyna, Anshul Jindal, </a:t>
            </a:r>
            <a:r>
              <a:rPr lang="en-US" sz="1800" dirty="0" err="1">
                <a:latin typeface="Calibri" panose="020F0502020204030204" pitchFamily="34" charset="0"/>
                <a:cs typeface="Calibri" panose="020F0502020204030204" pitchFamily="34" charset="0"/>
              </a:rPr>
              <a:t>Jianfeng</a:t>
            </a:r>
            <a:r>
              <a:rPr lang="en-US" sz="1800" dirty="0">
                <a:latin typeface="Calibri" panose="020F0502020204030204" pitchFamily="34" charset="0"/>
                <a:cs typeface="Calibri" panose="020F0502020204030204" pitchFamily="34" charset="0"/>
              </a:rPr>
              <a:t> Gu, Michael </a:t>
            </a:r>
            <a:r>
              <a:rPr lang="en-US" sz="1800" dirty="0" err="1">
                <a:latin typeface="Calibri" panose="020F0502020204030204" pitchFamily="34" charset="0"/>
                <a:cs typeface="Calibri" panose="020F0502020204030204" pitchFamily="34" charset="0"/>
              </a:rPr>
              <a:t>Gerndt</a:t>
            </a:r>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hlinkClick r:id="rId3"/>
              </a:rPr>
              <a:t>mohak.chadha@tum.de</a:t>
            </a:r>
            <a:r>
              <a:rPr lang="en-US" sz="1800"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hlinkClick r:id="rId4"/>
              </a:rPr>
              <a:t>victor.pacyna@tum.de</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hlinkClick r:id="rId5"/>
              </a:rPr>
              <a:t>anshul.jindal@tum.de</a:t>
            </a:r>
            <a:r>
              <a:rPr lang="en-US" sz="1800"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hlinkClick r:id="rId6"/>
              </a:rPr>
              <a:t>jianfeng.gu@tum.de</a:t>
            </a:r>
            <a:r>
              <a:rPr lang="en-US" sz="1800"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hlinkClick r:id="rId7"/>
              </a:rPr>
              <a:t>gerndt@in.tum.de</a:t>
            </a:r>
            <a:endParaRPr lang="en-US" sz="1800" dirty="0">
              <a:latin typeface="Calibri" panose="020F0502020204030204" pitchFamily="34" charset="0"/>
              <a:cs typeface="Calibri" panose="020F0502020204030204" pitchFamily="34" charset="0"/>
            </a:endParaRPr>
          </a:p>
          <a:p>
            <a:r>
              <a:rPr lang="de-DE" sz="1800" dirty="0" err="1">
                <a:latin typeface="Calibri" panose="020F0502020204030204" pitchFamily="34" charset="0"/>
                <a:cs typeface="Calibri" panose="020F0502020204030204" pitchFamily="34" charset="0"/>
              </a:rPr>
              <a:t>Chair</a:t>
            </a:r>
            <a:r>
              <a:rPr lang="de-DE" sz="1800"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of</a:t>
            </a:r>
            <a:r>
              <a:rPr lang="de-DE" sz="1800" dirty="0">
                <a:latin typeface="Calibri" panose="020F0502020204030204" pitchFamily="34" charset="0"/>
                <a:cs typeface="Calibri" panose="020F0502020204030204" pitchFamily="34" charset="0"/>
              </a:rPr>
              <a:t> Computer </a:t>
            </a:r>
            <a:r>
              <a:rPr lang="de-DE" sz="1800" dirty="0" err="1">
                <a:latin typeface="Calibri" panose="020F0502020204030204" pitchFamily="34" charset="0"/>
                <a:cs typeface="Calibri" panose="020F0502020204030204" pitchFamily="34" charset="0"/>
              </a:rPr>
              <a:t>Architecture</a:t>
            </a:r>
            <a:r>
              <a:rPr lang="de-DE" sz="1800" dirty="0">
                <a:latin typeface="Calibri" panose="020F0502020204030204" pitchFamily="34" charset="0"/>
                <a:cs typeface="Calibri" panose="020F0502020204030204" pitchFamily="34" charset="0"/>
              </a:rPr>
              <a:t> </a:t>
            </a:r>
            <a:r>
              <a:rPr lang="de-DE" sz="1800" dirty="0" err="1">
                <a:latin typeface="Calibri" panose="020F0502020204030204" pitchFamily="34" charset="0"/>
                <a:cs typeface="Calibri" panose="020F0502020204030204" pitchFamily="34" charset="0"/>
              </a:rPr>
              <a:t>and</a:t>
            </a:r>
            <a:r>
              <a:rPr lang="de-DE" sz="1800" dirty="0">
                <a:latin typeface="Calibri" panose="020F0502020204030204" pitchFamily="34" charset="0"/>
                <a:cs typeface="Calibri" panose="020F0502020204030204" pitchFamily="34" charset="0"/>
              </a:rPr>
              <a:t> Parallel Systems,</a:t>
            </a:r>
          </a:p>
          <a:p>
            <a:r>
              <a:rPr lang="de-DE" sz="1800" i="1" dirty="0">
                <a:latin typeface="Calibri" panose="020F0502020204030204" pitchFamily="34" charset="0"/>
                <a:cs typeface="Calibri" panose="020F0502020204030204" pitchFamily="34" charset="0"/>
              </a:rPr>
              <a:t>Technical University </a:t>
            </a:r>
            <a:r>
              <a:rPr lang="en-US" sz="1800" i="1" dirty="0">
                <a:latin typeface="Calibri" panose="020F0502020204030204" pitchFamily="34" charset="0"/>
                <a:cs typeface="Calibri" panose="020F0502020204030204" pitchFamily="34" charset="0"/>
              </a:rPr>
              <a:t>of</a:t>
            </a:r>
            <a:r>
              <a:rPr lang="de-DE" sz="1800" i="1" dirty="0">
                <a:latin typeface="Calibri" panose="020F0502020204030204" pitchFamily="34" charset="0"/>
                <a:cs typeface="Calibri" panose="020F0502020204030204" pitchFamily="34" charset="0"/>
              </a:rPr>
              <a:t> </a:t>
            </a:r>
            <a:r>
              <a:rPr lang="en-US" sz="1800" i="1" dirty="0">
                <a:latin typeface="Calibri" panose="020F0502020204030204" pitchFamily="34" charset="0"/>
                <a:cs typeface="Calibri" panose="020F0502020204030204" pitchFamily="34" charset="0"/>
              </a:rPr>
              <a:t>Munich</a:t>
            </a:r>
            <a:r>
              <a:rPr lang="de-DE" sz="1800" i="1" dirty="0">
                <a:latin typeface="Calibri" panose="020F0502020204030204" pitchFamily="34" charset="0"/>
                <a:cs typeface="Calibri" panose="020F0502020204030204" pitchFamily="34" charset="0"/>
              </a:rPr>
              <a:t> (TUM)</a:t>
            </a:r>
          </a:p>
          <a:p>
            <a:r>
              <a:rPr lang="de-DE" sz="1800" dirty="0">
                <a:latin typeface="Calibri" panose="020F0502020204030204" pitchFamily="34" charset="0"/>
                <a:cs typeface="Calibri" panose="020F0502020204030204" pitchFamily="34" charset="0"/>
              </a:rPr>
              <a:t>Garching (</a:t>
            </a:r>
            <a:r>
              <a:rPr lang="de-DE" sz="1800" dirty="0" err="1">
                <a:latin typeface="Calibri" panose="020F0502020204030204" pitchFamily="34" charset="0"/>
                <a:cs typeface="Calibri" panose="020F0502020204030204" pitchFamily="34" charset="0"/>
              </a:rPr>
              <a:t>near</a:t>
            </a:r>
            <a:r>
              <a:rPr lang="de-DE" sz="1800" dirty="0">
                <a:latin typeface="Calibri" panose="020F0502020204030204" pitchFamily="34" charset="0"/>
                <a:cs typeface="Calibri" panose="020F0502020204030204" pitchFamily="34" charset="0"/>
              </a:rPr>
              <a:t> </a:t>
            </a:r>
            <a:r>
              <a:rPr lang="de-DE" sz="1800" dirty="0" err="1">
                <a:latin typeface="Calibri" panose="020F0502020204030204" pitchFamily="34" charset="0"/>
                <a:cs typeface="Calibri" panose="020F0502020204030204" pitchFamily="34" charset="0"/>
              </a:rPr>
              <a:t>Munich</a:t>
            </a:r>
            <a:r>
              <a:rPr lang="de-DE" sz="1800" dirty="0">
                <a:latin typeface="Calibri" panose="020F0502020204030204" pitchFamily="34" charset="0"/>
                <a:cs typeface="Calibri" panose="020F0502020204030204" pitchFamily="34" charset="0"/>
              </a:rPr>
              <a:t>), Germany</a:t>
            </a:r>
          </a:p>
          <a:p>
            <a:r>
              <a:rPr lang="de-DE" sz="1800" dirty="0">
                <a:latin typeface="Calibri" panose="020F0502020204030204" pitchFamily="34" charset="0"/>
                <a:cs typeface="Calibri" panose="020F0502020204030204" pitchFamily="34" charset="0"/>
                <a:hlinkClick r:id="rId8"/>
              </a:rPr>
              <a:t>https://</a:t>
            </a:r>
            <a:r>
              <a:rPr lang="de-DE" sz="1800" dirty="0" err="1">
                <a:latin typeface="Calibri" panose="020F0502020204030204" pitchFamily="34" charset="0"/>
                <a:cs typeface="Calibri" panose="020F0502020204030204" pitchFamily="34" charset="0"/>
                <a:hlinkClick r:id="rId8"/>
              </a:rPr>
              <a:t>www.serverlesscomputing.org</a:t>
            </a:r>
            <a:r>
              <a:rPr lang="de-DE" sz="1800" dirty="0">
                <a:latin typeface="Calibri" panose="020F0502020204030204" pitchFamily="34" charset="0"/>
                <a:cs typeface="Calibri" panose="020F0502020204030204" pitchFamily="34" charset="0"/>
                <a:hlinkClick r:id="rId8"/>
              </a:rPr>
              <a:t>/wosc8/</a:t>
            </a:r>
            <a:endParaRPr lang="de-DE" sz="1800" dirty="0">
              <a:latin typeface="Calibri" panose="020F0502020204030204" pitchFamily="34" charset="0"/>
              <a:cs typeface="Calibri" panose="020F0502020204030204" pitchFamily="34" charset="0"/>
            </a:endParaRPr>
          </a:p>
          <a:p>
            <a:endParaRPr lang="de-DE" sz="1800" dirty="0">
              <a:latin typeface="Calibri" panose="020F0502020204030204" pitchFamily="34" charset="0"/>
              <a:cs typeface="Calibri" panose="020F0502020204030204" pitchFamily="34" charset="0"/>
            </a:endParaRPr>
          </a:p>
          <a:p>
            <a:endParaRPr lang="de-DE" sz="1800" dirty="0">
              <a:latin typeface="Calibri" panose="020F0502020204030204" pitchFamily="34" charset="0"/>
              <a:cs typeface="Calibri" panose="020F0502020204030204" pitchFamily="34" charset="0"/>
            </a:endParaRPr>
          </a:p>
          <a:p>
            <a:endParaRPr lang="de-DE" sz="1700" dirty="0">
              <a:latin typeface="Calibri" panose="020F0502020204030204" pitchFamily="34" charset="0"/>
              <a:cs typeface="Calibri" panose="020F0502020204030204" pitchFamily="34" charset="0"/>
            </a:endParaRPr>
          </a:p>
          <a:p>
            <a:endParaRPr lang="de-DE" sz="1700" dirty="0">
              <a:latin typeface="Calibri" panose="020F0502020204030204" pitchFamily="34" charset="0"/>
              <a:cs typeface="Calibri" panose="020F0502020204030204" pitchFamily="34" charset="0"/>
            </a:endParaRPr>
          </a:p>
          <a:p>
            <a:endParaRPr lang="de-DE" sz="17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A134D56D-54B7-6F4A-BB32-C45C4F9F540B}"/>
              </a:ext>
            </a:extLst>
          </p:cNvPr>
          <p:cNvSpPr txBox="1"/>
          <p:nvPr/>
        </p:nvSpPr>
        <p:spPr>
          <a:xfrm>
            <a:off x="148223" y="1624384"/>
            <a:ext cx="6515224" cy="681725"/>
          </a:xfrm>
          <a:prstGeom prst="rect">
            <a:avLst/>
          </a:prstGeom>
          <a:noFill/>
        </p:spPr>
        <p:txBody>
          <a:bodyPr wrap="square" lIns="0" tIns="0" rIns="0" bIns="0" rtlCol="0">
            <a:spAutoFit/>
          </a:bodyPr>
          <a:lstStyle/>
          <a:p>
            <a:pPr>
              <a:lnSpc>
                <a:spcPct val="114000"/>
              </a:lnSpc>
            </a:pPr>
            <a:r>
              <a:rPr lang="en-GB" sz="2000" dirty="0">
                <a:solidFill>
                  <a:schemeClr val="bg1"/>
                </a:solidFill>
                <a:latin typeface="Calibri" panose="020F0502020204030204" pitchFamily="34" charset="0"/>
                <a:cs typeface="Calibri" panose="020F0502020204030204" pitchFamily="34" charset="0"/>
              </a:rPr>
              <a:t>8</a:t>
            </a:r>
            <a:r>
              <a:rPr lang="en-GB" sz="2000" baseline="30000" dirty="0">
                <a:solidFill>
                  <a:schemeClr val="bg1"/>
                </a:solidFill>
                <a:latin typeface="Calibri" panose="020F0502020204030204" pitchFamily="34" charset="0"/>
                <a:cs typeface="Calibri" panose="020F0502020204030204" pitchFamily="34" charset="0"/>
              </a:rPr>
              <a:t>th</a:t>
            </a:r>
            <a:r>
              <a:rPr lang="en-GB" sz="2000" dirty="0">
                <a:solidFill>
                  <a:schemeClr val="bg1"/>
                </a:solidFill>
                <a:latin typeface="Calibri" panose="020F0502020204030204" pitchFamily="34" charset="0"/>
                <a:cs typeface="Calibri" panose="020F0502020204030204" pitchFamily="34" charset="0"/>
              </a:rPr>
              <a:t> International Workshop on Serverless Computing (WoSC8)</a:t>
            </a:r>
          </a:p>
          <a:p>
            <a:pPr>
              <a:lnSpc>
                <a:spcPct val="114000"/>
              </a:lnSpc>
            </a:pPr>
            <a:r>
              <a:rPr lang="en-GB" sz="2000" dirty="0">
                <a:solidFill>
                  <a:schemeClr val="bg1"/>
                </a:solidFill>
                <a:latin typeface="Calibri" panose="020F0502020204030204" pitchFamily="34" charset="0"/>
                <a:cs typeface="Calibri" panose="020F0502020204030204" pitchFamily="34" charset="0"/>
              </a:rPr>
              <a:t>In conjunction with, ACM/IFIP Middleware 2022</a:t>
            </a:r>
            <a:endParaRPr lang="en-US" sz="20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7250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74C3AF-EF7B-497D-92EE-EC88AD6F71A4}"/>
              </a:ext>
            </a:extLst>
          </p:cNvPr>
          <p:cNvSpPr>
            <a:spLocks noGrp="1"/>
          </p:cNvSpPr>
          <p:nvPr>
            <p:ph type="title"/>
          </p:nvPr>
        </p:nvSpPr>
        <p:spPr>
          <a:xfrm>
            <a:off x="414883" y="321182"/>
            <a:ext cx="11345332" cy="510845"/>
          </a:xfrm>
        </p:spPr>
        <p:txBody>
          <a:bodyPr/>
          <a:lstStyle/>
          <a:p>
            <a:r>
              <a:rPr lang="en-DE" dirty="0"/>
              <a:t>IoT Platform</a:t>
            </a:r>
          </a:p>
        </p:txBody>
      </p:sp>
      <p:sp>
        <p:nvSpPr>
          <p:cNvPr id="4" name="Slide Number Placeholder 3">
            <a:extLst>
              <a:ext uri="{FF2B5EF4-FFF2-40B4-BE49-F238E27FC236}">
                <a16:creationId xmlns:a16="http://schemas.microsoft.com/office/drawing/2014/main" id="{C2194AA3-7AB0-EF82-D0F4-51575AF9ED92}"/>
              </a:ext>
            </a:extLst>
          </p:cNvPr>
          <p:cNvSpPr>
            <a:spLocks noGrp="1"/>
          </p:cNvSpPr>
          <p:nvPr>
            <p:ph type="sldNum" sz="quarter" idx="11"/>
          </p:nvPr>
        </p:nvSpPr>
        <p:spPr/>
        <p:txBody>
          <a:bodyPr/>
          <a:lstStyle/>
          <a:p>
            <a:fld id="{CE58CB1E-F828-4F11-99E0-327109AF9DA4}" type="slidenum">
              <a:rPr lang="de-DE" smtClean="0"/>
              <a:pPr/>
              <a:t>10</a:t>
            </a:fld>
            <a:endParaRPr lang="de-DE" dirty="0"/>
          </a:p>
        </p:txBody>
      </p:sp>
      <p:sp>
        <p:nvSpPr>
          <p:cNvPr id="5" name="Footer Placeholder 4">
            <a:extLst>
              <a:ext uri="{FF2B5EF4-FFF2-40B4-BE49-F238E27FC236}">
                <a16:creationId xmlns:a16="http://schemas.microsoft.com/office/drawing/2014/main" id="{5075535C-99D1-29C4-7057-EA56045DFB7C}"/>
              </a:ext>
            </a:extLst>
          </p:cNvPr>
          <p:cNvSpPr>
            <a:spLocks noGrp="1"/>
          </p:cNvSpPr>
          <p:nvPr>
            <p:ph type="ftr" sz="quarter" idx="12"/>
          </p:nvPr>
        </p:nvSpPr>
        <p:spPr/>
        <p:txBody>
          <a:bodyPr/>
          <a:lstStyle/>
          <a:p>
            <a:r>
              <a:rPr lang="en-US"/>
              <a:t>Mohak Chadha | Migrating from Microservices to Serverless: An IoT Platform Case Study | WoSC8</a:t>
            </a:r>
            <a:endParaRPr lang="en-US" dirty="0"/>
          </a:p>
        </p:txBody>
      </p:sp>
      <p:sp>
        <p:nvSpPr>
          <p:cNvPr id="8" name="Textfeld 1">
            <a:extLst>
              <a:ext uri="{FF2B5EF4-FFF2-40B4-BE49-F238E27FC236}">
                <a16:creationId xmlns:a16="http://schemas.microsoft.com/office/drawing/2014/main" id="{57CBDA6A-1BE4-E60B-55D5-3F39017ABEA6}"/>
              </a:ext>
            </a:extLst>
          </p:cNvPr>
          <p:cNvSpPr txBox="1"/>
          <p:nvPr/>
        </p:nvSpPr>
        <p:spPr>
          <a:xfrm>
            <a:off x="8833112" y="2311663"/>
            <a:ext cx="3362319" cy="2306337"/>
          </a:xfrm>
          <a:prstGeom prst="rect">
            <a:avLst/>
          </a:prstGeom>
          <a:noFill/>
        </p:spPr>
        <p:txBody>
          <a:bodyPr wrap="square" lIns="0" tIns="0" rIns="0" bIns="0" rtlCol="0">
            <a:spAutoFit/>
          </a:bodyPr>
          <a:lstStyle/>
          <a:p>
            <a:pPr>
              <a:lnSpc>
                <a:spcPct val="114000"/>
              </a:lnSpc>
            </a:pPr>
            <a:r>
              <a:rPr lang="en-US" dirty="0">
                <a:latin typeface="+mn-lt"/>
              </a:rPr>
              <a:t>Endpoints under investigation:</a:t>
            </a:r>
          </a:p>
          <a:p>
            <a:pPr>
              <a:lnSpc>
                <a:spcPct val="114000"/>
              </a:lnSpc>
            </a:pPr>
            <a:endParaRPr lang="en-US" dirty="0">
              <a:latin typeface="+mn-lt"/>
            </a:endParaRPr>
          </a:p>
          <a:p>
            <a:pPr marL="285750" indent="-285750">
              <a:lnSpc>
                <a:spcPct val="114000"/>
              </a:lnSpc>
              <a:buFont typeface="Arial" panose="020B0604020202020204" pitchFamily="34" charset="0"/>
              <a:buChar char="•"/>
            </a:pPr>
            <a:r>
              <a:rPr lang="en-US" sz="1600" dirty="0">
                <a:latin typeface="Courier" pitchFamily="2" charset="0"/>
              </a:rPr>
              <a:t>Users-Get</a:t>
            </a:r>
          </a:p>
          <a:p>
            <a:pPr marL="285750" indent="-285750">
              <a:lnSpc>
                <a:spcPct val="114000"/>
              </a:lnSpc>
              <a:buFont typeface="Arial" panose="020B0604020202020204" pitchFamily="34" charset="0"/>
              <a:buChar char="•"/>
            </a:pPr>
            <a:r>
              <a:rPr lang="en-US" sz="1600" dirty="0">
                <a:latin typeface="Courier" pitchFamily="2" charset="0"/>
              </a:rPr>
              <a:t>Devices-Add</a:t>
            </a:r>
          </a:p>
          <a:p>
            <a:pPr marL="285750" indent="-285750">
              <a:lnSpc>
                <a:spcPct val="114000"/>
              </a:lnSpc>
              <a:buFont typeface="Arial" panose="020B0604020202020204" pitchFamily="34" charset="0"/>
              <a:buChar char="•"/>
            </a:pPr>
            <a:r>
              <a:rPr lang="en-US" sz="1600" dirty="0">
                <a:latin typeface="Courier" pitchFamily="2" charset="0"/>
              </a:rPr>
              <a:t>Devices-Get</a:t>
            </a:r>
          </a:p>
          <a:p>
            <a:pPr marL="285750" indent="-285750">
              <a:lnSpc>
                <a:spcPct val="114000"/>
              </a:lnSpc>
              <a:buFont typeface="Arial" panose="020B0604020202020204" pitchFamily="34" charset="0"/>
              <a:buChar char="•"/>
            </a:pPr>
            <a:r>
              <a:rPr lang="en-US" sz="1600" dirty="0">
                <a:latin typeface="Courier" pitchFamily="2" charset="0"/>
              </a:rPr>
              <a:t>Sensors-Get</a:t>
            </a:r>
          </a:p>
          <a:p>
            <a:pPr marL="285750" indent="-285750">
              <a:lnSpc>
                <a:spcPct val="114000"/>
              </a:lnSpc>
              <a:buFont typeface="Arial" panose="020B0604020202020204" pitchFamily="34" charset="0"/>
              <a:buChar char="•"/>
            </a:pPr>
            <a:r>
              <a:rPr lang="en-US" sz="1600" dirty="0">
                <a:latin typeface="Courier" pitchFamily="2" charset="0"/>
              </a:rPr>
              <a:t>HTTP-Gateway</a:t>
            </a:r>
          </a:p>
          <a:p>
            <a:pPr marL="285750" indent="-285750">
              <a:lnSpc>
                <a:spcPct val="114000"/>
              </a:lnSpc>
              <a:buFont typeface="Arial" panose="020B0604020202020204" pitchFamily="34" charset="0"/>
              <a:buChar char="•"/>
            </a:pPr>
            <a:r>
              <a:rPr lang="en-US" sz="1600" dirty="0">
                <a:latin typeface="Courier" pitchFamily="2" charset="0"/>
              </a:rPr>
              <a:t>Consumers-Consume-Get</a:t>
            </a:r>
          </a:p>
        </p:txBody>
      </p:sp>
      <p:sp>
        <p:nvSpPr>
          <p:cNvPr id="11" name="Rectangle 10">
            <a:extLst>
              <a:ext uri="{FF2B5EF4-FFF2-40B4-BE49-F238E27FC236}">
                <a16:creationId xmlns:a16="http://schemas.microsoft.com/office/drawing/2014/main" id="{2A40D85C-DB59-D9BC-CFF3-695387E97DEB}"/>
              </a:ext>
            </a:extLst>
          </p:cNvPr>
          <p:cNvSpPr/>
          <p:nvPr/>
        </p:nvSpPr>
        <p:spPr>
          <a:xfrm>
            <a:off x="2732810" y="4249645"/>
            <a:ext cx="5399215" cy="907539"/>
          </a:xfrm>
          <a:prstGeom prst="rect">
            <a:avLst/>
          </a:prstGeom>
          <a:solidFill>
            <a:schemeClr val="accent2">
              <a:lumMod val="20000"/>
              <a:lumOff val="80000"/>
            </a:schemeClr>
          </a:solidFill>
          <a:ln w="127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sz="1600" dirty="0">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486C8FB4-7EDA-5283-4980-9E39BF0FB399}"/>
              </a:ext>
            </a:extLst>
          </p:cNvPr>
          <p:cNvPicPr>
            <a:picLocks noChangeAspect="1"/>
          </p:cNvPicPr>
          <p:nvPr/>
        </p:nvPicPr>
        <p:blipFill>
          <a:blip r:embed="rId3">
            <a:alphaModFix/>
            <a:extLst>
              <a:ext uri="{BEBA8EAE-BF5A-486C-A8C5-ECC9F3942E4B}">
                <a14:imgProps xmlns:a14="http://schemas.microsoft.com/office/drawing/2010/main">
                  <a14:imgLayer r:embed="rId4">
                    <a14:imgEffect>
                      <a14:artisticPhotocopy/>
                    </a14:imgEffect>
                    <a14:imgEffect>
                      <a14:saturation sat="0"/>
                    </a14:imgEffect>
                    <a14:imgEffect>
                      <a14:brightnessContrast contrast="-40000"/>
                    </a14:imgEffect>
                  </a14:imgLayer>
                </a14:imgProps>
              </a:ext>
            </a:extLst>
          </a:blip>
          <a:stretch>
            <a:fillRect/>
          </a:stretch>
        </p:blipFill>
        <p:spPr>
          <a:xfrm>
            <a:off x="6674038" y="2210989"/>
            <a:ext cx="305421" cy="415059"/>
          </a:xfrm>
          <a:prstGeom prst="rect">
            <a:avLst/>
          </a:prstGeom>
        </p:spPr>
      </p:pic>
      <p:sp>
        <p:nvSpPr>
          <p:cNvPr id="13" name="Can 12">
            <a:extLst>
              <a:ext uri="{FF2B5EF4-FFF2-40B4-BE49-F238E27FC236}">
                <a16:creationId xmlns:a16="http://schemas.microsoft.com/office/drawing/2014/main" id="{B4B59AFE-BB52-6188-DEDA-F58B3CC648E6}"/>
              </a:ext>
            </a:extLst>
          </p:cNvPr>
          <p:cNvSpPr/>
          <p:nvPr/>
        </p:nvSpPr>
        <p:spPr>
          <a:xfrm>
            <a:off x="5625893" y="5440299"/>
            <a:ext cx="836931" cy="504954"/>
          </a:xfrm>
          <a:prstGeom prst="can">
            <a:avLst/>
          </a:prstGeom>
          <a:solidFill>
            <a:schemeClr val="bg1"/>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75319" tIns="37659" rIns="75319" bIns="37659" numCol="1" spcCol="0" rtlCol="0" fromWordArt="0" anchor="ctr" anchorCtr="0" forceAA="0" compatLnSpc="1">
            <a:prstTxWarp prst="textNoShape">
              <a:avLst/>
            </a:prstTxWarp>
            <a:noAutofit/>
          </a:bodyPr>
          <a:lstStyle/>
          <a:p>
            <a:pPr algn="ctr">
              <a:lnSpc>
                <a:spcPct val="114000"/>
              </a:lnSpc>
            </a:pPr>
            <a:r>
              <a:rPr lang="en-US" sz="900" dirty="0"/>
              <a:t>Maria DB</a:t>
            </a:r>
          </a:p>
        </p:txBody>
      </p:sp>
      <p:sp>
        <p:nvSpPr>
          <p:cNvPr id="14" name="Can 13">
            <a:extLst>
              <a:ext uri="{FF2B5EF4-FFF2-40B4-BE49-F238E27FC236}">
                <a16:creationId xmlns:a16="http://schemas.microsoft.com/office/drawing/2014/main" id="{F63DB3DC-45E2-D520-2406-4745102CE106}"/>
              </a:ext>
            </a:extLst>
          </p:cNvPr>
          <p:cNvSpPr/>
          <p:nvPr/>
        </p:nvSpPr>
        <p:spPr>
          <a:xfrm>
            <a:off x="4250597" y="5727492"/>
            <a:ext cx="836931" cy="751172"/>
          </a:xfrm>
          <a:prstGeom prst="can">
            <a:avLst/>
          </a:prstGeom>
          <a:solidFill>
            <a:schemeClr val="bg1"/>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75319" tIns="37659" rIns="75319" bIns="37659" numCol="1" spcCol="0" rtlCol="0" fromWordArt="0" anchor="ctr" anchorCtr="0" forceAA="0" compatLnSpc="1">
            <a:prstTxWarp prst="textNoShape">
              <a:avLst/>
            </a:prstTxWarp>
            <a:noAutofit/>
          </a:bodyPr>
          <a:lstStyle/>
          <a:p>
            <a:pPr algn="ctr">
              <a:lnSpc>
                <a:spcPct val="114000"/>
              </a:lnSpc>
            </a:pPr>
            <a:r>
              <a:rPr lang="en-US" sz="900" dirty="0"/>
              <a:t>Elasticsearch</a:t>
            </a:r>
          </a:p>
        </p:txBody>
      </p:sp>
      <p:sp>
        <p:nvSpPr>
          <p:cNvPr id="15" name="TextBox 14">
            <a:extLst>
              <a:ext uri="{FF2B5EF4-FFF2-40B4-BE49-F238E27FC236}">
                <a16:creationId xmlns:a16="http://schemas.microsoft.com/office/drawing/2014/main" id="{54BE5569-EC50-6CEC-1751-C4E58721276A}"/>
              </a:ext>
            </a:extLst>
          </p:cNvPr>
          <p:cNvSpPr txBox="1"/>
          <p:nvPr/>
        </p:nvSpPr>
        <p:spPr>
          <a:xfrm>
            <a:off x="4743332" y="4234224"/>
            <a:ext cx="1478611" cy="264752"/>
          </a:xfrm>
          <a:prstGeom prst="rect">
            <a:avLst/>
          </a:prstGeom>
          <a:noFill/>
        </p:spPr>
        <p:txBody>
          <a:bodyPr wrap="none" lIns="0" tIns="0" rIns="0" bIns="0" rtlCol="0">
            <a:spAutoFit/>
          </a:bodyPr>
          <a:lstStyle/>
          <a:p>
            <a:pPr algn="ctr">
              <a:lnSpc>
                <a:spcPct val="114000"/>
              </a:lnSpc>
            </a:pPr>
            <a:r>
              <a:rPr lang="en-US" sz="1600" dirty="0" err="1">
                <a:solidFill>
                  <a:schemeClr val="dk1"/>
                </a:solidFill>
                <a:latin typeface="Calibri" panose="020F0502020204030204" pitchFamily="34" charset="0"/>
                <a:cs typeface="Calibri" panose="020F0502020204030204" pitchFamily="34" charset="0"/>
              </a:rPr>
              <a:t>IoTCore</a:t>
            </a:r>
            <a:r>
              <a:rPr lang="en-US" sz="1600" dirty="0">
                <a:solidFill>
                  <a:schemeClr val="dk1"/>
                </a:solidFill>
                <a:latin typeface="Calibri" panose="020F0502020204030204" pitchFamily="34" charset="0"/>
                <a:cs typeface="Calibri" panose="020F0502020204030204" pitchFamily="34" charset="0"/>
              </a:rPr>
              <a:t> Back-End</a:t>
            </a:r>
          </a:p>
        </p:txBody>
      </p:sp>
      <p:sp>
        <p:nvSpPr>
          <p:cNvPr id="16" name="Rectangle 15">
            <a:extLst>
              <a:ext uri="{FF2B5EF4-FFF2-40B4-BE49-F238E27FC236}">
                <a16:creationId xmlns:a16="http://schemas.microsoft.com/office/drawing/2014/main" id="{4E5C0B9D-60E5-B757-4424-8C52233068DF}"/>
              </a:ext>
            </a:extLst>
          </p:cNvPr>
          <p:cNvSpPr/>
          <p:nvPr/>
        </p:nvSpPr>
        <p:spPr>
          <a:xfrm>
            <a:off x="98945" y="2370108"/>
            <a:ext cx="700102" cy="646883"/>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US" sz="1050" dirty="0">
                <a:latin typeface="Calibri" panose="020F0502020204030204" pitchFamily="34" charset="0"/>
                <a:cs typeface="Calibri" panose="020F0502020204030204" pitchFamily="34" charset="0"/>
              </a:rPr>
              <a:t>HTTP Gateway (Node.js)</a:t>
            </a:r>
          </a:p>
        </p:txBody>
      </p:sp>
      <p:sp>
        <p:nvSpPr>
          <p:cNvPr id="17" name="Rectangle 16">
            <a:extLst>
              <a:ext uri="{FF2B5EF4-FFF2-40B4-BE49-F238E27FC236}">
                <a16:creationId xmlns:a16="http://schemas.microsoft.com/office/drawing/2014/main" id="{A6A2E80C-D6A8-8720-A20F-B0A6C0793F8D}"/>
              </a:ext>
            </a:extLst>
          </p:cNvPr>
          <p:cNvSpPr/>
          <p:nvPr/>
        </p:nvSpPr>
        <p:spPr>
          <a:xfrm>
            <a:off x="878700" y="2369332"/>
            <a:ext cx="700102" cy="646883"/>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US" sz="1100" dirty="0">
                <a:latin typeface="Calibri" panose="020F0502020204030204" pitchFamily="34" charset="0"/>
                <a:cs typeface="Calibri" panose="020F0502020204030204" pitchFamily="34" charset="0"/>
              </a:rPr>
              <a:t>WS Gateway </a:t>
            </a:r>
          </a:p>
          <a:p>
            <a:pPr algn="ctr">
              <a:lnSpc>
                <a:spcPct val="114000"/>
              </a:lnSpc>
            </a:pPr>
            <a:r>
              <a:rPr lang="en-US" sz="1100" dirty="0">
                <a:latin typeface="Calibri" panose="020F0502020204030204" pitchFamily="34" charset="0"/>
                <a:cs typeface="Calibri" panose="020F0502020204030204" pitchFamily="34" charset="0"/>
              </a:rPr>
              <a:t>(Node.js)</a:t>
            </a:r>
          </a:p>
        </p:txBody>
      </p:sp>
      <p:sp>
        <p:nvSpPr>
          <p:cNvPr id="18" name="Rectangle 17">
            <a:extLst>
              <a:ext uri="{FF2B5EF4-FFF2-40B4-BE49-F238E27FC236}">
                <a16:creationId xmlns:a16="http://schemas.microsoft.com/office/drawing/2014/main" id="{5616C91A-915C-4D39-A70B-C67B050D11F2}"/>
              </a:ext>
            </a:extLst>
          </p:cNvPr>
          <p:cNvSpPr/>
          <p:nvPr/>
        </p:nvSpPr>
        <p:spPr>
          <a:xfrm>
            <a:off x="1658455" y="2377864"/>
            <a:ext cx="700103" cy="646883"/>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US" sz="1100" dirty="0">
                <a:latin typeface="Calibri" panose="020F0502020204030204" pitchFamily="34" charset="0"/>
                <a:cs typeface="Calibri" panose="020F0502020204030204" pitchFamily="34" charset="0"/>
              </a:rPr>
              <a:t>MQTT Gateway </a:t>
            </a:r>
          </a:p>
          <a:p>
            <a:pPr algn="ctr">
              <a:lnSpc>
                <a:spcPct val="114000"/>
              </a:lnSpc>
            </a:pPr>
            <a:r>
              <a:rPr lang="en-US" sz="1100" dirty="0">
                <a:latin typeface="Calibri" panose="020F0502020204030204" pitchFamily="34" charset="0"/>
                <a:cs typeface="Calibri" panose="020F0502020204030204" pitchFamily="34" charset="0"/>
              </a:rPr>
              <a:t>(Node.js)</a:t>
            </a:r>
          </a:p>
        </p:txBody>
      </p:sp>
      <p:pic>
        <p:nvPicPr>
          <p:cNvPr id="19" name="Picture 2">
            <a:extLst>
              <a:ext uri="{FF2B5EF4-FFF2-40B4-BE49-F238E27FC236}">
                <a16:creationId xmlns:a16="http://schemas.microsoft.com/office/drawing/2014/main" id="{6396D708-FC4C-F2DC-12F0-90AF6FD6AC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9625" y="4015403"/>
            <a:ext cx="646883" cy="646883"/>
          </a:xfrm>
          <a:prstGeom prst="rect">
            <a:avLst/>
          </a:prstGeom>
          <a:noFill/>
          <a:extLst>
            <a:ext uri="{909E8E84-426E-40DD-AFC4-6F175D3DCCD1}">
              <a14:hiddenFill xmlns:a14="http://schemas.microsoft.com/office/drawing/2010/main">
                <a:solidFill>
                  <a:srgbClr val="FFFFFF"/>
                </a:solidFill>
              </a14:hiddenFill>
            </a:ext>
          </a:extLst>
        </p:spPr>
      </p:pic>
      <p:sp>
        <p:nvSpPr>
          <p:cNvPr id="20" name="Rounded Rectangle 19">
            <a:extLst>
              <a:ext uri="{FF2B5EF4-FFF2-40B4-BE49-F238E27FC236}">
                <a16:creationId xmlns:a16="http://schemas.microsoft.com/office/drawing/2014/main" id="{3B6BD0E9-6D7E-ADD4-5F19-6AFF80297F69}"/>
              </a:ext>
            </a:extLst>
          </p:cNvPr>
          <p:cNvSpPr/>
          <p:nvPr/>
        </p:nvSpPr>
        <p:spPr>
          <a:xfrm>
            <a:off x="744736" y="5722908"/>
            <a:ext cx="836932" cy="504954"/>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endParaRPr lang="en-US" sz="1100" dirty="0"/>
          </a:p>
        </p:txBody>
      </p:sp>
      <p:sp>
        <p:nvSpPr>
          <p:cNvPr id="21" name="Rounded Rectangle 20">
            <a:extLst>
              <a:ext uri="{FF2B5EF4-FFF2-40B4-BE49-F238E27FC236}">
                <a16:creationId xmlns:a16="http://schemas.microsoft.com/office/drawing/2014/main" id="{8092EB61-5EF6-8C0A-3D64-48E7ECE0769E}"/>
              </a:ext>
            </a:extLst>
          </p:cNvPr>
          <p:cNvSpPr/>
          <p:nvPr/>
        </p:nvSpPr>
        <p:spPr>
          <a:xfrm>
            <a:off x="821523" y="5764609"/>
            <a:ext cx="836932" cy="504954"/>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endParaRPr lang="en-US" sz="1100" dirty="0"/>
          </a:p>
        </p:txBody>
      </p:sp>
      <p:sp>
        <p:nvSpPr>
          <p:cNvPr id="22" name="Rounded Rectangle 21">
            <a:extLst>
              <a:ext uri="{FF2B5EF4-FFF2-40B4-BE49-F238E27FC236}">
                <a16:creationId xmlns:a16="http://schemas.microsoft.com/office/drawing/2014/main" id="{1CB8712D-1E37-E152-EAFE-20947BF55286}"/>
              </a:ext>
            </a:extLst>
          </p:cNvPr>
          <p:cNvSpPr/>
          <p:nvPr/>
        </p:nvSpPr>
        <p:spPr>
          <a:xfrm>
            <a:off x="898310" y="5807840"/>
            <a:ext cx="836932" cy="504954"/>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en-US" sz="1100" dirty="0"/>
              <a:t>Kafka Connect</a:t>
            </a:r>
          </a:p>
        </p:txBody>
      </p:sp>
      <p:pic>
        <p:nvPicPr>
          <p:cNvPr id="23" name="Picture 22">
            <a:extLst>
              <a:ext uri="{FF2B5EF4-FFF2-40B4-BE49-F238E27FC236}">
                <a16:creationId xmlns:a16="http://schemas.microsoft.com/office/drawing/2014/main" id="{CDEE6788-D7F0-EB99-1ADB-59708579168A}"/>
              </a:ext>
            </a:extLst>
          </p:cNvPr>
          <p:cNvPicPr>
            <a:picLocks noChangeAspect="1"/>
          </p:cNvPicPr>
          <p:nvPr/>
        </p:nvPicPr>
        <p:blipFill>
          <a:blip r:embed="rId3">
            <a:alphaModFix/>
            <a:extLst>
              <a:ext uri="{BEBA8EAE-BF5A-486C-A8C5-ECC9F3942E4B}">
                <a14:imgProps xmlns:a14="http://schemas.microsoft.com/office/drawing/2010/main">
                  <a14:imgLayer r:embed="rId6">
                    <a14:imgEffect>
                      <a14:artisticPhotocopy/>
                    </a14:imgEffect>
                    <a14:imgEffect>
                      <a14:saturation sat="0"/>
                    </a14:imgEffect>
                    <a14:imgEffect>
                      <a14:brightnessContrast contrast="-40000"/>
                    </a14:imgEffect>
                  </a14:imgLayer>
                </a14:imgProps>
              </a:ext>
            </a:extLst>
          </a:blip>
          <a:stretch>
            <a:fillRect/>
          </a:stretch>
        </p:blipFill>
        <p:spPr>
          <a:xfrm>
            <a:off x="4782107" y="2210989"/>
            <a:ext cx="305421" cy="415059"/>
          </a:xfrm>
          <a:prstGeom prst="rect">
            <a:avLst/>
          </a:prstGeom>
        </p:spPr>
      </p:pic>
      <p:sp>
        <p:nvSpPr>
          <p:cNvPr id="24" name="Rectangle 23">
            <a:extLst>
              <a:ext uri="{FF2B5EF4-FFF2-40B4-BE49-F238E27FC236}">
                <a16:creationId xmlns:a16="http://schemas.microsoft.com/office/drawing/2014/main" id="{CDA130C0-8648-2757-9AC3-75D5ED30E982}"/>
              </a:ext>
            </a:extLst>
          </p:cNvPr>
          <p:cNvSpPr/>
          <p:nvPr/>
        </p:nvSpPr>
        <p:spPr>
          <a:xfrm>
            <a:off x="2732810" y="3880572"/>
            <a:ext cx="5399215" cy="372700"/>
          </a:xfrm>
          <a:prstGeom prst="rect">
            <a:avLst/>
          </a:prstGeom>
          <a:ln w="127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US" sz="1600" dirty="0">
                <a:latin typeface="Calibri" panose="020F0502020204030204" pitchFamily="34" charset="0"/>
                <a:cs typeface="Calibri" panose="020F0502020204030204" pitchFamily="34" charset="0"/>
              </a:rPr>
              <a:t>Interconnect Interface</a:t>
            </a:r>
          </a:p>
        </p:txBody>
      </p:sp>
      <p:sp>
        <p:nvSpPr>
          <p:cNvPr id="25" name="Rectangle 24">
            <a:extLst>
              <a:ext uri="{FF2B5EF4-FFF2-40B4-BE49-F238E27FC236}">
                <a16:creationId xmlns:a16="http://schemas.microsoft.com/office/drawing/2014/main" id="{5FF598E6-6EE8-9761-DBBB-64842C657A8C}"/>
              </a:ext>
            </a:extLst>
          </p:cNvPr>
          <p:cNvSpPr/>
          <p:nvPr/>
        </p:nvSpPr>
        <p:spPr>
          <a:xfrm>
            <a:off x="2732810" y="3516308"/>
            <a:ext cx="5399215" cy="372700"/>
          </a:xfrm>
          <a:prstGeom prst="rect">
            <a:avLst/>
          </a:prstGeom>
          <a:ln w="127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US" sz="1600" dirty="0" err="1">
                <a:latin typeface="Calibri" panose="020F0502020204030204" pitchFamily="34" charset="0"/>
                <a:cs typeface="Calibri" panose="020F0502020204030204" pitchFamily="34" charset="0"/>
              </a:rPr>
              <a:t>IoTCore</a:t>
            </a:r>
            <a:r>
              <a:rPr lang="en-US" sz="1600" dirty="0">
                <a:latin typeface="Calibri" panose="020F0502020204030204" pitchFamily="34" charset="0"/>
                <a:cs typeface="Calibri" panose="020F0502020204030204" pitchFamily="34" charset="0"/>
              </a:rPr>
              <a:t> Front-End</a:t>
            </a:r>
          </a:p>
        </p:txBody>
      </p:sp>
      <p:pic>
        <p:nvPicPr>
          <p:cNvPr id="26" name="Picture 25">
            <a:extLst>
              <a:ext uri="{FF2B5EF4-FFF2-40B4-BE49-F238E27FC236}">
                <a16:creationId xmlns:a16="http://schemas.microsoft.com/office/drawing/2014/main" id="{AD7C1927-621F-4BC2-6E10-B3D090A15E90}"/>
              </a:ext>
            </a:extLst>
          </p:cNvPr>
          <p:cNvPicPr>
            <a:picLocks noChangeAspect="1"/>
          </p:cNvPicPr>
          <p:nvPr/>
        </p:nvPicPr>
        <p:blipFill>
          <a:blip r:embed="rId3">
            <a:alphaModFix/>
            <a:extLst>
              <a:ext uri="{BEBA8EAE-BF5A-486C-A8C5-ECC9F3942E4B}">
                <a14:imgProps xmlns:a14="http://schemas.microsoft.com/office/drawing/2010/main">
                  <a14:imgLayer r:embed="rId7">
                    <a14:imgEffect>
                      <a14:artisticPhotocopy/>
                    </a14:imgEffect>
                    <a14:imgEffect>
                      <a14:saturation sat="0"/>
                    </a14:imgEffect>
                    <a14:imgEffect>
                      <a14:brightnessContrast contrast="-40000"/>
                    </a14:imgEffect>
                  </a14:imgLayer>
                </a14:imgProps>
              </a:ext>
            </a:extLst>
          </a:blip>
          <a:stretch>
            <a:fillRect/>
          </a:stretch>
        </p:blipFill>
        <p:spPr>
          <a:xfrm>
            <a:off x="8326574" y="2250973"/>
            <a:ext cx="305421" cy="415059"/>
          </a:xfrm>
          <a:prstGeom prst="rect">
            <a:avLst/>
          </a:prstGeom>
        </p:spPr>
      </p:pic>
      <p:pic>
        <p:nvPicPr>
          <p:cNvPr id="27" name="Picture 26">
            <a:extLst>
              <a:ext uri="{FF2B5EF4-FFF2-40B4-BE49-F238E27FC236}">
                <a16:creationId xmlns:a16="http://schemas.microsoft.com/office/drawing/2014/main" id="{8FBDDED5-FFBF-8E77-6C2B-67EF9F181358}"/>
              </a:ext>
            </a:extLst>
          </p:cNvPr>
          <p:cNvPicPr>
            <a:picLocks noChangeAspect="1"/>
          </p:cNvPicPr>
          <p:nvPr/>
        </p:nvPicPr>
        <p:blipFill>
          <a:blip r:embed="rId3">
            <a:alphaModFix/>
            <a:extLst>
              <a:ext uri="{BEBA8EAE-BF5A-486C-A8C5-ECC9F3942E4B}">
                <a14:imgProps xmlns:a14="http://schemas.microsoft.com/office/drawing/2010/main">
                  <a14:imgLayer r:embed="rId8">
                    <a14:imgEffect>
                      <a14:artisticPhotocopy/>
                    </a14:imgEffect>
                    <a14:imgEffect>
                      <a14:saturation sat="0"/>
                    </a14:imgEffect>
                    <a14:imgEffect>
                      <a14:brightnessContrast contrast="-40000"/>
                    </a14:imgEffect>
                  </a14:imgLayer>
                </a14:imgProps>
              </a:ext>
            </a:extLst>
          </a:blip>
          <a:stretch>
            <a:fillRect/>
          </a:stretch>
        </p:blipFill>
        <p:spPr>
          <a:xfrm>
            <a:off x="6449896" y="2229302"/>
            <a:ext cx="305421" cy="415059"/>
          </a:xfrm>
          <a:prstGeom prst="rect">
            <a:avLst/>
          </a:prstGeom>
        </p:spPr>
      </p:pic>
      <p:sp>
        <p:nvSpPr>
          <p:cNvPr id="28" name="TextBox 27">
            <a:extLst>
              <a:ext uri="{FF2B5EF4-FFF2-40B4-BE49-F238E27FC236}">
                <a16:creationId xmlns:a16="http://schemas.microsoft.com/office/drawing/2014/main" id="{513AA713-4420-079C-3868-4D2B2CE4D045}"/>
              </a:ext>
            </a:extLst>
          </p:cNvPr>
          <p:cNvSpPr txBox="1"/>
          <p:nvPr/>
        </p:nvSpPr>
        <p:spPr>
          <a:xfrm>
            <a:off x="4259654" y="2582205"/>
            <a:ext cx="1386445" cy="181973"/>
          </a:xfrm>
          <a:prstGeom prst="rect">
            <a:avLst/>
          </a:prstGeom>
          <a:noFill/>
        </p:spPr>
        <p:txBody>
          <a:bodyPr wrap="square" lIns="0" tIns="0" rIns="0" bIns="0" rtlCol="0">
            <a:spAutoFit/>
          </a:bodyPr>
          <a:lstStyle/>
          <a:p>
            <a:pPr algn="ctr">
              <a:lnSpc>
                <a:spcPct val="114000"/>
              </a:lnSpc>
            </a:pPr>
            <a:r>
              <a:rPr lang="en-US" sz="1100" dirty="0">
                <a:latin typeface="Calibri" panose="020F0502020204030204" pitchFamily="34" charset="0"/>
                <a:cs typeface="Calibri" panose="020F0502020204030204" pitchFamily="34" charset="0"/>
              </a:rPr>
              <a:t>Users</a:t>
            </a:r>
          </a:p>
        </p:txBody>
      </p:sp>
      <p:sp>
        <p:nvSpPr>
          <p:cNvPr id="29" name="TextBox 28">
            <a:extLst>
              <a:ext uri="{FF2B5EF4-FFF2-40B4-BE49-F238E27FC236}">
                <a16:creationId xmlns:a16="http://schemas.microsoft.com/office/drawing/2014/main" id="{95EA7AD3-0698-F506-AEA6-8688FBDC1829}"/>
              </a:ext>
            </a:extLst>
          </p:cNvPr>
          <p:cNvSpPr txBox="1"/>
          <p:nvPr/>
        </p:nvSpPr>
        <p:spPr>
          <a:xfrm>
            <a:off x="6383720" y="2622392"/>
            <a:ext cx="781465" cy="181973"/>
          </a:xfrm>
          <a:prstGeom prst="rect">
            <a:avLst/>
          </a:prstGeom>
          <a:noFill/>
        </p:spPr>
        <p:txBody>
          <a:bodyPr wrap="square" lIns="0" tIns="0" rIns="0" bIns="0" rtlCol="0">
            <a:spAutoFit/>
          </a:bodyPr>
          <a:lstStyle/>
          <a:p>
            <a:pPr>
              <a:lnSpc>
                <a:spcPct val="114000"/>
              </a:lnSpc>
            </a:pPr>
            <a:r>
              <a:rPr lang="en-US" sz="1100" dirty="0">
                <a:latin typeface="Calibri" panose="020F0502020204030204" pitchFamily="34" charset="0"/>
                <a:cs typeface="Calibri" panose="020F0502020204030204" pitchFamily="34" charset="0"/>
              </a:rPr>
              <a:t>Consumers</a:t>
            </a:r>
          </a:p>
        </p:txBody>
      </p:sp>
      <p:sp>
        <p:nvSpPr>
          <p:cNvPr id="30" name="TextBox 29">
            <a:extLst>
              <a:ext uri="{FF2B5EF4-FFF2-40B4-BE49-F238E27FC236}">
                <a16:creationId xmlns:a16="http://schemas.microsoft.com/office/drawing/2014/main" id="{ADCC7591-33FD-1789-A60B-0D90B4A3AFBA}"/>
              </a:ext>
            </a:extLst>
          </p:cNvPr>
          <p:cNvSpPr txBox="1"/>
          <p:nvPr/>
        </p:nvSpPr>
        <p:spPr>
          <a:xfrm>
            <a:off x="8216636" y="2651283"/>
            <a:ext cx="525298" cy="181973"/>
          </a:xfrm>
          <a:prstGeom prst="rect">
            <a:avLst/>
          </a:prstGeom>
          <a:noFill/>
        </p:spPr>
        <p:txBody>
          <a:bodyPr wrap="square" lIns="0" tIns="0" rIns="0" bIns="0" rtlCol="0">
            <a:spAutoFit/>
          </a:bodyPr>
          <a:lstStyle/>
          <a:p>
            <a:pPr>
              <a:lnSpc>
                <a:spcPct val="114000"/>
              </a:lnSpc>
            </a:pPr>
            <a:r>
              <a:rPr lang="en-US" sz="1100" dirty="0">
                <a:latin typeface="Calibri" panose="020F0502020204030204" pitchFamily="34" charset="0"/>
                <a:cs typeface="Calibri" panose="020F0502020204030204" pitchFamily="34" charset="0"/>
              </a:rPr>
              <a:t>DevOps</a:t>
            </a:r>
          </a:p>
        </p:txBody>
      </p:sp>
      <p:sp>
        <p:nvSpPr>
          <p:cNvPr id="31" name="Rounded Rectangle 30">
            <a:extLst>
              <a:ext uri="{FF2B5EF4-FFF2-40B4-BE49-F238E27FC236}">
                <a16:creationId xmlns:a16="http://schemas.microsoft.com/office/drawing/2014/main" id="{9B82BB3B-7FFD-DACD-C34D-EC15B1ECE10A}"/>
              </a:ext>
            </a:extLst>
          </p:cNvPr>
          <p:cNvSpPr/>
          <p:nvPr/>
        </p:nvSpPr>
        <p:spPr>
          <a:xfrm>
            <a:off x="7117517" y="5820527"/>
            <a:ext cx="836932" cy="504954"/>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endParaRPr lang="en-US" sz="1100" dirty="0"/>
          </a:p>
        </p:txBody>
      </p:sp>
      <p:cxnSp>
        <p:nvCxnSpPr>
          <p:cNvPr id="32" name="Straight Arrow Connector 31">
            <a:extLst>
              <a:ext uri="{FF2B5EF4-FFF2-40B4-BE49-F238E27FC236}">
                <a16:creationId xmlns:a16="http://schemas.microsoft.com/office/drawing/2014/main" id="{5D5901D1-998C-166F-259A-CF52FD409036}"/>
              </a:ext>
            </a:extLst>
          </p:cNvPr>
          <p:cNvCxnSpPr>
            <a:cxnSpLocks/>
          </p:cNvCxnSpPr>
          <p:nvPr/>
        </p:nvCxnSpPr>
        <p:spPr>
          <a:xfrm>
            <a:off x="5069619" y="2784420"/>
            <a:ext cx="0" cy="646883"/>
          </a:xfrm>
          <a:prstGeom prst="straightConnector1">
            <a:avLst/>
          </a:prstGeom>
          <a:ln>
            <a:prstDash val="sysDot"/>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632FEF52-58D0-AD21-18B4-3570E26F1AC1}"/>
              </a:ext>
            </a:extLst>
          </p:cNvPr>
          <p:cNvCxnSpPr>
            <a:cxnSpLocks/>
          </p:cNvCxnSpPr>
          <p:nvPr/>
        </p:nvCxnSpPr>
        <p:spPr>
          <a:xfrm flipV="1">
            <a:off x="4886785" y="2784420"/>
            <a:ext cx="0" cy="646883"/>
          </a:xfrm>
          <a:prstGeom prst="straightConnector1">
            <a:avLst/>
          </a:prstGeom>
          <a:ln>
            <a:prstDash val="sysDot"/>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062DDE77-CD4D-A697-22C9-F831BF305969}"/>
              </a:ext>
            </a:extLst>
          </p:cNvPr>
          <p:cNvCxnSpPr>
            <a:cxnSpLocks/>
          </p:cNvCxnSpPr>
          <p:nvPr/>
        </p:nvCxnSpPr>
        <p:spPr>
          <a:xfrm flipV="1">
            <a:off x="6674038" y="2804365"/>
            <a:ext cx="0" cy="646883"/>
          </a:xfrm>
          <a:prstGeom prst="straightConnector1">
            <a:avLst/>
          </a:prstGeom>
          <a:ln>
            <a:prstDash val="sysDot"/>
            <a:tailEnd type="triangle"/>
          </a:ln>
        </p:spPr>
        <p:style>
          <a:lnRef idx="2">
            <a:schemeClr val="dk1"/>
          </a:lnRef>
          <a:fillRef idx="0">
            <a:schemeClr val="dk1"/>
          </a:fillRef>
          <a:effectRef idx="1">
            <a:schemeClr val="dk1"/>
          </a:effectRef>
          <a:fontRef idx="minor">
            <a:schemeClr val="tx1"/>
          </a:fontRef>
        </p:style>
      </p:cxnSp>
      <p:cxnSp>
        <p:nvCxnSpPr>
          <p:cNvPr id="35" name="Elbow Connector 34">
            <a:extLst>
              <a:ext uri="{FF2B5EF4-FFF2-40B4-BE49-F238E27FC236}">
                <a16:creationId xmlns:a16="http://schemas.microsoft.com/office/drawing/2014/main" id="{91C42F1B-3FCD-7440-6622-51105C70364D}"/>
              </a:ext>
            </a:extLst>
          </p:cNvPr>
          <p:cNvCxnSpPr>
            <a:cxnSpLocks/>
            <a:endCxn id="31" idx="3"/>
          </p:cNvCxnSpPr>
          <p:nvPr/>
        </p:nvCxnSpPr>
        <p:spPr>
          <a:xfrm rot="5400000">
            <a:off x="6592008" y="4203720"/>
            <a:ext cx="3231725" cy="506842"/>
          </a:xfrm>
          <a:prstGeom prst="bentConnector2">
            <a:avLst/>
          </a:prstGeom>
          <a:ln>
            <a:prstDash val="sysDot"/>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FF87E2B9-AD95-C4E4-4EC8-9100071F5D0E}"/>
              </a:ext>
            </a:extLst>
          </p:cNvPr>
          <p:cNvCxnSpPr>
            <a:cxnSpLocks/>
          </p:cNvCxnSpPr>
          <p:nvPr/>
        </p:nvCxnSpPr>
        <p:spPr>
          <a:xfrm>
            <a:off x="1213619" y="1905009"/>
            <a:ext cx="0" cy="350632"/>
          </a:xfrm>
          <a:prstGeom prst="straightConnector1">
            <a:avLst/>
          </a:prstGeom>
          <a:ln>
            <a:prstDash val="sysDot"/>
            <a:tailEnd type="triangle"/>
          </a:ln>
        </p:spPr>
        <p:style>
          <a:lnRef idx="2">
            <a:schemeClr val="dk1"/>
          </a:lnRef>
          <a:fillRef idx="0">
            <a:schemeClr val="dk1"/>
          </a:fillRef>
          <a:effectRef idx="1">
            <a:schemeClr val="dk1"/>
          </a:effectRef>
          <a:fontRef idx="minor">
            <a:schemeClr val="tx1"/>
          </a:fontRef>
        </p:style>
      </p:cxnSp>
      <p:pic>
        <p:nvPicPr>
          <p:cNvPr id="37" name="Picture 2">
            <a:extLst>
              <a:ext uri="{FF2B5EF4-FFF2-40B4-BE49-F238E27FC236}">
                <a16:creationId xmlns:a16="http://schemas.microsoft.com/office/drawing/2014/main" id="{BE436911-7A26-AE65-D0D3-39B65FE55E1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0276" y="1489066"/>
            <a:ext cx="400923" cy="400923"/>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a:extLst>
              <a:ext uri="{FF2B5EF4-FFF2-40B4-BE49-F238E27FC236}">
                <a16:creationId xmlns:a16="http://schemas.microsoft.com/office/drawing/2014/main" id="{FCFD5B48-BD54-C118-83A5-3A2639AEBA0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5917" y="1493250"/>
            <a:ext cx="400923" cy="400923"/>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9A53BDA9-3C62-EB87-3A86-75A7ACDC1730}"/>
              </a:ext>
            </a:extLst>
          </p:cNvPr>
          <p:cNvSpPr txBox="1"/>
          <p:nvPr/>
        </p:nvSpPr>
        <p:spPr>
          <a:xfrm>
            <a:off x="1546926" y="1571352"/>
            <a:ext cx="768159" cy="244362"/>
          </a:xfrm>
          <a:prstGeom prst="rect">
            <a:avLst/>
          </a:prstGeom>
          <a:noFill/>
        </p:spPr>
        <p:txBody>
          <a:bodyPr wrap="none" rtlCol="0">
            <a:spAutoFit/>
          </a:bodyPr>
          <a:lstStyle>
            <a:defPPr>
              <a:defRPr lang="en-US"/>
            </a:defPPr>
            <a:lvl1pPr>
              <a:defRPr sz="455"/>
            </a:lvl1pPr>
          </a:lstStyle>
          <a:p>
            <a:r>
              <a:rPr lang="en-US" sz="988" dirty="0"/>
              <a:t>IoT Devices</a:t>
            </a:r>
          </a:p>
        </p:txBody>
      </p:sp>
      <p:sp>
        <p:nvSpPr>
          <p:cNvPr id="40" name="TextBox 39">
            <a:extLst>
              <a:ext uri="{FF2B5EF4-FFF2-40B4-BE49-F238E27FC236}">
                <a16:creationId xmlns:a16="http://schemas.microsoft.com/office/drawing/2014/main" id="{27FA7F31-B0FF-D58E-842A-2F80BF1CF3EC}"/>
              </a:ext>
            </a:extLst>
          </p:cNvPr>
          <p:cNvSpPr txBox="1"/>
          <p:nvPr/>
        </p:nvSpPr>
        <p:spPr>
          <a:xfrm>
            <a:off x="1163202" y="1955115"/>
            <a:ext cx="744114" cy="200055"/>
          </a:xfrm>
          <a:prstGeom prst="rect">
            <a:avLst/>
          </a:prstGeom>
          <a:noFill/>
        </p:spPr>
        <p:txBody>
          <a:bodyPr wrap="none" rtlCol="0">
            <a:spAutoFit/>
          </a:bodyPr>
          <a:lstStyle>
            <a:defPPr>
              <a:defRPr lang="de-DE"/>
            </a:defPPr>
            <a:lvl1pPr>
              <a:defRPr sz="988"/>
            </a:lvl1pPr>
          </a:lstStyle>
          <a:p>
            <a:r>
              <a:rPr lang="en-US" sz="700" dirty="0"/>
              <a:t>Data Insertion</a:t>
            </a:r>
          </a:p>
        </p:txBody>
      </p:sp>
      <p:cxnSp>
        <p:nvCxnSpPr>
          <p:cNvPr id="41" name="Straight Arrow Connector 40">
            <a:extLst>
              <a:ext uri="{FF2B5EF4-FFF2-40B4-BE49-F238E27FC236}">
                <a16:creationId xmlns:a16="http://schemas.microsoft.com/office/drawing/2014/main" id="{24EE8344-0441-9BD1-06CF-B5D65FB6455D}"/>
              </a:ext>
            </a:extLst>
          </p:cNvPr>
          <p:cNvCxnSpPr>
            <a:cxnSpLocks/>
          </p:cNvCxnSpPr>
          <p:nvPr/>
        </p:nvCxnSpPr>
        <p:spPr>
          <a:xfrm>
            <a:off x="1149154" y="3159867"/>
            <a:ext cx="0" cy="646883"/>
          </a:xfrm>
          <a:prstGeom prst="straightConnector1">
            <a:avLst/>
          </a:prstGeom>
          <a:ln>
            <a:prstDash val="sysDot"/>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8ADDDA51-FF36-5EFD-78CA-7311AFFDA1D8}"/>
              </a:ext>
            </a:extLst>
          </p:cNvPr>
          <p:cNvCxnSpPr>
            <a:cxnSpLocks/>
          </p:cNvCxnSpPr>
          <p:nvPr/>
        </p:nvCxnSpPr>
        <p:spPr>
          <a:xfrm flipH="1">
            <a:off x="1735242" y="4302730"/>
            <a:ext cx="940225" cy="0"/>
          </a:xfrm>
          <a:prstGeom prst="straightConnector1">
            <a:avLst/>
          </a:prstGeom>
          <a:ln>
            <a:prstDash val="sysDot"/>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F22F22C-8900-D5D6-9F2B-4BB2565E711A}"/>
              </a:ext>
            </a:extLst>
          </p:cNvPr>
          <p:cNvCxnSpPr>
            <a:cxnSpLocks/>
          </p:cNvCxnSpPr>
          <p:nvPr/>
        </p:nvCxnSpPr>
        <p:spPr>
          <a:xfrm>
            <a:off x="1163202" y="4813741"/>
            <a:ext cx="0" cy="826094"/>
          </a:xfrm>
          <a:prstGeom prst="straightConnector1">
            <a:avLst/>
          </a:prstGeom>
          <a:ln>
            <a:prstDash val="sysDot"/>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5C133352-7F13-54B8-D785-D437EC2B4E5F}"/>
              </a:ext>
            </a:extLst>
          </p:cNvPr>
          <p:cNvCxnSpPr>
            <a:cxnSpLocks/>
          </p:cNvCxnSpPr>
          <p:nvPr/>
        </p:nvCxnSpPr>
        <p:spPr>
          <a:xfrm>
            <a:off x="1820333" y="6060317"/>
            <a:ext cx="2276690" cy="12687"/>
          </a:xfrm>
          <a:prstGeom prst="straightConnector1">
            <a:avLst/>
          </a:prstGeom>
          <a:ln>
            <a:prstDash val="sysDot"/>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44428613-A54F-D98C-54C1-47BEA5480EEB}"/>
              </a:ext>
            </a:extLst>
          </p:cNvPr>
          <p:cNvCxnSpPr>
            <a:cxnSpLocks/>
          </p:cNvCxnSpPr>
          <p:nvPr/>
        </p:nvCxnSpPr>
        <p:spPr>
          <a:xfrm>
            <a:off x="5169260" y="6103078"/>
            <a:ext cx="1842114" cy="8222"/>
          </a:xfrm>
          <a:prstGeom prst="straightConnector1">
            <a:avLst/>
          </a:prstGeom>
          <a:ln>
            <a:prstDash val="sysDot"/>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a:extLst>
              <a:ext uri="{FF2B5EF4-FFF2-40B4-BE49-F238E27FC236}">
                <a16:creationId xmlns:a16="http://schemas.microsoft.com/office/drawing/2014/main" id="{A3690B95-2DF7-665C-F9C3-3D7C415BA2C4}"/>
              </a:ext>
            </a:extLst>
          </p:cNvPr>
          <p:cNvCxnSpPr>
            <a:cxnSpLocks/>
          </p:cNvCxnSpPr>
          <p:nvPr/>
        </p:nvCxnSpPr>
        <p:spPr>
          <a:xfrm>
            <a:off x="4612102" y="5226788"/>
            <a:ext cx="0" cy="409087"/>
          </a:xfrm>
          <a:prstGeom prst="straightConnector1">
            <a:avLst/>
          </a:prstGeom>
          <a:ln>
            <a:prstDash val="sysDot"/>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A38F21E1-6CC2-FC7A-8058-E3FDD502B39B}"/>
              </a:ext>
            </a:extLst>
          </p:cNvPr>
          <p:cNvCxnSpPr>
            <a:cxnSpLocks/>
          </p:cNvCxnSpPr>
          <p:nvPr/>
        </p:nvCxnSpPr>
        <p:spPr>
          <a:xfrm flipV="1">
            <a:off x="4761243" y="5197668"/>
            <a:ext cx="0" cy="438207"/>
          </a:xfrm>
          <a:prstGeom prst="straightConnector1">
            <a:avLst/>
          </a:prstGeom>
          <a:ln>
            <a:prstDash val="sysDot"/>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a:extLst>
              <a:ext uri="{FF2B5EF4-FFF2-40B4-BE49-F238E27FC236}">
                <a16:creationId xmlns:a16="http://schemas.microsoft.com/office/drawing/2014/main" id="{13DC3D54-413B-7139-7E33-723B9EDFA4A4}"/>
              </a:ext>
            </a:extLst>
          </p:cNvPr>
          <p:cNvCxnSpPr>
            <a:cxnSpLocks/>
          </p:cNvCxnSpPr>
          <p:nvPr/>
        </p:nvCxnSpPr>
        <p:spPr>
          <a:xfrm flipV="1">
            <a:off x="6081382" y="5167551"/>
            <a:ext cx="0" cy="218641"/>
          </a:xfrm>
          <a:prstGeom prst="straightConnector1">
            <a:avLst/>
          </a:prstGeom>
          <a:ln>
            <a:prstDash val="sysDot"/>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DBECF9E1-E409-5ACF-FF6B-526B10271C2A}"/>
              </a:ext>
            </a:extLst>
          </p:cNvPr>
          <p:cNvCxnSpPr>
            <a:cxnSpLocks/>
          </p:cNvCxnSpPr>
          <p:nvPr/>
        </p:nvCxnSpPr>
        <p:spPr>
          <a:xfrm>
            <a:off x="5934055" y="5169979"/>
            <a:ext cx="8438" cy="236185"/>
          </a:xfrm>
          <a:prstGeom prst="straightConnector1">
            <a:avLst/>
          </a:prstGeom>
          <a:ln>
            <a:prstDash val="sysDot"/>
            <a:tailEnd type="triangle"/>
          </a:ln>
        </p:spPr>
        <p:style>
          <a:lnRef idx="2">
            <a:schemeClr val="dk1"/>
          </a:lnRef>
          <a:fillRef idx="0">
            <a:schemeClr val="dk1"/>
          </a:fillRef>
          <a:effectRef idx="1">
            <a:schemeClr val="dk1"/>
          </a:effectRef>
          <a:fontRef idx="minor">
            <a:schemeClr val="tx1"/>
          </a:fontRef>
        </p:style>
      </p:cxnSp>
      <p:sp>
        <p:nvSpPr>
          <p:cNvPr id="50" name="Rectangle 49">
            <a:extLst>
              <a:ext uri="{FF2B5EF4-FFF2-40B4-BE49-F238E27FC236}">
                <a16:creationId xmlns:a16="http://schemas.microsoft.com/office/drawing/2014/main" id="{CB976F13-81D3-AFE9-FB82-0A8C78E6B982}"/>
              </a:ext>
            </a:extLst>
          </p:cNvPr>
          <p:cNvSpPr/>
          <p:nvPr/>
        </p:nvSpPr>
        <p:spPr>
          <a:xfrm>
            <a:off x="3496735" y="4589379"/>
            <a:ext cx="1674932" cy="395807"/>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DE" dirty="0">
                <a:solidFill>
                  <a:schemeClr val="tx1"/>
                </a:solidFill>
                <a:latin typeface="Calibri" panose="020F0502020204030204" pitchFamily="34" charset="0"/>
                <a:cs typeface="Calibri" panose="020F0502020204030204" pitchFamily="34" charset="0"/>
              </a:rPr>
              <a:t>   OpenWhisk</a:t>
            </a:r>
          </a:p>
        </p:txBody>
      </p:sp>
      <p:sp>
        <p:nvSpPr>
          <p:cNvPr id="51" name="Rectangle 50">
            <a:extLst>
              <a:ext uri="{FF2B5EF4-FFF2-40B4-BE49-F238E27FC236}">
                <a16:creationId xmlns:a16="http://schemas.microsoft.com/office/drawing/2014/main" id="{EB7A61C2-4713-181A-3532-985E14282EF2}"/>
              </a:ext>
            </a:extLst>
          </p:cNvPr>
          <p:cNvSpPr/>
          <p:nvPr/>
        </p:nvSpPr>
        <p:spPr>
          <a:xfrm>
            <a:off x="5560573" y="4593918"/>
            <a:ext cx="1674932" cy="395807"/>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DE" dirty="0">
                <a:solidFill>
                  <a:schemeClr val="tx1"/>
                </a:solidFill>
                <a:latin typeface="Calibri" panose="020F0502020204030204" pitchFamily="34" charset="0"/>
                <a:cs typeface="Calibri" panose="020F0502020204030204" pitchFamily="34" charset="0"/>
              </a:rPr>
              <a:t>GCR</a:t>
            </a:r>
          </a:p>
        </p:txBody>
      </p:sp>
      <p:pic>
        <p:nvPicPr>
          <p:cNvPr id="52" name="Picture 2" descr="Knative to Cloud Run. In my Hands on Knative series (part 1… | by Mete  Atamel | Google Cloud - Community | Medium">
            <a:extLst>
              <a:ext uri="{FF2B5EF4-FFF2-40B4-BE49-F238E27FC236}">
                <a16:creationId xmlns:a16="http://schemas.microsoft.com/office/drawing/2014/main" id="{83CAFB22-C86A-05BE-006A-49DFE0EBE82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25893" y="4613909"/>
            <a:ext cx="359980" cy="35998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4" descr="Apache OpenWhisk (@openwhisk) / Twitter">
            <a:extLst>
              <a:ext uri="{FF2B5EF4-FFF2-40B4-BE49-F238E27FC236}">
                <a16:creationId xmlns:a16="http://schemas.microsoft.com/office/drawing/2014/main" id="{D5D8A060-CD49-E45C-B632-9B4E7995446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28464" y="4661798"/>
            <a:ext cx="260046" cy="26004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6" descr="elastic-logo-v-full-color - DATARUS">
            <a:extLst>
              <a:ext uri="{FF2B5EF4-FFF2-40B4-BE49-F238E27FC236}">
                <a16:creationId xmlns:a16="http://schemas.microsoft.com/office/drawing/2014/main" id="{0D9FB4F5-00E5-0B8D-30FB-0C6D759B4C1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83414" y="6155236"/>
            <a:ext cx="371295" cy="39026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8" descr="MariaDB 10.1 integriert Verschlüsselung » ADMIN-Magazin">
            <a:extLst>
              <a:ext uri="{FF2B5EF4-FFF2-40B4-BE49-F238E27FC236}">
                <a16:creationId xmlns:a16="http://schemas.microsoft.com/office/drawing/2014/main" id="{6CB4717A-4AB9-B638-C00E-06369C60E98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979733" y="5777344"/>
            <a:ext cx="201251" cy="149629"/>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0" descr="Kibana &quot;Hello World&quot; Example - Part 3 of the ELK Stack Series -">
            <a:extLst>
              <a:ext uri="{FF2B5EF4-FFF2-40B4-BE49-F238E27FC236}">
                <a16:creationId xmlns:a16="http://schemas.microsoft.com/office/drawing/2014/main" id="{994F258E-541F-D2F6-B094-689254B1925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77005" y="5859735"/>
            <a:ext cx="466229" cy="426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352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1A9C32-88FB-4FD3-905B-3ACC5ECBC81E}"/>
              </a:ext>
            </a:extLst>
          </p:cNvPr>
          <p:cNvSpPr>
            <a:spLocks noGrp="1"/>
          </p:cNvSpPr>
          <p:nvPr>
            <p:ph idx="1"/>
          </p:nvPr>
        </p:nvSpPr>
        <p:spPr/>
        <p:txBody>
          <a:bodyPr/>
          <a:lstStyle/>
          <a:p>
            <a:pPr marL="342900" indent="-342900">
              <a:lnSpc>
                <a:spcPct val="150000"/>
              </a:lnSpc>
              <a:buFont typeface="Wingdings" pitchFamily="2" charset="2"/>
              <a:buChar char="q"/>
            </a:pPr>
            <a:r>
              <a:rPr lang="en-DE" sz="2200" dirty="0">
                <a:solidFill>
                  <a:schemeClr val="accent6"/>
                </a:solidFill>
              </a:rPr>
              <a:t>Motivation</a:t>
            </a:r>
          </a:p>
          <a:p>
            <a:pPr marL="342900" indent="-342900">
              <a:lnSpc>
                <a:spcPct val="150000"/>
              </a:lnSpc>
              <a:buFont typeface="Wingdings" pitchFamily="2" charset="2"/>
              <a:buChar char="q"/>
            </a:pPr>
            <a:r>
              <a:rPr lang="en-DE" sz="2200" dirty="0">
                <a:solidFill>
                  <a:schemeClr val="accent6"/>
                </a:solidFill>
              </a:rPr>
              <a:t>Goals</a:t>
            </a:r>
          </a:p>
          <a:p>
            <a:pPr marL="342900" indent="-342900">
              <a:lnSpc>
                <a:spcPct val="150000"/>
              </a:lnSpc>
              <a:buFont typeface="Wingdings" pitchFamily="2" charset="2"/>
              <a:buChar char="q"/>
            </a:pPr>
            <a:r>
              <a:rPr lang="en-DE" sz="2200" dirty="0">
                <a:solidFill>
                  <a:schemeClr val="accent6"/>
                </a:solidFill>
              </a:rPr>
              <a:t>Background</a:t>
            </a:r>
          </a:p>
          <a:p>
            <a:pPr marL="342900" indent="-342900">
              <a:lnSpc>
                <a:spcPct val="150000"/>
              </a:lnSpc>
              <a:buFont typeface="Wingdings" pitchFamily="2" charset="2"/>
              <a:buChar char="q"/>
            </a:pPr>
            <a:r>
              <a:rPr lang="en-DE" sz="2200" dirty="0"/>
              <a:t>Migration Methodology</a:t>
            </a:r>
          </a:p>
          <a:p>
            <a:pPr marL="342900" indent="-342900">
              <a:lnSpc>
                <a:spcPct val="150000"/>
              </a:lnSpc>
              <a:buFont typeface="Wingdings" pitchFamily="2" charset="2"/>
              <a:buChar char="q"/>
            </a:pPr>
            <a:r>
              <a:rPr lang="en-DE" sz="2200" dirty="0">
                <a:solidFill>
                  <a:schemeClr val="accent6"/>
                </a:solidFill>
              </a:rPr>
              <a:t>Experimental Setup</a:t>
            </a:r>
          </a:p>
          <a:p>
            <a:pPr marL="342900" indent="-342900">
              <a:lnSpc>
                <a:spcPct val="150000"/>
              </a:lnSpc>
              <a:buFont typeface="Wingdings" pitchFamily="2" charset="2"/>
              <a:buChar char="q"/>
            </a:pPr>
            <a:r>
              <a:rPr lang="en-DE" sz="2200" dirty="0">
                <a:solidFill>
                  <a:schemeClr val="accent6"/>
                </a:solidFill>
              </a:rPr>
              <a:t>Results</a:t>
            </a:r>
          </a:p>
          <a:p>
            <a:pPr marL="342900" indent="-342900">
              <a:lnSpc>
                <a:spcPct val="150000"/>
              </a:lnSpc>
              <a:buFont typeface="Wingdings" pitchFamily="2" charset="2"/>
              <a:buChar char="q"/>
            </a:pPr>
            <a:r>
              <a:rPr lang="en-DE" sz="2200" dirty="0">
                <a:solidFill>
                  <a:schemeClr val="accent6"/>
                </a:solidFill>
              </a:rPr>
              <a:t>Conclusion and Future Work</a:t>
            </a:r>
          </a:p>
        </p:txBody>
      </p:sp>
      <p:sp>
        <p:nvSpPr>
          <p:cNvPr id="3" name="Title 2">
            <a:extLst>
              <a:ext uri="{FF2B5EF4-FFF2-40B4-BE49-F238E27FC236}">
                <a16:creationId xmlns:a16="http://schemas.microsoft.com/office/drawing/2014/main" id="{7FFD417A-12A5-247B-C369-6844C30AB92C}"/>
              </a:ext>
            </a:extLst>
          </p:cNvPr>
          <p:cNvSpPr>
            <a:spLocks noGrp="1"/>
          </p:cNvSpPr>
          <p:nvPr>
            <p:ph type="title"/>
          </p:nvPr>
        </p:nvSpPr>
        <p:spPr>
          <a:xfrm>
            <a:off x="414883" y="321182"/>
            <a:ext cx="11345332" cy="510845"/>
          </a:xfrm>
        </p:spPr>
        <p:txBody>
          <a:bodyPr/>
          <a:lstStyle/>
          <a:p>
            <a:r>
              <a:rPr lang="en-DE" b="1" dirty="0"/>
              <a:t>Outline</a:t>
            </a:r>
          </a:p>
        </p:txBody>
      </p:sp>
      <p:sp>
        <p:nvSpPr>
          <p:cNvPr id="4" name="Slide Number Placeholder 3">
            <a:extLst>
              <a:ext uri="{FF2B5EF4-FFF2-40B4-BE49-F238E27FC236}">
                <a16:creationId xmlns:a16="http://schemas.microsoft.com/office/drawing/2014/main" id="{A992662A-B2E7-5B9D-3C47-347C64952114}"/>
              </a:ext>
            </a:extLst>
          </p:cNvPr>
          <p:cNvSpPr>
            <a:spLocks noGrp="1"/>
          </p:cNvSpPr>
          <p:nvPr>
            <p:ph type="sldNum" sz="quarter" idx="11"/>
          </p:nvPr>
        </p:nvSpPr>
        <p:spPr/>
        <p:txBody>
          <a:bodyPr/>
          <a:lstStyle/>
          <a:p>
            <a:fld id="{CE58CB1E-F828-4F11-99E0-327109AF9DA4}" type="slidenum">
              <a:rPr lang="de-DE" smtClean="0"/>
              <a:pPr/>
              <a:t>11</a:t>
            </a:fld>
            <a:endParaRPr lang="de-DE" dirty="0"/>
          </a:p>
        </p:txBody>
      </p:sp>
      <p:sp>
        <p:nvSpPr>
          <p:cNvPr id="5" name="Footer Placeholder 4">
            <a:extLst>
              <a:ext uri="{FF2B5EF4-FFF2-40B4-BE49-F238E27FC236}">
                <a16:creationId xmlns:a16="http://schemas.microsoft.com/office/drawing/2014/main" id="{DD4B5006-FE18-9852-5947-377371085D1F}"/>
              </a:ext>
            </a:extLst>
          </p:cNvPr>
          <p:cNvSpPr>
            <a:spLocks noGrp="1"/>
          </p:cNvSpPr>
          <p:nvPr>
            <p:ph type="ftr" sz="quarter" idx="12"/>
          </p:nvPr>
        </p:nvSpPr>
        <p:spPr/>
        <p:txBody>
          <a:bodyPr/>
          <a:lstStyle/>
          <a:p>
            <a:r>
              <a:rPr lang="en-US"/>
              <a:t>Mohak Chadha | Migrating from Microservices to Serverless: An IoT Platform Case Study | WoSC8</a:t>
            </a:r>
            <a:endParaRPr lang="en-US" dirty="0"/>
          </a:p>
        </p:txBody>
      </p:sp>
      <p:sp>
        <p:nvSpPr>
          <p:cNvPr id="6" name="Right Arrow 5">
            <a:extLst>
              <a:ext uri="{FF2B5EF4-FFF2-40B4-BE49-F238E27FC236}">
                <a16:creationId xmlns:a16="http://schemas.microsoft.com/office/drawing/2014/main" id="{F59064E6-8C6F-7D1A-9BFD-B4A6DD7B7106}"/>
              </a:ext>
            </a:extLst>
          </p:cNvPr>
          <p:cNvSpPr/>
          <p:nvPr/>
        </p:nvSpPr>
        <p:spPr>
          <a:xfrm flipH="1">
            <a:off x="4263317" y="2789789"/>
            <a:ext cx="2323857" cy="46011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DE" dirty="0"/>
          </a:p>
        </p:txBody>
      </p:sp>
    </p:spTree>
    <p:extLst>
      <p:ext uri="{BB962C8B-B14F-4D97-AF65-F5344CB8AC3E}">
        <p14:creationId xmlns:p14="http://schemas.microsoft.com/office/powerpoint/2010/main" val="109187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74C3AF-EF7B-497D-92EE-EC88AD6F71A4}"/>
              </a:ext>
            </a:extLst>
          </p:cNvPr>
          <p:cNvSpPr>
            <a:spLocks noGrp="1"/>
          </p:cNvSpPr>
          <p:nvPr>
            <p:ph type="title"/>
          </p:nvPr>
        </p:nvSpPr>
        <p:spPr>
          <a:xfrm>
            <a:off x="414883" y="321182"/>
            <a:ext cx="11345332" cy="510845"/>
          </a:xfrm>
        </p:spPr>
        <p:txBody>
          <a:bodyPr/>
          <a:lstStyle/>
          <a:p>
            <a:r>
              <a:rPr lang="en-DE" dirty="0"/>
              <a:t>Migration Methodology</a:t>
            </a:r>
          </a:p>
        </p:txBody>
      </p:sp>
      <p:sp>
        <p:nvSpPr>
          <p:cNvPr id="4" name="Slide Number Placeholder 3">
            <a:extLst>
              <a:ext uri="{FF2B5EF4-FFF2-40B4-BE49-F238E27FC236}">
                <a16:creationId xmlns:a16="http://schemas.microsoft.com/office/drawing/2014/main" id="{C2194AA3-7AB0-EF82-D0F4-51575AF9ED92}"/>
              </a:ext>
            </a:extLst>
          </p:cNvPr>
          <p:cNvSpPr>
            <a:spLocks noGrp="1"/>
          </p:cNvSpPr>
          <p:nvPr>
            <p:ph type="sldNum" sz="quarter" idx="11"/>
          </p:nvPr>
        </p:nvSpPr>
        <p:spPr/>
        <p:txBody>
          <a:bodyPr/>
          <a:lstStyle/>
          <a:p>
            <a:fld id="{CE58CB1E-F828-4F11-99E0-327109AF9DA4}" type="slidenum">
              <a:rPr lang="de-DE" smtClean="0"/>
              <a:pPr/>
              <a:t>12</a:t>
            </a:fld>
            <a:endParaRPr lang="de-DE" dirty="0"/>
          </a:p>
        </p:txBody>
      </p:sp>
      <p:sp>
        <p:nvSpPr>
          <p:cNvPr id="5" name="Footer Placeholder 4">
            <a:extLst>
              <a:ext uri="{FF2B5EF4-FFF2-40B4-BE49-F238E27FC236}">
                <a16:creationId xmlns:a16="http://schemas.microsoft.com/office/drawing/2014/main" id="{5075535C-99D1-29C4-7057-EA56045DFB7C}"/>
              </a:ext>
            </a:extLst>
          </p:cNvPr>
          <p:cNvSpPr>
            <a:spLocks noGrp="1"/>
          </p:cNvSpPr>
          <p:nvPr>
            <p:ph type="ftr" sz="quarter" idx="12"/>
          </p:nvPr>
        </p:nvSpPr>
        <p:spPr/>
        <p:txBody>
          <a:bodyPr/>
          <a:lstStyle/>
          <a:p>
            <a:r>
              <a:rPr lang="en-US"/>
              <a:t>Mohak Chadha | Migrating from Microservices to Serverless: An IoT Platform Case Study | WoSC8</a:t>
            </a:r>
            <a:endParaRPr lang="en-US" dirty="0"/>
          </a:p>
        </p:txBody>
      </p:sp>
      <p:sp>
        <p:nvSpPr>
          <p:cNvPr id="8" name="Textfeld 1">
            <a:extLst>
              <a:ext uri="{FF2B5EF4-FFF2-40B4-BE49-F238E27FC236}">
                <a16:creationId xmlns:a16="http://schemas.microsoft.com/office/drawing/2014/main" id="{57CBDA6A-1BE4-E60B-55D5-3F39017ABEA6}"/>
              </a:ext>
            </a:extLst>
          </p:cNvPr>
          <p:cNvSpPr txBox="1"/>
          <p:nvPr/>
        </p:nvSpPr>
        <p:spPr>
          <a:xfrm>
            <a:off x="8833112" y="2311663"/>
            <a:ext cx="3362319" cy="2306337"/>
          </a:xfrm>
          <a:prstGeom prst="rect">
            <a:avLst/>
          </a:prstGeom>
          <a:noFill/>
        </p:spPr>
        <p:txBody>
          <a:bodyPr wrap="square" lIns="0" tIns="0" rIns="0" bIns="0" rtlCol="0">
            <a:spAutoFit/>
          </a:bodyPr>
          <a:lstStyle/>
          <a:p>
            <a:pPr>
              <a:lnSpc>
                <a:spcPct val="114000"/>
              </a:lnSpc>
            </a:pPr>
            <a:r>
              <a:rPr lang="en-US" dirty="0">
                <a:latin typeface="+mn-lt"/>
              </a:rPr>
              <a:t>Endpoints under investigation:</a:t>
            </a:r>
          </a:p>
          <a:p>
            <a:pPr>
              <a:lnSpc>
                <a:spcPct val="114000"/>
              </a:lnSpc>
            </a:pPr>
            <a:endParaRPr lang="en-US" dirty="0">
              <a:latin typeface="+mn-lt"/>
            </a:endParaRPr>
          </a:p>
          <a:p>
            <a:pPr marL="285750" indent="-285750">
              <a:lnSpc>
                <a:spcPct val="114000"/>
              </a:lnSpc>
              <a:buFont typeface="Arial" panose="020B0604020202020204" pitchFamily="34" charset="0"/>
              <a:buChar char="•"/>
            </a:pPr>
            <a:r>
              <a:rPr lang="en-US" sz="1600" dirty="0">
                <a:latin typeface="Courier" pitchFamily="2" charset="0"/>
              </a:rPr>
              <a:t>Users-Get</a:t>
            </a:r>
          </a:p>
          <a:p>
            <a:pPr marL="285750" indent="-285750">
              <a:lnSpc>
                <a:spcPct val="114000"/>
              </a:lnSpc>
              <a:buFont typeface="Arial" panose="020B0604020202020204" pitchFamily="34" charset="0"/>
              <a:buChar char="•"/>
            </a:pPr>
            <a:r>
              <a:rPr lang="en-US" sz="1600" dirty="0">
                <a:latin typeface="Courier" pitchFamily="2" charset="0"/>
              </a:rPr>
              <a:t>Devices-Add</a:t>
            </a:r>
          </a:p>
          <a:p>
            <a:pPr marL="285750" indent="-285750">
              <a:lnSpc>
                <a:spcPct val="114000"/>
              </a:lnSpc>
              <a:buFont typeface="Arial" panose="020B0604020202020204" pitchFamily="34" charset="0"/>
              <a:buChar char="•"/>
            </a:pPr>
            <a:r>
              <a:rPr lang="en-US" sz="1600" dirty="0">
                <a:latin typeface="Courier" pitchFamily="2" charset="0"/>
              </a:rPr>
              <a:t>Devices-Get</a:t>
            </a:r>
          </a:p>
          <a:p>
            <a:pPr marL="285750" indent="-285750">
              <a:lnSpc>
                <a:spcPct val="114000"/>
              </a:lnSpc>
              <a:buFont typeface="Arial" panose="020B0604020202020204" pitchFamily="34" charset="0"/>
              <a:buChar char="•"/>
            </a:pPr>
            <a:r>
              <a:rPr lang="en-US" sz="1600" dirty="0">
                <a:latin typeface="Courier" pitchFamily="2" charset="0"/>
              </a:rPr>
              <a:t>Sensors-Get</a:t>
            </a:r>
          </a:p>
          <a:p>
            <a:pPr marL="285750" indent="-285750">
              <a:lnSpc>
                <a:spcPct val="114000"/>
              </a:lnSpc>
              <a:buFont typeface="Arial" panose="020B0604020202020204" pitchFamily="34" charset="0"/>
              <a:buChar char="•"/>
            </a:pPr>
            <a:r>
              <a:rPr lang="en-US" sz="1600" dirty="0">
                <a:latin typeface="Courier" pitchFamily="2" charset="0"/>
              </a:rPr>
              <a:t>HTTP-Gateway</a:t>
            </a:r>
          </a:p>
          <a:p>
            <a:pPr marL="285750" indent="-285750">
              <a:lnSpc>
                <a:spcPct val="114000"/>
              </a:lnSpc>
              <a:buFont typeface="Arial" panose="020B0604020202020204" pitchFamily="34" charset="0"/>
              <a:buChar char="•"/>
            </a:pPr>
            <a:r>
              <a:rPr lang="en-US" sz="1600" dirty="0">
                <a:latin typeface="Courier" pitchFamily="2" charset="0"/>
              </a:rPr>
              <a:t>Consumers-Consume-Get</a:t>
            </a:r>
          </a:p>
        </p:txBody>
      </p:sp>
      <p:sp>
        <p:nvSpPr>
          <p:cNvPr id="11" name="Rectangle 10">
            <a:extLst>
              <a:ext uri="{FF2B5EF4-FFF2-40B4-BE49-F238E27FC236}">
                <a16:creationId xmlns:a16="http://schemas.microsoft.com/office/drawing/2014/main" id="{2A40D85C-DB59-D9BC-CFF3-695387E97DEB}"/>
              </a:ext>
            </a:extLst>
          </p:cNvPr>
          <p:cNvSpPr/>
          <p:nvPr/>
        </p:nvSpPr>
        <p:spPr>
          <a:xfrm>
            <a:off x="2732810" y="4249645"/>
            <a:ext cx="5399215" cy="907539"/>
          </a:xfrm>
          <a:prstGeom prst="rect">
            <a:avLst/>
          </a:prstGeom>
          <a:solidFill>
            <a:schemeClr val="accent2">
              <a:lumMod val="20000"/>
              <a:lumOff val="80000"/>
            </a:schemeClr>
          </a:solidFill>
          <a:ln w="127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sz="1600" dirty="0">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486C8FB4-7EDA-5283-4980-9E39BF0FB399}"/>
              </a:ext>
            </a:extLst>
          </p:cNvPr>
          <p:cNvPicPr>
            <a:picLocks noChangeAspect="1"/>
          </p:cNvPicPr>
          <p:nvPr/>
        </p:nvPicPr>
        <p:blipFill>
          <a:blip r:embed="rId3">
            <a:alphaModFix/>
            <a:extLst>
              <a:ext uri="{BEBA8EAE-BF5A-486C-A8C5-ECC9F3942E4B}">
                <a14:imgProps xmlns:a14="http://schemas.microsoft.com/office/drawing/2010/main">
                  <a14:imgLayer r:embed="rId4">
                    <a14:imgEffect>
                      <a14:artisticPhotocopy/>
                    </a14:imgEffect>
                    <a14:imgEffect>
                      <a14:saturation sat="0"/>
                    </a14:imgEffect>
                    <a14:imgEffect>
                      <a14:brightnessContrast contrast="-40000"/>
                    </a14:imgEffect>
                  </a14:imgLayer>
                </a14:imgProps>
              </a:ext>
            </a:extLst>
          </a:blip>
          <a:stretch>
            <a:fillRect/>
          </a:stretch>
        </p:blipFill>
        <p:spPr>
          <a:xfrm>
            <a:off x="6674038" y="2210989"/>
            <a:ext cx="305421" cy="415059"/>
          </a:xfrm>
          <a:prstGeom prst="rect">
            <a:avLst/>
          </a:prstGeom>
        </p:spPr>
      </p:pic>
      <p:sp>
        <p:nvSpPr>
          <p:cNvPr id="13" name="Can 12">
            <a:extLst>
              <a:ext uri="{FF2B5EF4-FFF2-40B4-BE49-F238E27FC236}">
                <a16:creationId xmlns:a16="http://schemas.microsoft.com/office/drawing/2014/main" id="{B4B59AFE-BB52-6188-DEDA-F58B3CC648E6}"/>
              </a:ext>
            </a:extLst>
          </p:cNvPr>
          <p:cNvSpPr/>
          <p:nvPr/>
        </p:nvSpPr>
        <p:spPr>
          <a:xfrm>
            <a:off x="5625893" y="5440299"/>
            <a:ext cx="836931" cy="504954"/>
          </a:xfrm>
          <a:prstGeom prst="can">
            <a:avLst/>
          </a:prstGeom>
          <a:solidFill>
            <a:schemeClr val="bg1"/>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75319" tIns="37659" rIns="75319" bIns="37659" numCol="1" spcCol="0" rtlCol="0" fromWordArt="0" anchor="ctr" anchorCtr="0" forceAA="0" compatLnSpc="1">
            <a:prstTxWarp prst="textNoShape">
              <a:avLst/>
            </a:prstTxWarp>
            <a:noAutofit/>
          </a:bodyPr>
          <a:lstStyle/>
          <a:p>
            <a:pPr algn="ctr">
              <a:lnSpc>
                <a:spcPct val="114000"/>
              </a:lnSpc>
            </a:pPr>
            <a:r>
              <a:rPr lang="en-US" sz="900" dirty="0"/>
              <a:t>Maria DB</a:t>
            </a:r>
          </a:p>
        </p:txBody>
      </p:sp>
      <p:sp>
        <p:nvSpPr>
          <p:cNvPr id="14" name="Can 13">
            <a:extLst>
              <a:ext uri="{FF2B5EF4-FFF2-40B4-BE49-F238E27FC236}">
                <a16:creationId xmlns:a16="http://schemas.microsoft.com/office/drawing/2014/main" id="{F63DB3DC-45E2-D520-2406-4745102CE106}"/>
              </a:ext>
            </a:extLst>
          </p:cNvPr>
          <p:cNvSpPr/>
          <p:nvPr/>
        </p:nvSpPr>
        <p:spPr>
          <a:xfrm>
            <a:off x="4250597" y="5727492"/>
            <a:ext cx="836931" cy="751172"/>
          </a:xfrm>
          <a:prstGeom prst="can">
            <a:avLst/>
          </a:prstGeom>
          <a:solidFill>
            <a:schemeClr val="bg1"/>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75319" tIns="37659" rIns="75319" bIns="37659" numCol="1" spcCol="0" rtlCol="0" fromWordArt="0" anchor="ctr" anchorCtr="0" forceAA="0" compatLnSpc="1">
            <a:prstTxWarp prst="textNoShape">
              <a:avLst/>
            </a:prstTxWarp>
            <a:noAutofit/>
          </a:bodyPr>
          <a:lstStyle/>
          <a:p>
            <a:pPr algn="ctr">
              <a:lnSpc>
                <a:spcPct val="114000"/>
              </a:lnSpc>
            </a:pPr>
            <a:r>
              <a:rPr lang="en-US" sz="900" dirty="0"/>
              <a:t>Elasticsearch</a:t>
            </a:r>
          </a:p>
        </p:txBody>
      </p:sp>
      <p:sp>
        <p:nvSpPr>
          <p:cNvPr id="15" name="TextBox 14">
            <a:extLst>
              <a:ext uri="{FF2B5EF4-FFF2-40B4-BE49-F238E27FC236}">
                <a16:creationId xmlns:a16="http://schemas.microsoft.com/office/drawing/2014/main" id="{54BE5569-EC50-6CEC-1751-C4E58721276A}"/>
              </a:ext>
            </a:extLst>
          </p:cNvPr>
          <p:cNvSpPr txBox="1"/>
          <p:nvPr/>
        </p:nvSpPr>
        <p:spPr>
          <a:xfrm>
            <a:off x="4743332" y="4234224"/>
            <a:ext cx="1478611" cy="264752"/>
          </a:xfrm>
          <a:prstGeom prst="rect">
            <a:avLst/>
          </a:prstGeom>
          <a:noFill/>
        </p:spPr>
        <p:txBody>
          <a:bodyPr wrap="none" lIns="0" tIns="0" rIns="0" bIns="0" rtlCol="0">
            <a:spAutoFit/>
          </a:bodyPr>
          <a:lstStyle/>
          <a:p>
            <a:pPr algn="ctr">
              <a:lnSpc>
                <a:spcPct val="114000"/>
              </a:lnSpc>
            </a:pPr>
            <a:r>
              <a:rPr lang="en-US" sz="1600" dirty="0" err="1">
                <a:solidFill>
                  <a:schemeClr val="dk1"/>
                </a:solidFill>
                <a:latin typeface="Calibri" panose="020F0502020204030204" pitchFamily="34" charset="0"/>
                <a:cs typeface="Calibri" panose="020F0502020204030204" pitchFamily="34" charset="0"/>
              </a:rPr>
              <a:t>IoTCore</a:t>
            </a:r>
            <a:r>
              <a:rPr lang="en-US" sz="1600" dirty="0">
                <a:solidFill>
                  <a:schemeClr val="dk1"/>
                </a:solidFill>
                <a:latin typeface="Calibri" panose="020F0502020204030204" pitchFamily="34" charset="0"/>
                <a:cs typeface="Calibri" panose="020F0502020204030204" pitchFamily="34" charset="0"/>
              </a:rPr>
              <a:t> Back-End</a:t>
            </a:r>
          </a:p>
        </p:txBody>
      </p:sp>
      <p:sp>
        <p:nvSpPr>
          <p:cNvPr id="16" name="Rectangle 15">
            <a:extLst>
              <a:ext uri="{FF2B5EF4-FFF2-40B4-BE49-F238E27FC236}">
                <a16:creationId xmlns:a16="http://schemas.microsoft.com/office/drawing/2014/main" id="{4E5C0B9D-60E5-B757-4424-8C52233068DF}"/>
              </a:ext>
            </a:extLst>
          </p:cNvPr>
          <p:cNvSpPr/>
          <p:nvPr/>
        </p:nvSpPr>
        <p:spPr>
          <a:xfrm>
            <a:off x="98945" y="2370108"/>
            <a:ext cx="700102" cy="646883"/>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US" sz="1050" dirty="0">
                <a:latin typeface="Calibri" panose="020F0502020204030204" pitchFamily="34" charset="0"/>
                <a:cs typeface="Calibri" panose="020F0502020204030204" pitchFamily="34" charset="0"/>
              </a:rPr>
              <a:t>HTTP Gateway (Node.js)</a:t>
            </a:r>
          </a:p>
        </p:txBody>
      </p:sp>
      <p:sp>
        <p:nvSpPr>
          <p:cNvPr id="17" name="Rectangle 16">
            <a:extLst>
              <a:ext uri="{FF2B5EF4-FFF2-40B4-BE49-F238E27FC236}">
                <a16:creationId xmlns:a16="http://schemas.microsoft.com/office/drawing/2014/main" id="{A6A2E80C-D6A8-8720-A20F-B0A6C0793F8D}"/>
              </a:ext>
            </a:extLst>
          </p:cNvPr>
          <p:cNvSpPr/>
          <p:nvPr/>
        </p:nvSpPr>
        <p:spPr>
          <a:xfrm>
            <a:off x="878700" y="2369332"/>
            <a:ext cx="700102" cy="646883"/>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US" sz="1100" dirty="0">
                <a:latin typeface="Calibri" panose="020F0502020204030204" pitchFamily="34" charset="0"/>
                <a:cs typeface="Calibri" panose="020F0502020204030204" pitchFamily="34" charset="0"/>
              </a:rPr>
              <a:t>WS Gateway </a:t>
            </a:r>
          </a:p>
          <a:p>
            <a:pPr algn="ctr">
              <a:lnSpc>
                <a:spcPct val="114000"/>
              </a:lnSpc>
            </a:pPr>
            <a:r>
              <a:rPr lang="en-US" sz="1100" dirty="0">
                <a:latin typeface="Calibri" panose="020F0502020204030204" pitchFamily="34" charset="0"/>
                <a:cs typeface="Calibri" panose="020F0502020204030204" pitchFamily="34" charset="0"/>
              </a:rPr>
              <a:t>(Node.js)</a:t>
            </a:r>
          </a:p>
        </p:txBody>
      </p:sp>
      <p:sp>
        <p:nvSpPr>
          <p:cNvPr id="18" name="Rectangle 17">
            <a:extLst>
              <a:ext uri="{FF2B5EF4-FFF2-40B4-BE49-F238E27FC236}">
                <a16:creationId xmlns:a16="http://schemas.microsoft.com/office/drawing/2014/main" id="{5616C91A-915C-4D39-A70B-C67B050D11F2}"/>
              </a:ext>
            </a:extLst>
          </p:cNvPr>
          <p:cNvSpPr/>
          <p:nvPr/>
        </p:nvSpPr>
        <p:spPr>
          <a:xfrm>
            <a:off x="1658455" y="2377864"/>
            <a:ext cx="700103" cy="646883"/>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US" sz="1100" dirty="0">
                <a:latin typeface="Calibri" panose="020F0502020204030204" pitchFamily="34" charset="0"/>
                <a:cs typeface="Calibri" panose="020F0502020204030204" pitchFamily="34" charset="0"/>
              </a:rPr>
              <a:t>MQTT Gateway </a:t>
            </a:r>
          </a:p>
          <a:p>
            <a:pPr algn="ctr">
              <a:lnSpc>
                <a:spcPct val="114000"/>
              </a:lnSpc>
            </a:pPr>
            <a:r>
              <a:rPr lang="en-US" sz="1100" dirty="0">
                <a:latin typeface="Calibri" panose="020F0502020204030204" pitchFamily="34" charset="0"/>
                <a:cs typeface="Calibri" panose="020F0502020204030204" pitchFamily="34" charset="0"/>
              </a:rPr>
              <a:t>(Node.js)</a:t>
            </a:r>
          </a:p>
        </p:txBody>
      </p:sp>
      <p:pic>
        <p:nvPicPr>
          <p:cNvPr id="19" name="Picture 2">
            <a:extLst>
              <a:ext uri="{FF2B5EF4-FFF2-40B4-BE49-F238E27FC236}">
                <a16:creationId xmlns:a16="http://schemas.microsoft.com/office/drawing/2014/main" id="{6396D708-FC4C-F2DC-12F0-90AF6FD6AC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9625" y="4015403"/>
            <a:ext cx="646883" cy="646883"/>
          </a:xfrm>
          <a:prstGeom prst="rect">
            <a:avLst/>
          </a:prstGeom>
          <a:noFill/>
          <a:extLst>
            <a:ext uri="{909E8E84-426E-40DD-AFC4-6F175D3DCCD1}">
              <a14:hiddenFill xmlns:a14="http://schemas.microsoft.com/office/drawing/2010/main">
                <a:solidFill>
                  <a:srgbClr val="FFFFFF"/>
                </a:solidFill>
              </a14:hiddenFill>
            </a:ext>
          </a:extLst>
        </p:spPr>
      </p:pic>
      <p:sp>
        <p:nvSpPr>
          <p:cNvPr id="20" name="Rounded Rectangle 19">
            <a:extLst>
              <a:ext uri="{FF2B5EF4-FFF2-40B4-BE49-F238E27FC236}">
                <a16:creationId xmlns:a16="http://schemas.microsoft.com/office/drawing/2014/main" id="{3B6BD0E9-6D7E-ADD4-5F19-6AFF80297F69}"/>
              </a:ext>
            </a:extLst>
          </p:cNvPr>
          <p:cNvSpPr/>
          <p:nvPr/>
        </p:nvSpPr>
        <p:spPr>
          <a:xfrm>
            <a:off x="744736" y="5722908"/>
            <a:ext cx="836932" cy="504954"/>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endParaRPr lang="en-US" sz="1100" dirty="0"/>
          </a:p>
        </p:txBody>
      </p:sp>
      <p:sp>
        <p:nvSpPr>
          <p:cNvPr id="21" name="Rounded Rectangle 20">
            <a:extLst>
              <a:ext uri="{FF2B5EF4-FFF2-40B4-BE49-F238E27FC236}">
                <a16:creationId xmlns:a16="http://schemas.microsoft.com/office/drawing/2014/main" id="{8092EB61-5EF6-8C0A-3D64-48E7ECE0769E}"/>
              </a:ext>
            </a:extLst>
          </p:cNvPr>
          <p:cNvSpPr/>
          <p:nvPr/>
        </p:nvSpPr>
        <p:spPr>
          <a:xfrm>
            <a:off x="821523" y="5764609"/>
            <a:ext cx="836932" cy="504954"/>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endParaRPr lang="en-US" sz="1100" dirty="0"/>
          </a:p>
        </p:txBody>
      </p:sp>
      <p:sp>
        <p:nvSpPr>
          <p:cNvPr id="22" name="Rounded Rectangle 21">
            <a:extLst>
              <a:ext uri="{FF2B5EF4-FFF2-40B4-BE49-F238E27FC236}">
                <a16:creationId xmlns:a16="http://schemas.microsoft.com/office/drawing/2014/main" id="{1CB8712D-1E37-E152-EAFE-20947BF55286}"/>
              </a:ext>
            </a:extLst>
          </p:cNvPr>
          <p:cNvSpPr/>
          <p:nvPr/>
        </p:nvSpPr>
        <p:spPr>
          <a:xfrm>
            <a:off x="898310" y="5807840"/>
            <a:ext cx="836932" cy="504954"/>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en-US" sz="1100" dirty="0"/>
              <a:t>Kafka Connect</a:t>
            </a:r>
          </a:p>
        </p:txBody>
      </p:sp>
      <p:pic>
        <p:nvPicPr>
          <p:cNvPr id="23" name="Picture 22">
            <a:extLst>
              <a:ext uri="{FF2B5EF4-FFF2-40B4-BE49-F238E27FC236}">
                <a16:creationId xmlns:a16="http://schemas.microsoft.com/office/drawing/2014/main" id="{CDEE6788-D7F0-EB99-1ADB-59708579168A}"/>
              </a:ext>
            </a:extLst>
          </p:cNvPr>
          <p:cNvPicPr>
            <a:picLocks noChangeAspect="1"/>
          </p:cNvPicPr>
          <p:nvPr/>
        </p:nvPicPr>
        <p:blipFill>
          <a:blip r:embed="rId3">
            <a:alphaModFix/>
            <a:extLst>
              <a:ext uri="{BEBA8EAE-BF5A-486C-A8C5-ECC9F3942E4B}">
                <a14:imgProps xmlns:a14="http://schemas.microsoft.com/office/drawing/2010/main">
                  <a14:imgLayer r:embed="rId6">
                    <a14:imgEffect>
                      <a14:artisticPhotocopy/>
                    </a14:imgEffect>
                    <a14:imgEffect>
                      <a14:saturation sat="0"/>
                    </a14:imgEffect>
                    <a14:imgEffect>
                      <a14:brightnessContrast contrast="-40000"/>
                    </a14:imgEffect>
                  </a14:imgLayer>
                </a14:imgProps>
              </a:ext>
            </a:extLst>
          </a:blip>
          <a:stretch>
            <a:fillRect/>
          </a:stretch>
        </p:blipFill>
        <p:spPr>
          <a:xfrm>
            <a:off x="4782107" y="2210989"/>
            <a:ext cx="305421" cy="415059"/>
          </a:xfrm>
          <a:prstGeom prst="rect">
            <a:avLst/>
          </a:prstGeom>
        </p:spPr>
      </p:pic>
      <p:sp>
        <p:nvSpPr>
          <p:cNvPr id="24" name="Rectangle 23">
            <a:extLst>
              <a:ext uri="{FF2B5EF4-FFF2-40B4-BE49-F238E27FC236}">
                <a16:creationId xmlns:a16="http://schemas.microsoft.com/office/drawing/2014/main" id="{CDA130C0-8648-2757-9AC3-75D5ED30E982}"/>
              </a:ext>
            </a:extLst>
          </p:cNvPr>
          <p:cNvSpPr/>
          <p:nvPr/>
        </p:nvSpPr>
        <p:spPr>
          <a:xfrm>
            <a:off x="2732810" y="3880572"/>
            <a:ext cx="5399215" cy="372700"/>
          </a:xfrm>
          <a:prstGeom prst="rect">
            <a:avLst/>
          </a:prstGeom>
          <a:ln w="127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US" sz="1600" dirty="0">
                <a:latin typeface="Calibri" panose="020F0502020204030204" pitchFamily="34" charset="0"/>
                <a:cs typeface="Calibri" panose="020F0502020204030204" pitchFamily="34" charset="0"/>
              </a:rPr>
              <a:t>Interconnect Interface</a:t>
            </a:r>
          </a:p>
        </p:txBody>
      </p:sp>
      <p:sp>
        <p:nvSpPr>
          <p:cNvPr id="25" name="Rectangle 24">
            <a:extLst>
              <a:ext uri="{FF2B5EF4-FFF2-40B4-BE49-F238E27FC236}">
                <a16:creationId xmlns:a16="http://schemas.microsoft.com/office/drawing/2014/main" id="{5FF598E6-6EE8-9761-DBBB-64842C657A8C}"/>
              </a:ext>
            </a:extLst>
          </p:cNvPr>
          <p:cNvSpPr/>
          <p:nvPr/>
        </p:nvSpPr>
        <p:spPr>
          <a:xfrm>
            <a:off x="2732810" y="3516308"/>
            <a:ext cx="5399215" cy="372700"/>
          </a:xfrm>
          <a:prstGeom prst="rect">
            <a:avLst/>
          </a:prstGeom>
          <a:ln w="127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US" sz="1600" dirty="0" err="1">
                <a:latin typeface="Calibri" panose="020F0502020204030204" pitchFamily="34" charset="0"/>
                <a:cs typeface="Calibri" panose="020F0502020204030204" pitchFamily="34" charset="0"/>
              </a:rPr>
              <a:t>IoTCore</a:t>
            </a:r>
            <a:r>
              <a:rPr lang="en-US" sz="1600" dirty="0">
                <a:latin typeface="Calibri" panose="020F0502020204030204" pitchFamily="34" charset="0"/>
                <a:cs typeface="Calibri" panose="020F0502020204030204" pitchFamily="34" charset="0"/>
              </a:rPr>
              <a:t> Front-End</a:t>
            </a:r>
          </a:p>
        </p:txBody>
      </p:sp>
      <p:pic>
        <p:nvPicPr>
          <p:cNvPr id="26" name="Picture 25">
            <a:extLst>
              <a:ext uri="{FF2B5EF4-FFF2-40B4-BE49-F238E27FC236}">
                <a16:creationId xmlns:a16="http://schemas.microsoft.com/office/drawing/2014/main" id="{AD7C1927-621F-4BC2-6E10-B3D090A15E90}"/>
              </a:ext>
            </a:extLst>
          </p:cNvPr>
          <p:cNvPicPr>
            <a:picLocks noChangeAspect="1"/>
          </p:cNvPicPr>
          <p:nvPr/>
        </p:nvPicPr>
        <p:blipFill>
          <a:blip r:embed="rId3">
            <a:alphaModFix/>
            <a:extLst>
              <a:ext uri="{BEBA8EAE-BF5A-486C-A8C5-ECC9F3942E4B}">
                <a14:imgProps xmlns:a14="http://schemas.microsoft.com/office/drawing/2010/main">
                  <a14:imgLayer r:embed="rId7">
                    <a14:imgEffect>
                      <a14:artisticPhotocopy/>
                    </a14:imgEffect>
                    <a14:imgEffect>
                      <a14:saturation sat="0"/>
                    </a14:imgEffect>
                    <a14:imgEffect>
                      <a14:brightnessContrast contrast="-40000"/>
                    </a14:imgEffect>
                  </a14:imgLayer>
                </a14:imgProps>
              </a:ext>
            </a:extLst>
          </a:blip>
          <a:stretch>
            <a:fillRect/>
          </a:stretch>
        </p:blipFill>
        <p:spPr>
          <a:xfrm>
            <a:off x="8326574" y="2250973"/>
            <a:ext cx="305421" cy="415059"/>
          </a:xfrm>
          <a:prstGeom prst="rect">
            <a:avLst/>
          </a:prstGeom>
        </p:spPr>
      </p:pic>
      <p:pic>
        <p:nvPicPr>
          <p:cNvPr id="27" name="Picture 26">
            <a:extLst>
              <a:ext uri="{FF2B5EF4-FFF2-40B4-BE49-F238E27FC236}">
                <a16:creationId xmlns:a16="http://schemas.microsoft.com/office/drawing/2014/main" id="{8FBDDED5-FFBF-8E77-6C2B-67EF9F181358}"/>
              </a:ext>
            </a:extLst>
          </p:cNvPr>
          <p:cNvPicPr>
            <a:picLocks noChangeAspect="1"/>
          </p:cNvPicPr>
          <p:nvPr/>
        </p:nvPicPr>
        <p:blipFill>
          <a:blip r:embed="rId3">
            <a:alphaModFix/>
            <a:extLst>
              <a:ext uri="{BEBA8EAE-BF5A-486C-A8C5-ECC9F3942E4B}">
                <a14:imgProps xmlns:a14="http://schemas.microsoft.com/office/drawing/2010/main">
                  <a14:imgLayer r:embed="rId8">
                    <a14:imgEffect>
                      <a14:artisticPhotocopy/>
                    </a14:imgEffect>
                    <a14:imgEffect>
                      <a14:saturation sat="0"/>
                    </a14:imgEffect>
                    <a14:imgEffect>
                      <a14:brightnessContrast contrast="-40000"/>
                    </a14:imgEffect>
                  </a14:imgLayer>
                </a14:imgProps>
              </a:ext>
            </a:extLst>
          </a:blip>
          <a:stretch>
            <a:fillRect/>
          </a:stretch>
        </p:blipFill>
        <p:spPr>
          <a:xfrm>
            <a:off x="6449896" y="2229302"/>
            <a:ext cx="305421" cy="415059"/>
          </a:xfrm>
          <a:prstGeom prst="rect">
            <a:avLst/>
          </a:prstGeom>
        </p:spPr>
      </p:pic>
      <p:sp>
        <p:nvSpPr>
          <p:cNvPr id="28" name="TextBox 27">
            <a:extLst>
              <a:ext uri="{FF2B5EF4-FFF2-40B4-BE49-F238E27FC236}">
                <a16:creationId xmlns:a16="http://schemas.microsoft.com/office/drawing/2014/main" id="{513AA713-4420-079C-3868-4D2B2CE4D045}"/>
              </a:ext>
            </a:extLst>
          </p:cNvPr>
          <p:cNvSpPr txBox="1"/>
          <p:nvPr/>
        </p:nvSpPr>
        <p:spPr>
          <a:xfrm>
            <a:off x="4259654" y="2582205"/>
            <a:ext cx="1386445" cy="181973"/>
          </a:xfrm>
          <a:prstGeom prst="rect">
            <a:avLst/>
          </a:prstGeom>
          <a:noFill/>
        </p:spPr>
        <p:txBody>
          <a:bodyPr wrap="square" lIns="0" tIns="0" rIns="0" bIns="0" rtlCol="0">
            <a:spAutoFit/>
          </a:bodyPr>
          <a:lstStyle/>
          <a:p>
            <a:pPr algn="ctr">
              <a:lnSpc>
                <a:spcPct val="114000"/>
              </a:lnSpc>
            </a:pPr>
            <a:r>
              <a:rPr lang="en-US" sz="1100" dirty="0">
                <a:latin typeface="Calibri" panose="020F0502020204030204" pitchFamily="34" charset="0"/>
                <a:cs typeface="Calibri" panose="020F0502020204030204" pitchFamily="34" charset="0"/>
              </a:rPr>
              <a:t>Users</a:t>
            </a:r>
          </a:p>
        </p:txBody>
      </p:sp>
      <p:sp>
        <p:nvSpPr>
          <p:cNvPr id="29" name="TextBox 28">
            <a:extLst>
              <a:ext uri="{FF2B5EF4-FFF2-40B4-BE49-F238E27FC236}">
                <a16:creationId xmlns:a16="http://schemas.microsoft.com/office/drawing/2014/main" id="{95EA7AD3-0698-F506-AEA6-8688FBDC1829}"/>
              </a:ext>
            </a:extLst>
          </p:cNvPr>
          <p:cNvSpPr txBox="1"/>
          <p:nvPr/>
        </p:nvSpPr>
        <p:spPr>
          <a:xfrm>
            <a:off x="6383720" y="2622392"/>
            <a:ext cx="781465" cy="181973"/>
          </a:xfrm>
          <a:prstGeom prst="rect">
            <a:avLst/>
          </a:prstGeom>
          <a:noFill/>
        </p:spPr>
        <p:txBody>
          <a:bodyPr wrap="square" lIns="0" tIns="0" rIns="0" bIns="0" rtlCol="0">
            <a:spAutoFit/>
          </a:bodyPr>
          <a:lstStyle/>
          <a:p>
            <a:pPr>
              <a:lnSpc>
                <a:spcPct val="114000"/>
              </a:lnSpc>
            </a:pPr>
            <a:r>
              <a:rPr lang="en-US" sz="1100" dirty="0">
                <a:latin typeface="Calibri" panose="020F0502020204030204" pitchFamily="34" charset="0"/>
                <a:cs typeface="Calibri" panose="020F0502020204030204" pitchFamily="34" charset="0"/>
              </a:rPr>
              <a:t>Consumers</a:t>
            </a:r>
          </a:p>
        </p:txBody>
      </p:sp>
      <p:sp>
        <p:nvSpPr>
          <p:cNvPr id="30" name="TextBox 29">
            <a:extLst>
              <a:ext uri="{FF2B5EF4-FFF2-40B4-BE49-F238E27FC236}">
                <a16:creationId xmlns:a16="http://schemas.microsoft.com/office/drawing/2014/main" id="{ADCC7591-33FD-1789-A60B-0D90B4A3AFBA}"/>
              </a:ext>
            </a:extLst>
          </p:cNvPr>
          <p:cNvSpPr txBox="1"/>
          <p:nvPr/>
        </p:nvSpPr>
        <p:spPr>
          <a:xfrm>
            <a:off x="8216636" y="2651283"/>
            <a:ext cx="525298" cy="181973"/>
          </a:xfrm>
          <a:prstGeom prst="rect">
            <a:avLst/>
          </a:prstGeom>
          <a:noFill/>
        </p:spPr>
        <p:txBody>
          <a:bodyPr wrap="square" lIns="0" tIns="0" rIns="0" bIns="0" rtlCol="0">
            <a:spAutoFit/>
          </a:bodyPr>
          <a:lstStyle/>
          <a:p>
            <a:pPr>
              <a:lnSpc>
                <a:spcPct val="114000"/>
              </a:lnSpc>
            </a:pPr>
            <a:r>
              <a:rPr lang="en-US" sz="1100" dirty="0">
                <a:latin typeface="Calibri" panose="020F0502020204030204" pitchFamily="34" charset="0"/>
                <a:cs typeface="Calibri" panose="020F0502020204030204" pitchFamily="34" charset="0"/>
              </a:rPr>
              <a:t>DevOps</a:t>
            </a:r>
          </a:p>
        </p:txBody>
      </p:sp>
      <p:sp>
        <p:nvSpPr>
          <p:cNvPr id="31" name="Rounded Rectangle 30">
            <a:extLst>
              <a:ext uri="{FF2B5EF4-FFF2-40B4-BE49-F238E27FC236}">
                <a16:creationId xmlns:a16="http://schemas.microsoft.com/office/drawing/2014/main" id="{9B82BB3B-7FFD-DACD-C34D-EC15B1ECE10A}"/>
              </a:ext>
            </a:extLst>
          </p:cNvPr>
          <p:cNvSpPr/>
          <p:nvPr/>
        </p:nvSpPr>
        <p:spPr>
          <a:xfrm>
            <a:off x="7117517" y="5820527"/>
            <a:ext cx="836932" cy="504954"/>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endParaRPr lang="en-US" sz="1100" dirty="0"/>
          </a:p>
        </p:txBody>
      </p:sp>
      <p:cxnSp>
        <p:nvCxnSpPr>
          <p:cNvPr id="32" name="Straight Arrow Connector 31">
            <a:extLst>
              <a:ext uri="{FF2B5EF4-FFF2-40B4-BE49-F238E27FC236}">
                <a16:creationId xmlns:a16="http://schemas.microsoft.com/office/drawing/2014/main" id="{5D5901D1-998C-166F-259A-CF52FD409036}"/>
              </a:ext>
            </a:extLst>
          </p:cNvPr>
          <p:cNvCxnSpPr>
            <a:cxnSpLocks/>
          </p:cNvCxnSpPr>
          <p:nvPr/>
        </p:nvCxnSpPr>
        <p:spPr>
          <a:xfrm>
            <a:off x="5069619" y="2784420"/>
            <a:ext cx="0" cy="646883"/>
          </a:xfrm>
          <a:prstGeom prst="straightConnector1">
            <a:avLst/>
          </a:prstGeom>
          <a:ln>
            <a:prstDash val="sysDot"/>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632FEF52-58D0-AD21-18B4-3570E26F1AC1}"/>
              </a:ext>
            </a:extLst>
          </p:cNvPr>
          <p:cNvCxnSpPr>
            <a:cxnSpLocks/>
          </p:cNvCxnSpPr>
          <p:nvPr/>
        </p:nvCxnSpPr>
        <p:spPr>
          <a:xfrm flipV="1">
            <a:off x="4886785" y="2784420"/>
            <a:ext cx="0" cy="646883"/>
          </a:xfrm>
          <a:prstGeom prst="straightConnector1">
            <a:avLst/>
          </a:prstGeom>
          <a:ln>
            <a:prstDash val="sysDot"/>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062DDE77-CD4D-A697-22C9-F831BF305969}"/>
              </a:ext>
            </a:extLst>
          </p:cNvPr>
          <p:cNvCxnSpPr>
            <a:cxnSpLocks/>
          </p:cNvCxnSpPr>
          <p:nvPr/>
        </p:nvCxnSpPr>
        <p:spPr>
          <a:xfrm flipV="1">
            <a:off x="6674038" y="2804365"/>
            <a:ext cx="0" cy="646883"/>
          </a:xfrm>
          <a:prstGeom prst="straightConnector1">
            <a:avLst/>
          </a:prstGeom>
          <a:ln>
            <a:prstDash val="sysDot"/>
            <a:tailEnd type="triangle"/>
          </a:ln>
        </p:spPr>
        <p:style>
          <a:lnRef idx="2">
            <a:schemeClr val="dk1"/>
          </a:lnRef>
          <a:fillRef idx="0">
            <a:schemeClr val="dk1"/>
          </a:fillRef>
          <a:effectRef idx="1">
            <a:schemeClr val="dk1"/>
          </a:effectRef>
          <a:fontRef idx="minor">
            <a:schemeClr val="tx1"/>
          </a:fontRef>
        </p:style>
      </p:cxnSp>
      <p:cxnSp>
        <p:nvCxnSpPr>
          <p:cNvPr id="35" name="Elbow Connector 34">
            <a:extLst>
              <a:ext uri="{FF2B5EF4-FFF2-40B4-BE49-F238E27FC236}">
                <a16:creationId xmlns:a16="http://schemas.microsoft.com/office/drawing/2014/main" id="{91C42F1B-3FCD-7440-6622-51105C70364D}"/>
              </a:ext>
            </a:extLst>
          </p:cNvPr>
          <p:cNvCxnSpPr>
            <a:cxnSpLocks/>
            <a:endCxn id="31" idx="3"/>
          </p:cNvCxnSpPr>
          <p:nvPr/>
        </p:nvCxnSpPr>
        <p:spPr>
          <a:xfrm rot="5400000">
            <a:off x="6592008" y="4203720"/>
            <a:ext cx="3231725" cy="506842"/>
          </a:xfrm>
          <a:prstGeom prst="bentConnector2">
            <a:avLst/>
          </a:prstGeom>
          <a:ln>
            <a:prstDash val="sysDot"/>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FF87E2B9-AD95-C4E4-4EC8-9100071F5D0E}"/>
              </a:ext>
            </a:extLst>
          </p:cNvPr>
          <p:cNvCxnSpPr>
            <a:cxnSpLocks/>
          </p:cNvCxnSpPr>
          <p:nvPr/>
        </p:nvCxnSpPr>
        <p:spPr>
          <a:xfrm>
            <a:off x="1213619" y="1905009"/>
            <a:ext cx="0" cy="350632"/>
          </a:xfrm>
          <a:prstGeom prst="straightConnector1">
            <a:avLst/>
          </a:prstGeom>
          <a:ln>
            <a:prstDash val="sysDot"/>
            <a:tailEnd type="triangle"/>
          </a:ln>
        </p:spPr>
        <p:style>
          <a:lnRef idx="2">
            <a:schemeClr val="dk1"/>
          </a:lnRef>
          <a:fillRef idx="0">
            <a:schemeClr val="dk1"/>
          </a:fillRef>
          <a:effectRef idx="1">
            <a:schemeClr val="dk1"/>
          </a:effectRef>
          <a:fontRef idx="minor">
            <a:schemeClr val="tx1"/>
          </a:fontRef>
        </p:style>
      </p:cxnSp>
      <p:pic>
        <p:nvPicPr>
          <p:cNvPr id="37" name="Picture 2">
            <a:extLst>
              <a:ext uri="{FF2B5EF4-FFF2-40B4-BE49-F238E27FC236}">
                <a16:creationId xmlns:a16="http://schemas.microsoft.com/office/drawing/2014/main" id="{BE436911-7A26-AE65-D0D3-39B65FE55E1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0276" y="1489066"/>
            <a:ext cx="400923" cy="400923"/>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a:extLst>
              <a:ext uri="{FF2B5EF4-FFF2-40B4-BE49-F238E27FC236}">
                <a16:creationId xmlns:a16="http://schemas.microsoft.com/office/drawing/2014/main" id="{FCFD5B48-BD54-C118-83A5-3A2639AEBA0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5917" y="1493250"/>
            <a:ext cx="400923" cy="400923"/>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9A53BDA9-3C62-EB87-3A86-75A7ACDC1730}"/>
              </a:ext>
            </a:extLst>
          </p:cNvPr>
          <p:cNvSpPr txBox="1"/>
          <p:nvPr/>
        </p:nvSpPr>
        <p:spPr>
          <a:xfrm>
            <a:off x="1546926" y="1571352"/>
            <a:ext cx="768159" cy="244362"/>
          </a:xfrm>
          <a:prstGeom prst="rect">
            <a:avLst/>
          </a:prstGeom>
          <a:noFill/>
        </p:spPr>
        <p:txBody>
          <a:bodyPr wrap="none" rtlCol="0">
            <a:spAutoFit/>
          </a:bodyPr>
          <a:lstStyle>
            <a:defPPr>
              <a:defRPr lang="en-US"/>
            </a:defPPr>
            <a:lvl1pPr>
              <a:defRPr sz="455"/>
            </a:lvl1pPr>
          </a:lstStyle>
          <a:p>
            <a:r>
              <a:rPr lang="en-US" sz="988" dirty="0"/>
              <a:t>IoT Devices</a:t>
            </a:r>
          </a:p>
        </p:txBody>
      </p:sp>
      <p:sp>
        <p:nvSpPr>
          <p:cNvPr id="40" name="TextBox 39">
            <a:extLst>
              <a:ext uri="{FF2B5EF4-FFF2-40B4-BE49-F238E27FC236}">
                <a16:creationId xmlns:a16="http://schemas.microsoft.com/office/drawing/2014/main" id="{27FA7F31-B0FF-D58E-842A-2F80BF1CF3EC}"/>
              </a:ext>
            </a:extLst>
          </p:cNvPr>
          <p:cNvSpPr txBox="1"/>
          <p:nvPr/>
        </p:nvSpPr>
        <p:spPr>
          <a:xfrm>
            <a:off x="1163202" y="1955115"/>
            <a:ext cx="744114" cy="200055"/>
          </a:xfrm>
          <a:prstGeom prst="rect">
            <a:avLst/>
          </a:prstGeom>
          <a:noFill/>
        </p:spPr>
        <p:txBody>
          <a:bodyPr wrap="none" rtlCol="0">
            <a:spAutoFit/>
          </a:bodyPr>
          <a:lstStyle>
            <a:defPPr>
              <a:defRPr lang="de-DE"/>
            </a:defPPr>
            <a:lvl1pPr>
              <a:defRPr sz="988"/>
            </a:lvl1pPr>
          </a:lstStyle>
          <a:p>
            <a:r>
              <a:rPr lang="en-US" sz="700" dirty="0"/>
              <a:t>Data Insertion</a:t>
            </a:r>
          </a:p>
        </p:txBody>
      </p:sp>
      <p:cxnSp>
        <p:nvCxnSpPr>
          <p:cNvPr id="41" name="Straight Arrow Connector 40">
            <a:extLst>
              <a:ext uri="{FF2B5EF4-FFF2-40B4-BE49-F238E27FC236}">
                <a16:creationId xmlns:a16="http://schemas.microsoft.com/office/drawing/2014/main" id="{24EE8344-0441-9BD1-06CF-B5D65FB6455D}"/>
              </a:ext>
            </a:extLst>
          </p:cNvPr>
          <p:cNvCxnSpPr>
            <a:cxnSpLocks/>
          </p:cNvCxnSpPr>
          <p:nvPr/>
        </p:nvCxnSpPr>
        <p:spPr>
          <a:xfrm>
            <a:off x="1149154" y="3159867"/>
            <a:ext cx="0" cy="646883"/>
          </a:xfrm>
          <a:prstGeom prst="straightConnector1">
            <a:avLst/>
          </a:prstGeom>
          <a:ln>
            <a:prstDash val="sysDot"/>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8ADDDA51-FF36-5EFD-78CA-7311AFFDA1D8}"/>
              </a:ext>
            </a:extLst>
          </p:cNvPr>
          <p:cNvCxnSpPr>
            <a:cxnSpLocks/>
          </p:cNvCxnSpPr>
          <p:nvPr/>
        </p:nvCxnSpPr>
        <p:spPr>
          <a:xfrm flipH="1">
            <a:off x="1735242" y="4302730"/>
            <a:ext cx="940225" cy="0"/>
          </a:xfrm>
          <a:prstGeom prst="straightConnector1">
            <a:avLst/>
          </a:prstGeom>
          <a:ln>
            <a:prstDash val="sysDot"/>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F22F22C-8900-D5D6-9F2B-4BB2565E711A}"/>
              </a:ext>
            </a:extLst>
          </p:cNvPr>
          <p:cNvCxnSpPr>
            <a:cxnSpLocks/>
          </p:cNvCxnSpPr>
          <p:nvPr/>
        </p:nvCxnSpPr>
        <p:spPr>
          <a:xfrm>
            <a:off x="1163202" y="4813741"/>
            <a:ext cx="0" cy="826094"/>
          </a:xfrm>
          <a:prstGeom prst="straightConnector1">
            <a:avLst/>
          </a:prstGeom>
          <a:ln>
            <a:prstDash val="sysDot"/>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5C133352-7F13-54B8-D785-D437EC2B4E5F}"/>
              </a:ext>
            </a:extLst>
          </p:cNvPr>
          <p:cNvCxnSpPr>
            <a:cxnSpLocks/>
          </p:cNvCxnSpPr>
          <p:nvPr/>
        </p:nvCxnSpPr>
        <p:spPr>
          <a:xfrm>
            <a:off x="1820333" y="6060317"/>
            <a:ext cx="2276690" cy="12687"/>
          </a:xfrm>
          <a:prstGeom prst="straightConnector1">
            <a:avLst/>
          </a:prstGeom>
          <a:ln>
            <a:prstDash val="sysDot"/>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44428613-A54F-D98C-54C1-47BEA5480EEB}"/>
              </a:ext>
            </a:extLst>
          </p:cNvPr>
          <p:cNvCxnSpPr>
            <a:cxnSpLocks/>
          </p:cNvCxnSpPr>
          <p:nvPr/>
        </p:nvCxnSpPr>
        <p:spPr>
          <a:xfrm>
            <a:off x="5169260" y="6103078"/>
            <a:ext cx="1842114" cy="8222"/>
          </a:xfrm>
          <a:prstGeom prst="straightConnector1">
            <a:avLst/>
          </a:prstGeom>
          <a:ln>
            <a:prstDash val="sysDot"/>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a:extLst>
              <a:ext uri="{FF2B5EF4-FFF2-40B4-BE49-F238E27FC236}">
                <a16:creationId xmlns:a16="http://schemas.microsoft.com/office/drawing/2014/main" id="{A3690B95-2DF7-665C-F9C3-3D7C415BA2C4}"/>
              </a:ext>
            </a:extLst>
          </p:cNvPr>
          <p:cNvCxnSpPr>
            <a:cxnSpLocks/>
          </p:cNvCxnSpPr>
          <p:nvPr/>
        </p:nvCxnSpPr>
        <p:spPr>
          <a:xfrm>
            <a:off x="4612102" y="5226788"/>
            <a:ext cx="0" cy="409087"/>
          </a:xfrm>
          <a:prstGeom prst="straightConnector1">
            <a:avLst/>
          </a:prstGeom>
          <a:ln>
            <a:prstDash val="sysDot"/>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A38F21E1-6CC2-FC7A-8058-E3FDD502B39B}"/>
              </a:ext>
            </a:extLst>
          </p:cNvPr>
          <p:cNvCxnSpPr>
            <a:cxnSpLocks/>
          </p:cNvCxnSpPr>
          <p:nvPr/>
        </p:nvCxnSpPr>
        <p:spPr>
          <a:xfrm flipV="1">
            <a:off x="4761243" y="5197668"/>
            <a:ext cx="0" cy="438207"/>
          </a:xfrm>
          <a:prstGeom prst="straightConnector1">
            <a:avLst/>
          </a:prstGeom>
          <a:ln>
            <a:prstDash val="sysDot"/>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a:extLst>
              <a:ext uri="{FF2B5EF4-FFF2-40B4-BE49-F238E27FC236}">
                <a16:creationId xmlns:a16="http://schemas.microsoft.com/office/drawing/2014/main" id="{13DC3D54-413B-7139-7E33-723B9EDFA4A4}"/>
              </a:ext>
            </a:extLst>
          </p:cNvPr>
          <p:cNvCxnSpPr>
            <a:cxnSpLocks/>
          </p:cNvCxnSpPr>
          <p:nvPr/>
        </p:nvCxnSpPr>
        <p:spPr>
          <a:xfrm flipV="1">
            <a:off x="6081382" y="5167551"/>
            <a:ext cx="0" cy="218641"/>
          </a:xfrm>
          <a:prstGeom prst="straightConnector1">
            <a:avLst/>
          </a:prstGeom>
          <a:ln>
            <a:prstDash val="sysDot"/>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DBECF9E1-E409-5ACF-FF6B-526B10271C2A}"/>
              </a:ext>
            </a:extLst>
          </p:cNvPr>
          <p:cNvCxnSpPr>
            <a:cxnSpLocks/>
          </p:cNvCxnSpPr>
          <p:nvPr/>
        </p:nvCxnSpPr>
        <p:spPr>
          <a:xfrm>
            <a:off x="5934055" y="5169979"/>
            <a:ext cx="8438" cy="236185"/>
          </a:xfrm>
          <a:prstGeom prst="straightConnector1">
            <a:avLst/>
          </a:prstGeom>
          <a:ln>
            <a:prstDash val="sysDot"/>
            <a:tailEnd type="triangle"/>
          </a:ln>
        </p:spPr>
        <p:style>
          <a:lnRef idx="2">
            <a:schemeClr val="dk1"/>
          </a:lnRef>
          <a:fillRef idx="0">
            <a:schemeClr val="dk1"/>
          </a:fillRef>
          <a:effectRef idx="1">
            <a:schemeClr val="dk1"/>
          </a:effectRef>
          <a:fontRef idx="minor">
            <a:schemeClr val="tx1"/>
          </a:fontRef>
        </p:style>
      </p:cxnSp>
      <p:sp>
        <p:nvSpPr>
          <p:cNvPr id="50" name="Rectangle 49">
            <a:extLst>
              <a:ext uri="{FF2B5EF4-FFF2-40B4-BE49-F238E27FC236}">
                <a16:creationId xmlns:a16="http://schemas.microsoft.com/office/drawing/2014/main" id="{CB976F13-81D3-AFE9-FB82-0A8C78E6B982}"/>
              </a:ext>
            </a:extLst>
          </p:cNvPr>
          <p:cNvSpPr/>
          <p:nvPr/>
        </p:nvSpPr>
        <p:spPr>
          <a:xfrm>
            <a:off x="3496735" y="4589379"/>
            <a:ext cx="1674932" cy="395807"/>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DE" dirty="0">
                <a:solidFill>
                  <a:schemeClr val="tx1"/>
                </a:solidFill>
                <a:latin typeface="Calibri" panose="020F0502020204030204" pitchFamily="34" charset="0"/>
                <a:cs typeface="Calibri" panose="020F0502020204030204" pitchFamily="34" charset="0"/>
              </a:rPr>
              <a:t>   OpenWhisk</a:t>
            </a:r>
          </a:p>
        </p:txBody>
      </p:sp>
      <p:sp>
        <p:nvSpPr>
          <p:cNvPr id="51" name="Rectangle 50">
            <a:extLst>
              <a:ext uri="{FF2B5EF4-FFF2-40B4-BE49-F238E27FC236}">
                <a16:creationId xmlns:a16="http://schemas.microsoft.com/office/drawing/2014/main" id="{EB7A61C2-4713-181A-3532-985E14282EF2}"/>
              </a:ext>
            </a:extLst>
          </p:cNvPr>
          <p:cNvSpPr/>
          <p:nvPr/>
        </p:nvSpPr>
        <p:spPr>
          <a:xfrm>
            <a:off x="5560573" y="4593918"/>
            <a:ext cx="1674932" cy="395807"/>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DE" dirty="0">
                <a:solidFill>
                  <a:schemeClr val="tx1"/>
                </a:solidFill>
                <a:latin typeface="Calibri" panose="020F0502020204030204" pitchFamily="34" charset="0"/>
                <a:cs typeface="Calibri" panose="020F0502020204030204" pitchFamily="34" charset="0"/>
              </a:rPr>
              <a:t>GCR</a:t>
            </a:r>
          </a:p>
        </p:txBody>
      </p:sp>
      <p:pic>
        <p:nvPicPr>
          <p:cNvPr id="52" name="Picture 2" descr="Knative to Cloud Run. In my Hands on Knative series (part 1… | by Mete  Atamel | Google Cloud - Community | Medium">
            <a:extLst>
              <a:ext uri="{FF2B5EF4-FFF2-40B4-BE49-F238E27FC236}">
                <a16:creationId xmlns:a16="http://schemas.microsoft.com/office/drawing/2014/main" id="{83CAFB22-C86A-05BE-006A-49DFE0EBE82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25893" y="4613909"/>
            <a:ext cx="359980" cy="35998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4" descr="Apache OpenWhisk (@openwhisk) / Twitter">
            <a:extLst>
              <a:ext uri="{FF2B5EF4-FFF2-40B4-BE49-F238E27FC236}">
                <a16:creationId xmlns:a16="http://schemas.microsoft.com/office/drawing/2014/main" id="{D5D8A060-CD49-E45C-B632-9B4E7995446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28464" y="4661798"/>
            <a:ext cx="260046" cy="26004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6" descr="elastic-logo-v-full-color - DATARUS">
            <a:extLst>
              <a:ext uri="{FF2B5EF4-FFF2-40B4-BE49-F238E27FC236}">
                <a16:creationId xmlns:a16="http://schemas.microsoft.com/office/drawing/2014/main" id="{0D9FB4F5-00E5-0B8D-30FB-0C6D759B4C1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83414" y="6155236"/>
            <a:ext cx="371295" cy="39026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8" descr="MariaDB 10.1 integriert Verschlüsselung » ADMIN-Magazin">
            <a:extLst>
              <a:ext uri="{FF2B5EF4-FFF2-40B4-BE49-F238E27FC236}">
                <a16:creationId xmlns:a16="http://schemas.microsoft.com/office/drawing/2014/main" id="{6CB4717A-4AB9-B638-C00E-06369C60E98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979733" y="5777344"/>
            <a:ext cx="201251" cy="149629"/>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0" descr="Kibana &quot;Hello World&quot; Example - Part 3 of the ELK Stack Series -">
            <a:extLst>
              <a:ext uri="{FF2B5EF4-FFF2-40B4-BE49-F238E27FC236}">
                <a16:creationId xmlns:a16="http://schemas.microsoft.com/office/drawing/2014/main" id="{994F258E-541F-D2F6-B094-689254B1925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77005" y="5859735"/>
            <a:ext cx="466229" cy="42653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51BAB671-570D-3E3B-C8CA-329EC701B961}"/>
              </a:ext>
            </a:extLst>
          </p:cNvPr>
          <p:cNvSpPr/>
          <p:nvPr/>
        </p:nvSpPr>
        <p:spPr>
          <a:xfrm>
            <a:off x="2732810" y="4257867"/>
            <a:ext cx="5399215" cy="899317"/>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DE" dirty="0"/>
          </a:p>
        </p:txBody>
      </p:sp>
      <p:sp>
        <p:nvSpPr>
          <p:cNvPr id="7" name="Rectangle 6">
            <a:extLst>
              <a:ext uri="{FF2B5EF4-FFF2-40B4-BE49-F238E27FC236}">
                <a16:creationId xmlns:a16="http://schemas.microsoft.com/office/drawing/2014/main" id="{633D631B-6384-F2E9-5FDE-CF5323AF20C9}"/>
              </a:ext>
            </a:extLst>
          </p:cNvPr>
          <p:cNvSpPr/>
          <p:nvPr/>
        </p:nvSpPr>
        <p:spPr>
          <a:xfrm>
            <a:off x="103824" y="2383120"/>
            <a:ext cx="712242" cy="641627"/>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DE" dirty="0"/>
          </a:p>
        </p:txBody>
      </p:sp>
      <p:sp>
        <p:nvSpPr>
          <p:cNvPr id="9" name="Rectangle 8">
            <a:extLst>
              <a:ext uri="{FF2B5EF4-FFF2-40B4-BE49-F238E27FC236}">
                <a16:creationId xmlns:a16="http://schemas.microsoft.com/office/drawing/2014/main" id="{BC62B63A-15FB-3649-B5F5-47A0766B44D0}"/>
              </a:ext>
            </a:extLst>
          </p:cNvPr>
          <p:cNvSpPr/>
          <p:nvPr/>
        </p:nvSpPr>
        <p:spPr>
          <a:xfrm>
            <a:off x="2732809" y="3909264"/>
            <a:ext cx="5399215" cy="342096"/>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DE" dirty="0"/>
          </a:p>
        </p:txBody>
      </p:sp>
    </p:spTree>
    <p:extLst>
      <p:ext uri="{BB962C8B-B14F-4D97-AF65-F5344CB8AC3E}">
        <p14:creationId xmlns:p14="http://schemas.microsoft.com/office/powerpoint/2010/main" val="2264104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39DB8BB-BA19-6D78-2E75-C731DD24C70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3232" y="1523424"/>
            <a:ext cx="5520655" cy="3823127"/>
          </a:xfrm>
        </p:spPr>
      </p:pic>
      <p:sp>
        <p:nvSpPr>
          <p:cNvPr id="3" name="Title 2">
            <a:extLst>
              <a:ext uri="{FF2B5EF4-FFF2-40B4-BE49-F238E27FC236}">
                <a16:creationId xmlns:a16="http://schemas.microsoft.com/office/drawing/2014/main" id="{D1896F62-7438-57FB-266F-AC8A85B55247}"/>
              </a:ext>
            </a:extLst>
          </p:cNvPr>
          <p:cNvSpPr>
            <a:spLocks noGrp="1"/>
          </p:cNvSpPr>
          <p:nvPr>
            <p:ph type="title"/>
          </p:nvPr>
        </p:nvSpPr>
        <p:spPr>
          <a:xfrm>
            <a:off x="414883" y="321182"/>
            <a:ext cx="11345332" cy="510845"/>
          </a:xfrm>
        </p:spPr>
        <p:txBody>
          <a:bodyPr/>
          <a:lstStyle/>
          <a:p>
            <a:r>
              <a:rPr lang="en-DE" dirty="0"/>
              <a:t>Migration Methodology</a:t>
            </a:r>
          </a:p>
        </p:txBody>
      </p:sp>
      <p:sp>
        <p:nvSpPr>
          <p:cNvPr id="4" name="Slide Number Placeholder 3">
            <a:extLst>
              <a:ext uri="{FF2B5EF4-FFF2-40B4-BE49-F238E27FC236}">
                <a16:creationId xmlns:a16="http://schemas.microsoft.com/office/drawing/2014/main" id="{7FC31693-629A-94E5-E959-47E68CA11280}"/>
              </a:ext>
            </a:extLst>
          </p:cNvPr>
          <p:cNvSpPr>
            <a:spLocks noGrp="1"/>
          </p:cNvSpPr>
          <p:nvPr>
            <p:ph type="sldNum" sz="quarter" idx="11"/>
          </p:nvPr>
        </p:nvSpPr>
        <p:spPr/>
        <p:txBody>
          <a:bodyPr/>
          <a:lstStyle/>
          <a:p>
            <a:fld id="{CE58CB1E-F828-4F11-99E0-327109AF9DA4}" type="slidenum">
              <a:rPr lang="de-DE" smtClean="0"/>
              <a:pPr/>
              <a:t>13</a:t>
            </a:fld>
            <a:endParaRPr lang="de-DE" dirty="0"/>
          </a:p>
        </p:txBody>
      </p:sp>
      <p:sp>
        <p:nvSpPr>
          <p:cNvPr id="5" name="Footer Placeholder 4">
            <a:extLst>
              <a:ext uri="{FF2B5EF4-FFF2-40B4-BE49-F238E27FC236}">
                <a16:creationId xmlns:a16="http://schemas.microsoft.com/office/drawing/2014/main" id="{0853FAC8-F1EE-4E67-3D09-77B9B66F6C4E}"/>
              </a:ext>
            </a:extLst>
          </p:cNvPr>
          <p:cNvSpPr>
            <a:spLocks noGrp="1"/>
          </p:cNvSpPr>
          <p:nvPr>
            <p:ph type="ftr" sz="quarter" idx="12"/>
          </p:nvPr>
        </p:nvSpPr>
        <p:spPr/>
        <p:txBody>
          <a:bodyPr/>
          <a:lstStyle/>
          <a:p>
            <a:r>
              <a:rPr lang="en-US"/>
              <a:t>Mohak Chadha | Migrating from Microservices to Serverless: An IoT Platform Case Study | WoSC8</a:t>
            </a:r>
            <a:endParaRPr lang="en-US" dirty="0"/>
          </a:p>
        </p:txBody>
      </p:sp>
      <p:pic>
        <p:nvPicPr>
          <p:cNvPr id="11" name="Picture 10">
            <a:extLst>
              <a:ext uri="{FF2B5EF4-FFF2-40B4-BE49-F238E27FC236}">
                <a16:creationId xmlns:a16="http://schemas.microsoft.com/office/drawing/2014/main" id="{447724E9-EE9D-BDCF-A3B6-F7CF03A8E9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7887" y="521596"/>
            <a:ext cx="3986946" cy="1312259"/>
          </a:xfrm>
          <a:prstGeom prst="rect">
            <a:avLst/>
          </a:prstGeom>
        </p:spPr>
      </p:pic>
      <p:pic>
        <p:nvPicPr>
          <p:cNvPr id="13" name="Picture 12">
            <a:extLst>
              <a:ext uri="{FF2B5EF4-FFF2-40B4-BE49-F238E27FC236}">
                <a16:creationId xmlns:a16="http://schemas.microsoft.com/office/drawing/2014/main" id="{64E74A65-78ED-E7DE-E0DC-C00D015529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17888" y="1891978"/>
            <a:ext cx="4267875" cy="1507739"/>
          </a:xfrm>
          <a:prstGeom prst="rect">
            <a:avLst/>
          </a:prstGeom>
        </p:spPr>
      </p:pic>
      <p:pic>
        <p:nvPicPr>
          <p:cNvPr id="15" name="Picture 14">
            <a:extLst>
              <a:ext uri="{FF2B5EF4-FFF2-40B4-BE49-F238E27FC236}">
                <a16:creationId xmlns:a16="http://schemas.microsoft.com/office/drawing/2014/main" id="{7229D065-8254-5E34-5136-AFA4CF1C1DF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17887" y="3485514"/>
            <a:ext cx="4060471" cy="1451004"/>
          </a:xfrm>
          <a:prstGeom prst="rect">
            <a:avLst/>
          </a:prstGeom>
        </p:spPr>
      </p:pic>
      <p:pic>
        <p:nvPicPr>
          <p:cNvPr id="17" name="Picture 16">
            <a:extLst>
              <a:ext uri="{FF2B5EF4-FFF2-40B4-BE49-F238E27FC236}">
                <a16:creationId xmlns:a16="http://schemas.microsoft.com/office/drawing/2014/main" id="{71F40B5F-D883-5BB3-3192-81242958CA8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17887" y="4975749"/>
            <a:ext cx="4267876" cy="1525120"/>
          </a:xfrm>
          <a:prstGeom prst="rect">
            <a:avLst/>
          </a:prstGeom>
        </p:spPr>
      </p:pic>
      <p:sp>
        <p:nvSpPr>
          <p:cNvPr id="18" name="Right Arrow 17">
            <a:extLst>
              <a:ext uri="{FF2B5EF4-FFF2-40B4-BE49-F238E27FC236}">
                <a16:creationId xmlns:a16="http://schemas.microsoft.com/office/drawing/2014/main" id="{E11ADE43-2111-3546-64CF-A668368FCDE9}"/>
              </a:ext>
            </a:extLst>
          </p:cNvPr>
          <p:cNvSpPr/>
          <p:nvPr/>
        </p:nvSpPr>
        <p:spPr>
          <a:xfrm>
            <a:off x="4794584" y="3134226"/>
            <a:ext cx="2027321" cy="47524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DE" dirty="0"/>
          </a:p>
        </p:txBody>
      </p:sp>
      <p:sp>
        <p:nvSpPr>
          <p:cNvPr id="19" name="TextBox 18">
            <a:extLst>
              <a:ext uri="{FF2B5EF4-FFF2-40B4-BE49-F238E27FC236}">
                <a16:creationId xmlns:a16="http://schemas.microsoft.com/office/drawing/2014/main" id="{1557EC3D-9720-C165-8B66-00C48E5F2889}"/>
              </a:ext>
            </a:extLst>
          </p:cNvPr>
          <p:cNvSpPr txBox="1"/>
          <p:nvPr/>
        </p:nvSpPr>
        <p:spPr>
          <a:xfrm>
            <a:off x="4896852" y="2876976"/>
            <a:ext cx="1822784" cy="257250"/>
          </a:xfrm>
          <a:prstGeom prst="rect">
            <a:avLst/>
          </a:prstGeom>
          <a:noFill/>
        </p:spPr>
        <p:txBody>
          <a:bodyPr wrap="square" lIns="0" tIns="0" rIns="0" bIns="0" rtlCol="0">
            <a:spAutoFit/>
          </a:bodyPr>
          <a:lstStyle/>
          <a:p>
            <a:pPr>
              <a:lnSpc>
                <a:spcPct val="114000"/>
              </a:lnSpc>
            </a:pPr>
            <a:r>
              <a:rPr lang="en-DE" sz="1600" dirty="0">
                <a:latin typeface="+mn-lt"/>
              </a:rPr>
              <a:t>Flatten the services</a:t>
            </a:r>
          </a:p>
        </p:txBody>
      </p:sp>
      <p:sp>
        <p:nvSpPr>
          <p:cNvPr id="20" name="Rectangle 19">
            <a:extLst>
              <a:ext uri="{FF2B5EF4-FFF2-40B4-BE49-F238E27FC236}">
                <a16:creationId xmlns:a16="http://schemas.microsoft.com/office/drawing/2014/main" id="{A3235602-5F70-0FFD-D4F0-1DB05710D296}"/>
              </a:ext>
            </a:extLst>
          </p:cNvPr>
          <p:cNvSpPr/>
          <p:nvPr/>
        </p:nvSpPr>
        <p:spPr>
          <a:xfrm>
            <a:off x="7017887" y="521596"/>
            <a:ext cx="4267876" cy="1370382"/>
          </a:xfrm>
          <a:prstGeom prst="rect">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DE" dirty="0"/>
          </a:p>
        </p:txBody>
      </p:sp>
      <p:sp>
        <p:nvSpPr>
          <p:cNvPr id="21" name="Rectangle 20">
            <a:extLst>
              <a:ext uri="{FF2B5EF4-FFF2-40B4-BE49-F238E27FC236}">
                <a16:creationId xmlns:a16="http://schemas.microsoft.com/office/drawing/2014/main" id="{D303F4CA-DF84-CD61-CB34-B934C6DA2475}"/>
              </a:ext>
            </a:extLst>
          </p:cNvPr>
          <p:cNvSpPr/>
          <p:nvPr/>
        </p:nvSpPr>
        <p:spPr>
          <a:xfrm>
            <a:off x="7017887" y="1902533"/>
            <a:ext cx="4267876" cy="1370382"/>
          </a:xfrm>
          <a:prstGeom prst="rect">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DE" dirty="0"/>
          </a:p>
        </p:txBody>
      </p:sp>
      <p:sp>
        <p:nvSpPr>
          <p:cNvPr id="22" name="Rectangle 21">
            <a:extLst>
              <a:ext uri="{FF2B5EF4-FFF2-40B4-BE49-F238E27FC236}">
                <a16:creationId xmlns:a16="http://schemas.microsoft.com/office/drawing/2014/main" id="{63001DE3-771E-156F-7C98-5BD0E8565172}"/>
              </a:ext>
            </a:extLst>
          </p:cNvPr>
          <p:cNvSpPr/>
          <p:nvPr/>
        </p:nvSpPr>
        <p:spPr>
          <a:xfrm>
            <a:off x="7017887" y="3283469"/>
            <a:ext cx="4267876" cy="1565477"/>
          </a:xfrm>
          <a:prstGeom prst="rect">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DE" dirty="0"/>
          </a:p>
        </p:txBody>
      </p:sp>
      <p:sp>
        <p:nvSpPr>
          <p:cNvPr id="23" name="Rectangle 22">
            <a:extLst>
              <a:ext uri="{FF2B5EF4-FFF2-40B4-BE49-F238E27FC236}">
                <a16:creationId xmlns:a16="http://schemas.microsoft.com/office/drawing/2014/main" id="{9CAF24DD-E32A-B68E-E073-7F2F29774DBC}"/>
              </a:ext>
            </a:extLst>
          </p:cNvPr>
          <p:cNvSpPr/>
          <p:nvPr/>
        </p:nvSpPr>
        <p:spPr>
          <a:xfrm>
            <a:off x="7017887" y="4859499"/>
            <a:ext cx="4267876" cy="1555695"/>
          </a:xfrm>
          <a:prstGeom prst="rect">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DE" dirty="0"/>
          </a:p>
        </p:txBody>
      </p:sp>
    </p:spTree>
    <p:extLst>
      <p:ext uri="{BB962C8B-B14F-4D97-AF65-F5344CB8AC3E}">
        <p14:creationId xmlns:p14="http://schemas.microsoft.com/office/powerpoint/2010/main" val="490986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animBg="1"/>
      <p:bldP spid="21" grpId="0" animBg="1"/>
      <p:bldP spid="22" grpId="0" animBg="1"/>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340AC2A8-8C47-F9F9-E509-AF2FF2294616}"/>
              </a:ext>
            </a:extLst>
          </p:cNvPr>
          <p:cNvGraphicFramePr>
            <a:graphicFrameLocks noGrp="1"/>
          </p:cNvGraphicFramePr>
          <p:nvPr>
            <p:ph idx="1"/>
            <p:extLst>
              <p:ext uri="{D42A27DB-BD31-4B8C-83A1-F6EECF244321}">
                <p14:modId xmlns:p14="http://schemas.microsoft.com/office/powerpoint/2010/main" val="1557607150"/>
              </p:ext>
            </p:extLst>
          </p:nvPr>
        </p:nvGraphicFramePr>
        <p:xfrm>
          <a:off x="528638" y="1480637"/>
          <a:ext cx="11345862" cy="4127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a:extLst>
              <a:ext uri="{FF2B5EF4-FFF2-40B4-BE49-F238E27FC236}">
                <a16:creationId xmlns:a16="http://schemas.microsoft.com/office/drawing/2014/main" id="{531CFC74-9D62-918C-01D4-2E5183930D37}"/>
              </a:ext>
            </a:extLst>
          </p:cNvPr>
          <p:cNvSpPr>
            <a:spLocks noGrp="1"/>
          </p:cNvSpPr>
          <p:nvPr>
            <p:ph type="title"/>
          </p:nvPr>
        </p:nvSpPr>
        <p:spPr>
          <a:xfrm>
            <a:off x="414883" y="321182"/>
            <a:ext cx="11345332" cy="510845"/>
          </a:xfrm>
        </p:spPr>
        <p:txBody>
          <a:bodyPr/>
          <a:lstStyle/>
          <a:p>
            <a:r>
              <a:rPr lang="en-DE" dirty="0"/>
              <a:t>Migration Methodology</a:t>
            </a:r>
          </a:p>
        </p:txBody>
      </p:sp>
      <p:sp>
        <p:nvSpPr>
          <p:cNvPr id="4" name="Slide Number Placeholder 3">
            <a:extLst>
              <a:ext uri="{FF2B5EF4-FFF2-40B4-BE49-F238E27FC236}">
                <a16:creationId xmlns:a16="http://schemas.microsoft.com/office/drawing/2014/main" id="{BFED0F69-5372-C5B4-A9A3-51C00B3BE135}"/>
              </a:ext>
            </a:extLst>
          </p:cNvPr>
          <p:cNvSpPr>
            <a:spLocks noGrp="1"/>
          </p:cNvSpPr>
          <p:nvPr>
            <p:ph type="sldNum" sz="quarter" idx="11"/>
          </p:nvPr>
        </p:nvSpPr>
        <p:spPr/>
        <p:txBody>
          <a:bodyPr/>
          <a:lstStyle/>
          <a:p>
            <a:fld id="{CE58CB1E-F828-4F11-99E0-327109AF9DA4}" type="slidenum">
              <a:rPr lang="de-DE" smtClean="0"/>
              <a:pPr/>
              <a:t>14</a:t>
            </a:fld>
            <a:endParaRPr lang="de-DE" dirty="0"/>
          </a:p>
        </p:txBody>
      </p:sp>
      <p:sp>
        <p:nvSpPr>
          <p:cNvPr id="5" name="Footer Placeholder 4">
            <a:extLst>
              <a:ext uri="{FF2B5EF4-FFF2-40B4-BE49-F238E27FC236}">
                <a16:creationId xmlns:a16="http://schemas.microsoft.com/office/drawing/2014/main" id="{B57ECCD2-5761-8ED3-BB09-693B2DCBB7DD}"/>
              </a:ext>
            </a:extLst>
          </p:cNvPr>
          <p:cNvSpPr>
            <a:spLocks noGrp="1"/>
          </p:cNvSpPr>
          <p:nvPr>
            <p:ph type="ftr" sz="quarter" idx="12"/>
          </p:nvPr>
        </p:nvSpPr>
        <p:spPr/>
        <p:txBody>
          <a:bodyPr/>
          <a:lstStyle/>
          <a:p>
            <a:r>
              <a:rPr lang="en-US"/>
              <a:t>Mohak Chadha | Migrating from Microservices to Serverless: An IoT Platform Case Study | WoSC8</a:t>
            </a:r>
            <a:endParaRPr lang="en-US" dirty="0"/>
          </a:p>
        </p:txBody>
      </p:sp>
    </p:spTree>
    <p:extLst>
      <p:ext uri="{BB962C8B-B14F-4D97-AF65-F5344CB8AC3E}">
        <p14:creationId xmlns:p14="http://schemas.microsoft.com/office/powerpoint/2010/main" val="1103432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2"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Graphic spid="6" grpId="1">
        <p:bldAsOne/>
      </p:bldGraphic>
      <p:bldGraphic spid="6" grpId="2">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1A9C32-88FB-4FD3-905B-3ACC5ECBC81E}"/>
              </a:ext>
            </a:extLst>
          </p:cNvPr>
          <p:cNvSpPr>
            <a:spLocks noGrp="1"/>
          </p:cNvSpPr>
          <p:nvPr>
            <p:ph idx="1"/>
          </p:nvPr>
        </p:nvSpPr>
        <p:spPr/>
        <p:txBody>
          <a:bodyPr/>
          <a:lstStyle/>
          <a:p>
            <a:pPr marL="342900" indent="-342900">
              <a:lnSpc>
                <a:spcPct val="150000"/>
              </a:lnSpc>
              <a:buFont typeface="Wingdings" pitchFamily="2" charset="2"/>
              <a:buChar char="q"/>
            </a:pPr>
            <a:r>
              <a:rPr lang="en-DE" sz="2200" dirty="0">
                <a:solidFill>
                  <a:schemeClr val="accent6"/>
                </a:solidFill>
              </a:rPr>
              <a:t>Motivation</a:t>
            </a:r>
          </a:p>
          <a:p>
            <a:pPr marL="342900" indent="-342900">
              <a:lnSpc>
                <a:spcPct val="150000"/>
              </a:lnSpc>
              <a:buFont typeface="Wingdings" pitchFamily="2" charset="2"/>
              <a:buChar char="q"/>
            </a:pPr>
            <a:r>
              <a:rPr lang="en-DE" sz="2200" dirty="0">
                <a:solidFill>
                  <a:schemeClr val="accent6"/>
                </a:solidFill>
              </a:rPr>
              <a:t>Goals</a:t>
            </a:r>
          </a:p>
          <a:p>
            <a:pPr marL="342900" indent="-342900">
              <a:lnSpc>
                <a:spcPct val="150000"/>
              </a:lnSpc>
              <a:buFont typeface="Wingdings" pitchFamily="2" charset="2"/>
              <a:buChar char="q"/>
            </a:pPr>
            <a:r>
              <a:rPr lang="en-DE" sz="2200" dirty="0">
                <a:solidFill>
                  <a:schemeClr val="accent6"/>
                </a:solidFill>
              </a:rPr>
              <a:t>Background</a:t>
            </a:r>
          </a:p>
          <a:p>
            <a:pPr marL="342900" indent="-342900">
              <a:lnSpc>
                <a:spcPct val="150000"/>
              </a:lnSpc>
              <a:buFont typeface="Wingdings" pitchFamily="2" charset="2"/>
              <a:buChar char="q"/>
            </a:pPr>
            <a:r>
              <a:rPr lang="en-DE" sz="2200" dirty="0">
                <a:solidFill>
                  <a:schemeClr val="accent6"/>
                </a:solidFill>
              </a:rPr>
              <a:t>Migration Methodology</a:t>
            </a:r>
          </a:p>
          <a:p>
            <a:pPr marL="342900" indent="-342900">
              <a:lnSpc>
                <a:spcPct val="150000"/>
              </a:lnSpc>
              <a:buFont typeface="Wingdings" pitchFamily="2" charset="2"/>
              <a:buChar char="q"/>
            </a:pPr>
            <a:r>
              <a:rPr lang="en-DE" sz="2200" dirty="0"/>
              <a:t>Experimental Setup</a:t>
            </a:r>
          </a:p>
          <a:p>
            <a:pPr marL="342900" indent="-342900">
              <a:lnSpc>
                <a:spcPct val="150000"/>
              </a:lnSpc>
              <a:buFont typeface="Wingdings" pitchFamily="2" charset="2"/>
              <a:buChar char="q"/>
            </a:pPr>
            <a:r>
              <a:rPr lang="en-DE" sz="2200" dirty="0">
                <a:solidFill>
                  <a:schemeClr val="accent6"/>
                </a:solidFill>
              </a:rPr>
              <a:t>Results</a:t>
            </a:r>
          </a:p>
          <a:p>
            <a:pPr marL="342900" indent="-342900">
              <a:lnSpc>
                <a:spcPct val="150000"/>
              </a:lnSpc>
              <a:buFont typeface="Wingdings" pitchFamily="2" charset="2"/>
              <a:buChar char="q"/>
            </a:pPr>
            <a:r>
              <a:rPr lang="en-DE" sz="2200" dirty="0">
                <a:solidFill>
                  <a:schemeClr val="accent6"/>
                </a:solidFill>
              </a:rPr>
              <a:t>Conclusion and Future Work</a:t>
            </a:r>
          </a:p>
        </p:txBody>
      </p:sp>
      <p:sp>
        <p:nvSpPr>
          <p:cNvPr id="3" name="Title 2">
            <a:extLst>
              <a:ext uri="{FF2B5EF4-FFF2-40B4-BE49-F238E27FC236}">
                <a16:creationId xmlns:a16="http://schemas.microsoft.com/office/drawing/2014/main" id="{7FFD417A-12A5-247B-C369-6844C30AB92C}"/>
              </a:ext>
            </a:extLst>
          </p:cNvPr>
          <p:cNvSpPr>
            <a:spLocks noGrp="1"/>
          </p:cNvSpPr>
          <p:nvPr>
            <p:ph type="title"/>
          </p:nvPr>
        </p:nvSpPr>
        <p:spPr>
          <a:xfrm>
            <a:off x="414883" y="321182"/>
            <a:ext cx="11345332" cy="510845"/>
          </a:xfrm>
        </p:spPr>
        <p:txBody>
          <a:bodyPr/>
          <a:lstStyle/>
          <a:p>
            <a:r>
              <a:rPr lang="en-DE" b="1" dirty="0"/>
              <a:t>Outline</a:t>
            </a:r>
          </a:p>
        </p:txBody>
      </p:sp>
      <p:sp>
        <p:nvSpPr>
          <p:cNvPr id="4" name="Slide Number Placeholder 3">
            <a:extLst>
              <a:ext uri="{FF2B5EF4-FFF2-40B4-BE49-F238E27FC236}">
                <a16:creationId xmlns:a16="http://schemas.microsoft.com/office/drawing/2014/main" id="{A992662A-B2E7-5B9D-3C47-347C64952114}"/>
              </a:ext>
            </a:extLst>
          </p:cNvPr>
          <p:cNvSpPr>
            <a:spLocks noGrp="1"/>
          </p:cNvSpPr>
          <p:nvPr>
            <p:ph type="sldNum" sz="quarter" idx="11"/>
          </p:nvPr>
        </p:nvSpPr>
        <p:spPr/>
        <p:txBody>
          <a:bodyPr/>
          <a:lstStyle/>
          <a:p>
            <a:fld id="{CE58CB1E-F828-4F11-99E0-327109AF9DA4}" type="slidenum">
              <a:rPr lang="de-DE" smtClean="0"/>
              <a:pPr/>
              <a:t>15</a:t>
            </a:fld>
            <a:endParaRPr lang="de-DE" dirty="0"/>
          </a:p>
        </p:txBody>
      </p:sp>
      <p:sp>
        <p:nvSpPr>
          <p:cNvPr id="5" name="Footer Placeholder 4">
            <a:extLst>
              <a:ext uri="{FF2B5EF4-FFF2-40B4-BE49-F238E27FC236}">
                <a16:creationId xmlns:a16="http://schemas.microsoft.com/office/drawing/2014/main" id="{DD4B5006-FE18-9852-5947-377371085D1F}"/>
              </a:ext>
            </a:extLst>
          </p:cNvPr>
          <p:cNvSpPr>
            <a:spLocks noGrp="1"/>
          </p:cNvSpPr>
          <p:nvPr>
            <p:ph type="ftr" sz="quarter" idx="12"/>
          </p:nvPr>
        </p:nvSpPr>
        <p:spPr/>
        <p:txBody>
          <a:bodyPr/>
          <a:lstStyle/>
          <a:p>
            <a:r>
              <a:rPr lang="en-US"/>
              <a:t>Mohak Chadha | Migrating from Microservices to Serverless: An IoT Platform Case Study | WoSC8</a:t>
            </a:r>
            <a:endParaRPr lang="en-US" dirty="0"/>
          </a:p>
        </p:txBody>
      </p:sp>
      <p:sp>
        <p:nvSpPr>
          <p:cNvPr id="6" name="Right Arrow 5">
            <a:extLst>
              <a:ext uri="{FF2B5EF4-FFF2-40B4-BE49-F238E27FC236}">
                <a16:creationId xmlns:a16="http://schemas.microsoft.com/office/drawing/2014/main" id="{F59064E6-8C6F-7D1A-9BFD-B4A6DD7B7106}"/>
              </a:ext>
            </a:extLst>
          </p:cNvPr>
          <p:cNvSpPr/>
          <p:nvPr/>
        </p:nvSpPr>
        <p:spPr>
          <a:xfrm flipH="1">
            <a:off x="4315735" y="3198944"/>
            <a:ext cx="2323857" cy="46011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DE" dirty="0"/>
          </a:p>
        </p:txBody>
      </p:sp>
    </p:spTree>
    <p:extLst>
      <p:ext uri="{BB962C8B-B14F-4D97-AF65-F5344CB8AC3E}">
        <p14:creationId xmlns:p14="http://schemas.microsoft.com/office/powerpoint/2010/main" val="161169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88B14F-825E-AA83-68E9-1A7AC291EC4B}"/>
              </a:ext>
            </a:extLst>
          </p:cNvPr>
          <p:cNvSpPr>
            <a:spLocks noGrp="1"/>
          </p:cNvSpPr>
          <p:nvPr>
            <p:ph idx="1"/>
          </p:nvPr>
        </p:nvSpPr>
        <p:spPr/>
        <p:txBody>
          <a:bodyPr/>
          <a:lstStyle/>
          <a:p>
            <a:pPr marL="285750" indent="-285750">
              <a:buFont typeface="Arial" panose="020B0604020202020204" pitchFamily="34" charset="0"/>
              <a:buChar char="•"/>
            </a:pPr>
            <a:r>
              <a:rPr lang="en-US" sz="2000" dirty="0"/>
              <a:t>Shared services on a separate Google Kubernetes Engine (GKE) cluster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Four different deployments for IoT core and gateway functionalities:</a:t>
            </a:r>
          </a:p>
          <a:p>
            <a:pPr marL="461963" lvl="1" indent="-285750">
              <a:buFont typeface="Arial" panose="020B0604020202020204" pitchFamily="34" charset="0"/>
              <a:buChar char="•"/>
            </a:pPr>
            <a:r>
              <a:rPr lang="en-US" sz="2000" dirty="0"/>
              <a:t>GKE-50 (horizontal pod autoscaling set to 50% CPU utilization)</a:t>
            </a:r>
          </a:p>
          <a:p>
            <a:pPr marL="461963" lvl="1" indent="-285750">
              <a:buFont typeface="Arial" panose="020B0604020202020204" pitchFamily="34" charset="0"/>
              <a:buChar char="•"/>
            </a:pPr>
            <a:r>
              <a:rPr lang="en-US" sz="2000" dirty="0"/>
              <a:t>GKE-80 (80% CPU utilization) </a:t>
            </a:r>
          </a:p>
          <a:p>
            <a:pPr marL="461963" lvl="1" indent="-285750">
              <a:buFont typeface="Arial" panose="020B0604020202020204" pitchFamily="34" charset="0"/>
              <a:buChar char="•"/>
            </a:pPr>
            <a:r>
              <a:rPr lang="en-US" sz="2000" dirty="0"/>
              <a:t>OW (on top of GKE)</a:t>
            </a:r>
          </a:p>
          <a:p>
            <a:pPr marL="461963" lvl="1" indent="-285750">
              <a:buFont typeface="Arial" panose="020B0604020202020204" pitchFamily="34" charset="0"/>
              <a:buChar char="•"/>
            </a:pPr>
            <a:r>
              <a:rPr lang="en-US" sz="2000" dirty="0"/>
              <a:t>GCR</a:t>
            </a:r>
          </a:p>
          <a:p>
            <a:endParaRPr lang="en-DE" dirty="0"/>
          </a:p>
        </p:txBody>
      </p:sp>
      <p:sp>
        <p:nvSpPr>
          <p:cNvPr id="3" name="Title 2">
            <a:extLst>
              <a:ext uri="{FF2B5EF4-FFF2-40B4-BE49-F238E27FC236}">
                <a16:creationId xmlns:a16="http://schemas.microsoft.com/office/drawing/2014/main" id="{0FF2CCAA-04AF-E448-6261-97BB76FCA389}"/>
              </a:ext>
            </a:extLst>
          </p:cNvPr>
          <p:cNvSpPr>
            <a:spLocks noGrp="1"/>
          </p:cNvSpPr>
          <p:nvPr>
            <p:ph type="title"/>
          </p:nvPr>
        </p:nvSpPr>
        <p:spPr>
          <a:xfrm>
            <a:off x="414883" y="321182"/>
            <a:ext cx="11345332" cy="510845"/>
          </a:xfrm>
        </p:spPr>
        <p:txBody>
          <a:bodyPr/>
          <a:lstStyle/>
          <a:p>
            <a:r>
              <a:rPr lang="en-DE" dirty="0"/>
              <a:t>Experiment Setup</a:t>
            </a:r>
          </a:p>
        </p:txBody>
      </p:sp>
      <p:sp>
        <p:nvSpPr>
          <p:cNvPr id="4" name="Slide Number Placeholder 3">
            <a:extLst>
              <a:ext uri="{FF2B5EF4-FFF2-40B4-BE49-F238E27FC236}">
                <a16:creationId xmlns:a16="http://schemas.microsoft.com/office/drawing/2014/main" id="{E88D4395-9826-C0FD-86D2-E8BF8CE141B9}"/>
              </a:ext>
            </a:extLst>
          </p:cNvPr>
          <p:cNvSpPr>
            <a:spLocks noGrp="1"/>
          </p:cNvSpPr>
          <p:nvPr>
            <p:ph type="sldNum" sz="quarter" idx="11"/>
          </p:nvPr>
        </p:nvSpPr>
        <p:spPr/>
        <p:txBody>
          <a:bodyPr/>
          <a:lstStyle/>
          <a:p>
            <a:fld id="{CE58CB1E-F828-4F11-99E0-327109AF9DA4}" type="slidenum">
              <a:rPr lang="de-DE" smtClean="0"/>
              <a:pPr/>
              <a:t>16</a:t>
            </a:fld>
            <a:endParaRPr lang="de-DE" dirty="0"/>
          </a:p>
        </p:txBody>
      </p:sp>
      <p:sp>
        <p:nvSpPr>
          <p:cNvPr id="5" name="Footer Placeholder 4">
            <a:extLst>
              <a:ext uri="{FF2B5EF4-FFF2-40B4-BE49-F238E27FC236}">
                <a16:creationId xmlns:a16="http://schemas.microsoft.com/office/drawing/2014/main" id="{ECB3970C-2727-C419-C4C9-E835B0C442FB}"/>
              </a:ext>
            </a:extLst>
          </p:cNvPr>
          <p:cNvSpPr>
            <a:spLocks noGrp="1"/>
          </p:cNvSpPr>
          <p:nvPr>
            <p:ph type="ftr" sz="quarter" idx="12"/>
          </p:nvPr>
        </p:nvSpPr>
        <p:spPr/>
        <p:txBody>
          <a:bodyPr/>
          <a:lstStyle/>
          <a:p>
            <a:r>
              <a:rPr lang="en-US"/>
              <a:t>Mohak Chadha | Migrating from Microservices to Serverless: An IoT Platform Case Study | WoSC8</a:t>
            </a:r>
            <a:endParaRPr lang="en-US" dirty="0"/>
          </a:p>
        </p:txBody>
      </p:sp>
      <p:pic>
        <p:nvPicPr>
          <p:cNvPr id="6" name="Picture 4" descr="Apache OpenWhisk (@openwhisk) / Twitter">
            <a:extLst>
              <a:ext uri="{FF2B5EF4-FFF2-40B4-BE49-F238E27FC236}">
                <a16:creationId xmlns:a16="http://schemas.microsoft.com/office/drawing/2014/main" id="{53D24D10-0973-07CA-42D2-DB2010C2A2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3979" y="4385510"/>
            <a:ext cx="1454342" cy="14543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Knative to Cloud Run. In my Hands on Knative series (part 1… | by Mete  Atamel | Google Cloud - Community | Medium">
            <a:extLst>
              <a:ext uri="{FF2B5EF4-FFF2-40B4-BE49-F238E27FC236}">
                <a16:creationId xmlns:a16="http://schemas.microsoft.com/office/drawing/2014/main" id="{D15A8D13-3D5E-B9DC-D398-4E842AB028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8575" y="4521563"/>
            <a:ext cx="1318289" cy="131828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Google GKE | Digital.ai">
            <a:extLst>
              <a:ext uri="{FF2B5EF4-FFF2-40B4-BE49-F238E27FC236}">
                <a16:creationId xmlns:a16="http://schemas.microsoft.com/office/drawing/2014/main" id="{D12A3A77-ADED-437E-CFF1-52264618D7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5677" y="4102768"/>
            <a:ext cx="1940601" cy="1940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155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1C8F01A8-1FAB-2187-63A4-F42161ADF55D}"/>
                  </a:ext>
                </a:extLst>
              </p:cNvPr>
              <p:cNvSpPr>
                <a:spLocks noGrp="1"/>
              </p:cNvSpPr>
              <p:nvPr>
                <p:ph idx="1"/>
              </p:nvPr>
            </p:nvSpPr>
            <p:spPr/>
            <p:txBody>
              <a:bodyPr/>
              <a:lstStyle/>
              <a:p>
                <a:pPr marL="285750" indent="-285750">
                  <a:buFont typeface="Arial" panose="020B0604020202020204" pitchFamily="34" charset="0"/>
                  <a:buChar char="•"/>
                </a:pPr>
                <a:r>
                  <a:rPr lang="en-US" sz="1800" dirty="0"/>
                  <a:t>Performance analysis was conducted using K6 for load testing</a:t>
                </a:r>
              </a:p>
              <a:p>
                <a:endParaRPr lang="en-US" sz="1800" dirty="0"/>
              </a:p>
              <a:p>
                <a:pPr marL="285750" indent="-285750">
                  <a:buFont typeface="Arial" panose="020B0604020202020204" pitchFamily="34" charset="0"/>
                  <a:buChar char="•"/>
                </a:pPr>
                <a:r>
                  <a:rPr lang="en-US" sz="1800" dirty="0"/>
                  <a:t>K6’s principle: Virtual users try to send as many requests as possible </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Tests were scheduled on a separate VM on the Institution’s Compute Cloud</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Three workload patterns (linear, random, spike) for 30 min each</a:t>
                </a:r>
              </a:p>
              <a:p>
                <a:pPr marL="285750" indent="-285750">
                  <a:buFont typeface="Arial" panose="020B0604020202020204" pitchFamily="34" charset="0"/>
                  <a:buChar char="•"/>
                </a:pPr>
                <a:r>
                  <a:rPr lang="en-US" sz="1800" dirty="0"/>
                  <a:t>In total:</a:t>
                </a:r>
              </a:p>
              <a:p>
                <a:pPr marL="461963" lvl="1" indent="-285750">
                  <a:buFont typeface="Arial" panose="020B0604020202020204" pitchFamily="34" charset="0"/>
                  <a:buChar char="•"/>
                </a:pPr>
                <a:r>
                  <a:rPr lang="en-US" sz="1800" dirty="0"/>
                  <a:t>3 workloads x 4 deployments x 6 endpoints </a:t>
                </a:r>
                <a:r>
                  <a:rPr lang="en-US" sz="1800" dirty="0">
                    <a:sym typeface="Wingdings" pitchFamily="2" charset="2"/>
                  </a:rPr>
                  <a:t>= 72 experiment runs of 30 min</a:t>
                </a:r>
              </a:p>
              <a:p>
                <a:pPr marL="461963" lvl="1" indent="-285750">
                  <a:buFont typeface="Arial" panose="020B0604020202020204" pitchFamily="34" charset="0"/>
                  <a:buChar char="•"/>
                </a:pPr>
                <a:r>
                  <a:rPr lang="en-US" sz="1800" dirty="0"/>
                  <a:t>Total number of requests in eight figures:</a:t>
                </a:r>
              </a:p>
              <a:p>
                <a:pPr lvl="2" indent="0">
                  <a:buNone/>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acc>
                            <m:accPr>
                              <m:chr m:val="̅"/>
                              <m:ctrlPr>
                                <a:rPr lang="en-US" sz="1800" i="1" smtClean="0">
                                  <a:latin typeface="Cambria Math" panose="02040503050406030204" pitchFamily="18" charset="0"/>
                                </a:rPr>
                              </m:ctrlPr>
                            </m:accPr>
                            <m:e>
                              <m:r>
                                <a:rPr lang="en-US" sz="1800" b="0" i="1" smtClean="0">
                                  <a:latin typeface="Cambria Math" panose="02040503050406030204" pitchFamily="18" charset="0"/>
                                </a:rPr>
                                <m:t>𝑥</m:t>
                              </m:r>
                            </m:e>
                          </m:acc>
                        </m:e>
                        <m:sub>
                          <m:r>
                            <a:rPr lang="en-US" sz="1800" b="0" i="1" smtClean="0">
                              <a:latin typeface="Cambria Math" panose="02040503050406030204" pitchFamily="18" charset="0"/>
                            </a:rPr>
                            <m:t>𝐿𝑖𝑛𝑒𝑎𝑟</m:t>
                          </m:r>
                        </m:sub>
                      </m:sSub>
                      <m:r>
                        <a:rPr lang="en-US" sz="1800" b="0" i="1" smtClean="0">
                          <a:latin typeface="Cambria Math" panose="02040503050406030204" pitchFamily="18" charset="0"/>
                        </a:rPr>
                        <m:t>=281,527; </m:t>
                      </m:r>
                      <m:sSub>
                        <m:sSubPr>
                          <m:ctrlPr>
                            <a:rPr lang="en-US" sz="1800" i="1">
                              <a:latin typeface="Cambria Math" panose="02040503050406030204" pitchFamily="18" charset="0"/>
                            </a:rPr>
                          </m:ctrlPr>
                        </m:sSubPr>
                        <m:e>
                          <m:acc>
                            <m:accPr>
                              <m:chr m:val="̅"/>
                              <m:ctrlPr>
                                <a:rPr lang="en-US" sz="1800" i="1">
                                  <a:latin typeface="Cambria Math" panose="02040503050406030204" pitchFamily="18" charset="0"/>
                                </a:rPr>
                              </m:ctrlPr>
                            </m:accPr>
                            <m:e>
                              <m:r>
                                <a:rPr lang="en-US" sz="1800" i="1">
                                  <a:latin typeface="Cambria Math" panose="02040503050406030204" pitchFamily="18" charset="0"/>
                                </a:rPr>
                                <m:t>𝑥</m:t>
                              </m:r>
                            </m:e>
                          </m:acc>
                        </m:e>
                        <m:sub>
                          <m:r>
                            <a:rPr lang="en-US" sz="1800" b="0" i="1" smtClean="0">
                              <a:latin typeface="Cambria Math" panose="02040503050406030204" pitchFamily="18" charset="0"/>
                            </a:rPr>
                            <m:t>𝑅𝑎𝑛𝑑𝑜𝑚</m:t>
                          </m:r>
                        </m:sub>
                      </m:sSub>
                      <m:r>
                        <a:rPr lang="en-US" sz="1800" i="1">
                          <a:latin typeface="Cambria Math" panose="02040503050406030204" pitchFamily="18" charset="0"/>
                        </a:rPr>
                        <m:t>=2</m:t>
                      </m:r>
                      <m:r>
                        <a:rPr lang="en-US" sz="1800" b="0" i="1" smtClean="0">
                          <a:latin typeface="Cambria Math" panose="02040503050406030204" pitchFamily="18" charset="0"/>
                        </a:rPr>
                        <m:t>62</m:t>
                      </m:r>
                      <m:r>
                        <a:rPr lang="en-US" sz="1800" i="1">
                          <a:latin typeface="Cambria Math" panose="02040503050406030204" pitchFamily="18" charset="0"/>
                        </a:rPr>
                        <m:t>,</m:t>
                      </m:r>
                      <m:r>
                        <a:rPr lang="en-US" sz="1800" b="0" i="1" smtClean="0">
                          <a:latin typeface="Cambria Math" panose="02040503050406030204" pitchFamily="18" charset="0"/>
                        </a:rPr>
                        <m:t>495</m:t>
                      </m:r>
                      <m:r>
                        <m:rPr>
                          <m:nor/>
                        </m:rPr>
                        <a:rPr lang="en-US" sz="1800" dirty="0"/>
                        <m:t>; </m:t>
                      </m:r>
                      <m:sSub>
                        <m:sSubPr>
                          <m:ctrlPr>
                            <a:rPr lang="en-US" sz="1800" i="1">
                              <a:latin typeface="Cambria Math" panose="02040503050406030204" pitchFamily="18" charset="0"/>
                            </a:rPr>
                          </m:ctrlPr>
                        </m:sSubPr>
                        <m:e>
                          <m:acc>
                            <m:accPr>
                              <m:chr m:val="̅"/>
                              <m:ctrlPr>
                                <a:rPr lang="en-US" sz="1800" i="1">
                                  <a:latin typeface="Cambria Math" panose="02040503050406030204" pitchFamily="18" charset="0"/>
                                </a:rPr>
                              </m:ctrlPr>
                            </m:accPr>
                            <m:e>
                              <m:r>
                                <a:rPr lang="en-US" sz="1800" i="1">
                                  <a:latin typeface="Cambria Math" panose="02040503050406030204" pitchFamily="18" charset="0"/>
                                </a:rPr>
                                <m:t>𝑥</m:t>
                              </m:r>
                            </m:e>
                          </m:acc>
                        </m:e>
                        <m:sub>
                          <m:r>
                            <a:rPr lang="en-US" sz="1800" i="1">
                              <a:latin typeface="Cambria Math" panose="02040503050406030204" pitchFamily="18" charset="0"/>
                            </a:rPr>
                            <m:t>𝑆𝑝𝑖𝑘𝑒</m:t>
                          </m:r>
                        </m:sub>
                      </m:sSub>
                      <m:r>
                        <a:rPr lang="en-US" sz="1800" i="1">
                          <a:latin typeface="Cambria Math" panose="02040503050406030204" pitchFamily="18" charset="0"/>
                        </a:rPr>
                        <m:t>=77,310</m:t>
                      </m:r>
                    </m:oMath>
                  </m:oMathPara>
                </a14:m>
                <a:endParaRPr lang="en-US" sz="2000" dirty="0"/>
              </a:p>
              <a:p>
                <a:endParaRPr lang="en-DE" dirty="0"/>
              </a:p>
            </p:txBody>
          </p:sp>
        </mc:Choice>
        <mc:Fallback>
          <p:sp>
            <p:nvSpPr>
              <p:cNvPr id="2" name="Content Placeholder 1">
                <a:extLst>
                  <a:ext uri="{FF2B5EF4-FFF2-40B4-BE49-F238E27FC236}">
                    <a16:creationId xmlns:a16="http://schemas.microsoft.com/office/drawing/2014/main" id="{1C8F01A8-1FAB-2187-63A4-F42161ADF55D}"/>
                  </a:ext>
                </a:extLst>
              </p:cNvPr>
              <p:cNvSpPr>
                <a:spLocks noGrp="1" noRot="1" noChangeAspect="1" noMove="1" noResize="1" noEditPoints="1" noAdjustHandles="1" noChangeArrowheads="1" noChangeShapeType="1" noTextEdit="1"/>
              </p:cNvSpPr>
              <p:nvPr>
                <p:ph idx="1"/>
              </p:nvPr>
            </p:nvSpPr>
            <p:spPr>
              <a:blipFill>
                <a:blip r:embed="rId3"/>
                <a:stretch>
                  <a:fillRect l="-1119" t="-1840"/>
                </a:stretch>
              </a:blipFill>
            </p:spPr>
            <p:txBody>
              <a:bodyPr/>
              <a:lstStyle/>
              <a:p>
                <a:r>
                  <a:rPr lang="en-DE">
                    <a:noFill/>
                  </a:rPr>
                  <a:t> </a:t>
                </a:r>
              </a:p>
            </p:txBody>
          </p:sp>
        </mc:Fallback>
      </mc:AlternateContent>
      <p:sp>
        <p:nvSpPr>
          <p:cNvPr id="3" name="Title 2">
            <a:extLst>
              <a:ext uri="{FF2B5EF4-FFF2-40B4-BE49-F238E27FC236}">
                <a16:creationId xmlns:a16="http://schemas.microsoft.com/office/drawing/2014/main" id="{9F7D858A-679C-F862-A38B-C9E311927715}"/>
              </a:ext>
            </a:extLst>
          </p:cNvPr>
          <p:cNvSpPr>
            <a:spLocks noGrp="1"/>
          </p:cNvSpPr>
          <p:nvPr>
            <p:ph type="title"/>
          </p:nvPr>
        </p:nvSpPr>
        <p:spPr>
          <a:xfrm>
            <a:off x="414883" y="321182"/>
            <a:ext cx="11345332" cy="510845"/>
          </a:xfrm>
        </p:spPr>
        <p:txBody>
          <a:bodyPr/>
          <a:lstStyle/>
          <a:p>
            <a:r>
              <a:rPr lang="en-DE" dirty="0"/>
              <a:t>Experiment Procedure</a:t>
            </a:r>
          </a:p>
        </p:txBody>
      </p:sp>
      <p:sp>
        <p:nvSpPr>
          <p:cNvPr id="4" name="Slide Number Placeholder 3">
            <a:extLst>
              <a:ext uri="{FF2B5EF4-FFF2-40B4-BE49-F238E27FC236}">
                <a16:creationId xmlns:a16="http://schemas.microsoft.com/office/drawing/2014/main" id="{5C13CF70-1604-730C-299B-547501522783}"/>
              </a:ext>
            </a:extLst>
          </p:cNvPr>
          <p:cNvSpPr>
            <a:spLocks noGrp="1"/>
          </p:cNvSpPr>
          <p:nvPr>
            <p:ph type="sldNum" sz="quarter" idx="11"/>
          </p:nvPr>
        </p:nvSpPr>
        <p:spPr/>
        <p:txBody>
          <a:bodyPr/>
          <a:lstStyle/>
          <a:p>
            <a:fld id="{CE58CB1E-F828-4F11-99E0-327109AF9DA4}" type="slidenum">
              <a:rPr lang="de-DE" smtClean="0"/>
              <a:pPr/>
              <a:t>17</a:t>
            </a:fld>
            <a:endParaRPr lang="de-DE" dirty="0"/>
          </a:p>
        </p:txBody>
      </p:sp>
      <p:sp>
        <p:nvSpPr>
          <p:cNvPr id="5" name="Footer Placeholder 4">
            <a:extLst>
              <a:ext uri="{FF2B5EF4-FFF2-40B4-BE49-F238E27FC236}">
                <a16:creationId xmlns:a16="http://schemas.microsoft.com/office/drawing/2014/main" id="{975B9CF7-C8E1-02D5-853E-64E7F1487804}"/>
              </a:ext>
            </a:extLst>
          </p:cNvPr>
          <p:cNvSpPr>
            <a:spLocks noGrp="1"/>
          </p:cNvSpPr>
          <p:nvPr>
            <p:ph type="ftr" sz="quarter" idx="12"/>
          </p:nvPr>
        </p:nvSpPr>
        <p:spPr/>
        <p:txBody>
          <a:bodyPr/>
          <a:lstStyle/>
          <a:p>
            <a:r>
              <a:rPr lang="en-US"/>
              <a:t>Mohak Chadha | Migrating from Microservices to Serverless: An IoT Platform Case Study | WoSC8</a:t>
            </a:r>
            <a:endParaRPr lang="en-US" dirty="0"/>
          </a:p>
        </p:txBody>
      </p:sp>
      <p:pic>
        <p:nvPicPr>
          <p:cNvPr id="3074" name="Picture 2">
            <a:extLst>
              <a:ext uri="{FF2B5EF4-FFF2-40B4-BE49-F238E27FC236}">
                <a16:creationId xmlns:a16="http://schemas.microsoft.com/office/drawing/2014/main" id="{F1E9AB8F-7618-CB12-3583-20BD4D61FE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662" y="1768616"/>
            <a:ext cx="2421155" cy="1106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5965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1A9C32-88FB-4FD3-905B-3ACC5ECBC81E}"/>
              </a:ext>
            </a:extLst>
          </p:cNvPr>
          <p:cNvSpPr>
            <a:spLocks noGrp="1"/>
          </p:cNvSpPr>
          <p:nvPr>
            <p:ph idx="1"/>
          </p:nvPr>
        </p:nvSpPr>
        <p:spPr/>
        <p:txBody>
          <a:bodyPr/>
          <a:lstStyle/>
          <a:p>
            <a:pPr marL="342900" indent="-342900">
              <a:lnSpc>
                <a:spcPct val="150000"/>
              </a:lnSpc>
              <a:buFont typeface="Wingdings" pitchFamily="2" charset="2"/>
              <a:buChar char="q"/>
            </a:pPr>
            <a:r>
              <a:rPr lang="en-DE" sz="2200" dirty="0">
                <a:solidFill>
                  <a:schemeClr val="accent6"/>
                </a:solidFill>
              </a:rPr>
              <a:t>Motivation</a:t>
            </a:r>
          </a:p>
          <a:p>
            <a:pPr marL="342900" indent="-342900">
              <a:lnSpc>
                <a:spcPct val="150000"/>
              </a:lnSpc>
              <a:buFont typeface="Wingdings" pitchFamily="2" charset="2"/>
              <a:buChar char="q"/>
            </a:pPr>
            <a:r>
              <a:rPr lang="en-DE" sz="2200" dirty="0">
                <a:solidFill>
                  <a:schemeClr val="accent6"/>
                </a:solidFill>
              </a:rPr>
              <a:t>Goals</a:t>
            </a:r>
          </a:p>
          <a:p>
            <a:pPr marL="342900" indent="-342900">
              <a:lnSpc>
                <a:spcPct val="150000"/>
              </a:lnSpc>
              <a:buFont typeface="Wingdings" pitchFamily="2" charset="2"/>
              <a:buChar char="q"/>
            </a:pPr>
            <a:r>
              <a:rPr lang="en-DE" sz="2200" dirty="0">
                <a:solidFill>
                  <a:schemeClr val="accent6"/>
                </a:solidFill>
              </a:rPr>
              <a:t>Background</a:t>
            </a:r>
          </a:p>
          <a:p>
            <a:pPr marL="342900" indent="-342900">
              <a:lnSpc>
                <a:spcPct val="150000"/>
              </a:lnSpc>
              <a:buFont typeface="Wingdings" pitchFamily="2" charset="2"/>
              <a:buChar char="q"/>
            </a:pPr>
            <a:r>
              <a:rPr lang="en-DE" sz="2200" dirty="0">
                <a:solidFill>
                  <a:schemeClr val="accent6"/>
                </a:solidFill>
              </a:rPr>
              <a:t>Migration Methodology</a:t>
            </a:r>
          </a:p>
          <a:p>
            <a:pPr marL="342900" indent="-342900">
              <a:lnSpc>
                <a:spcPct val="150000"/>
              </a:lnSpc>
              <a:buFont typeface="Wingdings" pitchFamily="2" charset="2"/>
              <a:buChar char="q"/>
            </a:pPr>
            <a:r>
              <a:rPr lang="en-DE" sz="2200" dirty="0">
                <a:solidFill>
                  <a:schemeClr val="accent6"/>
                </a:solidFill>
              </a:rPr>
              <a:t>Experimental Setup</a:t>
            </a:r>
          </a:p>
          <a:p>
            <a:pPr marL="342900" indent="-342900">
              <a:lnSpc>
                <a:spcPct val="150000"/>
              </a:lnSpc>
              <a:buFont typeface="Wingdings" pitchFamily="2" charset="2"/>
              <a:buChar char="q"/>
            </a:pPr>
            <a:r>
              <a:rPr lang="en-DE" sz="2200" dirty="0"/>
              <a:t>Results</a:t>
            </a:r>
          </a:p>
          <a:p>
            <a:pPr marL="342900" indent="-342900">
              <a:lnSpc>
                <a:spcPct val="150000"/>
              </a:lnSpc>
              <a:buFont typeface="Wingdings" pitchFamily="2" charset="2"/>
              <a:buChar char="q"/>
            </a:pPr>
            <a:r>
              <a:rPr lang="en-DE" sz="2200" dirty="0">
                <a:solidFill>
                  <a:schemeClr val="accent6"/>
                </a:solidFill>
              </a:rPr>
              <a:t>Conclusion and Future Work</a:t>
            </a:r>
          </a:p>
        </p:txBody>
      </p:sp>
      <p:sp>
        <p:nvSpPr>
          <p:cNvPr id="3" name="Title 2">
            <a:extLst>
              <a:ext uri="{FF2B5EF4-FFF2-40B4-BE49-F238E27FC236}">
                <a16:creationId xmlns:a16="http://schemas.microsoft.com/office/drawing/2014/main" id="{7FFD417A-12A5-247B-C369-6844C30AB92C}"/>
              </a:ext>
            </a:extLst>
          </p:cNvPr>
          <p:cNvSpPr>
            <a:spLocks noGrp="1"/>
          </p:cNvSpPr>
          <p:nvPr>
            <p:ph type="title"/>
          </p:nvPr>
        </p:nvSpPr>
        <p:spPr>
          <a:xfrm>
            <a:off x="414883" y="321182"/>
            <a:ext cx="11345332" cy="510845"/>
          </a:xfrm>
        </p:spPr>
        <p:txBody>
          <a:bodyPr/>
          <a:lstStyle/>
          <a:p>
            <a:r>
              <a:rPr lang="en-DE" b="1" dirty="0"/>
              <a:t>Outline</a:t>
            </a:r>
          </a:p>
        </p:txBody>
      </p:sp>
      <p:sp>
        <p:nvSpPr>
          <p:cNvPr id="4" name="Slide Number Placeholder 3">
            <a:extLst>
              <a:ext uri="{FF2B5EF4-FFF2-40B4-BE49-F238E27FC236}">
                <a16:creationId xmlns:a16="http://schemas.microsoft.com/office/drawing/2014/main" id="{A992662A-B2E7-5B9D-3C47-347C64952114}"/>
              </a:ext>
            </a:extLst>
          </p:cNvPr>
          <p:cNvSpPr>
            <a:spLocks noGrp="1"/>
          </p:cNvSpPr>
          <p:nvPr>
            <p:ph type="sldNum" sz="quarter" idx="11"/>
          </p:nvPr>
        </p:nvSpPr>
        <p:spPr/>
        <p:txBody>
          <a:bodyPr/>
          <a:lstStyle/>
          <a:p>
            <a:fld id="{CE58CB1E-F828-4F11-99E0-327109AF9DA4}" type="slidenum">
              <a:rPr lang="de-DE" smtClean="0"/>
              <a:pPr/>
              <a:t>18</a:t>
            </a:fld>
            <a:endParaRPr lang="de-DE" dirty="0"/>
          </a:p>
        </p:txBody>
      </p:sp>
      <p:sp>
        <p:nvSpPr>
          <p:cNvPr id="5" name="Footer Placeholder 4">
            <a:extLst>
              <a:ext uri="{FF2B5EF4-FFF2-40B4-BE49-F238E27FC236}">
                <a16:creationId xmlns:a16="http://schemas.microsoft.com/office/drawing/2014/main" id="{DD4B5006-FE18-9852-5947-377371085D1F}"/>
              </a:ext>
            </a:extLst>
          </p:cNvPr>
          <p:cNvSpPr>
            <a:spLocks noGrp="1"/>
          </p:cNvSpPr>
          <p:nvPr>
            <p:ph type="ftr" sz="quarter" idx="12"/>
          </p:nvPr>
        </p:nvSpPr>
        <p:spPr/>
        <p:txBody>
          <a:bodyPr/>
          <a:lstStyle/>
          <a:p>
            <a:r>
              <a:rPr lang="en-US"/>
              <a:t>Mohak Chadha | Migrating from Microservices to Serverless: An IoT Platform Case Study | WoSC8</a:t>
            </a:r>
            <a:endParaRPr lang="en-US" dirty="0"/>
          </a:p>
        </p:txBody>
      </p:sp>
      <p:sp>
        <p:nvSpPr>
          <p:cNvPr id="6" name="Right Arrow 5">
            <a:extLst>
              <a:ext uri="{FF2B5EF4-FFF2-40B4-BE49-F238E27FC236}">
                <a16:creationId xmlns:a16="http://schemas.microsoft.com/office/drawing/2014/main" id="{F59064E6-8C6F-7D1A-9BFD-B4A6DD7B7106}"/>
              </a:ext>
            </a:extLst>
          </p:cNvPr>
          <p:cNvSpPr/>
          <p:nvPr/>
        </p:nvSpPr>
        <p:spPr>
          <a:xfrm flipH="1">
            <a:off x="4379801" y="3769716"/>
            <a:ext cx="2323857" cy="46011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DE" dirty="0"/>
          </a:p>
        </p:txBody>
      </p:sp>
    </p:spTree>
    <p:extLst>
      <p:ext uri="{BB962C8B-B14F-4D97-AF65-F5344CB8AC3E}">
        <p14:creationId xmlns:p14="http://schemas.microsoft.com/office/powerpoint/2010/main" val="1201474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C4D5BC2-7C51-8E5D-6ACB-92390BB4AB5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10852" y="1163346"/>
            <a:ext cx="6352674" cy="4775541"/>
          </a:xfrm>
        </p:spPr>
      </p:pic>
      <p:sp>
        <p:nvSpPr>
          <p:cNvPr id="3" name="Title 2">
            <a:extLst>
              <a:ext uri="{FF2B5EF4-FFF2-40B4-BE49-F238E27FC236}">
                <a16:creationId xmlns:a16="http://schemas.microsoft.com/office/drawing/2014/main" id="{604CF174-240A-1B9C-549C-532E3839606D}"/>
              </a:ext>
            </a:extLst>
          </p:cNvPr>
          <p:cNvSpPr>
            <a:spLocks noGrp="1"/>
          </p:cNvSpPr>
          <p:nvPr>
            <p:ph type="title"/>
          </p:nvPr>
        </p:nvSpPr>
        <p:spPr>
          <a:xfrm>
            <a:off x="414883" y="321182"/>
            <a:ext cx="11345332" cy="510845"/>
          </a:xfrm>
        </p:spPr>
        <p:txBody>
          <a:bodyPr/>
          <a:lstStyle/>
          <a:p>
            <a:r>
              <a:rPr lang="en-DE" dirty="0"/>
              <a:t>Performance Analysis</a:t>
            </a:r>
          </a:p>
        </p:txBody>
      </p:sp>
      <p:sp>
        <p:nvSpPr>
          <p:cNvPr id="4" name="Slide Number Placeholder 3">
            <a:extLst>
              <a:ext uri="{FF2B5EF4-FFF2-40B4-BE49-F238E27FC236}">
                <a16:creationId xmlns:a16="http://schemas.microsoft.com/office/drawing/2014/main" id="{848604CB-08A3-DE0E-8D78-7D692D991CD3}"/>
              </a:ext>
            </a:extLst>
          </p:cNvPr>
          <p:cNvSpPr>
            <a:spLocks noGrp="1"/>
          </p:cNvSpPr>
          <p:nvPr>
            <p:ph type="sldNum" sz="quarter" idx="11"/>
          </p:nvPr>
        </p:nvSpPr>
        <p:spPr/>
        <p:txBody>
          <a:bodyPr/>
          <a:lstStyle/>
          <a:p>
            <a:fld id="{CE58CB1E-F828-4F11-99E0-327109AF9DA4}" type="slidenum">
              <a:rPr lang="de-DE" smtClean="0"/>
              <a:pPr/>
              <a:t>19</a:t>
            </a:fld>
            <a:endParaRPr lang="de-DE" dirty="0"/>
          </a:p>
        </p:txBody>
      </p:sp>
      <p:sp>
        <p:nvSpPr>
          <p:cNvPr id="5" name="Footer Placeholder 4">
            <a:extLst>
              <a:ext uri="{FF2B5EF4-FFF2-40B4-BE49-F238E27FC236}">
                <a16:creationId xmlns:a16="http://schemas.microsoft.com/office/drawing/2014/main" id="{4881FB09-B374-5365-1360-AF2A181C660B}"/>
              </a:ext>
            </a:extLst>
          </p:cNvPr>
          <p:cNvSpPr>
            <a:spLocks noGrp="1"/>
          </p:cNvSpPr>
          <p:nvPr>
            <p:ph type="ftr" sz="quarter" idx="12"/>
          </p:nvPr>
        </p:nvSpPr>
        <p:spPr/>
        <p:txBody>
          <a:bodyPr/>
          <a:lstStyle/>
          <a:p>
            <a:r>
              <a:rPr lang="en-US"/>
              <a:t>Mohak Chadha | Migrating from Microservices to Serverless: An IoT Platform Case Study | WoSC8</a:t>
            </a:r>
            <a:endParaRPr lang="en-US" dirty="0"/>
          </a:p>
        </p:txBody>
      </p:sp>
      <p:sp>
        <p:nvSpPr>
          <p:cNvPr id="10" name="TextBox 9">
            <a:extLst>
              <a:ext uri="{FF2B5EF4-FFF2-40B4-BE49-F238E27FC236}">
                <a16:creationId xmlns:a16="http://schemas.microsoft.com/office/drawing/2014/main" id="{33ED6480-FBEA-A247-382F-6BBF485DF337}"/>
              </a:ext>
            </a:extLst>
          </p:cNvPr>
          <p:cNvSpPr txBox="1"/>
          <p:nvPr/>
        </p:nvSpPr>
        <p:spPr>
          <a:xfrm>
            <a:off x="2610852" y="6066705"/>
            <a:ext cx="6222063" cy="257250"/>
          </a:xfrm>
          <a:prstGeom prst="rect">
            <a:avLst/>
          </a:prstGeom>
          <a:noFill/>
        </p:spPr>
        <p:txBody>
          <a:bodyPr wrap="square" lIns="0" tIns="0" rIns="0" bIns="0" rtlCol="0">
            <a:spAutoFit/>
          </a:bodyPr>
          <a:lstStyle/>
          <a:p>
            <a:pPr algn="ctr">
              <a:lnSpc>
                <a:spcPct val="114000"/>
              </a:lnSpc>
            </a:pPr>
            <a:r>
              <a:rPr lang="en-DE" sz="1600" dirty="0">
                <a:latin typeface="+mn-lt"/>
              </a:rPr>
              <a:t>Figure: Sensors-Get APIEndpoint for the Random Workload.</a:t>
            </a:r>
          </a:p>
        </p:txBody>
      </p:sp>
      <p:sp>
        <p:nvSpPr>
          <p:cNvPr id="13" name="Right Arrow 12">
            <a:extLst>
              <a:ext uri="{FF2B5EF4-FFF2-40B4-BE49-F238E27FC236}">
                <a16:creationId xmlns:a16="http://schemas.microsoft.com/office/drawing/2014/main" id="{50013080-AA9D-B635-6FE7-F9DFDC83322C}"/>
              </a:ext>
            </a:extLst>
          </p:cNvPr>
          <p:cNvSpPr/>
          <p:nvPr/>
        </p:nvSpPr>
        <p:spPr>
          <a:xfrm>
            <a:off x="2790333" y="4818669"/>
            <a:ext cx="1866507" cy="22624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DE" dirty="0"/>
          </a:p>
        </p:txBody>
      </p:sp>
      <p:sp>
        <p:nvSpPr>
          <p:cNvPr id="14" name="Right Arrow 13">
            <a:extLst>
              <a:ext uri="{FF2B5EF4-FFF2-40B4-BE49-F238E27FC236}">
                <a16:creationId xmlns:a16="http://schemas.microsoft.com/office/drawing/2014/main" id="{1D2F7CD2-5E06-557E-2A4D-491DF29B3EB6}"/>
              </a:ext>
            </a:extLst>
          </p:cNvPr>
          <p:cNvSpPr/>
          <p:nvPr/>
        </p:nvSpPr>
        <p:spPr>
          <a:xfrm rot="10800000">
            <a:off x="6432610" y="4592425"/>
            <a:ext cx="1866507" cy="22624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DE" dirty="0"/>
          </a:p>
        </p:txBody>
      </p:sp>
    </p:spTree>
    <p:extLst>
      <p:ext uri="{BB962C8B-B14F-4D97-AF65-F5344CB8AC3E}">
        <p14:creationId xmlns:p14="http://schemas.microsoft.com/office/powerpoint/2010/main" val="184670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1A9C32-88FB-4FD3-905B-3ACC5ECBC81E}"/>
              </a:ext>
            </a:extLst>
          </p:cNvPr>
          <p:cNvSpPr>
            <a:spLocks noGrp="1"/>
          </p:cNvSpPr>
          <p:nvPr>
            <p:ph idx="1"/>
          </p:nvPr>
        </p:nvSpPr>
        <p:spPr/>
        <p:txBody>
          <a:bodyPr/>
          <a:lstStyle/>
          <a:p>
            <a:pPr marL="342900" indent="-342900">
              <a:lnSpc>
                <a:spcPct val="150000"/>
              </a:lnSpc>
              <a:buFont typeface="Wingdings" pitchFamily="2" charset="2"/>
              <a:buChar char="q"/>
            </a:pPr>
            <a:r>
              <a:rPr lang="en-DE" sz="2200" dirty="0"/>
              <a:t>Motivation</a:t>
            </a:r>
          </a:p>
          <a:p>
            <a:pPr marL="342900" indent="-342900">
              <a:lnSpc>
                <a:spcPct val="150000"/>
              </a:lnSpc>
              <a:buFont typeface="Wingdings" pitchFamily="2" charset="2"/>
              <a:buChar char="q"/>
            </a:pPr>
            <a:r>
              <a:rPr lang="en-DE" sz="2200" dirty="0"/>
              <a:t>Goals</a:t>
            </a:r>
          </a:p>
          <a:p>
            <a:pPr marL="342900" indent="-342900">
              <a:lnSpc>
                <a:spcPct val="150000"/>
              </a:lnSpc>
              <a:buFont typeface="Wingdings" pitchFamily="2" charset="2"/>
              <a:buChar char="q"/>
            </a:pPr>
            <a:r>
              <a:rPr lang="en-DE" sz="2200" dirty="0"/>
              <a:t>Background</a:t>
            </a:r>
          </a:p>
          <a:p>
            <a:pPr marL="342900" indent="-342900">
              <a:lnSpc>
                <a:spcPct val="150000"/>
              </a:lnSpc>
              <a:buFont typeface="Wingdings" pitchFamily="2" charset="2"/>
              <a:buChar char="q"/>
            </a:pPr>
            <a:r>
              <a:rPr lang="en-DE" sz="2200" dirty="0"/>
              <a:t>Migration Methodology</a:t>
            </a:r>
          </a:p>
          <a:p>
            <a:pPr marL="342900" indent="-342900">
              <a:lnSpc>
                <a:spcPct val="150000"/>
              </a:lnSpc>
              <a:buFont typeface="Wingdings" pitchFamily="2" charset="2"/>
              <a:buChar char="q"/>
            </a:pPr>
            <a:r>
              <a:rPr lang="en-DE" sz="2200" dirty="0"/>
              <a:t>Experimental Setup</a:t>
            </a:r>
          </a:p>
          <a:p>
            <a:pPr marL="342900" indent="-342900">
              <a:lnSpc>
                <a:spcPct val="150000"/>
              </a:lnSpc>
              <a:buFont typeface="Wingdings" pitchFamily="2" charset="2"/>
              <a:buChar char="q"/>
            </a:pPr>
            <a:r>
              <a:rPr lang="en-DE" sz="2200" dirty="0"/>
              <a:t>Results</a:t>
            </a:r>
          </a:p>
          <a:p>
            <a:pPr marL="342900" indent="-342900">
              <a:lnSpc>
                <a:spcPct val="150000"/>
              </a:lnSpc>
              <a:buFont typeface="Wingdings" pitchFamily="2" charset="2"/>
              <a:buChar char="q"/>
            </a:pPr>
            <a:r>
              <a:rPr lang="en-DE" sz="2200" dirty="0"/>
              <a:t>Conclusion and Future Work</a:t>
            </a:r>
          </a:p>
        </p:txBody>
      </p:sp>
      <p:sp>
        <p:nvSpPr>
          <p:cNvPr id="3" name="Title 2">
            <a:extLst>
              <a:ext uri="{FF2B5EF4-FFF2-40B4-BE49-F238E27FC236}">
                <a16:creationId xmlns:a16="http://schemas.microsoft.com/office/drawing/2014/main" id="{7FFD417A-12A5-247B-C369-6844C30AB92C}"/>
              </a:ext>
            </a:extLst>
          </p:cNvPr>
          <p:cNvSpPr>
            <a:spLocks noGrp="1"/>
          </p:cNvSpPr>
          <p:nvPr>
            <p:ph type="title"/>
          </p:nvPr>
        </p:nvSpPr>
        <p:spPr>
          <a:xfrm>
            <a:off x="414883" y="321182"/>
            <a:ext cx="11345332" cy="510845"/>
          </a:xfrm>
        </p:spPr>
        <p:txBody>
          <a:bodyPr/>
          <a:lstStyle/>
          <a:p>
            <a:r>
              <a:rPr lang="en-DE" b="1" dirty="0"/>
              <a:t>Outline</a:t>
            </a:r>
          </a:p>
        </p:txBody>
      </p:sp>
      <p:sp>
        <p:nvSpPr>
          <p:cNvPr id="4" name="Slide Number Placeholder 3">
            <a:extLst>
              <a:ext uri="{FF2B5EF4-FFF2-40B4-BE49-F238E27FC236}">
                <a16:creationId xmlns:a16="http://schemas.microsoft.com/office/drawing/2014/main" id="{A992662A-B2E7-5B9D-3C47-347C64952114}"/>
              </a:ext>
            </a:extLst>
          </p:cNvPr>
          <p:cNvSpPr>
            <a:spLocks noGrp="1"/>
          </p:cNvSpPr>
          <p:nvPr>
            <p:ph type="sldNum" sz="quarter" idx="11"/>
          </p:nvPr>
        </p:nvSpPr>
        <p:spPr/>
        <p:txBody>
          <a:bodyPr/>
          <a:lstStyle/>
          <a:p>
            <a:fld id="{CE58CB1E-F828-4F11-99E0-327109AF9DA4}" type="slidenum">
              <a:rPr lang="de-DE" smtClean="0"/>
              <a:pPr/>
              <a:t>2</a:t>
            </a:fld>
            <a:endParaRPr lang="de-DE" dirty="0"/>
          </a:p>
        </p:txBody>
      </p:sp>
      <p:sp>
        <p:nvSpPr>
          <p:cNvPr id="5" name="Footer Placeholder 4">
            <a:extLst>
              <a:ext uri="{FF2B5EF4-FFF2-40B4-BE49-F238E27FC236}">
                <a16:creationId xmlns:a16="http://schemas.microsoft.com/office/drawing/2014/main" id="{DD4B5006-FE18-9852-5947-377371085D1F}"/>
              </a:ext>
            </a:extLst>
          </p:cNvPr>
          <p:cNvSpPr>
            <a:spLocks noGrp="1"/>
          </p:cNvSpPr>
          <p:nvPr>
            <p:ph type="ftr" sz="quarter" idx="12"/>
          </p:nvPr>
        </p:nvSpPr>
        <p:spPr/>
        <p:txBody>
          <a:bodyPr/>
          <a:lstStyle/>
          <a:p>
            <a:r>
              <a:rPr lang="en-US"/>
              <a:t>Mohak Chadha | Migrating from Microservices to Serverless: An IoT Platform Case Study | WoSC8</a:t>
            </a:r>
            <a:endParaRPr lang="en-US" dirty="0"/>
          </a:p>
        </p:txBody>
      </p:sp>
    </p:spTree>
    <p:extLst>
      <p:ext uri="{BB962C8B-B14F-4D97-AF65-F5344CB8AC3E}">
        <p14:creationId xmlns:p14="http://schemas.microsoft.com/office/powerpoint/2010/main" val="3974421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D6756868-EC44-1C2E-6129-6E00F0F84A5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03358" y="1264070"/>
            <a:ext cx="6229887" cy="4935757"/>
          </a:xfrm>
        </p:spPr>
      </p:pic>
      <p:sp>
        <p:nvSpPr>
          <p:cNvPr id="3" name="Title 2">
            <a:extLst>
              <a:ext uri="{FF2B5EF4-FFF2-40B4-BE49-F238E27FC236}">
                <a16:creationId xmlns:a16="http://schemas.microsoft.com/office/drawing/2014/main" id="{AAD6EE8E-5907-6543-C6FB-C1D8FD9A08B4}"/>
              </a:ext>
            </a:extLst>
          </p:cNvPr>
          <p:cNvSpPr>
            <a:spLocks noGrp="1"/>
          </p:cNvSpPr>
          <p:nvPr>
            <p:ph type="title"/>
          </p:nvPr>
        </p:nvSpPr>
        <p:spPr>
          <a:xfrm>
            <a:off x="414883" y="321182"/>
            <a:ext cx="11345332" cy="510845"/>
          </a:xfrm>
        </p:spPr>
        <p:txBody>
          <a:bodyPr/>
          <a:lstStyle/>
          <a:p>
            <a:r>
              <a:rPr lang="en-DE" dirty="0"/>
              <a:t>Performance Analysis</a:t>
            </a:r>
          </a:p>
        </p:txBody>
      </p:sp>
      <p:sp>
        <p:nvSpPr>
          <p:cNvPr id="4" name="Slide Number Placeholder 3">
            <a:extLst>
              <a:ext uri="{FF2B5EF4-FFF2-40B4-BE49-F238E27FC236}">
                <a16:creationId xmlns:a16="http://schemas.microsoft.com/office/drawing/2014/main" id="{29FFD34F-F376-BC2E-64F0-E37E639F1C77}"/>
              </a:ext>
            </a:extLst>
          </p:cNvPr>
          <p:cNvSpPr>
            <a:spLocks noGrp="1"/>
          </p:cNvSpPr>
          <p:nvPr>
            <p:ph type="sldNum" sz="quarter" idx="11"/>
          </p:nvPr>
        </p:nvSpPr>
        <p:spPr/>
        <p:txBody>
          <a:bodyPr/>
          <a:lstStyle/>
          <a:p>
            <a:fld id="{CE58CB1E-F828-4F11-99E0-327109AF9DA4}" type="slidenum">
              <a:rPr lang="de-DE" smtClean="0"/>
              <a:pPr/>
              <a:t>20</a:t>
            </a:fld>
            <a:endParaRPr lang="de-DE" dirty="0"/>
          </a:p>
        </p:txBody>
      </p:sp>
      <p:sp>
        <p:nvSpPr>
          <p:cNvPr id="5" name="Footer Placeholder 4">
            <a:extLst>
              <a:ext uri="{FF2B5EF4-FFF2-40B4-BE49-F238E27FC236}">
                <a16:creationId xmlns:a16="http://schemas.microsoft.com/office/drawing/2014/main" id="{61C675C3-A848-15F0-3870-5AA4786DDBBC}"/>
              </a:ext>
            </a:extLst>
          </p:cNvPr>
          <p:cNvSpPr>
            <a:spLocks noGrp="1"/>
          </p:cNvSpPr>
          <p:nvPr>
            <p:ph type="ftr" sz="quarter" idx="12"/>
          </p:nvPr>
        </p:nvSpPr>
        <p:spPr/>
        <p:txBody>
          <a:bodyPr/>
          <a:lstStyle/>
          <a:p>
            <a:r>
              <a:rPr lang="en-US"/>
              <a:t>Mohak Chadha | Migrating from Microservices to Serverless: An IoT Platform Case Study | WoSC8</a:t>
            </a:r>
            <a:endParaRPr lang="en-US" dirty="0"/>
          </a:p>
        </p:txBody>
      </p:sp>
      <p:sp>
        <p:nvSpPr>
          <p:cNvPr id="8" name="Right Arrow 7">
            <a:extLst>
              <a:ext uri="{FF2B5EF4-FFF2-40B4-BE49-F238E27FC236}">
                <a16:creationId xmlns:a16="http://schemas.microsoft.com/office/drawing/2014/main" id="{9FE6D295-471D-5D0D-7E52-8FD053A52B9E}"/>
              </a:ext>
            </a:extLst>
          </p:cNvPr>
          <p:cNvSpPr/>
          <p:nvPr/>
        </p:nvSpPr>
        <p:spPr>
          <a:xfrm rot="10800000">
            <a:off x="8610202" y="5593930"/>
            <a:ext cx="1866507" cy="22624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DE" dirty="0"/>
          </a:p>
        </p:txBody>
      </p:sp>
      <p:sp>
        <p:nvSpPr>
          <p:cNvPr id="9" name="TextBox 8">
            <a:extLst>
              <a:ext uri="{FF2B5EF4-FFF2-40B4-BE49-F238E27FC236}">
                <a16:creationId xmlns:a16="http://schemas.microsoft.com/office/drawing/2014/main" id="{40B20AE4-981B-AEEB-F4FD-5A1C16A342E1}"/>
              </a:ext>
            </a:extLst>
          </p:cNvPr>
          <p:cNvSpPr txBox="1"/>
          <p:nvPr/>
        </p:nvSpPr>
        <p:spPr>
          <a:xfrm>
            <a:off x="2620279" y="6199827"/>
            <a:ext cx="6222063" cy="257250"/>
          </a:xfrm>
          <a:prstGeom prst="rect">
            <a:avLst/>
          </a:prstGeom>
          <a:noFill/>
        </p:spPr>
        <p:txBody>
          <a:bodyPr wrap="square" lIns="0" tIns="0" rIns="0" bIns="0" rtlCol="0">
            <a:spAutoFit/>
          </a:bodyPr>
          <a:lstStyle/>
          <a:p>
            <a:pPr algn="ctr">
              <a:lnSpc>
                <a:spcPct val="114000"/>
              </a:lnSpc>
            </a:pPr>
            <a:r>
              <a:rPr lang="en-DE" sz="1600" dirty="0">
                <a:latin typeface="+mn-lt"/>
              </a:rPr>
              <a:t>Figure: HTTP-Gateway APIEndpoint for the Random Workload.</a:t>
            </a:r>
          </a:p>
        </p:txBody>
      </p:sp>
    </p:spTree>
    <p:extLst>
      <p:ext uri="{BB962C8B-B14F-4D97-AF65-F5344CB8AC3E}">
        <p14:creationId xmlns:p14="http://schemas.microsoft.com/office/powerpoint/2010/main" val="3511564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FA31F5-77E9-62E0-17AB-9901B42E7D88}"/>
              </a:ext>
            </a:extLst>
          </p:cNvPr>
          <p:cNvSpPr>
            <a:spLocks noGrp="1"/>
          </p:cNvSpPr>
          <p:nvPr>
            <p:ph idx="1"/>
          </p:nvPr>
        </p:nvSpPr>
        <p:spPr>
          <a:xfrm>
            <a:off x="414883" y="1300451"/>
            <a:ext cx="11345332" cy="4127500"/>
          </a:xfrm>
        </p:spPr>
        <p:txBody>
          <a:bodyPr/>
          <a:lstStyle/>
          <a:p>
            <a:pPr marL="285750" indent="-285750">
              <a:buFont typeface="Arial" panose="020B0604020202020204" pitchFamily="34" charset="0"/>
              <a:buChar char="•"/>
            </a:pPr>
            <a:r>
              <a:rPr lang="en-US" sz="1800" dirty="0"/>
              <a:t>Generally, GKE setups with highest performance, followed by GCR. OW fell behind for higher workloads.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Marginal differences for three workload patterns. OW dysfunctional when ~2,000 requests per 10 sec exceeded.</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Autoscaling without large effects, GKE-50 performed slightly better than GKE-80.</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GCR in general outperformed OW and was more robust.</a:t>
            </a:r>
          </a:p>
          <a:p>
            <a:endParaRPr lang="en-US" sz="1800" dirty="0"/>
          </a:p>
          <a:p>
            <a:endParaRPr lang="en-US" sz="1800" dirty="0"/>
          </a:p>
          <a:p>
            <a:endParaRPr lang="en-US" sz="1800" dirty="0"/>
          </a:p>
          <a:p>
            <a:endParaRPr lang="en-DE" dirty="0"/>
          </a:p>
        </p:txBody>
      </p:sp>
      <p:sp>
        <p:nvSpPr>
          <p:cNvPr id="3" name="Title 2">
            <a:extLst>
              <a:ext uri="{FF2B5EF4-FFF2-40B4-BE49-F238E27FC236}">
                <a16:creationId xmlns:a16="http://schemas.microsoft.com/office/drawing/2014/main" id="{3ACBBA83-FFDC-641D-C224-EC59DFC5DB30}"/>
              </a:ext>
            </a:extLst>
          </p:cNvPr>
          <p:cNvSpPr>
            <a:spLocks noGrp="1"/>
          </p:cNvSpPr>
          <p:nvPr>
            <p:ph type="title"/>
          </p:nvPr>
        </p:nvSpPr>
        <p:spPr>
          <a:xfrm>
            <a:off x="414883" y="321182"/>
            <a:ext cx="11345332" cy="510845"/>
          </a:xfrm>
        </p:spPr>
        <p:txBody>
          <a:bodyPr/>
          <a:lstStyle/>
          <a:p>
            <a:r>
              <a:rPr lang="en-DE" dirty="0"/>
              <a:t>Takeaways: Performance Analysis</a:t>
            </a:r>
          </a:p>
        </p:txBody>
      </p:sp>
      <p:sp>
        <p:nvSpPr>
          <p:cNvPr id="4" name="Slide Number Placeholder 3">
            <a:extLst>
              <a:ext uri="{FF2B5EF4-FFF2-40B4-BE49-F238E27FC236}">
                <a16:creationId xmlns:a16="http://schemas.microsoft.com/office/drawing/2014/main" id="{D91728CA-285E-982D-C480-562969B2C4B5}"/>
              </a:ext>
            </a:extLst>
          </p:cNvPr>
          <p:cNvSpPr>
            <a:spLocks noGrp="1"/>
          </p:cNvSpPr>
          <p:nvPr>
            <p:ph type="sldNum" sz="quarter" idx="11"/>
          </p:nvPr>
        </p:nvSpPr>
        <p:spPr/>
        <p:txBody>
          <a:bodyPr/>
          <a:lstStyle/>
          <a:p>
            <a:fld id="{CE58CB1E-F828-4F11-99E0-327109AF9DA4}" type="slidenum">
              <a:rPr lang="de-DE" smtClean="0"/>
              <a:pPr/>
              <a:t>21</a:t>
            </a:fld>
            <a:endParaRPr lang="de-DE" dirty="0"/>
          </a:p>
        </p:txBody>
      </p:sp>
      <p:sp>
        <p:nvSpPr>
          <p:cNvPr id="5" name="Footer Placeholder 4">
            <a:extLst>
              <a:ext uri="{FF2B5EF4-FFF2-40B4-BE49-F238E27FC236}">
                <a16:creationId xmlns:a16="http://schemas.microsoft.com/office/drawing/2014/main" id="{F52F47C9-FF52-8222-4502-4E7F2E4687C0}"/>
              </a:ext>
            </a:extLst>
          </p:cNvPr>
          <p:cNvSpPr>
            <a:spLocks noGrp="1"/>
          </p:cNvSpPr>
          <p:nvPr>
            <p:ph type="ftr" sz="quarter" idx="12"/>
          </p:nvPr>
        </p:nvSpPr>
        <p:spPr/>
        <p:txBody>
          <a:bodyPr/>
          <a:lstStyle/>
          <a:p>
            <a:r>
              <a:rPr lang="en-US"/>
              <a:t>Mohak Chadha | Migrating from Microservices to Serverless: An IoT Platform Case Study | WoSC8</a:t>
            </a:r>
            <a:endParaRPr lang="en-US" dirty="0"/>
          </a:p>
        </p:txBody>
      </p:sp>
    </p:spTree>
    <p:extLst>
      <p:ext uri="{BB962C8B-B14F-4D97-AF65-F5344CB8AC3E}">
        <p14:creationId xmlns:p14="http://schemas.microsoft.com/office/powerpoint/2010/main" val="3582237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00FFA7-4A34-EE7B-BC73-0B8380C69C97}"/>
              </a:ext>
            </a:extLst>
          </p:cNvPr>
          <p:cNvSpPr>
            <a:spLocks noGrp="1"/>
          </p:cNvSpPr>
          <p:nvPr>
            <p:ph idx="1"/>
          </p:nvPr>
        </p:nvSpPr>
        <p:spPr/>
        <p:txBody>
          <a:bodyPr/>
          <a:lstStyle/>
          <a:p>
            <a:pPr marL="342900" indent="-342900">
              <a:buFont typeface="Arial" panose="020B0604020202020204" pitchFamily="34" charset="0"/>
              <a:buChar char="•"/>
            </a:pPr>
            <a:r>
              <a:rPr lang="en-US" sz="1800" dirty="0"/>
              <a:t>GKE and OW with reservation-based pricing, GCR pay-per-use model</a:t>
            </a:r>
          </a:p>
          <a:p>
            <a:pPr marL="342900" indent="-342900">
              <a:buFont typeface="Arial" panose="020B0604020202020204" pitchFamily="34" charset="0"/>
              <a:buChar char="•"/>
            </a:pPr>
            <a:endParaRPr lang="en-DE" dirty="0"/>
          </a:p>
        </p:txBody>
      </p:sp>
      <p:sp>
        <p:nvSpPr>
          <p:cNvPr id="3" name="Title 2">
            <a:extLst>
              <a:ext uri="{FF2B5EF4-FFF2-40B4-BE49-F238E27FC236}">
                <a16:creationId xmlns:a16="http://schemas.microsoft.com/office/drawing/2014/main" id="{DBC20AF6-4497-FB04-7A8D-6B56431AD4F2}"/>
              </a:ext>
            </a:extLst>
          </p:cNvPr>
          <p:cNvSpPr>
            <a:spLocks noGrp="1"/>
          </p:cNvSpPr>
          <p:nvPr>
            <p:ph type="title"/>
          </p:nvPr>
        </p:nvSpPr>
        <p:spPr>
          <a:xfrm>
            <a:off x="414883" y="321182"/>
            <a:ext cx="11345332" cy="510845"/>
          </a:xfrm>
        </p:spPr>
        <p:txBody>
          <a:bodyPr/>
          <a:lstStyle/>
          <a:p>
            <a:r>
              <a:rPr lang="en-DE" dirty="0"/>
              <a:t>Cost Analysis</a:t>
            </a:r>
          </a:p>
        </p:txBody>
      </p:sp>
      <p:sp>
        <p:nvSpPr>
          <p:cNvPr id="4" name="Slide Number Placeholder 3">
            <a:extLst>
              <a:ext uri="{FF2B5EF4-FFF2-40B4-BE49-F238E27FC236}">
                <a16:creationId xmlns:a16="http://schemas.microsoft.com/office/drawing/2014/main" id="{C9E66FB0-8A3C-8877-CCB0-300E2C197FF6}"/>
              </a:ext>
            </a:extLst>
          </p:cNvPr>
          <p:cNvSpPr>
            <a:spLocks noGrp="1"/>
          </p:cNvSpPr>
          <p:nvPr>
            <p:ph type="sldNum" sz="quarter" idx="11"/>
          </p:nvPr>
        </p:nvSpPr>
        <p:spPr/>
        <p:txBody>
          <a:bodyPr/>
          <a:lstStyle/>
          <a:p>
            <a:fld id="{CE58CB1E-F828-4F11-99E0-327109AF9DA4}" type="slidenum">
              <a:rPr lang="de-DE" smtClean="0"/>
              <a:pPr/>
              <a:t>22</a:t>
            </a:fld>
            <a:endParaRPr lang="de-DE" dirty="0"/>
          </a:p>
        </p:txBody>
      </p:sp>
      <p:sp>
        <p:nvSpPr>
          <p:cNvPr id="5" name="Footer Placeholder 4">
            <a:extLst>
              <a:ext uri="{FF2B5EF4-FFF2-40B4-BE49-F238E27FC236}">
                <a16:creationId xmlns:a16="http://schemas.microsoft.com/office/drawing/2014/main" id="{E8B23C5E-0A54-9E1D-20A2-47E2C940B181}"/>
              </a:ext>
            </a:extLst>
          </p:cNvPr>
          <p:cNvSpPr>
            <a:spLocks noGrp="1"/>
          </p:cNvSpPr>
          <p:nvPr>
            <p:ph type="ftr" sz="quarter" idx="12"/>
          </p:nvPr>
        </p:nvSpPr>
        <p:spPr/>
        <p:txBody>
          <a:bodyPr/>
          <a:lstStyle/>
          <a:p>
            <a:r>
              <a:rPr lang="en-US"/>
              <a:t>Mohak Chadha | Migrating from Microservices to Serverless: An IoT Platform Case Study | WoSC8</a:t>
            </a:r>
            <a:endParaRPr lang="en-US" dirty="0"/>
          </a:p>
        </p:txBody>
      </p:sp>
      <p:graphicFrame>
        <p:nvGraphicFramePr>
          <p:cNvPr id="6" name="Table 6">
            <a:extLst>
              <a:ext uri="{FF2B5EF4-FFF2-40B4-BE49-F238E27FC236}">
                <a16:creationId xmlns:a16="http://schemas.microsoft.com/office/drawing/2014/main" id="{AF889988-2270-BF15-B9D7-C3A94EEAE6E2}"/>
              </a:ext>
            </a:extLst>
          </p:cNvPr>
          <p:cNvGraphicFramePr>
            <a:graphicFrameLocks noGrp="1"/>
          </p:cNvGraphicFramePr>
          <p:nvPr>
            <p:extLst>
              <p:ext uri="{D42A27DB-BD31-4B8C-83A1-F6EECF244321}">
                <p14:modId xmlns:p14="http://schemas.microsoft.com/office/powerpoint/2010/main" val="3319379575"/>
              </p:ext>
            </p:extLst>
          </p:nvPr>
        </p:nvGraphicFramePr>
        <p:xfrm>
          <a:off x="775937" y="2512061"/>
          <a:ext cx="10623223" cy="3200400"/>
        </p:xfrm>
        <a:graphic>
          <a:graphicData uri="http://schemas.openxmlformats.org/drawingml/2006/table">
            <a:tbl>
              <a:tblPr firstRow="1" bandRow="1">
                <a:tableStyleId>{5C22544A-7EE6-4342-B048-85BDC9FD1C3A}</a:tableStyleId>
              </a:tblPr>
              <a:tblGrid>
                <a:gridCol w="2350772">
                  <a:extLst>
                    <a:ext uri="{9D8B030D-6E8A-4147-A177-3AD203B41FA5}">
                      <a16:colId xmlns:a16="http://schemas.microsoft.com/office/drawing/2014/main" val="1492132394"/>
                    </a:ext>
                  </a:extLst>
                </a:gridCol>
                <a:gridCol w="1889710">
                  <a:extLst>
                    <a:ext uri="{9D8B030D-6E8A-4147-A177-3AD203B41FA5}">
                      <a16:colId xmlns:a16="http://schemas.microsoft.com/office/drawing/2014/main" val="2980084374"/>
                    </a:ext>
                  </a:extLst>
                </a:gridCol>
                <a:gridCol w="1519561">
                  <a:extLst>
                    <a:ext uri="{9D8B030D-6E8A-4147-A177-3AD203B41FA5}">
                      <a16:colId xmlns:a16="http://schemas.microsoft.com/office/drawing/2014/main" val="1254151463"/>
                    </a:ext>
                  </a:extLst>
                </a:gridCol>
                <a:gridCol w="1402671">
                  <a:extLst>
                    <a:ext uri="{9D8B030D-6E8A-4147-A177-3AD203B41FA5}">
                      <a16:colId xmlns:a16="http://schemas.microsoft.com/office/drawing/2014/main" val="1261530250"/>
                    </a:ext>
                  </a:extLst>
                </a:gridCol>
                <a:gridCol w="1689971">
                  <a:extLst>
                    <a:ext uri="{9D8B030D-6E8A-4147-A177-3AD203B41FA5}">
                      <a16:colId xmlns:a16="http://schemas.microsoft.com/office/drawing/2014/main" val="990954497"/>
                    </a:ext>
                  </a:extLst>
                </a:gridCol>
                <a:gridCol w="1770538">
                  <a:extLst>
                    <a:ext uri="{9D8B030D-6E8A-4147-A177-3AD203B41FA5}">
                      <a16:colId xmlns:a16="http://schemas.microsoft.com/office/drawing/2014/main" val="2735826654"/>
                    </a:ext>
                  </a:extLst>
                </a:gridCol>
              </a:tblGrid>
              <a:tr h="0">
                <a:tc>
                  <a:txBody>
                    <a:bodyPr/>
                    <a:lstStyle/>
                    <a:p>
                      <a:r>
                        <a:rPr lang="en-DE" dirty="0"/>
                        <a:t>API Endpoint</a:t>
                      </a:r>
                    </a:p>
                  </a:txBody>
                  <a:tcPr/>
                </a:tc>
                <a:tc>
                  <a:txBody>
                    <a:bodyPr/>
                    <a:lstStyle/>
                    <a:p>
                      <a:pPr algn="ctr"/>
                      <a:r>
                        <a:rPr lang="en-DE" dirty="0"/>
                        <a:t>Workload</a:t>
                      </a:r>
                    </a:p>
                  </a:txBody>
                  <a:tcPr/>
                </a:tc>
                <a:tc>
                  <a:txBody>
                    <a:bodyPr/>
                    <a:lstStyle/>
                    <a:p>
                      <a:r>
                        <a:rPr lang="en-DE" dirty="0"/>
                        <a:t>GKE-50</a:t>
                      </a:r>
                    </a:p>
                  </a:txBody>
                  <a:tcPr/>
                </a:tc>
                <a:tc>
                  <a:txBody>
                    <a:bodyPr/>
                    <a:lstStyle/>
                    <a:p>
                      <a:r>
                        <a:rPr lang="en-DE" dirty="0"/>
                        <a:t>GKE-80</a:t>
                      </a:r>
                    </a:p>
                  </a:txBody>
                  <a:tcPr/>
                </a:tc>
                <a:tc>
                  <a:txBody>
                    <a:bodyPr/>
                    <a:lstStyle/>
                    <a:p>
                      <a:pPr algn="ctr"/>
                      <a:r>
                        <a:rPr lang="en-DE" dirty="0"/>
                        <a:t>OW</a:t>
                      </a:r>
                    </a:p>
                  </a:txBody>
                  <a:tcPr/>
                </a:tc>
                <a:tc>
                  <a:txBody>
                    <a:bodyPr/>
                    <a:lstStyle/>
                    <a:p>
                      <a:pPr algn="ctr"/>
                      <a:r>
                        <a:rPr lang="en-DE" dirty="0"/>
                        <a:t>GCR</a:t>
                      </a:r>
                    </a:p>
                  </a:txBody>
                  <a:tcPr/>
                </a:tc>
                <a:extLst>
                  <a:ext uri="{0D108BD9-81ED-4DB2-BD59-A6C34878D82A}">
                    <a16:rowId xmlns:a16="http://schemas.microsoft.com/office/drawing/2014/main" val="1350975525"/>
                  </a:ext>
                </a:extLst>
              </a:tr>
              <a:tr h="370840">
                <a:tc rowSpan="3">
                  <a:txBody>
                    <a:bodyPr/>
                    <a:lstStyle/>
                    <a:p>
                      <a:endParaRPr lang="en-DE" dirty="0"/>
                    </a:p>
                    <a:p>
                      <a:r>
                        <a:rPr lang="en-DE" dirty="0"/>
                        <a:t>Sensors-Get</a:t>
                      </a:r>
                    </a:p>
                  </a:txBody>
                  <a:tcPr/>
                </a:tc>
                <a:tc>
                  <a:txBody>
                    <a:bodyPr/>
                    <a:lstStyle/>
                    <a:p>
                      <a:r>
                        <a:rPr lang="en-DE" dirty="0"/>
                        <a:t>Linear</a:t>
                      </a:r>
                    </a:p>
                  </a:txBody>
                  <a:tcPr/>
                </a:tc>
                <a:tc>
                  <a:txBody>
                    <a:bodyPr/>
                    <a:lstStyle/>
                    <a:p>
                      <a:r>
                        <a:rPr lang="en-DE" sz="2400" b="0" i="0" kern="1200" dirty="0">
                          <a:solidFill>
                            <a:schemeClr val="dk1"/>
                          </a:solidFill>
                          <a:effectLst/>
                          <a:latin typeface="+mn-lt"/>
                          <a:ea typeface="+mn-ea"/>
                          <a:cs typeface="+mn-cs"/>
                        </a:rPr>
                        <a:t>0.1054</a:t>
                      </a:r>
                      <a:endParaRPr lang="en-DE" dirty="0"/>
                    </a:p>
                  </a:txBody>
                  <a:tcPr/>
                </a:tc>
                <a:tc>
                  <a:txBody>
                    <a:bodyPr/>
                    <a:lstStyle/>
                    <a:p>
                      <a:r>
                        <a:rPr lang="en-DE" sz="2400" b="0" i="0" kern="1200" dirty="0">
                          <a:solidFill>
                            <a:schemeClr val="dk1"/>
                          </a:solidFill>
                          <a:effectLst/>
                          <a:latin typeface="+mn-lt"/>
                          <a:ea typeface="+mn-ea"/>
                          <a:cs typeface="+mn-cs"/>
                        </a:rPr>
                        <a:t>0.1053</a:t>
                      </a:r>
                      <a:endParaRPr lang="en-DE" dirty="0"/>
                    </a:p>
                  </a:txBody>
                  <a:tcPr/>
                </a:tc>
                <a:tc>
                  <a:txBody>
                    <a:bodyPr/>
                    <a:lstStyle/>
                    <a:p>
                      <a:r>
                        <a:rPr lang="en-DE" sz="2400" b="0" i="0" kern="1200" dirty="0">
                          <a:solidFill>
                            <a:schemeClr val="dk1"/>
                          </a:solidFill>
                          <a:effectLst/>
                          <a:latin typeface="+mn-lt"/>
                          <a:ea typeface="+mn-ea"/>
                          <a:cs typeface="+mn-cs"/>
                        </a:rPr>
                        <a:t>0.5195</a:t>
                      </a:r>
                      <a:endParaRPr lang="en-DE" dirty="0"/>
                    </a:p>
                  </a:txBody>
                  <a:tcPr/>
                </a:tc>
                <a:tc>
                  <a:txBody>
                    <a:bodyPr/>
                    <a:lstStyle/>
                    <a:p>
                      <a:r>
                        <a:rPr lang="en-DE" sz="2400" b="1" i="0" kern="1200" dirty="0">
                          <a:solidFill>
                            <a:schemeClr val="dk1"/>
                          </a:solidFill>
                          <a:effectLst/>
                          <a:latin typeface="+mn-lt"/>
                          <a:ea typeface="+mn-ea"/>
                          <a:cs typeface="+mn-cs"/>
                        </a:rPr>
                        <a:t>0.0542</a:t>
                      </a:r>
                      <a:endParaRPr lang="en-DE" b="1" dirty="0"/>
                    </a:p>
                  </a:txBody>
                  <a:tcPr/>
                </a:tc>
                <a:extLst>
                  <a:ext uri="{0D108BD9-81ED-4DB2-BD59-A6C34878D82A}">
                    <a16:rowId xmlns:a16="http://schemas.microsoft.com/office/drawing/2014/main" val="1486436067"/>
                  </a:ext>
                </a:extLst>
              </a:tr>
              <a:tr h="370840">
                <a:tc vMerge="1">
                  <a:txBody>
                    <a:bodyPr/>
                    <a:lstStyle/>
                    <a:p>
                      <a:endParaRPr lang="en-DE" dirty="0"/>
                    </a:p>
                  </a:txBody>
                  <a:tcPr/>
                </a:tc>
                <a:tc>
                  <a:txBody>
                    <a:bodyPr/>
                    <a:lstStyle/>
                    <a:p>
                      <a:r>
                        <a:rPr lang="en-DE" dirty="0"/>
                        <a:t>Random</a:t>
                      </a:r>
                    </a:p>
                  </a:txBody>
                  <a:tcPr/>
                </a:tc>
                <a:tc>
                  <a:txBody>
                    <a:bodyPr/>
                    <a:lstStyle/>
                    <a:p>
                      <a:r>
                        <a:rPr lang="en-DE" sz="2400" b="0" i="0" kern="1200" dirty="0">
                          <a:solidFill>
                            <a:schemeClr val="dk1"/>
                          </a:solidFill>
                          <a:effectLst/>
                          <a:latin typeface="+mn-lt"/>
                          <a:ea typeface="+mn-ea"/>
                          <a:cs typeface="+mn-cs"/>
                        </a:rPr>
                        <a:t>0.1054</a:t>
                      </a:r>
                      <a:endParaRPr lang="en-DE" dirty="0"/>
                    </a:p>
                  </a:txBody>
                  <a:tcPr/>
                </a:tc>
                <a:tc>
                  <a:txBody>
                    <a:bodyPr/>
                    <a:lstStyle/>
                    <a:p>
                      <a:r>
                        <a:rPr lang="en-DE" sz="2400" b="0" i="0" kern="1200" dirty="0">
                          <a:solidFill>
                            <a:schemeClr val="dk1"/>
                          </a:solidFill>
                          <a:effectLst/>
                          <a:latin typeface="+mn-lt"/>
                          <a:ea typeface="+mn-ea"/>
                          <a:cs typeface="+mn-cs"/>
                        </a:rPr>
                        <a:t>1.0433</a:t>
                      </a:r>
                      <a:endParaRPr lang="en-DE" dirty="0"/>
                    </a:p>
                  </a:txBody>
                  <a:tcPr/>
                </a:tc>
                <a:tc>
                  <a:txBody>
                    <a:bodyPr/>
                    <a:lstStyle/>
                    <a:p>
                      <a:r>
                        <a:rPr lang="en-DE" sz="2400" b="0" i="0" kern="1200" dirty="0">
                          <a:solidFill>
                            <a:schemeClr val="dk1"/>
                          </a:solidFill>
                          <a:effectLst/>
                          <a:latin typeface="+mn-lt"/>
                          <a:ea typeface="+mn-ea"/>
                          <a:cs typeface="+mn-cs"/>
                        </a:rPr>
                        <a:t>0.4752</a:t>
                      </a:r>
                      <a:endParaRPr lang="en-DE" dirty="0"/>
                    </a:p>
                  </a:txBody>
                  <a:tcPr/>
                </a:tc>
                <a:tc>
                  <a:txBody>
                    <a:bodyPr/>
                    <a:lstStyle/>
                    <a:p>
                      <a:r>
                        <a:rPr lang="en-DE" sz="2400" b="1" i="0" kern="1200" dirty="0">
                          <a:solidFill>
                            <a:schemeClr val="dk1"/>
                          </a:solidFill>
                          <a:effectLst/>
                          <a:latin typeface="+mn-lt"/>
                          <a:ea typeface="+mn-ea"/>
                          <a:cs typeface="+mn-cs"/>
                        </a:rPr>
                        <a:t>0.0544</a:t>
                      </a:r>
                      <a:endParaRPr lang="en-DE" b="1" dirty="0"/>
                    </a:p>
                  </a:txBody>
                  <a:tcPr/>
                </a:tc>
                <a:extLst>
                  <a:ext uri="{0D108BD9-81ED-4DB2-BD59-A6C34878D82A}">
                    <a16:rowId xmlns:a16="http://schemas.microsoft.com/office/drawing/2014/main" val="4134341383"/>
                  </a:ext>
                </a:extLst>
              </a:tr>
              <a:tr h="370840">
                <a:tc vMerge="1">
                  <a:txBody>
                    <a:bodyPr/>
                    <a:lstStyle/>
                    <a:p>
                      <a:endParaRPr lang="en-DE" dirty="0"/>
                    </a:p>
                  </a:txBody>
                  <a:tcPr/>
                </a:tc>
                <a:tc>
                  <a:txBody>
                    <a:bodyPr/>
                    <a:lstStyle/>
                    <a:p>
                      <a:r>
                        <a:rPr lang="en-DE" dirty="0"/>
                        <a:t>Spike</a:t>
                      </a:r>
                    </a:p>
                  </a:txBody>
                  <a:tcPr/>
                </a:tc>
                <a:tc>
                  <a:txBody>
                    <a:bodyPr/>
                    <a:lstStyle/>
                    <a:p>
                      <a:r>
                        <a:rPr lang="en-DE" sz="2400" b="0" i="0" kern="1200" dirty="0">
                          <a:solidFill>
                            <a:schemeClr val="dk1"/>
                          </a:solidFill>
                          <a:effectLst/>
                          <a:latin typeface="+mn-lt"/>
                          <a:ea typeface="+mn-ea"/>
                          <a:cs typeface="+mn-cs"/>
                        </a:rPr>
                        <a:t>0.1054</a:t>
                      </a:r>
                      <a:endParaRPr lang="en-DE" dirty="0"/>
                    </a:p>
                  </a:txBody>
                  <a:tcPr/>
                </a:tc>
                <a:tc>
                  <a:txBody>
                    <a:bodyPr/>
                    <a:lstStyle/>
                    <a:p>
                      <a:r>
                        <a:rPr lang="en-DE" sz="2400" b="0" i="0" kern="1200" dirty="0">
                          <a:solidFill>
                            <a:schemeClr val="dk1"/>
                          </a:solidFill>
                          <a:effectLst/>
                          <a:latin typeface="+mn-lt"/>
                          <a:ea typeface="+mn-ea"/>
                          <a:cs typeface="+mn-cs"/>
                        </a:rPr>
                        <a:t>1.0433</a:t>
                      </a:r>
                      <a:endParaRPr lang="en-DE" dirty="0"/>
                    </a:p>
                  </a:txBody>
                  <a:tcPr/>
                </a:tc>
                <a:tc>
                  <a:txBody>
                    <a:bodyPr/>
                    <a:lstStyle/>
                    <a:p>
                      <a:r>
                        <a:rPr lang="en-DE" sz="2400" b="0" i="0" kern="1200" dirty="0">
                          <a:solidFill>
                            <a:schemeClr val="dk1"/>
                          </a:solidFill>
                          <a:effectLst/>
                          <a:latin typeface="+mn-lt"/>
                          <a:ea typeface="+mn-ea"/>
                          <a:cs typeface="+mn-cs"/>
                        </a:rPr>
                        <a:t>1.2230</a:t>
                      </a:r>
                      <a:endParaRPr lang="en-DE" dirty="0"/>
                    </a:p>
                  </a:txBody>
                  <a:tcPr/>
                </a:tc>
                <a:tc>
                  <a:txBody>
                    <a:bodyPr/>
                    <a:lstStyle/>
                    <a:p>
                      <a:r>
                        <a:rPr lang="en-DE" sz="2400" b="1" i="0" kern="1200" dirty="0">
                          <a:solidFill>
                            <a:schemeClr val="dk1"/>
                          </a:solidFill>
                          <a:effectLst/>
                          <a:latin typeface="+mn-lt"/>
                          <a:ea typeface="+mn-ea"/>
                          <a:cs typeface="+mn-cs"/>
                        </a:rPr>
                        <a:t>0.0586</a:t>
                      </a:r>
                      <a:endParaRPr lang="en-DE" b="1" dirty="0"/>
                    </a:p>
                  </a:txBody>
                  <a:tcPr/>
                </a:tc>
                <a:extLst>
                  <a:ext uri="{0D108BD9-81ED-4DB2-BD59-A6C34878D82A}">
                    <a16:rowId xmlns:a16="http://schemas.microsoft.com/office/drawing/2014/main" val="26579733"/>
                  </a:ext>
                </a:extLst>
              </a:tr>
              <a:tr h="370840">
                <a:tc rowSpan="3">
                  <a:txBody>
                    <a:bodyPr/>
                    <a:lstStyle/>
                    <a:p>
                      <a:endParaRPr lang="en-DE" dirty="0"/>
                    </a:p>
                    <a:p>
                      <a:r>
                        <a:rPr lang="en-DE" dirty="0"/>
                        <a:t>HTTP-Gateway</a:t>
                      </a:r>
                    </a:p>
                  </a:txBody>
                  <a:tcPr/>
                </a:tc>
                <a:tc>
                  <a:txBody>
                    <a:bodyPr/>
                    <a:lstStyle/>
                    <a:p>
                      <a:r>
                        <a:rPr lang="en-DE" dirty="0"/>
                        <a:t>Linear</a:t>
                      </a:r>
                    </a:p>
                  </a:txBody>
                  <a:tcPr/>
                </a:tc>
                <a:tc>
                  <a:txBody>
                    <a:bodyPr/>
                    <a:lstStyle/>
                    <a:p>
                      <a:r>
                        <a:rPr lang="en-DE" sz="2400" b="0" i="0" kern="1200" dirty="0">
                          <a:solidFill>
                            <a:schemeClr val="dk1"/>
                          </a:solidFill>
                          <a:effectLst/>
                          <a:latin typeface="+mn-lt"/>
                          <a:ea typeface="+mn-ea"/>
                          <a:cs typeface="+mn-cs"/>
                        </a:rPr>
                        <a:t>0.1225</a:t>
                      </a:r>
                      <a:endParaRPr lang="en-DE" dirty="0"/>
                    </a:p>
                  </a:txBody>
                  <a:tcPr/>
                </a:tc>
                <a:tc>
                  <a:txBody>
                    <a:bodyPr/>
                    <a:lstStyle/>
                    <a:p>
                      <a:r>
                        <a:rPr lang="en-DE" sz="2400" b="0" i="0" kern="1200" dirty="0">
                          <a:solidFill>
                            <a:schemeClr val="dk1"/>
                          </a:solidFill>
                          <a:effectLst/>
                          <a:latin typeface="+mn-lt"/>
                          <a:ea typeface="+mn-ea"/>
                          <a:cs typeface="+mn-cs"/>
                        </a:rPr>
                        <a:t>0.1276</a:t>
                      </a:r>
                      <a:endParaRPr lang="en-DE" dirty="0"/>
                    </a:p>
                  </a:txBody>
                  <a:tcPr/>
                </a:tc>
                <a:tc>
                  <a:txBody>
                    <a:bodyPr/>
                    <a:lstStyle/>
                    <a:p>
                      <a:r>
                        <a:rPr lang="en-DE" sz="2400" b="0" i="0" kern="1200" dirty="0">
                          <a:solidFill>
                            <a:schemeClr val="dk1"/>
                          </a:solidFill>
                          <a:effectLst/>
                          <a:latin typeface="+mn-lt"/>
                          <a:ea typeface="+mn-ea"/>
                          <a:cs typeface="+mn-cs"/>
                        </a:rPr>
                        <a:t>0.2592</a:t>
                      </a:r>
                      <a:endParaRPr lang="en-DE" dirty="0"/>
                    </a:p>
                  </a:txBody>
                  <a:tcPr/>
                </a:tc>
                <a:tc>
                  <a:txBody>
                    <a:bodyPr/>
                    <a:lstStyle/>
                    <a:p>
                      <a:r>
                        <a:rPr lang="en-DE" sz="2400" b="1" i="0" kern="1200" dirty="0">
                          <a:solidFill>
                            <a:schemeClr val="dk1"/>
                          </a:solidFill>
                          <a:effectLst/>
                          <a:latin typeface="+mn-lt"/>
                          <a:ea typeface="+mn-ea"/>
                          <a:cs typeface="+mn-cs"/>
                        </a:rPr>
                        <a:t>0.0710</a:t>
                      </a:r>
                      <a:endParaRPr lang="en-DE" b="1" dirty="0"/>
                    </a:p>
                  </a:txBody>
                  <a:tcPr/>
                </a:tc>
                <a:extLst>
                  <a:ext uri="{0D108BD9-81ED-4DB2-BD59-A6C34878D82A}">
                    <a16:rowId xmlns:a16="http://schemas.microsoft.com/office/drawing/2014/main" val="805571510"/>
                  </a:ext>
                </a:extLst>
              </a:tr>
              <a:tr h="370840">
                <a:tc vMerge="1">
                  <a:txBody>
                    <a:bodyPr/>
                    <a:lstStyle/>
                    <a:p>
                      <a:r>
                        <a:rPr lang="en-DE" dirty="0"/>
                        <a:t>HTTP-Gateway</a:t>
                      </a:r>
                    </a:p>
                  </a:txBody>
                  <a:tcPr/>
                </a:tc>
                <a:tc>
                  <a:txBody>
                    <a:bodyPr/>
                    <a:lstStyle/>
                    <a:p>
                      <a:r>
                        <a:rPr lang="en-DE" dirty="0"/>
                        <a:t>Random</a:t>
                      </a:r>
                    </a:p>
                  </a:txBody>
                  <a:tcPr/>
                </a:tc>
                <a:tc>
                  <a:txBody>
                    <a:bodyPr/>
                    <a:lstStyle/>
                    <a:p>
                      <a:r>
                        <a:rPr lang="en-DE" sz="2400" b="0" i="0" kern="1200" dirty="0">
                          <a:solidFill>
                            <a:schemeClr val="dk1"/>
                          </a:solidFill>
                          <a:effectLst/>
                          <a:latin typeface="+mn-lt"/>
                          <a:ea typeface="+mn-ea"/>
                          <a:cs typeface="+mn-cs"/>
                        </a:rPr>
                        <a:t>0.1217</a:t>
                      </a:r>
                      <a:endParaRPr lang="en-DE" dirty="0"/>
                    </a:p>
                  </a:txBody>
                  <a:tcPr/>
                </a:tc>
                <a:tc>
                  <a:txBody>
                    <a:bodyPr/>
                    <a:lstStyle/>
                    <a:p>
                      <a:r>
                        <a:rPr lang="en-DE" sz="2400" b="0" i="0" kern="1200" dirty="0">
                          <a:solidFill>
                            <a:schemeClr val="dk1"/>
                          </a:solidFill>
                          <a:effectLst/>
                          <a:latin typeface="+mn-lt"/>
                          <a:ea typeface="+mn-ea"/>
                          <a:cs typeface="+mn-cs"/>
                        </a:rPr>
                        <a:t>0.1278</a:t>
                      </a:r>
                      <a:endParaRPr lang="en-DE" dirty="0"/>
                    </a:p>
                  </a:txBody>
                  <a:tcPr/>
                </a:tc>
                <a:tc>
                  <a:txBody>
                    <a:bodyPr/>
                    <a:lstStyle/>
                    <a:p>
                      <a:r>
                        <a:rPr lang="en-DE" sz="2400" b="0" i="0" kern="1200" dirty="0">
                          <a:solidFill>
                            <a:schemeClr val="dk1"/>
                          </a:solidFill>
                          <a:effectLst/>
                          <a:latin typeface="+mn-lt"/>
                          <a:ea typeface="+mn-ea"/>
                          <a:cs typeface="+mn-cs"/>
                        </a:rPr>
                        <a:t>0.4752</a:t>
                      </a:r>
                      <a:endParaRPr lang="en-DE" dirty="0"/>
                    </a:p>
                  </a:txBody>
                  <a:tcPr/>
                </a:tc>
                <a:tc>
                  <a:txBody>
                    <a:bodyPr/>
                    <a:lstStyle/>
                    <a:p>
                      <a:r>
                        <a:rPr lang="en-DE" sz="2400" b="1" i="0" kern="1200" dirty="0">
                          <a:solidFill>
                            <a:schemeClr val="dk1"/>
                          </a:solidFill>
                          <a:effectLst/>
                          <a:latin typeface="+mn-lt"/>
                          <a:ea typeface="+mn-ea"/>
                          <a:cs typeface="+mn-cs"/>
                        </a:rPr>
                        <a:t>0.0630</a:t>
                      </a:r>
                      <a:endParaRPr lang="en-DE" b="1" dirty="0"/>
                    </a:p>
                  </a:txBody>
                  <a:tcPr/>
                </a:tc>
                <a:extLst>
                  <a:ext uri="{0D108BD9-81ED-4DB2-BD59-A6C34878D82A}">
                    <a16:rowId xmlns:a16="http://schemas.microsoft.com/office/drawing/2014/main" val="1023732297"/>
                  </a:ext>
                </a:extLst>
              </a:tr>
              <a:tr h="370840">
                <a:tc vMerge="1">
                  <a:txBody>
                    <a:bodyPr/>
                    <a:lstStyle/>
                    <a:p>
                      <a:endParaRPr lang="en-DE" dirty="0"/>
                    </a:p>
                  </a:txBody>
                  <a:tcPr/>
                </a:tc>
                <a:tc>
                  <a:txBody>
                    <a:bodyPr/>
                    <a:lstStyle/>
                    <a:p>
                      <a:r>
                        <a:rPr lang="en-DE" dirty="0"/>
                        <a:t>Spike</a:t>
                      </a:r>
                    </a:p>
                  </a:txBody>
                  <a:tcPr/>
                </a:tc>
                <a:tc>
                  <a:txBody>
                    <a:bodyPr/>
                    <a:lstStyle/>
                    <a:p>
                      <a:r>
                        <a:rPr lang="en-DE" sz="2400" b="0" i="0" kern="1200" dirty="0">
                          <a:solidFill>
                            <a:schemeClr val="dk1"/>
                          </a:solidFill>
                          <a:effectLst/>
                          <a:latin typeface="+mn-lt"/>
                          <a:ea typeface="+mn-ea"/>
                          <a:cs typeface="+mn-cs"/>
                        </a:rPr>
                        <a:t>0.4760</a:t>
                      </a:r>
                      <a:endParaRPr lang="en-DE" dirty="0"/>
                    </a:p>
                  </a:txBody>
                  <a:tcPr/>
                </a:tc>
                <a:tc>
                  <a:txBody>
                    <a:bodyPr/>
                    <a:lstStyle/>
                    <a:p>
                      <a:r>
                        <a:rPr lang="en-DE" sz="2400" b="0" i="0" kern="1200" dirty="0">
                          <a:solidFill>
                            <a:schemeClr val="dk1"/>
                          </a:solidFill>
                          <a:effectLst/>
                          <a:latin typeface="+mn-lt"/>
                          <a:ea typeface="+mn-ea"/>
                          <a:cs typeface="+mn-cs"/>
                        </a:rPr>
                        <a:t>0.4742 </a:t>
                      </a:r>
                      <a:endParaRPr lang="en-DE" dirty="0"/>
                    </a:p>
                  </a:txBody>
                  <a:tcPr/>
                </a:tc>
                <a:tc>
                  <a:txBody>
                    <a:bodyPr/>
                    <a:lstStyle/>
                    <a:p>
                      <a:r>
                        <a:rPr lang="en-DE" sz="2400" b="0" i="0" kern="1200" dirty="0">
                          <a:solidFill>
                            <a:schemeClr val="dk1"/>
                          </a:solidFill>
                          <a:effectLst/>
                          <a:latin typeface="+mn-lt"/>
                          <a:ea typeface="+mn-ea"/>
                          <a:cs typeface="+mn-cs"/>
                        </a:rPr>
                        <a:t>1.0206</a:t>
                      </a:r>
                      <a:endParaRPr lang="en-DE" dirty="0"/>
                    </a:p>
                  </a:txBody>
                  <a:tcPr/>
                </a:tc>
                <a:tc>
                  <a:txBody>
                    <a:bodyPr/>
                    <a:lstStyle/>
                    <a:p>
                      <a:r>
                        <a:rPr lang="en-DE" sz="2400" b="1" i="0" kern="1200" dirty="0">
                          <a:solidFill>
                            <a:schemeClr val="dk1"/>
                          </a:solidFill>
                          <a:effectLst/>
                          <a:latin typeface="+mn-lt"/>
                          <a:ea typeface="+mn-ea"/>
                          <a:cs typeface="+mn-cs"/>
                        </a:rPr>
                        <a:t>0.0539</a:t>
                      </a:r>
                      <a:endParaRPr lang="en-DE" b="1" dirty="0"/>
                    </a:p>
                  </a:txBody>
                  <a:tcPr/>
                </a:tc>
                <a:extLst>
                  <a:ext uri="{0D108BD9-81ED-4DB2-BD59-A6C34878D82A}">
                    <a16:rowId xmlns:a16="http://schemas.microsoft.com/office/drawing/2014/main" val="3692662813"/>
                  </a:ext>
                </a:extLst>
              </a:tr>
            </a:tbl>
          </a:graphicData>
        </a:graphic>
      </p:graphicFrame>
      <p:sp>
        <p:nvSpPr>
          <p:cNvPr id="8" name="TextBox 7">
            <a:extLst>
              <a:ext uri="{FF2B5EF4-FFF2-40B4-BE49-F238E27FC236}">
                <a16:creationId xmlns:a16="http://schemas.microsoft.com/office/drawing/2014/main" id="{A57E4E8E-EFAC-6CA7-E828-21FFFFC89A27}"/>
              </a:ext>
            </a:extLst>
          </p:cNvPr>
          <p:cNvSpPr txBox="1"/>
          <p:nvPr/>
        </p:nvSpPr>
        <p:spPr>
          <a:xfrm>
            <a:off x="3964405" y="5835639"/>
            <a:ext cx="4710364" cy="257250"/>
          </a:xfrm>
          <a:prstGeom prst="rect">
            <a:avLst/>
          </a:prstGeom>
          <a:noFill/>
        </p:spPr>
        <p:txBody>
          <a:bodyPr wrap="square" lIns="0" tIns="0" rIns="0" bIns="0" rtlCol="0">
            <a:spAutoFit/>
          </a:bodyPr>
          <a:lstStyle/>
          <a:p>
            <a:pPr>
              <a:lnSpc>
                <a:spcPct val="114000"/>
              </a:lnSpc>
            </a:pPr>
            <a:r>
              <a:rPr lang="en-DE" sz="1600" dirty="0">
                <a:latin typeface="+mn-lt"/>
              </a:rPr>
              <a:t>	Costs per 1000 requests in USD cents.</a:t>
            </a:r>
          </a:p>
        </p:txBody>
      </p:sp>
      <p:sp>
        <p:nvSpPr>
          <p:cNvPr id="9" name="Rectangle 8">
            <a:extLst>
              <a:ext uri="{FF2B5EF4-FFF2-40B4-BE49-F238E27FC236}">
                <a16:creationId xmlns:a16="http://schemas.microsoft.com/office/drawing/2014/main" id="{3B6C8361-CB03-20CA-F545-01038BD1B356}"/>
              </a:ext>
            </a:extLst>
          </p:cNvPr>
          <p:cNvSpPr/>
          <p:nvPr/>
        </p:nvSpPr>
        <p:spPr>
          <a:xfrm>
            <a:off x="9615340" y="2960017"/>
            <a:ext cx="1783820" cy="468984"/>
          </a:xfrm>
          <a:prstGeom prst="rect">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DE" dirty="0"/>
          </a:p>
        </p:txBody>
      </p:sp>
      <p:sp>
        <p:nvSpPr>
          <p:cNvPr id="10" name="Rectangle 9">
            <a:extLst>
              <a:ext uri="{FF2B5EF4-FFF2-40B4-BE49-F238E27FC236}">
                <a16:creationId xmlns:a16="http://schemas.microsoft.com/office/drawing/2014/main" id="{E7D7F784-0289-AA37-F897-5F44026F3CEB}"/>
              </a:ext>
            </a:extLst>
          </p:cNvPr>
          <p:cNvSpPr/>
          <p:nvPr/>
        </p:nvSpPr>
        <p:spPr>
          <a:xfrm>
            <a:off x="9615340" y="3429000"/>
            <a:ext cx="1783820" cy="468984"/>
          </a:xfrm>
          <a:prstGeom prst="rect">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DE" dirty="0"/>
          </a:p>
        </p:txBody>
      </p:sp>
      <p:sp>
        <p:nvSpPr>
          <p:cNvPr id="11" name="Rectangle 10">
            <a:extLst>
              <a:ext uri="{FF2B5EF4-FFF2-40B4-BE49-F238E27FC236}">
                <a16:creationId xmlns:a16="http://schemas.microsoft.com/office/drawing/2014/main" id="{DDD7259F-53ED-9543-CB24-2D231B46EB33}"/>
              </a:ext>
            </a:extLst>
          </p:cNvPr>
          <p:cNvSpPr/>
          <p:nvPr/>
        </p:nvSpPr>
        <p:spPr>
          <a:xfrm>
            <a:off x="9615340" y="3897984"/>
            <a:ext cx="1783820" cy="433897"/>
          </a:xfrm>
          <a:prstGeom prst="rect">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DE" dirty="0"/>
          </a:p>
        </p:txBody>
      </p:sp>
      <p:sp>
        <p:nvSpPr>
          <p:cNvPr id="12" name="Rectangle 11">
            <a:extLst>
              <a:ext uri="{FF2B5EF4-FFF2-40B4-BE49-F238E27FC236}">
                <a16:creationId xmlns:a16="http://schemas.microsoft.com/office/drawing/2014/main" id="{9D04AF1F-926D-AE1C-7606-60554F612E36}"/>
              </a:ext>
            </a:extLst>
          </p:cNvPr>
          <p:cNvSpPr/>
          <p:nvPr/>
        </p:nvSpPr>
        <p:spPr>
          <a:xfrm>
            <a:off x="9615340" y="4331881"/>
            <a:ext cx="1783820" cy="468984"/>
          </a:xfrm>
          <a:prstGeom prst="rect">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DE" dirty="0"/>
          </a:p>
        </p:txBody>
      </p:sp>
      <p:sp>
        <p:nvSpPr>
          <p:cNvPr id="13" name="Rectangle 12">
            <a:extLst>
              <a:ext uri="{FF2B5EF4-FFF2-40B4-BE49-F238E27FC236}">
                <a16:creationId xmlns:a16="http://schemas.microsoft.com/office/drawing/2014/main" id="{34429F00-8E3B-4AA3-26C2-3DF40351DAC1}"/>
              </a:ext>
            </a:extLst>
          </p:cNvPr>
          <p:cNvSpPr/>
          <p:nvPr/>
        </p:nvSpPr>
        <p:spPr>
          <a:xfrm>
            <a:off x="9615340" y="4800865"/>
            <a:ext cx="1783820" cy="468984"/>
          </a:xfrm>
          <a:prstGeom prst="rect">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DE" dirty="0"/>
          </a:p>
        </p:txBody>
      </p:sp>
      <p:sp>
        <p:nvSpPr>
          <p:cNvPr id="14" name="Rectangle 13">
            <a:extLst>
              <a:ext uri="{FF2B5EF4-FFF2-40B4-BE49-F238E27FC236}">
                <a16:creationId xmlns:a16="http://schemas.microsoft.com/office/drawing/2014/main" id="{B7DB5FB2-215D-3DA5-8738-0888AA60CB14}"/>
              </a:ext>
            </a:extLst>
          </p:cNvPr>
          <p:cNvSpPr/>
          <p:nvPr/>
        </p:nvSpPr>
        <p:spPr>
          <a:xfrm>
            <a:off x="9615340" y="5260332"/>
            <a:ext cx="1783820" cy="452129"/>
          </a:xfrm>
          <a:prstGeom prst="rect">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DE" dirty="0"/>
          </a:p>
        </p:txBody>
      </p:sp>
    </p:spTree>
    <p:extLst>
      <p:ext uri="{BB962C8B-B14F-4D97-AF65-F5344CB8AC3E}">
        <p14:creationId xmlns:p14="http://schemas.microsoft.com/office/powerpoint/2010/main" val="1365435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1A9C32-88FB-4FD3-905B-3ACC5ECBC81E}"/>
              </a:ext>
            </a:extLst>
          </p:cNvPr>
          <p:cNvSpPr>
            <a:spLocks noGrp="1"/>
          </p:cNvSpPr>
          <p:nvPr>
            <p:ph idx="1"/>
          </p:nvPr>
        </p:nvSpPr>
        <p:spPr/>
        <p:txBody>
          <a:bodyPr/>
          <a:lstStyle/>
          <a:p>
            <a:pPr marL="342900" indent="-342900">
              <a:lnSpc>
                <a:spcPct val="150000"/>
              </a:lnSpc>
              <a:buFont typeface="Wingdings" pitchFamily="2" charset="2"/>
              <a:buChar char="q"/>
            </a:pPr>
            <a:r>
              <a:rPr lang="en-DE" sz="2200" dirty="0">
                <a:solidFill>
                  <a:schemeClr val="accent6"/>
                </a:solidFill>
              </a:rPr>
              <a:t>Motivation</a:t>
            </a:r>
          </a:p>
          <a:p>
            <a:pPr marL="342900" indent="-342900">
              <a:lnSpc>
                <a:spcPct val="150000"/>
              </a:lnSpc>
              <a:buFont typeface="Wingdings" pitchFamily="2" charset="2"/>
              <a:buChar char="q"/>
            </a:pPr>
            <a:r>
              <a:rPr lang="en-DE" sz="2200" dirty="0">
                <a:solidFill>
                  <a:schemeClr val="accent6"/>
                </a:solidFill>
              </a:rPr>
              <a:t>Goals</a:t>
            </a:r>
          </a:p>
          <a:p>
            <a:pPr marL="342900" indent="-342900">
              <a:lnSpc>
                <a:spcPct val="150000"/>
              </a:lnSpc>
              <a:buFont typeface="Wingdings" pitchFamily="2" charset="2"/>
              <a:buChar char="q"/>
            </a:pPr>
            <a:r>
              <a:rPr lang="en-DE" sz="2200" dirty="0">
                <a:solidFill>
                  <a:schemeClr val="accent6"/>
                </a:solidFill>
              </a:rPr>
              <a:t>Background</a:t>
            </a:r>
          </a:p>
          <a:p>
            <a:pPr marL="342900" indent="-342900">
              <a:lnSpc>
                <a:spcPct val="150000"/>
              </a:lnSpc>
              <a:buFont typeface="Wingdings" pitchFamily="2" charset="2"/>
              <a:buChar char="q"/>
            </a:pPr>
            <a:r>
              <a:rPr lang="en-DE" sz="2200" dirty="0">
                <a:solidFill>
                  <a:schemeClr val="accent6"/>
                </a:solidFill>
              </a:rPr>
              <a:t>Migration Methodology</a:t>
            </a:r>
          </a:p>
          <a:p>
            <a:pPr marL="342900" indent="-342900">
              <a:lnSpc>
                <a:spcPct val="150000"/>
              </a:lnSpc>
              <a:buFont typeface="Wingdings" pitchFamily="2" charset="2"/>
              <a:buChar char="q"/>
            </a:pPr>
            <a:r>
              <a:rPr lang="en-DE" sz="2200" dirty="0">
                <a:solidFill>
                  <a:schemeClr val="accent6"/>
                </a:solidFill>
              </a:rPr>
              <a:t>Experimental Setup</a:t>
            </a:r>
          </a:p>
          <a:p>
            <a:pPr marL="342900" indent="-342900">
              <a:lnSpc>
                <a:spcPct val="150000"/>
              </a:lnSpc>
              <a:buFont typeface="Wingdings" pitchFamily="2" charset="2"/>
              <a:buChar char="q"/>
            </a:pPr>
            <a:r>
              <a:rPr lang="en-DE" sz="2200" dirty="0">
                <a:solidFill>
                  <a:schemeClr val="accent6"/>
                </a:solidFill>
              </a:rPr>
              <a:t>Results</a:t>
            </a:r>
          </a:p>
          <a:p>
            <a:pPr marL="342900" indent="-342900">
              <a:lnSpc>
                <a:spcPct val="150000"/>
              </a:lnSpc>
              <a:buFont typeface="Wingdings" pitchFamily="2" charset="2"/>
              <a:buChar char="q"/>
            </a:pPr>
            <a:r>
              <a:rPr lang="en-DE" sz="2200" dirty="0"/>
              <a:t>Conclusion and Future Work</a:t>
            </a:r>
          </a:p>
        </p:txBody>
      </p:sp>
      <p:sp>
        <p:nvSpPr>
          <p:cNvPr id="3" name="Title 2">
            <a:extLst>
              <a:ext uri="{FF2B5EF4-FFF2-40B4-BE49-F238E27FC236}">
                <a16:creationId xmlns:a16="http://schemas.microsoft.com/office/drawing/2014/main" id="{7FFD417A-12A5-247B-C369-6844C30AB92C}"/>
              </a:ext>
            </a:extLst>
          </p:cNvPr>
          <p:cNvSpPr>
            <a:spLocks noGrp="1"/>
          </p:cNvSpPr>
          <p:nvPr>
            <p:ph type="title"/>
          </p:nvPr>
        </p:nvSpPr>
        <p:spPr>
          <a:xfrm>
            <a:off x="414883" y="321182"/>
            <a:ext cx="11345332" cy="510845"/>
          </a:xfrm>
        </p:spPr>
        <p:txBody>
          <a:bodyPr/>
          <a:lstStyle/>
          <a:p>
            <a:r>
              <a:rPr lang="en-DE" b="1" dirty="0"/>
              <a:t>Outline</a:t>
            </a:r>
          </a:p>
        </p:txBody>
      </p:sp>
      <p:sp>
        <p:nvSpPr>
          <p:cNvPr id="4" name="Slide Number Placeholder 3">
            <a:extLst>
              <a:ext uri="{FF2B5EF4-FFF2-40B4-BE49-F238E27FC236}">
                <a16:creationId xmlns:a16="http://schemas.microsoft.com/office/drawing/2014/main" id="{A992662A-B2E7-5B9D-3C47-347C64952114}"/>
              </a:ext>
            </a:extLst>
          </p:cNvPr>
          <p:cNvSpPr>
            <a:spLocks noGrp="1"/>
          </p:cNvSpPr>
          <p:nvPr>
            <p:ph type="sldNum" sz="quarter" idx="11"/>
          </p:nvPr>
        </p:nvSpPr>
        <p:spPr/>
        <p:txBody>
          <a:bodyPr/>
          <a:lstStyle/>
          <a:p>
            <a:fld id="{CE58CB1E-F828-4F11-99E0-327109AF9DA4}" type="slidenum">
              <a:rPr lang="de-DE" smtClean="0"/>
              <a:pPr/>
              <a:t>23</a:t>
            </a:fld>
            <a:endParaRPr lang="de-DE" dirty="0"/>
          </a:p>
        </p:txBody>
      </p:sp>
      <p:sp>
        <p:nvSpPr>
          <p:cNvPr id="5" name="Footer Placeholder 4">
            <a:extLst>
              <a:ext uri="{FF2B5EF4-FFF2-40B4-BE49-F238E27FC236}">
                <a16:creationId xmlns:a16="http://schemas.microsoft.com/office/drawing/2014/main" id="{DD4B5006-FE18-9852-5947-377371085D1F}"/>
              </a:ext>
            </a:extLst>
          </p:cNvPr>
          <p:cNvSpPr>
            <a:spLocks noGrp="1"/>
          </p:cNvSpPr>
          <p:nvPr>
            <p:ph type="ftr" sz="quarter" idx="12"/>
          </p:nvPr>
        </p:nvSpPr>
        <p:spPr/>
        <p:txBody>
          <a:bodyPr/>
          <a:lstStyle/>
          <a:p>
            <a:r>
              <a:rPr lang="en-US"/>
              <a:t>Mohak Chadha | Migrating from Microservices to Serverless: An IoT Platform Case Study | WoSC8</a:t>
            </a:r>
            <a:endParaRPr lang="en-US" dirty="0"/>
          </a:p>
        </p:txBody>
      </p:sp>
      <p:sp>
        <p:nvSpPr>
          <p:cNvPr id="6" name="Right Arrow 5">
            <a:extLst>
              <a:ext uri="{FF2B5EF4-FFF2-40B4-BE49-F238E27FC236}">
                <a16:creationId xmlns:a16="http://schemas.microsoft.com/office/drawing/2014/main" id="{F59064E6-8C6F-7D1A-9BFD-B4A6DD7B7106}"/>
              </a:ext>
            </a:extLst>
          </p:cNvPr>
          <p:cNvSpPr/>
          <p:nvPr/>
        </p:nvSpPr>
        <p:spPr>
          <a:xfrm flipH="1">
            <a:off x="4606945" y="4264773"/>
            <a:ext cx="2323857" cy="46011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DE" dirty="0"/>
          </a:p>
        </p:txBody>
      </p:sp>
    </p:spTree>
    <p:extLst>
      <p:ext uri="{BB962C8B-B14F-4D97-AF65-F5344CB8AC3E}">
        <p14:creationId xmlns:p14="http://schemas.microsoft.com/office/powerpoint/2010/main" val="1011536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8A68CF-1E9B-3E85-7464-F19F7802B2F2}"/>
              </a:ext>
            </a:extLst>
          </p:cNvPr>
          <p:cNvSpPr>
            <a:spLocks noGrp="1"/>
          </p:cNvSpPr>
          <p:nvPr>
            <p:ph idx="1"/>
          </p:nvPr>
        </p:nvSpPr>
        <p:spPr/>
        <p:txBody>
          <a:bodyPr/>
          <a:lstStyle/>
          <a:p>
            <a:pPr marL="342900" indent="-342900">
              <a:buFont typeface="Arial" panose="020B0604020202020204" pitchFamily="34" charset="0"/>
              <a:buChar char="•"/>
            </a:pPr>
            <a:r>
              <a:rPr lang="en-DE" dirty="0"/>
              <a:t>Migration process is ad-hoc and time-consuming.</a:t>
            </a:r>
          </a:p>
          <a:p>
            <a:pPr marL="342900" indent="-342900">
              <a:buFont typeface="Arial" panose="020B0604020202020204" pitchFamily="34" charset="0"/>
              <a:buChar char="•"/>
            </a:pPr>
            <a:r>
              <a:rPr lang="en-DE" dirty="0"/>
              <a:t>GCR is relatively stable with cold start problems on traffc spikes.</a:t>
            </a:r>
          </a:p>
          <a:p>
            <a:pPr marL="342900" indent="-342900">
              <a:buFont typeface="Arial" panose="020B0604020202020204" pitchFamily="34" charset="0"/>
              <a:buChar char="•"/>
            </a:pPr>
            <a:r>
              <a:rPr lang="en-DE" dirty="0"/>
              <a:t>GKE in standard mode is best in terms of pure performance.</a:t>
            </a:r>
          </a:p>
          <a:p>
            <a:pPr marL="342900" indent="-342900">
              <a:buFont typeface="Arial" panose="020B0604020202020204" pitchFamily="34" charset="0"/>
              <a:buChar char="•"/>
            </a:pPr>
            <a:r>
              <a:rPr lang="en-DE" dirty="0"/>
              <a:t>How much should you decompose?</a:t>
            </a:r>
          </a:p>
          <a:p>
            <a:endParaRPr lang="en-DE" dirty="0"/>
          </a:p>
          <a:p>
            <a:r>
              <a:rPr lang="en-DE" dirty="0"/>
              <a:t>Future Work:</a:t>
            </a:r>
          </a:p>
          <a:p>
            <a:endParaRPr lang="en-DE" dirty="0"/>
          </a:p>
          <a:p>
            <a:pPr marL="342900" indent="-342900">
              <a:buFont typeface="Arial" panose="020B0604020202020204" pitchFamily="34" charset="0"/>
              <a:buChar char="•"/>
            </a:pPr>
            <a:r>
              <a:rPr lang="en-DE" dirty="0"/>
              <a:t>Experiments with GKE-Autopilot.</a:t>
            </a:r>
          </a:p>
          <a:p>
            <a:pPr marL="342900" indent="-342900">
              <a:buFont typeface="Arial" panose="020B0604020202020204" pitchFamily="34" charset="0"/>
              <a:buChar char="•"/>
            </a:pPr>
            <a:r>
              <a:rPr lang="en-DE" dirty="0"/>
              <a:t>Fine-tuning serverless deployment for better comparisons.</a:t>
            </a:r>
          </a:p>
          <a:p>
            <a:pPr marL="342900" indent="-342900">
              <a:buFont typeface="Arial" panose="020B0604020202020204" pitchFamily="34" charset="0"/>
              <a:buChar char="•"/>
            </a:pPr>
            <a:r>
              <a:rPr lang="en-DE" dirty="0"/>
              <a:t>Migration of larger scale microservices applications.</a:t>
            </a:r>
          </a:p>
          <a:p>
            <a:endParaRPr lang="en-DE" dirty="0"/>
          </a:p>
        </p:txBody>
      </p:sp>
      <p:sp>
        <p:nvSpPr>
          <p:cNvPr id="3" name="Title 2">
            <a:extLst>
              <a:ext uri="{FF2B5EF4-FFF2-40B4-BE49-F238E27FC236}">
                <a16:creationId xmlns:a16="http://schemas.microsoft.com/office/drawing/2014/main" id="{0AF0F7B0-CC19-5AC3-E0A6-DEC09F61D185}"/>
              </a:ext>
            </a:extLst>
          </p:cNvPr>
          <p:cNvSpPr>
            <a:spLocks noGrp="1"/>
          </p:cNvSpPr>
          <p:nvPr>
            <p:ph type="title"/>
          </p:nvPr>
        </p:nvSpPr>
        <p:spPr>
          <a:xfrm>
            <a:off x="414883" y="321182"/>
            <a:ext cx="11345332" cy="510845"/>
          </a:xfrm>
        </p:spPr>
        <p:txBody>
          <a:bodyPr/>
          <a:lstStyle/>
          <a:p>
            <a:r>
              <a:rPr lang="en-DE" dirty="0"/>
              <a:t>Conclusion and Future Work</a:t>
            </a:r>
          </a:p>
        </p:txBody>
      </p:sp>
      <p:sp>
        <p:nvSpPr>
          <p:cNvPr id="4" name="Slide Number Placeholder 3">
            <a:extLst>
              <a:ext uri="{FF2B5EF4-FFF2-40B4-BE49-F238E27FC236}">
                <a16:creationId xmlns:a16="http://schemas.microsoft.com/office/drawing/2014/main" id="{10C0E009-6591-130A-CA2E-2391BBCCBC58}"/>
              </a:ext>
            </a:extLst>
          </p:cNvPr>
          <p:cNvSpPr>
            <a:spLocks noGrp="1"/>
          </p:cNvSpPr>
          <p:nvPr>
            <p:ph type="sldNum" sz="quarter" idx="11"/>
          </p:nvPr>
        </p:nvSpPr>
        <p:spPr/>
        <p:txBody>
          <a:bodyPr/>
          <a:lstStyle/>
          <a:p>
            <a:fld id="{CE58CB1E-F828-4F11-99E0-327109AF9DA4}" type="slidenum">
              <a:rPr lang="de-DE" smtClean="0"/>
              <a:pPr/>
              <a:t>24</a:t>
            </a:fld>
            <a:endParaRPr lang="de-DE" dirty="0"/>
          </a:p>
        </p:txBody>
      </p:sp>
      <p:sp>
        <p:nvSpPr>
          <p:cNvPr id="5" name="Footer Placeholder 4">
            <a:extLst>
              <a:ext uri="{FF2B5EF4-FFF2-40B4-BE49-F238E27FC236}">
                <a16:creationId xmlns:a16="http://schemas.microsoft.com/office/drawing/2014/main" id="{5F34E0B7-721B-6A89-BFB6-C7F7D18361BB}"/>
              </a:ext>
            </a:extLst>
          </p:cNvPr>
          <p:cNvSpPr>
            <a:spLocks noGrp="1"/>
          </p:cNvSpPr>
          <p:nvPr>
            <p:ph type="ftr" sz="quarter" idx="12"/>
          </p:nvPr>
        </p:nvSpPr>
        <p:spPr/>
        <p:txBody>
          <a:bodyPr/>
          <a:lstStyle/>
          <a:p>
            <a:r>
              <a:rPr lang="en-US"/>
              <a:t>Mohak Chadha | Migrating from Microservices to Serverless: An IoT Platform Case Study | WoSC8</a:t>
            </a:r>
            <a:endParaRPr lang="en-US" dirty="0"/>
          </a:p>
        </p:txBody>
      </p:sp>
    </p:spTree>
    <p:extLst>
      <p:ext uri="{BB962C8B-B14F-4D97-AF65-F5344CB8AC3E}">
        <p14:creationId xmlns:p14="http://schemas.microsoft.com/office/powerpoint/2010/main" val="231623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162226D-6283-31B2-4EBE-CEB5F61694B0}"/>
              </a:ext>
            </a:extLst>
          </p:cNvPr>
          <p:cNvSpPr>
            <a:spLocks noGrp="1"/>
          </p:cNvSpPr>
          <p:nvPr>
            <p:ph type="title"/>
          </p:nvPr>
        </p:nvSpPr>
        <p:spPr/>
        <p:txBody>
          <a:bodyPr/>
          <a:lstStyle/>
          <a:p>
            <a:r>
              <a:rPr lang="en-DE" sz="3200" dirty="0"/>
              <a:t>Contact</a:t>
            </a:r>
            <a:endParaRPr lang="en-DE" dirty="0"/>
          </a:p>
        </p:txBody>
      </p:sp>
      <p:sp>
        <p:nvSpPr>
          <p:cNvPr id="4" name="Slide Number Placeholder 3">
            <a:extLst>
              <a:ext uri="{FF2B5EF4-FFF2-40B4-BE49-F238E27FC236}">
                <a16:creationId xmlns:a16="http://schemas.microsoft.com/office/drawing/2014/main" id="{997DE8DA-9CA0-4AC1-8BBD-3145C06DA869}"/>
              </a:ext>
            </a:extLst>
          </p:cNvPr>
          <p:cNvSpPr>
            <a:spLocks noGrp="1"/>
          </p:cNvSpPr>
          <p:nvPr>
            <p:ph type="sldNum" sz="quarter" idx="12"/>
          </p:nvPr>
        </p:nvSpPr>
        <p:spPr/>
        <p:txBody>
          <a:bodyPr/>
          <a:lstStyle/>
          <a:p>
            <a:fld id="{CE58CB1E-F828-4F11-99E0-327109AF9DA4}" type="slidenum">
              <a:rPr lang="de-DE" smtClean="0"/>
              <a:pPr/>
              <a:t>25</a:t>
            </a:fld>
            <a:endParaRPr lang="de-DE" dirty="0"/>
          </a:p>
        </p:txBody>
      </p:sp>
      <p:sp>
        <p:nvSpPr>
          <p:cNvPr id="5" name="Footer Placeholder 4">
            <a:extLst>
              <a:ext uri="{FF2B5EF4-FFF2-40B4-BE49-F238E27FC236}">
                <a16:creationId xmlns:a16="http://schemas.microsoft.com/office/drawing/2014/main" id="{1AC104DE-ED70-9A0D-D9F8-10A3AC0C6A8A}"/>
              </a:ext>
            </a:extLst>
          </p:cNvPr>
          <p:cNvSpPr>
            <a:spLocks noGrp="1"/>
          </p:cNvSpPr>
          <p:nvPr>
            <p:ph type="ftr" sz="quarter" idx="13"/>
          </p:nvPr>
        </p:nvSpPr>
        <p:spPr/>
        <p:txBody>
          <a:bodyPr/>
          <a:lstStyle/>
          <a:p>
            <a:r>
              <a:rPr lang="en-US"/>
              <a:t>Mohak Chadha | Migrating from Microservices to Serverless: An IoT Platform Case Study | WoSC8</a:t>
            </a:r>
            <a:endParaRPr lang="en-US" dirty="0"/>
          </a:p>
        </p:txBody>
      </p:sp>
      <p:sp>
        <p:nvSpPr>
          <p:cNvPr id="9" name="Content Placeholder 6">
            <a:extLst>
              <a:ext uri="{FF2B5EF4-FFF2-40B4-BE49-F238E27FC236}">
                <a16:creationId xmlns:a16="http://schemas.microsoft.com/office/drawing/2014/main" id="{4E012E4F-F993-8890-9140-3335076B29F5}"/>
              </a:ext>
            </a:extLst>
          </p:cNvPr>
          <p:cNvSpPr>
            <a:spLocks noGrp="1"/>
          </p:cNvSpPr>
          <p:nvPr>
            <p:ph idx="10"/>
          </p:nvPr>
        </p:nvSpPr>
        <p:spPr>
          <a:xfrm>
            <a:off x="414883" y="1286225"/>
            <a:ext cx="11345332" cy="1815563"/>
          </a:xfrm>
        </p:spPr>
        <p:txBody>
          <a:bodyPr/>
          <a:lstStyle/>
          <a:p>
            <a:pPr>
              <a:lnSpc>
                <a:spcPct val="114000"/>
              </a:lnSpc>
            </a:pPr>
            <a:r>
              <a:rPr lang="de-DE" sz="3400" b="1" dirty="0" err="1">
                <a:latin typeface="Calibri" panose="020F0502020204030204" pitchFamily="34" charset="0"/>
                <a:cs typeface="Calibri" panose="020F0502020204030204" pitchFamily="34" charset="0"/>
              </a:rPr>
              <a:t>Thank</a:t>
            </a:r>
            <a:r>
              <a:rPr lang="de-DE" sz="3400" b="1" dirty="0">
                <a:latin typeface="Calibri" panose="020F0502020204030204" pitchFamily="34" charset="0"/>
                <a:cs typeface="Calibri" panose="020F0502020204030204" pitchFamily="34" charset="0"/>
              </a:rPr>
              <a:t> </a:t>
            </a:r>
            <a:r>
              <a:rPr lang="de-DE" sz="3400" b="1" dirty="0" err="1">
                <a:latin typeface="Calibri" panose="020F0502020204030204" pitchFamily="34" charset="0"/>
                <a:cs typeface="Calibri" panose="020F0502020204030204" pitchFamily="34" charset="0"/>
              </a:rPr>
              <a:t>you</a:t>
            </a:r>
            <a:r>
              <a:rPr lang="de-DE" sz="3400" b="1" dirty="0">
                <a:latin typeface="Calibri" panose="020F0502020204030204" pitchFamily="34" charset="0"/>
                <a:cs typeface="Calibri" panose="020F0502020204030204" pitchFamily="34" charset="0"/>
              </a:rPr>
              <a:t> </a:t>
            </a:r>
            <a:r>
              <a:rPr lang="de-DE" sz="3400" b="1" dirty="0" err="1">
                <a:latin typeface="Calibri" panose="020F0502020204030204" pitchFamily="34" charset="0"/>
                <a:cs typeface="Calibri" panose="020F0502020204030204" pitchFamily="34" charset="0"/>
              </a:rPr>
              <a:t>for</a:t>
            </a:r>
            <a:r>
              <a:rPr lang="de-DE" sz="3400" b="1" dirty="0">
                <a:latin typeface="Calibri" panose="020F0502020204030204" pitchFamily="34" charset="0"/>
                <a:cs typeface="Calibri" panose="020F0502020204030204" pitchFamily="34" charset="0"/>
              </a:rPr>
              <a:t> </a:t>
            </a:r>
            <a:r>
              <a:rPr lang="de-DE" sz="3400" b="1" dirty="0" err="1">
                <a:latin typeface="Calibri" panose="020F0502020204030204" pitchFamily="34" charset="0"/>
                <a:cs typeface="Calibri" panose="020F0502020204030204" pitchFamily="34" charset="0"/>
              </a:rPr>
              <a:t>your</a:t>
            </a:r>
            <a:r>
              <a:rPr lang="de-DE" sz="3400" b="1" dirty="0">
                <a:latin typeface="Calibri" panose="020F0502020204030204" pitchFamily="34" charset="0"/>
                <a:cs typeface="Calibri" panose="020F0502020204030204" pitchFamily="34" charset="0"/>
              </a:rPr>
              <a:t> </a:t>
            </a:r>
            <a:r>
              <a:rPr lang="de-DE" sz="3400" b="1" dirty="0" err="1">
                <a:latin typeface="Calibri" panose="020F0502020204030204" pitchFamily="34" charset="0"/>
                <a:cs typeface="Calibri" panose="020F0502020204030204" pitchFamily="34" charset="0"/>
              </a:rPr>
              <a:t>attention</a:t>
            </a:r>
            <a:r>
              <a:rPr lang="de-DE" sz="3400" b="1" dirty="0">
                <a:latin typeface="Calibri" panose="020F0502020204030204" pitchFamily="34" charset="0"/>
                <a:cs typeface="Calibri" panose="020F0502020204030204" pitchFamily="34" charset="0"/>
              </a:rPr>
              <a:t>!</a:t>
            </a:r>
          </a:p>
          <a:p>
            <a:pPr>
              <a:lnSpc>
                <a:spcPct val="114000"/>
              </a:lnSpc>
            </a:pPr>
            <a:endParaRPr lang="de-DE" sz="3400" b="1" dirty="0">
              <a:latin typeface="Calibri" panose="020F0502020204030204" pitchFamily="34" charset="0"/>
              <a:cs typeface="Calibri" panose="020F0502020204030204" pitchFamily="34" charset="0"/>
            </a:endParaRPr>
          </a:p>
          <a:p>
            <a:pPr>
              <a:lnSpc>
                <a:spcPct val="114000"/>
              </a:lnSpc>
            </a:pPr>
            <a:r>
              <a:rPr lang="de-DE" sz="3400" b="1" dirty="0" err="1">
                <a:latin typeface="Calibri" panose="020F0502020204030204" pitchFamily="34" charset="0"/>
                <a:cs typeface="Calibri" panose="020F0502020204030204" pitchFamily="34" charset="0"/>
              </a:rPr>
              <a:t>Questions</a:t>
            </a:r>
            <a:r>
              <a:rPr lang="de-DE" sz="3400" b="1" dirty="0">
                <a:latin typeface="Calibri" panose="020F0502020204030204" pitchFamily="34" charset="0"/>
                <a:cs typeface="Calibri" panose="020F0502020204030204" pitchFamily="34" charset="0"/>
              </a:rPr>
              <a:t> </a:t>
            </a:r>
            <a:r>
              <a:rPr lang="de-DE" sz="3400" dirty="0">
                <a:latin typeface="Calibri" panose="020F0502020204030204" pitchFamily="34" charset="0"/>
                <a:cs typeface="Calibri" panose="020F0502020204030204" pitchFamily="34" charset="0"/>
              </a:rPr>
              <a:t>?</a:t>
            </a:r>
            <a:endParaRPr lang="en-US" sz="3400" dirty="0">
              <a:latin typeface="Calibri" panose="020F0502020204030204" pitchFamily="34" charset="0"/>
              <a:cs typeface="Calibri" panose="020F0502020204030204" pitchFamily="34" charset="0"/>
            </a:endParaRPr>
          </a:p>
          <a:p>
            <a:endParaRPr lang="en-DE" dirty="0"/>
          </a:p>
        </p:txBody>
      </p:sp>
      <p:pic>
        <p:nvPicPr>
          <p:cNvPr id="10" name="Picture 9" descr="A close up of a logo&#10;&#10;Description automatically generated">
            <a:extLst>
              <a:ext uri="{FF2B5EF4-FFF2-40B4-BE49-F238E27FC236}">
                <a16:creationId xmlns:a16="http://schemas.microsoft.com/office/drawing/2014/main" id="{38C8CB99-64E2-F44F-06EE-C3131E2B536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flipH="1">
            <a:off x="529296" y="5129952"/>
            <a:ext cx="548019" cy="548019"/>
          </a:xfrm>
          <a:prstGeom prst="rect">
            <a:avLst/>
          </a:prstGeom>
        </p:spPr>
      </p:pic>
      <p:sp>
        <p:nvSpPr>
          <p:cNvPr id="11" name="TextBox 10">
            <a:extLst>
              <a:ext uri="{FF2B5EF4-FFF2-40B4-BE49-F238E27FC236}">
                <a16:creationId xmlns:a16="http://schemas.microsoft.com/office/drawing/2014/main" id="{8D9074A3-5F8B-70D7-C230-BDF638ADBE14}"/>
              </a:ext>
            </a:extLst>
          </p:cNvPr>
          <p:cNvSpPr txBox="1"/>
          <p:nvPr/>
        </p:nvSpPr>
        <p:spPr>
          <a:xfrm>
            <a:off x="1211508" y="5258484"/>
            <a:ext cx="2452594" cy="289375"/>
          </a:xfrm>
          <a:prstGeom prst="rect">
            <a:avLst/>
          </a:prstGeom>
          <a:noFill/>
        </p:spPr>
        <p:txBody>
          <a:bodyPr wrap="none" lIns="0" tIns="0" rIns="0" bIns="0" rtlCol="0">
            <a:spAutoFit/>
          </a:bodyPr>
          <a:lstStyle/>
          <a:p>
            <a:pPr>
              <a:lnSpc>
                <a:spcPct val="114000"/>
              </a:lnSpc>
            </a:pPr>
            <a:r>
              <a:rPr lang="en-GB" dirty="0">
                <a:solidFill>
                  <a:schemeClr val="bg2"/>
                </a:solidFill>
              </a:rPr>
              <a:t>m</a:t>
            </a:r>
            <a:r>
              <a:rPr lang="en-DE" dirty="0">
                <a:solidFill>
                  <a:schemeClr val="bg2"/>
                </a:solidFill>
              </a:rPr>
              <a:t>ohak.chadha@tum.de</a:t>
            </a:r>
            <a:endParaRPr lang="en-DE" dirty="0">
              <a:solidFill>
                <a:schemeClr val="bg2"/>
              </a:solidFill>
              <a:latin typeface="+mn-lt"/>
            </a:endParaRPr>
          </a:p>
        </p:txBody>
      </p:sp>
      <p:pic>
        <p:nvPicPr>
          <p:cNvPr id="14" name="Picture 13">
            <a:extLst>
              <a:ext uri="{FF2B5EF4-FFF2-40B4-BE49-F238E27FC236}">
                <a16:creationId xmlns:a16="http://schemas.microsoft.com/office/drawing/2014/main" id="{2F5C7D7C-8FCD-261E-4EBF-361FBC9DFB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47058" y="3786273"/>
            <a:ext cx="1815564" cy="1815564"/>
          </a:xfrm>
          <a:prstGeom prst="rect">
            <a:avLst/>
          </a:prstGeom>
        </p:spPr>
      </p:pic>
      <p:sp>
        <p:nvSpPr>
          <p:cNvPr id="15" name="TextBox 14">
            <a:extLst>
              <a:ext uri="{FF2B5EF4-FFF2-40B4-BE49-F238E27FC236}">
                <a16:creationId xmlns:a16="http://schemas.microsoft.com/office/drawing/2014/main" id="{0217082F-E55E-C802-A15B-97D8EC96E1CA}"/>
              </a:ext>
            </a:extLst>
          </p:cNvPr>
          <p:cNvSpPr txBox="1"/>
          <p:nvPr/>
        </p:nvSpPr>
        <p:spPr>
          <a:xfrm>
            <a:off x="9721460" y="5677971"/>
            <a:ext cx="1359569" cy="257250"/>
          </a:xfrm>
          <a:prstGeom prst="rect">
            <a:avLst/>
          </a:prstGeom>
          <a:noFill/>
        </p:spPr>
        <p:txBody>
          <a:bodyPr wrap="square" lIns="0" tIns="0" rIns="0" bIns="0" rtlCol="0">
            <a:spAutoFit/>
          </a:bodyPr>
          <a:lstStyle/>
          <a:p>
            <a:pPr algn="ctr">
              <a:lnSpc>
                <a:spcPct val="114000"/>
              </a:lnSpc>
            </a:pPr>
            <a:r>
              <a:rPr lang="en-DE" sz="1600" b="1" dirty="0">
                <a:solidFill>
                  <a:schemeClr val="bg1"/>
                </a:solidFill>
                <a:latin typeface="+mn-lt"/>
              </a:rPr>
              <a:t>Code</a:t>
            </a:r>
          </a:p>
        </p:txBody>
      </p:sp>
    </p:spTree>
    <p:extLst>
      <p:ext uri="{BB962C8B-B14F-4D97-AF65-F5344CB8AC3E}">
        <p14:creationId xmlns:p14="http://schemas.microsoft.com/office/powerpoint/2010/main" val="3485359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1A9C32-88FB-4FD3-905B-3ACC5ECBC81E}"/>
              </a:ext>
            </a:extLst>
          </p:cNvPr>
          <p:cNvSpPr>
            <a:spLocks noGrp="1"/>
          </p:cNvSpPr>
          <p:nvPr>
            <p:ph idx="1"/>
          </p:nvPr>
        </p:nvSpPr>
        <p:spPr/>
        <p:txBody>
          <a:bodyPr/>
          <a:lstStyle/>
          <a:p>
            <a:pPr marL="342900" indent="-342900">
              <a:lnSpc>
                <a:spcPct val="150000"/>
              </a:lnSpc>
              <a:buFont typeface="Wingdings" pitchFamily="2" charset="2"/>
              <a:buChar char="q"/>
            </a:pPr>
            <a:r>
              <a:rPr lang="en-DE" sz="2200" dirty="0"/>
              <a:t>Motivation</a:t>
            </a:r>
          </a:p>
          <a:p>
            <a:pPr marL="342900" indent="-342900">
              <a:lnSpc>
                <a:spcPct val="150000"/>
              </a:lnSpc>
              <a:buFont typeface="Wingdings" pitchFamily="2" charset="2"/>
              <a:buChar char="q"/>
            </a:pPr>
            <a:r>
              <a:rPr lang="en-DE" sz="2200" dirty="0">
                <a:solidFill>
                  <a:schemeClr val="accent6"/>
                </a:solidFill>
              </a:rPr>
              <a:t>Goals</a:t>
            </a:r>
          </a:p>
          <a:p>
            <a:pPr marL="342900" indent="-342900">
              <a:lnSpc>
                <a:spcPct val="150000"/>
              </a:lnSpc>
              <a:buFont typeface="Wingdings" pitchFamily="2" charset="2"/>
              <a:buChar char="q"/>
            </a:pPr>
            <a:r>
              <a:rPr lang="en-DE" sz="2200" dirty="0">
                <a:solidFill>
                  <a:schemeClr val="accent6"/>
                </a:solidFill>
              </a:rPr>
              <a:t>Background</a:t>
            </a:r>
          </a:p>
          <a:p>
            <a:pPr marL="342900" indent="-342900">
              <a:lnSpc>
                <a:spcPct val="150000"/>
              </a:lnSpc>
              <a:buFont typeface="Wingdings" pitchFamily="2" charset="2"/>
              <a:buChar char="q"/>
            </a:pPr>
            <a:r>
              <a:rPr lang="en-DE" sz="2200" dirty="0">
                <a:solidFill>
                  <a:schemeClr val="accent6"/>
                </a:solidFill>
              </a:rPr>
              <a:t>Migration Methodology</a:t>
            </a:r>
          </a:p>
          <a:p>
            <a:pPr marL="342900" indent="-342900">
              <a:lnSpc>
                <a:spcPct val="150000"/>
              </a:lnSpc>
              <a:buFont typeface="Wingdings" pitchFamily="2" charset="2"/>
              <a:buChar char="q"/>
            </a:pPr>
            <a:r>
              <a:rPr lang="en-DE" sz="2200" dirty="0">
                <a:solidFill>
                  <a:schemeClr val="accent6"/>
                </a:solidFill>
              </a:rPr>
              <a:t>Experimental Setup</a:t>
            </a:r>
          </a:p>
          <a:p>
            <a:pPr marL="342900" indent="-342900">
              <a:lnSpc>
                <a:spcPct val="150000"/>
              </a:lnSpc>
              <a:buFont typeface="Wingdings" pitchFamily="2" charset="2"/>
              <a:buChar char="q"/>
            </a:pPr>
            <a:r>
              <a:rPr lang="en-DE" sz="2200" dirty="0">
                <a:solidFill>
                  <a:schemeClr val="accent6"/>
                </a:solidFill>
              </a:rPr>
              <a:t>Results</a:t>
            </a:r>
          </a:p>
          <a:p>
            <a:pPr marL="342900" indent="-342900">
              <a:lnSpc>
                <a:spcPct val="150000"/>
              </a:lnSpc>
              <a:buFont typeface="Wingdings" pitchFamily="2" charset="2"/>
              <a:buChar char="q"/>
            </a:pPr>
            <a:r>
              <a:rPr lang="en-DE" sz="2200" dirty="0">
                <a:solidFill>
                  <a:schemeClr val="accent6"/>
                </a:solidFill>
              </a:rPr>
              <a:t>Conclusion and Future Work</a:t>
            </a:r>
          </a:p>
        </p:txBody>
      </p:sp>
      <p:sp>
        <p:nvSpPr>
          <p:cNvPr id="3" name="Title 2">
            <a:extLst>
              <a:ext uri="{FF2B5EF4-FFF2-40B4-BE49-F238E27FC236}">
                <a16:creationId xmlns:a16="http://schemas.microsoft.com/office/drawing/2014/main" id="{7FFD417A-12A5-247B-C369-6844C30AB92C}"/>
              </a:ext>
            </a:extLst>
          </p:cNvPr>
          <p:cNvSpPr>
            <a:spLocks noGrp="1"/>
          </p:cNvSpPr>
          <p:nvPr>
            <p:ph type="title"/>
          </p:nvPr>
        </p:nvSpPr>
        <p:spPr>
          <a:xfrm>
            <a:off x="414883" y="321182"/>
            <a:ext cx="11345332" cy="510845"/>
          </a:xfrm>
        </p:spPr>
        <p:txBody>
          <a:bodyPr/>
          <a:lstStyle/>
          <a:p>
            <a:r>
              <a:rPr lang="en-DE" b="1" dirty="0"/>
              <a:t>Outline</a:t>
            </a:r>
          </a:p>
        </p:txBody>
      </p:sp>
      <p:sp>
        <p:nvSpPr>
          <p:cNvPr id="4" name="Slide Number Placeholder 3">
            <a:extLst>
              <a:ext uri="{FF2B5EF4-FFF2-40B4-BE49-F238E27FC236}">
                <a16:creationId xmlns:a16="http://schemas.microsoft.com/office/drawing/2014/main" id="{A992662A-B2E7-5B9D-3C47-347C64952114}"/>
              </a:ext>
            </a:extLst>
          </p:cNvPr>
          <p:cNvSpPr>
            <a:spLocks noGrp="1"/>
          </p:cNvSpPr>
          <p:nvPr>
            <p:ph type="sldNum" sz="quarter" idx="11"/>
          </p:nvPr>
        </p:nvSpPr>
        <p:spPr/>
        <p:txBody>
          <a:bodyPr/>
          <a:lstStyle/>
          <a:p>
            <a:fld id="{CE58CB1E-F828-4F11-99E0-327109AF9DA4}" type="slidenum">
              <a:rPr lang="de-DE" smtClean="0"/>
              <a:pPr/>
              <a:t>3</a:t>
            </a:fld>
            <a:endParaRPr lang="de-DE" dirty="0"/>
          </a:p>
        </p:txBody>
      </p:sp>
      <p:sp>
        <p:nvSpPr>
          <p:cNvPr id="5" name="Footer Placeholder 4">
            <a:extLst>
              <a:ext uri="{FF2B5EF4-FFF2-40B4-BE49-F238E27FC236}">
                <a16:creationId xmlns:a16="http://schemas.microsoft.com/office/drawing/2014/main" id="{DD4B5006-FE18-9852-5947-377371085D1F}"/>
              </a:ext>
            </a:extLst>
          </p:cNvPr>
          <p:cNvSpPr>
            <a:spLocks noGrp="1"/>
          </p:cNvSpPr>
          <p:nvPr>
            <p:ph type="ftr" sz="quarter" idx="12"/>
          </p:nvPr>
        </p:nvSpPr>
        <p:spPr/>
        <p:txBody>
          <a:bodyPr/>
          <a:lstStyle/>
          <a:p>
            <a:r>
              <a:rPr lang="en-US"/>
              <a:t>Mohak Chadha | Migrating from Microservices to Serverless: An IoT Platform Case Study | WoSC8</a:t>
            </a:r>
            <a:endParaRPr lang="en-US" dirty="0"/>
          </a:p>
        </p:txBody>
      </p:sp>
      <p:sp>
        <p:nvSpPr>
          <p:cNvPr id="6" name="Right Arrow 5">
            <a:extLst>
              <a:ext uri="{FF2B5EF4-FFF2-40B4-BE49-F238E27FC236}">
                <a16:creationId xmlns:a16="http://schemas.microsoft.com/office/drawing/2014/main" id="{F59064E6-8C6F-7D1A-9BFD-B4A6DD7B7106}"/>
              </a:ext>
            </a:extLst>
          </p:cNvPr>
          <p:cNvSpPr/>
          <p:nvPr/>
        </p:nvSpPr>
        <p:spPr>
          <a:xfrm flipH="1">
            <a:off x="2539353" y="1252204"/>
            <a:ext cx="2323857" cy="46011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DE" dirty="0"/>
          </a:p>
        </p:txBody>
      </p:sp>
    </p:spTree>
    <p:extLst>
      <p:ext uri="{BB962C8B-B14F-4D97-AF65-F5344CB8AC3E}">
        <p14:creationId xmlns:p14="http://schemas.microsoft.com/office/powerpoint/2010/main" val="2925242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E3097E-CA88-777C-E10D-949045635A56}"/>
              </a:ext>
            </a:extLst>
          </p:cNvPr>
          <p:cNvSpPr>
            <a:spLocks noGrp="1"/>
          </p:cNvSpPr>
          <p:nvPr>
            <p:ph type="title"/>
          </p:nvPr>
        </p:nvSpPr>
        <p:spPr>
          <a:xfrm>
            <a:off x="414883" y="321182"/>
            <a:ext cx="11345332" cy="510845"/>
          </a:xfrm>
        </p:spPr>
        <p:txBody>
          <a:bodyPr/>
          <a:lstStyle/>
          <a:p>
            <a:r>
              <a:rPr lang="en-US" dirty="0"/>
              <a:t>Microservices Architecture</a:t>
            </a:r>
            <a:endParaRPr lang="en-DE" dirty="0"/>
          </a:p>
        </p:txBody>
      </p:sp>
      <p:sp>
        <p:nvSpPr>
          <p:cNvPr id="4" name="Slide Number Placeholder 3">
            <a:extLst>
              <a:ext uri="{FF2B5EF4-FFF2-40B4-BE49-F238E27FC236}">
                <a16:creationId xmlns:a16="http://schemas.microsoft.com/office/drawing/2014/main" id="{0FC903C9-CB89-C41B-706D-79DE4E84BBE8}"/>
              </a:ext>
            </a:extLst>
          </p:cNvPr>
          <p:cNvSpPr>
            <a:spLocks noGrp="1"/>
          </p:cNvSpPr>
          <p:nvPr>
            <p:ph type="sldNum" sz="quarter" idx="11"/>
          </p:nvPr>
        </p:nvSpPr>
        <p:spPr/>
        <p:txBody>
          <a:bodyPr/>
          <a:lstStyle/>
          <a:p>
            <a:fld id="{CE58CB1E-F828-4F11-99E0-327109AF9DA4}" type="slidenum">
              <a:rPr lang="de-DE" smtClean="0"/>
              <a:pPr/>
              <a:t>4</a:t>
            </a:fld>
            <a:endParaRPr lang="de-DE" dirty="0"/>
          </a:p>
        </p:txBody>
      </p:sp>
      <p:sp>
        <p:nvSpPr>
          <p:cNvPr id="5" name="Footer Placeholder 4">
            <a:extLst>
              <a:ext uri="{FF2B5EF4-FFF2-40B4-BE49-F238E27FC236}">
                <a16:creationId xmlns:a16="http://schemas.microsoft.com/office/drawing/2014/main" id="{34421A9A-5118-78A5-4DB7-8FFD42108562}"/>
              </a:ext>
            </a:extLst>
          </p:cNvPr>
          <p:cNvSpPr>
            <a:spLocks noGrp="1"/>
          </p:cNvSpPr>
          <p:nvPr>
            <p:ph type="ftr" sz="quarter" idx="12"/>
          </p:nvPr>
        </p:nvSpPr>
        <p:spPr/>
        <p:txBody>
          <a:bodyPr/>
          <a:lstStyle/>
          <a:p>
            <a:r>
              <a:rPr lang="en-US"/>
              <a:t>Mohak Chadha | Migrating from Microservices to Serverless: An IoT Platform Case Study | WoSC8</a:t>
            </a:r>
            <a:endParaRPr lang="en-US" dirty="0"/>
          </a:p>
        </p:txBody>
      </p:sp>
      <p:pic>
        <p:nvPicPr>
          <p:cNvPr id="7" name="Picture 6" descr="Microservices">
            <a:extLst>
              <a:ext uri="{FF2B5EF4-FFF2-40B4-BE49-F238E27FC236}">
                <a16:creationId xmlns:a16="http://schemas.microsoft.com/office/drawing/2014/main" id="{496F8354-0BF3-8C59-4765-E5A7000C574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9377" y="3603680"/>
            <a:ext cx="4350154" cy="2626377"/>
          </a:xfrm>
          <a:prstGeom prst="rect">
            <a:avLst/>
          </a:prstGeom>
          <a:noFill/>
          <a:ln>
            <a:noFill/>
          </a:ln>
        </p:spPr>
      </p:pic>
      <p:sp>
        <p:nvSpPr>
          <p:cNvPr id="8" name="Content Placeholder 1">
            <a:extLst>
              <a:ext uri="{FF2B5EF4-FFF2-40B4-BE49-F238E27FC236}">
                <a16:creationId xmlns:a16="http://schemas.microsoft.com/office/drawing/2014/main" id="{A35696F0-7588-1060-D0ED-64C2AD81C0F4}"/>
              </a:ext>
            </a:extLst>
          </p:cNvPr>
          <p:cNvSpPr>
            <a:spLocks noGrp="1"/>
          </p:cNvSpPr>
          <p:nvPr>
            <p:ph idx="1"/>
          </p:nvPr>
        </p:nvSpPr>
        <p:spPr>
          <a:xfrm>
            <a:off x="575708" y="1094924"/>
            <a:ext cx="10618412" cy="5500258"/>
          </a:xfrm>
        </p:spPr>
        <p:txBody>
          <a:bodyPr/>
          <a:lstStyle/>
          <a:p>
            <a:pPr marL="342900" indent="-342900">
              <a:buFont typeface="Arial" panose="020B0604020202020204" pitchFamily="34" charset="0"/>
              <a:buChar char="•"/>
            </a:pPr>
            <a:r>
              <a:rPr lang="en-US" dirty="0"/>
              <a:t>The idea here is to split the application into a set of smaller and interconnected services. </a:t>
            </a:r>
          </a:p>
          <a:p>
            <a:endParaRPr lang="en-US" dirty="0"/>
          </a:p>
          <a:p>
            <a:endParaRPr lang="en-US" dirty="0"/>
          </a:p>
        </p:txBody>
      </p:sp>
      <p:sp>
        <p:nvSpPr>
          <p:cNvPr id="9" name="TextBox 8">
            <a:extLst>
              <a:ext uri="{FF2B5EF4-FFF2-40B4-BE49-F238E27FC236}">
                <a16:creationId xmlns:a16="http://schemas.microsoft.com/office/drawing/2014/main" id="{283E08C7-D116-BFB4-0BE4-03236FCF3916}"/>
              </a:ext>
            </a:extLst>
          </p:cNvPr>
          <p:cNvSpPr txBox="1"/>
          <p:nvPr/>
        </p:nvSpPr>
        <p:spPr>
          <a:xfrm>
            <a:off x="658135" y="2300561"/>
            <a:ext cx="3972107" cy="3345147"/>
          </a:xfrm>
          <a:prstGeom prst="rect">
            <a:avLst/>
          </a:prstGeom>
          <a:noFill/>
        </p:spPr>
        <p:txBody>
          <a:bodyPr wrap="square" lIns="0" tIns="0" rIns="0" bIns="0" rtlCol="0">
            <a:spAutoFit/>
          </a:bodyPr>
          <a:lstStyle/>
          <a:p>
            <a:pPr>
              <a:lnSpc>
                <a:spcPct val="114000"/>
              </a:lnSpc>
            </a:pPr>
            <a:r>
              <a:rPr lang="en-DE" sz="1600" dirty="0">
                <a:latin typeface="+mn-lt"/>
              </a:rPr>
              <a:t>Advantages: </a:t>
            </a:r>
          </a:p>
          <a:p>
            <a:pPr>
              <a:lnSpc>
                <a:spcPct val="114000"/>
              </a:lnSpc>
            </a:pPr>
            <a:endParaRPr lang="en-DE" sz="1600" dirty="0"/>
          </a:p>
          <a:p>
            <a:pPr marL="285750" indent="-285750">
              <a:lnSpc>
                <a:spcPct val="114000"/>
              </a:lnSpc>
              <a:buFont typeface="Arial" panose="020B0604020202020204" pitchFamily="34" charset="0"/>
              <a:buChar char="•"/>
            </a:pPr>
            <a:r>
              <a:rPr lang="en-DE" sz="1600" dirty="0">
                <a:latin typeface="+mn-lt"/>
              </a:rPr>
              <a:t>Easier to understand and maintain.</a:t>
            </a:r>
          </a:p>
          <a:p>
            <a:pPr>
              <a:lnSpc>
                <a:spcPct val="114000"/>
              </a:lnSpc>
            </a:pPr>
            <a:endParaRPr lang="en-DE" sz="1600" dirty="0">
              <a:latin typeface="+mn-lt"/>
            </a:endParaRPr>
          </a:p>
          <a:p>
            <a:pPr marL="285750" indent="-285750">
              <a:lnSpc>
                <a:spcPct val="114000"/>
              </a:lnSpc>
              <a:buFont typeface="Arial" panose="020B0604020202020204" pitchFamily="34" charset="0"/>
              <a:buChar char="•"/>
            </a:pPr>
            <a:r>
              <a:rPr lang="en-DE" sz="1600" dirty="0"/>
              <a:t>Independence of Service.</a:t>
            </a:r>
          </a:p>
          <a:p>
            <a:pPr marL="285750" indent="-285750">
              <a:lnSpc>
                <a:spcPct val="114000"/>
              </a:lnSpc>
              <a:buFont typeface="Arial" panose="020B0604020202020204" pitchFamily="34" charset="0"/>
              <a:buChar char="•"/>
            </a:pPr>
            <a:endParaRPr lang="en-DE" sz="1600" dirty="0"/>
          </a:p>
          <a:p>
            <a:pPr marL="285750" indent="-285750">
              <a:lnSpc>
                <a:spcPct val="114000"/>
              </a:lnSpc>
              <a:buFont typeface="Arial" panose="020B0604020202020204" pitchFamily="34" charset="0"/>
              <a:buChar char="•"/>
            </a:pPr>
            <a:r>
              <a:rPr lang="en-DE" sz="1600" dirty="0">
                <a:latin typeface="+mn-lt"/>
              </a:rPr>
              <a:t>No Barrier on Adopting New Technologies.</a:t>
            </a:r>
          </a:p>
          <a:p>
            <a:pPr marL="285750" indent="-285750">
              <a:lnSpc>
                <a:spcPct val="114000"/>
              </a:lnSpc>
              <a:buFont typeface="Arial" panose="020B0604020202020204" pitchFamily="34" charset="0"/>
              <a:buChar char="•"/>
            </a:pPr>
            <a:endParaRPr lang="en-DE" sz="1600" dirty="0">
              <a:latin typeface="+mn-lt"/>
            </a:endParaRPr>
          </a:p>
          <a:p>
            <a:pPr marL="285750" indent="-285750">
              <a:lnSpc>
                <a:spcPct val="114000"/>
              </a:lnSpc>
              <a:buFont typeface="Arial" panose="020B0604020202020204" pitchFamily="34" charset="0"/>
              <a:buChar char="•"/>
            </a:pPr>
            <a:r>
              <a:rPr lang="en-DE" sz="1600" dirty="0"/>
              <a:t>Independent Service Deployment.</a:t>
            </a:r>
          </a:p>
          <a:p>
            <a:pPr marL="285750" indent="-285750">
              <a:lnSpc>
                <a:spcPct val="114000"/>
              </a:lnSpc>
              <a:buFont typeface="Arial" panose="020B0604020202020204" pitchFamily="34" charset="0"/>
              <a:buChar char="•"/>
            </a:pPr>
            <a:endParaRPr lang="en-DE" sz="1600" dirty="0"/>
          </a:p>
          <a:p>
            <a:pPr marL="285750" indent="-285750">
              <a:lnSpc>
                <a:spcPct val="114000"/>
              </a:lnSpc>
              <a:buFont typeface="Arial" panose="020B0604020202020204" pitchFamily="34" charset="0"/>
              <a:buChar char="•"/>
            </a:pPr>
            <a:r>
              <a:rPr lang="en-DE" sz="1600" dirty="0">
                <a:latin typeface="+mn-lt"/>
              </a:rPr>
              <a:t>Ea</a:t>
            </a:r>
            <a:r>
              <a:rPr lang="en-DE" sz="1600" dirty="0"/>
              <a:t>ch Service Scaling.</a:t>
            </a:r>
            <a:endParaRPr lang="en-DE" sz="1600" dirty="0">
              <a:latin typeface="+mn-lt"/>
            </a:endParaRPr>
          </a:p>
        </p:txBody>
      </p:sp>
      <p:sp>
        <p:nvSpPr>
          <p:cNvPr id="11" name="TextBox 10">
            <a:extLst>
              <a:ext uri="{FF2B5EF4-FFF2-40B4-BE49-F238E27FC236}">
                <a16:creationId xmlns:a16="http://schemas.microsoft.com/office/drawing/2014/main" id="{2F9FFFD0-DA58-6AEC-E28B-71B0E997DEB7}"/>
              </a:ext>
            </a:extLst>
          </p:cNvPr>
          <p:cNvSpPr txBox="1"/>
          <p:nvPr/>
        </p:nvSpPr>
        <p:spPr>
          <a:xfrm>
            <a:off x="4532201" y="2300561"/>
            <a:ext cx="3972107" cy="1660839"/>
          </a:xfrm>
          <a:prstGeom prst="rect">
            <a:avLst/>
          </a:prstGeom>
          <a:noFill/>
        </p:spPr>
        <p:txBody>
          <a:bodyPr wrap="square" lIns="0" tIns="0" rIns="0" bIns="0" rtlCol="0">
            <a:spAutoFit/>
          </a:bodyPr>
          <a:lstStyle/>
          <a:p>
            <a:pPr>
              <a:lnSpc>
                <a:spcPct val="114000"/>
              </a:lnSpc>
            </a:pPr>
            <a:r>
              <a:rPr lang="en-DE" sz="1600" dirty="0">
                <a:latin typeface="+mn-lt"/>
              </a:rPr>
              <a:t>Disadvantages: </a:t>
            </a:r>
          </a:p>
          <a:p>
            <a:pPr>
              <a:lnSpc>
                <a:spcPct val="114000"/>
              </a:lnSpc>
            </a:pPr>
            <a:endParaRPr lang="en-DE" sz="1600" dirty="0"/>
          </a:p>
          <a:p>
            <a:pPr marL="285750" indent="-285750">
              <a:lnSpc>
                <a:spcPct val="114000"/>
              </a:lnSpc>
              <a:buFont typeface="Arial" panose="020B0604020202020204" pitchFamily="34" charset="0"/>
              <a:buChar char="•"/>
            </a:pPr>
            <a:r>
              <a:rPr lang="en-DE" sz="1600" dirty="0">
                <a:latin typeface="+mn-lt"/>
              </a:rPr>
              <a:t>Complexity of creating a distributed system.</a:t>
            </a:r>
          </a:p>
          <a:p>
            <a:pPr marL="285750" indent="-285750">
              <a:lnSpc>
                <a:spcPct val="114000"/>
              </a:lnSpc>
              <a:buFont typeface="Arial" panose="020B0604020202020204" pitchFamily="34" charset="0"/>
              <a:buChar char="•"/>
            </a:pPr>
            <a:endParaRPr lang="en-DE" sz="1600" dirty="0"/>
          </a:p>
          <a:p>
            <a:pPr marL="285750" indent="-285750">
              <a:lnSpc>
                <a:spcPct val="114000"/>
              </a:lnSpc>
              <a:buFont typeface="Arial" panose="020B0604020202020204" pitchFamily="34" charset="0"/>
              <a:buChar char="•"/>
            </a:pPr>
            <a:r>
              <a:rPr lang="en-DE" sz="1600" dirty="0">
                <a:latin typeface="+mn-lt"/>
              </a:rPr>
              <a:t>Deployment complexity.</a:t>
            </a:r>
          </a:p>
        </p:txBody>
      </p:sp>
    </p:spTree>
    <p:extLst>
      <p:ext uri="{BB962C8B-B14F-4D97-AF65-F5344CB8AC3E}">
        <p14:creationId xmlns:p14="http://schemas.microsoft.com/office/powerpoint/2010/main" val="154024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117C5C-D30F-3C0E-2A0E-8E363D49CE5C}"/>
              </a:ext>
            </a:extLst>
          </p:cNvPr>
          <p:cNvSpPr>
            <a:spLocks noGrp="1"/>
          </p:cNvSpPr>
          <p:nvPr>
            <p:ph type="title"/>
          </p:nvPr>
        </p:nvSpPr>
        <p:spPr>
          <a:xfrm>
            <a:off x="414883" y="321182"/>
            <a:ext cx="11345332" cy="510845"/>
          </a:xfrm>
        </p:spPr>
        <p:txBody>
          <a:bodyPr/>
          <a:lstStyle/>
          <a:p>
            <a:r>
              <a:rPr lang="en-DE" dirty="0"/>
              <a:t>Introducing: Serverless</a:t>
            </a:r>
          </a:p>
        </p:txBody>
      </p:sp>
      <p:sp>
        <p:nvSpPr>
          <p:cNvPr id="4" name="Slide Number Placeholder 3">
            <a:extLst>
              <a:ext uri="{FF2B5EF4-FFF2-40B4-BE49-F238E27FC236}">
                <a16:creationId xmlns:a16="http://schemas.microsoft.com/office/drawing/2014/main" id="{A589A8C4-5ADA-2284-7441-AC10B0BD6174}"/>
              </a:ext>
            </a:extLst>
          </p:cNvPr>
          <p:cNvSpPr>
            <a:spLocks noGrp="1"/>
          </p:cNvSpPr>
          <p:nvPr>
            <p:ph type="sldNum" sz="quarter" idx="11"/>
          </p:nvPr>
        </p:nvSpPr>
        <p:spPr/>
        <p:txBody>
          <a:bodyPr/>
          <a:lstStyle/>
          <a:p>
            <a:fld id="{CE58CB1E-F828-4F11-99E0-327109AF9DA4}" type="slidenum">
              <a:rPr lang="de-DE" smtClean="0"/>
              <a:pPr/>
              <a:t>5</a:t>
            </a:fld>
            <a:endParaRPr lang="de-DE" dirty="0"/>
          </a:p>
        </p:txBody>
      </p:sp>
      <p:sp>
        <p:nvSpPr>
          <p:cNvPr id="5" name="Footer Placeholder 4">
            <a:extLst>
              <a:ext uri="{FF2B5EF4-FFF2-40B4-BE49-F238E27FC236}">
                <a16:creationId xmlns:a16="http://schemas.microsoft.com/office/drawing/2014/main" id="{B74B1023-BA16-5065-4367-3DCD53729CBC}"/>
              </a:ext>
            </a:extLst>
          </p:cNvPr>
          <p:cNvSpPr>
            <a:spLocks noGrp="1"/>
          </p:cNvSpPr>
          <p:nvPr>
            <p:ph type="ftr" sz="quarter" idx="12"/>
          </p:nvPr>
        </p:nvSpPr>
        <p:spPr/>
        <p:txBody>
          <a:bodyPr/>
          <a:lstStyle/>
          <a:p>
            <a:r>
              <a:rPr lang="en-US"/>
              <a:t>Mohak Chadha | Migrating from Microservices to Serverless: An IoT Platform Case Study | WoSC8</a:t>
            </a:r>
            <a:endParaRPr lang="en-US" dirty="0"/>
          </a:p>
        </p:txBody>
      </p:sp>
      <p:sp>
        <p:nvSpPr>
          <p:cNvPr id="7" name="Content Placeholder 6">
            <a:extLst>
              <a:ext uri="{FF2B5EF4-FFF2-40B4-BE49-F238E27FC236}">
                <a16:creationId xmlns:a16="http://schemas.microsoft.com/office/drawing/2014/main" id="{03885B29-A86A-4BD7-F38B-4B111DD6D94D}"/>
              </a:ext>
            </a:extLst>
          </p:cNvPr>
          <p:cNvSpPr>
            <a:spLocks noGrp="1"/>
          </p:cNvSpPr>
          <p:nvPr>
            <p:ph idx="1"/>
          </p:nvPr>
        </p:nvSpPr>
        <p:spPr/>
        <p:txBody>
          <a:bodyPr/>
          <a:lstStyle/>
          <a:p>
            <a:r>
              <a:rPr lang="en-DE" sz="2000" dirty="0"/>
              <a:t>Serverless Computing</a:t>
            </a:r>
          </a:p>
          <a:p>
            <a:pPr marL="342900" indent="-342900">
              <a:buFont typeface="Arial" panose="020B0604020202020204" pitchFamily="34" charset="0"/>
              <a:buChar char="•"/>
            </a:pPr>
            <a:r>
              <a:rPr lang="en-DE" dirty="0"/>
              <a:t>Provide a platform that developers can use.</a:t>
            </a:r>
          </a:p>
          <a:p>
            <a:pPr marL="342900" indent="-342900">
              <a:buFont typeface="Arial" panose="020B0604020202020204" pitchFamily="34" charset="0"/>
              <a:buChar char="•"/>
            </a:pPr>
            <a:r>
              <a:rPr lang="en-DE" dirty="0"/>
              <a:t>No infrastructure management.</a:t>
            </a:r>
          </a:p>
          <a:p>
            <a:endParaRPr lang="en-DE" dirty="0"/>
          </a:p>
          <a:p>
            <a:r>
              <a:rPr lang="en-DE" dirty="0"/>
              <a:t>Function-as-a-Service (FaaS):</a:t>
            </a:r>
          </a:p>
          <a:p>
            <a:pPr marL="342900" indent="-342900">
              <a:buFont typeface="Arial" panose="020B0604020202020204" pitchFamily="34" charset="0"/>
              <a:buChar char="•"/>
            </a:pPr>
            <a:r>
              <a:rPr lang="en-DE" dirty="0"/>
              <a:t>Provides API endpoints that users can call.</a:t>
            </a:r>
          </a:p>
          <a:p>
            <a:pPr marL="342900" indent="-342900">
              <a:buFont typeface="Arial" panose="020B0604020202020204" pitchFamily="34" charset="0"/>
              <a:buChar char="•"/>
            </a:pPr>
            <a:r>
              <a:rPr lang="en-DE" dirty="0"/>
              <a:t>Smaller granularity than microservices.</a:t>
            </a:r>
          </a:p>
          <a:p>
            <a:pPr marL="342900" indent="-342900">
              <a:buFont typeface="Arial" panose="020B0604020202020204" pitchFamily="34" charset="0"/>
              <a:buChar char="•"/>
            </a:pPr>
            <a:r>
              <a:rPr lang="en-DE" dirty="0"/>
              <a:t>Billed per-use.</a:t>
            </a:r>
          </a:p>
          <a:p>
            <a:pPr marL="342900" indent="-342900">
              <a:buFont typeface="Arial" panose="020B0604020202020204" pitchFamily="34" charset="0"/>
              <a:buChar char="•"/>
            </a:pPr>
            <a:r>
              <a:rPr lang="en-DE" dirty="0"/>
              <a:t>Scale-to-zero.</a:t>
            </a:r>
          </a:p>
          <a:p>
            <a:endParaRPr lang="en-DE" dirty="0"/>
          </a:p>
          <a:p>
            <a:r>
              <a:rPr lang="en-DE" dirty="0"/>
              <a:t>Disadvantages:</a:t>
            </a:r>
          </a:p>
          <a:p>
            <a:pPr marL="342900" indent="-342900">
              <a:buFont typeface="Arial" panose="020B0604020202020204" pitchFamily="34" charset="0"/>
              <a:buChar char="•"/>
            </a:pPr>
            <a:r>
              <a:rPr lang="en-DE" dirty="0"/>
              <a:t>Focused on stateless functions.</a:t>
            </a:r>
          </a:p>
          <a:p>
            <a:pPr marL="342900" indent="-342900">
              <a:buFont typeface="Arial" panose="020B0604020202020204" pitchFamily="34" charset="0"/>
              <a:buChar char="•"/>
            </a:pPr>
            <a:r>
              <a:rPr lang="en-DE" dirty="0"/>
              <a:t>Performance variations due to restart latencies.</a:t>
            </a:r>
          </a:p>
        </p:txBody>
      </p:sp>
      <p:sp>
        <p:nvSpPr>
          <p:cNvPr id="8" name="Cube 7">
            <a:extLst>
              <a:ext uri="{FF2B5EF4-FFF2-40B4-BE49-F238E27FC236}">
                <a16:creationId xmlns:a16="http://schemas.microsoft.com/office/drawing/2014/main" id="{CA9B1826-C651-02DE-445D-164DADCBA424}"/>
              </a:ext>
            </a:extLst>
          </p:cNvPr>
          <p:cNvSpPr/>
          <p:nvPr/>
        </p:nvSpPr>
        <p:spPr>
          <a:xfrm>
            <a:off x="8745873" y="2173884"/>
            <a:ext cx="2711262" cy="2619436"/>
          </a:xfrm>
          <a:prstGeom prst="cub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DE" dirty="0"/>
          </a:p>
        </p:txBody>
      </p:sp>
      <p:sp>
        <p:nvSpPr>
          <p:cNvPr id="12" name="Rectangle 11">
            <a:extLst>
              <a:ext uri="{FF2B5EF4-FFF2-40B4-BE49-F238E27FC236}">
                <a16:creationId xmlns:a16="http://schemas.microsoft.com/office/drawing/2014/main" id="{0E44D3E8-8B51-F8BB-5E27-193DCEBCB332}"/>
              </a:ext>
            </a:extLst>
          </p:cNvPr>
          <p:cNvSpPr/>
          <p:nvPr/>
        </p:nvSpPr>
        <p:spPr>
          <a:xfrm>
            <a:off x="7460806" y="2173884"/>
            <a:ext cx="1508468" cy="59989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DE" sz="1400" dirty="0"/>
              <a:t>Cloud Service Provider</a:t>
            </a:r>
          </a:p>
        </p:txBody>
      </p:sp>
      <p:sp>
        <p:nvSpPr>
          <p:cNvPr id="13" name="Right Arrow 12">
            <a:extLst>
              <a:ext uri="{FF2B5EF4-FFF2-40B4-BE49-F238E27FC236}">
                <a16:creationId xmlns:a16="http://schemas.microsoft.com/office/drawing/2014/main" id="{8057B797-C182-81FB-F408-E417BFF9CB23}"/>
              </a:ext>
            </a:extLst>
          </p:cNvPr>
          <p:cNvSpPr/>
          <p:nvPr/>
        </p:nvSpPr>
        <p:spPr>
          <a:xfrm>
            <a:off x="7555398" y="3123235"/>
            <a:ext cx="978467" cy="15142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DE" dirty="0"/>
          </a:p>
        </p:txBody>
      </p:sp>
      <p:sp>
        <p:nvSpPr>
          <p:cNvPr id="14" name="Right Arrow 13">
            <a:extLst>
              <a:ext uri="{FF2B5EF4-FFF2-40B4-BE49-F238E27FC236}">
                <a16:creationId xmlns:a16="http://schemas.microsoft.com/office/drawing/2014/main" id="{DF44EAF6-C05F-3ADB-B955-693D36E7530A}"/>
              </a:ext>
            </a:extLst>
          </p:cNvPr>
          <p:cNvSpPr/>
          <p:nvPr/>
        </p:nvSpPr>
        <p:spPr>
          <a:xfrm flipH="1">
            <a:off x="7555397" y="3274664"/>
            <a:ext cx="978467" cy="15142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DE" dirty="0"/>
          </a:p>
        </p:txBody>
      </p:sp>
      <p:sp>
        <p:nvSpPr>
          <p:cNvPr id="15" name="Right Arrow 14">
            <a:extLst>
              <a:ext uri="{FF2B5EF4-FFF2-40B4-BE49-F238E27FC236}">
                <a16:creationId xmlns:a16="http://schemas.microsoft.com/office/drawing/2014/main" id="{568A1021-BCAF-9318-D166-94EF425D3407}"/>
              </a:ext>
            </a:extLst>
          </p:cNvPr>
          <p:cNvSpPr/>
          <p:nvPr/>
        </p:nvSpPr>
        <p:spPr>
          <a:xfrm>
            <a:off x="7555398" y="3619286"/>
            <a:ext cx="978467" cy="15142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DE" dirty="0"/>
          </a:p>
        </p:txBody>
      </p:sp>
      <p:sp>
        <p:nvSpPr>
          <p:cNvPr id="16" name="Right Arrow 15">
            <a:extLst>
              <a:ext uri="{FF2B5EF4-FFF2-40B4-BE49-F238E27FC236}">
                <a16:creationId xmlns:a16="http://schemas.microsoft.com/office/drawing/2014/main" id="{9E447C66-5DCD-611C-A477-73A7C2C22F5D}"/>
              </a:ext>
            </a:extLst>
          </p:cNvPr>
          <p:cNvSpPr/>
          <p:nvPr/>
        </p:nvSpPr>
        <p:spPr>
          <a:xfrm flipH="1">
            <a:off x="7555397" y="3770715"/>
            <a:ext cx="978467" cy="15142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DE" dirty="0"/>
          </a:p>
        </p:txBody>
      </p:sp>
      <p:sp>
        <p:nvSpPr>
          <p:cNvPr id="17" name="Right Arrow 16">
            <a:extLst>
              <a:ext uri="{FF2B5EF4-FFF2-40B4-BE49-F238E27FC236}">
                <a16:creationId xmlns:a16="http://schemas.microsoft.com/office/drawing/2014/main" id="{36CB53B1-94C8-E28D-48F9-69908D611CD6}"/>
              </a:ext>
            </a:extLst>
          </p:cNvPr>
          <p:cNvSpPr/>
          <p:nvPr/>
        </p:nvSpPr>
        <p:spPr>
          <a:xfrm>
            <a:off x="7555399" y="4084224"/>
            <a:ext cx="978467" cy="15142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DE" dirty="0"/>
          </a:p>
        </p:txBody>
      </p:sp>
      <p:sp>
        <p:nvSpPr>
          <p:cNvPr id="18" name="Right Arrow 17">
            <a:extLst>
              <a:ext uri="{FF2B5EF4-FFF2-40B4-BE49-F238E27FC236}">
                <a16:creationId xmlns:a16="http://schemas.microsoft.com/office/drawing/2014/main" id="{950E65D0-1E9B-8BE6-8787-18FCDBB20BDF}"/>
              </a:ext>
            </a:extLst>
          </p:cNvPr>
          <p:cNvSpPr/>
          <p:nvPr/>
        </p:nvSpPr>
        <p:spPr>
          <a:xfrm flipH="1">
            <a:off x="7555398" y="4235653"/>
            <a:ext cx="978467" cy="15142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DE" dirty="0"/>
          </a:p>
        </p:txBody>
      </p:sp>
      <p:sp>
        <p:nvSpPr>
          <p:cNvPr id="20" name="TextBox 19">
            <a:extLst>
              <a:ext uri="{FF2B5EF4-FFF2-40B4-BE49-F238E27FC236}">
                <a16:creationId xmlns:a16="http://schemas.microsoft.com/office/drawing/2014/main" id="{25A44D4C-35A2-7C61-6F70-B6F7E4E277E9}"/>
              </a:ext>
            </a:extLst>
          </p:cNvPr>
          <p:cNvSpPr txBox="1"/>
          <p:nvPr/>
        </p:nvSpPr>
        <p:spPr>
          <a:xfrm>
            <a:off x="6367258" y="3127901"/>
            <a:ext cx="1188138" cy="257250"/>
          </a:xfrm>
          <a:prstGeom prst="rect">
            <a:avLst/>
          </a:prstGeom>
          <a:noFill/>
        </p:spPr>
        <p:txBody>
          <a:bodyPr wrap="square" lIns="0" tIns="0" rIns="0" bIns="0" rtlCol="0">
            <a:spAutoFit/>
          </a:bodyPr>
          <a:lstStyle/>
          <a:p>
            <a:pPr algn="ctr">
              <a:lnSpc>
                <a:spcPct val="114000"/>
              </a:lnSpc>
            </a:pPr>
            <a:r>
              <a:rPr lang="en-DE" sz="1600" b="1" dirty="0">
                <a:latin typeface="+mn-lt"/>
              </a:rPr>
              <a:t>API</a:t>
            </a:r>
          </a:p>
        </p:txBody>
      </p:sp>
      <p:sp>
        <p:nvSpPr>
          <p:cNvPr id="21" name="TextBox 20">
            <a:extLst>
              <a:ext uri="{FF2B5EF4-FFF2-40B4-BE49-F238E27FC236}">
                <a16:creationId xmlns:a16="http://schemas.microsoft.com/office/drawing/2014/main" id="{D5B633B4-F4AE-C66A-2D4C-9C68FD6435D8}"/>
              </a:ext>
            </a:extLst>
          </p:cNvPr>
          <p:cNvSpPr txBox="1"/>
          <p:nvPr/>
        </p:nvSpPr>
        <p:spPr>
          <a:xfrm>
            <a:off x="6191276" y="3610650"/>
            <a:ext cx="1364120" cy="257250"/>
          </a:xfrm>
          <a:prstGeom prst="rect">
            <a:avLst/>
          </a:prstGeom>
          <a:noFill/>
        </p:spPr>
        <p:txBody>
          <a:bodyPr wrap="square" lIns="0" tIns="0" rIns="0" bIns="0" rtlCol="0">
            <a:spAutoFit/>
          </a:bodyPr>
          <a:lstStyle/>
          <a:p>
            <a:pPr algn="ctr">
              <a:lnSpc>
                <a:spcPct val="114000"/>
              </a:lnSpc>
            </a:pPr>
            <a:r>
              <a:rPr lang="en-DE" sz="1600" dirty="0">
                <a:latin typeface="+mn-lt"/>
              </a:rPr>
              <a:t>Monitoring</a:t>
            </a:r>
          </a:p>
        </p:txBody>
      </p:sp>
      <p:sp>
        <p:nvSpPr>
          <p:cNvPr id="22" name="TextBox 21">
            <a:extLst>
              <a:ext uri="{FF2B5EF4-FFF2-40B4-BE49-F238E27FC236}">
                <a16:creationId xmlns:a16="http://schemas.microsoft.com/office/drawing/2014/main" id="{38A7FF7C-71B6-1516-A286-C7706D8B46C8}"/>
              </a:ext>
            </a:extLst>
          </p:cNvPr>
          <p:cNvSpPr txBox="1"/>
          <p:nvPr/>
        </p:nvSpPr>
        <p:spPr>
          <a:xfrm>
            <a:off x="6027609" y="4106701"/>
            <a:ext cx="1527790" cy="257250"/>
          </a:xfrm>
          <a:prstGeom prst="rect">
            <a:avLst/>
          </a:prstGeom>
          <a:noFill/>
        </p:spPr>
        <p:txBody>
          <a:bodyPr wrap="square" lIns="0" tIns="0" rIns="0" bIns="0" rtlCol="0">
            <a:spAutoFit/>
          </a:bodyPr>
          <a:lstStyle/>
          <a:p>
            <a:pPr algn="ctr">
              <a:lnSpc>
                <a:spcPct val="114000"/>
              </a:lnSpc>
            </a:pPr>
            <a:r>
              <a:rPr lang="en-DE" sz="1600" dirty="0">
                <a:latin typeface="+mn-lt"/>
              </a:rPr>
              <a:t>Authentication</a:t>
            </a:r>
          </a:p>
        </p:txBody>
      </p:sp>
    </p:spTree>
    <p:extLst>
      <p:ext uri="{BB962C8B-B14F-4D97-AF65-F5344CB8AC3E}">
        <p14:creationId xmlns:p14="http://schemas.microsoft.com/office/powerpoint/2010/main" val="4285250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10" end="1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
                                            <p:txEl>
                                              <p:pRg st="11" end="11"/>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4" grpId="0" animBg="1"/>
      <p:bldP spid="15" grpId="0" animBg="1"/>
      <p:bldP spid="16" grpId="0" animBg="1"/>
      <p:bldP spid="17" grpId="0" animBg="1"/>
      <p:bldP spid="18" grpId="0" animBg="1"/>
      <p:bldP spid="20" grpId="0"/>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2EFA43-E2F7-0945-3660-FB9A915EA9D4}"/>
              </a:ext>
            </a:extLst>
          </p:cNvPr>
          <p:cNvSpPr>
            <a:spLocks noGrp="1"/>
          </p:cNvSpPr>
          <p:nvPr>
            <p:ph type="sldNum" sz="quarter" idx="11"/>
          </p:nvPr>
        </p:nvSpPr>
        <p:spPr/>
        <p:txBody>
          <a:bodyPr/>
          <a:lstStyle/>
          <a:p>
            <a:fld id="{CE58CB1E-F828-4F11-99E0-327109AF9DA4}" type="slidenum">
              <a:rPr lang="de-DE" smtClean="0"/>
              <a:pPr/>
              <a:t>6</a:t>
            </a:fld>
            <a:endParaRPr lang="de-DE" dirty="0"/>
          </a:p>
        </p:txBody>
      </p:sp>
      <p:sp>
        <p:nvSpPr>
          <p:cNvPr id="5" name="Footer Placeholder 4">
            <a:extLst>
              <a:ext uri="{FF2B5EF4-FFF2-40B4-BE49-F238E27FC236}">
                <a16:creationId xmlns:a16="http://schemas.microsoft.com/office/drawing/2014/main" id="{93F8F803-413B-74FA-16FE-D1A1B17735F3}"/>
              </a:ext>
            </a:extLst>
          </p:cNvPr>
          <p:cNvSpPr>
            <a:spLocks noGrp="1"/>
          </p:cNvSpPr>
          <p:nvPr>
            <p:ph type="ftr" sz="quarter" idx="12"/>
          </p:nvPr>
        </p:nvSpPr>
        <p:spPr/>
        <p:txBody>
          <a:bodyPr/>
          <a:lstStyle/>
          <a:p>
            <a:r>
              <a:rPr lang="en-US"/>
              <a:t>Mohak Chadha | Migrating from Microservices to Serverless: An IoT Platform Case Study | WoSC8</a:t>
            </a:r>
            <a:endParaRPr lang="en-US" dirty="0"/>
          </a:p>
        </p:txBody>
      </p:sp>
      <p:sp>
        <p:nvSpPr>
          <p:cNvPr id="6" name="TextBox 5">
            <a:extLst>
              <a:ext uri="{FF2B5EF4-FFF2-40B4-BE49-F238E27FC236}">
                <a16:creationId xmlns:a16="http://schemas.microsoft.com/office/drawing/2014/main" id="{9CCAA82C-3847-A585-DBCC-86AE9FA3526A}"/>
              </a:ext>
            </a:extLst>
          </p:cNvPr>
          <p:cNvSpPr txBox="1"/>
          <p:nvPr/>
        </p:nvSpPr>
        <p:spPr>
          <a:xfrm>
            <a:off x="2620893" y="2545177"/>
            <a:ext cx="7064759" cy="643061"/>
          </a:xfrm>
          <a:prstGeom prst="rect">
            <a:avLst/>
          </a:prstGeom>
          <a:noFill/>
        </p:spPr>
        <p:txBody>
          <a:bodyPr wrap="square" lIns="0" tIns="0" rIns="0" bIns="0" rtlCol="0">
            <a:spAutoFit/>
          </a:bodyPr>
          <a:lstStyle/>
          <a:p>
            <a:pPr algn="ctr">
              <a:lnSpc>
                <a:spcPct val="114000"/>
              </a:lnSpc>
            </a:pPr>
            <a:r>
              <a:rPr lang="en-DE" sz="4000" dirty="0">
                <a:solidFill>
                  <a:srgbClr val="FF0000"/>
                </a:solidFill>
                <a:latin typeface="+mn-lt"/>
              </a:rPr>
              <a:t>Microservices or Serverless?</a:t>
            </a:r>
          </a:p>
        </p:txBody>
      </p:sp>
    </p:spTree>
    <p:extLst>
      <p:ext uri="{BB962C8B-B14F-4D97-AF65-F5344CB8AC3E}">
        <p14:creationId xmlns:p14="http://schemas.microsoft.com/office/powerpoint/2010/main" val="2315482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1A9C32-88FB-4FD3-905B-3ACC5ECBC81E}"/>
              </a:ext>
            </a:extLst>
          </p:cNvPr>
          <p:cNvSpPr>
            <a:spLocks noGrp="1"/>
          </p:cNvSpPr>
          <p:nvPr>
            <p:ph idx="1"/>
          </p:nvPr>
        </p:nvSpPr>
        <p:spPr/>
        <p:txBody>
          <a:bodyPr/>
          <a:lstStyle/>
          <a:p>
            <a:pPr marL="342900" indent="-342900">
              <a:lnSpc>
                <a:spcPct val="150000"/>
              </a:lnSpc>
              <a:buFont typeface="Wingdings" pitchFamily="2" charset="2"/>
              <a:buChar char="q"/>
            </a:pPr>
            <a:r>
              <a:rPr lang="en-DE" sz="2200" dirty="0">
                <a:solidFill>
                  <a:schemeClr val="accent6"/>
                </a:solidFill>
              </a:rPr>
              <a:t>Motivation</a:t>
            </a:r>
          </a:p>
          <a:p>
            <a:pPr marL="342900" indent="-342900">
              <a:lnSpc>
                <a:spcPct val="150000"/>
              </a:lnSpc>
              <a:buFont typeface="Wingdings" pitchFamily="2" charset="2"/>
              <a:buChar char="q"/>
            </a:pPr>
            <a:r>
              <a:rPr lang="en-DE" sz="2200" dirty="0"/>
              <a:t>Goals</a:t>
            </a:r>
            <a:endParaRPr lang="en-DE" sz="2200" dirty="0">
              <a:solidFill>
                <a:schemeClr val="accent6"/>
              </a:solidFill>
            </a:endParaRPr>
          </a:p>
          <a:p>
            <a:pPr marL="342900" indent="-342900">
              <a:lnSpc>
                <a:spcPct val="150000"/>
              </a:lnSpc>
              <a:buFont typeface="Wingdings" pitchFamily="2" charset="2"/>
              <a:buChar char="q"/>
            </a:pPr>
            <a:r>
              <a:rPr lang="en-DE" sz="2200" dirty="0">
                <a:solidFill>
                  <a:schemeClr val="accent6"/>
                </a:solidFill>
              </a:rPr>
              <a:t>Background</a:t>
            </a:r>
          </a:p>
          <a:p>
            <a:pPr marL="342900" indent="-342900">
              <a:lnSpc>
                <a:spcPct val="150000"/>
              </a:lnSpc>
              <a:buFont typeface="Wingdings" pitchFamily="2" charset="2"/>
              <a:buChar char="q"/>
            </a:pPr>
            <a:r>
              <a:rPr lang="en-DE" sz="2200" dirty="0">
                <a:solidFill>
                  <a:schemeClr val="accent6"/>
                </a:solidFill>
              </a:rPr>
              <a:t>Migration Methodology</a:t>
            </a:r>
          </a:p>
          <a:p>
            <a:pPr marL="342900" indent="-342900">
              <a:lnSpc>
                <a:spcPct val="150000"/>
              </a:lnSpc>
              <a:buFont typeface="Wingdings" pitchFamily="2" charset="2"/>
              <a:buChar char="q"/>
            </a:pPr>
            <a:r>
              <a:rPr lang="en-DE" sz="2200" dirty="0">
                <a:solidFill>
                  <a:schemeClr val="accent6"/>
                </a:solidFill>
              </a:rPr>
              <a:t>Experimental Setup</a:t>
            </a:r>
          </a:p>
          <a:p>
            <a:pPr marL="342900" indent="-342900">
              <a:lnSpc>
                <a:spcPct val="150000"/>
              </a:lnSpc>
              <a:buFont typeface="Wingdings" pitchFamily="2" charset="2"/>
              <a:buChar char="q"/>
            </a:pPr>
            <a:r>
              <a:rPr lang="en-DE" sz="2200" dirty="0">
                <a:solidFill>
                  <a:schemeClr val="accent6"/>
                </a:solidFill>
              </a:rPr>
              <a:t>Results</a:t>
            </a:r>
          </a:p>
          <a:p>
            <a:pPr marL="342900" indent="-342900">
              <a:lnSpc>
                <a:spcPct val="150000"/>
              </a:lnSpc>
              <a:buFont typeface="Wingdings" pitchFamily="2" charset="2"/>
              <a:buChar char="q"/>
            </a:pPr>
            <a:r>
              <a:rPr lang="en-DE" sz="2200" dirty="0">
                <a:solidFill>
                  <a:schemeClr val="accent6"/>
                </a:solidFill>
              </a:rPr>
              <a:t>Conclusion and Future Work</a:t>
            </a:r>
          </a:p>
        </p:txBody>
      </p:sp>
      <p:sp>
        <p:nvSpPr>
          <p:cNvPr id="3" name="Title 2">
            <a:extLst>
              <a:ext uri="{FF2B5EF4-FFF2-40B4-BE49-F238E27FC236}">
                <a16:creationId xmlns:a16="http://schemas.microsoft.com/office/drawing/2014/main" id="{7FFD417A-12A5-247B-C369-6844C30AB92C}"/>
              </a:ext>
            </a:extLst>
          </p:cNvPr>
          <p:cNvSpPr>
            <a:spLocks noGrp="1"/>
          </p:cNvSpPr>
          <p:nvPr>
            <p:ph type="title"/>
          </p:nvPr>
        </p:nvSpPr>
        <p:spPr>
          <a:xfrm>
            <a:off x="414883" y="321182"/>
            <a:ext cx="11345332" cy="510845"/>
          </a:xfrm>
        </p:spPr>
        <p:txBody>
          <a:bodyPr/>
          <a:lstStyle/>
          <a:p>
            <a:r>
              <a:rPr lang="en-DE" b="1" dirty="0"/>
              <a:t>Outline</a:t>
            </a:r>
          </a:p>
        </p:txBody>
      </p:sp>
      <p:sp>
        <p:nvSpPr>
          <p:cNvPr id="4" name="Slide Number Placeholder 3">
            <a:extLst>
              <a:ext uri="{FF2B5EF4-FFF2-40B4-BE49-F238E27FC236}">
                <a16:creationId xmlns:a16="http://schemas.microsoft.com/office/drawing/2014/main" id="{A992662A-B2E7-5B9D-3C47-347C64952114}"/>
              </a:ext>
            </a:extLst>
          </p:cNvPr>
          <p:cNvSpPr>
            <a:spLocks noGrp="1"/>
          </p:cNvSpPr>
          <p:nvPr>
            <p:ph type="sldNum" sz="quarter" idx="11"/>
          </p:nvPr>
        </p:nvSpPr>
        <p:spPr/>
        <p:txBody>
          <a:bodyPr/>
          <a:lstStyle/>
          <a:p>
            <a:fld id="{CE58CB1E-F828-4F11-99E0-327109AF9DA4}" type="slidenum">
              <a:rPr lang="de-DE" smtClean="0"/>
              <a:pPr/>
              <a:t>7</a:t>
            </a:fld>
            <a:endParaRPr lang="de-DE" dirty="0"/>
          </a:p>
        </p:txBody>
      </p:sp>
      <p:sp>
        <p:nvSpPr>
          <p:cNvPr id="5" name="Footer Placeholder 4">
            <a:extLst>
              <a:ext uri="{FF2B5EF4-FFF2-40B4-BE49-F238E27FC236}">
                <a16:creationId xmlns:a16="http://schemas.microsoft.com/office/drawing/2014/main" id="{DD4B5006-FE18-9852-5947-377371085D1F}"/>
              </a:ext>
            </a:extLst>
          </p:cNvPr>
          <p:cNvSpPr>
            <a:spLocks noGrp="1"/>
          </p:cNvSpPr>
          <p:nvPr>
            <p:ph type="ftr" sz="quarter" idx="12"/>
          </p:nvPr>
        </p:nvSpPr>
        <p:spPr/>
        <p:txBody>
          <a:bodyPr/>
          <a:lstStyle/>
          <a:p>
            <a:r>
              <a:rPr lang="en-US"/>
              <a:t>Mohak Chadha | Migrating from Microservices to Serverless: An IoT Platform Case Study | WoSC8</a:t>
            </a:r>
            <a:endParaRPr lang="en-US" dirty="0"/>
          </a:p>
        </p:txBody>
      </p:sp>
      <p:sp>
        <p:nvSpPr>
          <p:cNvPr id="6" name="Right Arrow 5">
            <a:extLst>
              <a:ext uri="{FF2B5EF4-FFF2-40B4-BE49-F238E27FC236}">
                <a16:creationId xmlns:a16="http://schemas.microsoft.com/office/drawing/2014/main" id="{F59064E6-8C6F-7D1A-9BFD-B4A6DD7B7106}"/>
              </a:ext>
            </a:extLst>
          </p:cNvPr>
          <p:cNvSpPr/>
          <p:nvPr/>
        </p:nvSpPr>
        <p:spPr>
          <a:xfrm flipH="1">
            <a:off x="3325620" y="1761638"/>
            <a:ext cx="2323857" cy="46011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DE" dirty="0"/>
          </a:p>
        </p:txBody>
      </p:sp>
    </p:spTree>
    <p:extLst>
      <p:ext uri="{BB962C8B-B14F-4D97-AF65-F5344CB8AC3E}">
        <p14:creationId xmlns:p14="http://schemas.microsoft.com/office/powerpoint/2010/main" val="52960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ADA2B4-585C-C333-6FF6-5F2ED5C2DB2C}"/>
              </a:ext>
            </a:extLst>
          </p:cNvPr>
          <p:cNvSpPr>
            <a:spLocks noGrp="1"/>
          </p:cNvSpPr>
          <p:nvPr>
            <p:ph idx="1"/>
          </p:nvPr>
        </p:nvSpPr>
        <p:spPr/>
        <p:txBody>
          <a:bodyPr/>
          <a:lstStyle/>
          <a:p>
            <a:endParaRPr lang="en-DE" dirty="0"/>
          </a:p>
        </p:txBody>
      </p:sp>
      <p:sp>
        <p:nvSpPr>
          <p:cNvPr id="3" name="Title 2">
            <a:extLst>
              <a:ext uri="{FF2B5EF4-FFF2-40B4-BE49-F238E27FC236}">
                <a16:creationId xmlns:a16="http://schemas.microsoft.com/office/drawing/2014/main" id="{4B7FBD0D-B499-11D1-F927-1B3BC2FCC69C}"/>
              </a:ext>
            </a:extLst>
          </p:cNvPr>
          <p:cNvSpPr>
            <a:spLocks noGrp="1"/>
          </p:cNvSpPr>
          <p:nvPr>
            <p:ph type="title"/>
          </p:nvPr>
        </p:nvSpPr>
        <p:spPr>
          <a:xfrm>
            <a:off x="414883" y="321182"/>
            <a:ext cx="11345332" cy="510845"/>
          </a:xfrm>
        </p:spPr>
        <p:txBody>
          <a:bodyPr/>
          <a:lstStyle/>
          <a:p>
            <a:r>
              <a:rPr lang="en-DE" dirty="0"/>
              <a:t>Goals</a:t>
            </a:r>
          </a:p>
        </p:txBody>
      </p:sp>
      <p:sp>
        <p:nvSpPr>
          <p:cNvPr id="4" name="Slide Number Placeholder 3">
            <a:extLst>
              <a:ext uri="{FF2B5EF4-FFF2-40B4-BE49-F238E27FC236}">
                <a16:creationId xmlns:a16="http://schemas.microsoft.com/office/drawing/2014/main" id="{9286EEE6-4E30-4645-744D-7B603C7E6669}"/>
              </a:ext>
            </a:extLst>
          </p:cNvPr>
          <p:cNvSpPr>
            <a:spLocks noGrp="1"/>
          </p:cNvSpPr>
          <p:nvPr>
            <p:ph type="sldNum" sz="quarter" idx="11"/>
          </p:nvPr>
        </p:nvSpPr>
        <p:spPr/>
        <p:txBody>
          <a:bodyPr/>
          <a:lstStyle/>
          <a:p>
            <a:fld id="{CE58CB1E-F828-4F11-99E0-327109AF9DA4}" type="slidenum">
              <a:rPr lang="de-DE" smtClean="0"/>
              <a:pPr/>
              <a:t>8</a:t>
            </a:fld>
            <a:endParaRPr lang="de-DE" dirty="0"/>
          </a:p>
        </p:txBody>
      </p:sp>
      <p:sp>
        <p:nvSpPr>
          <p:cNvPr id="5" name="Footer Placeholder 4">
            <a:extLst>
              <a:ext uri="{FF2B5EF4-FFF2-40B4-BE49-F238E27FC236}">
                <a16:creationId xmlns:a16="http://schemas.microsoft.com/office/drawing/2014/main" id="{8B5B82D5-2055-D8CA-0C4E-AFFE9EB968A0}"/>
              </a:ext>
            </a:extLst>
          </p:cNvPr>
          <p:cNvSpPr>
            <a:spLocks noGrp="1"/>
          </p:cNvSpPr>
          <p:nvPr>
            <p:ph type="ftr" sz="quarter" idx="12"/>
          </p:nvPr>
        </p:nvSpPr>
        <p:spPr/>
        <p:txBody>
          <a:bodyPr/>
          <a:lstStyle/>
          <a:p>
            <a:r>
              <a:rPr lang="en-US"/>
              <a:t>Mohak Chadha | Migrating from Microservices to Serverless: An IoT Platform Case Study | WoSC8</a:t>
            </a:r>
            <a:endParaRPr lang="en-US" dirty="0"/>
          </a:p>
        </p:txBody>
      </p:sp>
      <p:sp>
        <p:nvSpPr>
          <p:cNvPr id="6" name="Freeform 5">
            <a:extLst>
              <a:ext uri="{FF2B5EF4-FFF2-40B4-BE49-F238E27FC236}">
                <a16:creationId xmlns:a16="http://schemas.microsoft.com/office/drawing/2014/main" id="{5123964F-CE43-6842-A5EC-DBF6F76A673E}"/>
              </a:ext>
            </a:extLst>
          </p:cNvPr>
          <p:cNvSpPr/>
          <p:nvPr/>
        </p:nvSpPr>
        <p:spPr>
          <a:xfrm>
            <a:off x="2784110" y="1261532"/>
            <a:ext cx="7301111" cy="1083733"/>
          </a:xfrm>
          <a:custGeom>
            <a:avLst/>
            <a:gdLst>
              <a:gd name="connsiteX0" fmla="*/ 0 w 7301111"/>
              <a:gd name="connsiteY0" fmla="*/ 0 h 1083733"/>
              <a:gd name="connsiteX1" fmla="*/ 7301111 w 7301111"/>
              <a:gd name="connsiteY1" fmla="*/ 0 h 1083733"/>
              <a:gd name="connsiteX2" fmla="*/ 7301111 w 7301111"/>
              <a:gd name="connsiteY2" fmla="*/ 1083733 h 1083733"/>
              <a:gd name="connsiteX3" fmla="*/ 0 w 7301111"/>
              <a:gd name="connsiteY3" fmla="*/ 1083733 h 1083733"/>
              <a:gd name="connsiteX4" fmla="*/ 0 w 7301111"/>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1111" h="1083733">
                <a:moveTo>
                  <a:pt x="0" y="0"/>
                </a:moveTo>
                <a:lnTo>
                  <a:pt x="7301111" y="0"/>
                </a:lnTo>
                <a:lnTo>
                  <a:pt x="7301111" y="1083733"/>
                </a:lnTo>
                <a:lnTo>
                  <a:pt x="0" y="1083733"/>
                </a:lnTo>
                <a:lnTo>
                  <a:pt x="0" y="0"/>
                </a:lnTo>
                <a:close/>
              </a:path>
            </a:pathLst>
          </a:custGeom>
          <a:ln/>
          <a:scene3d>
            <a:camera prst="orthographicFront"/>
            <a:lightRig rig="flat" dir="t"/>
          </a:scene3d>
          <a:sp3d prstMaterial="dkEdge">
            <a:bevelT w="8200" h="38100"/>
          </a:sp3d>
        </p:spPr>
        <p:style>
          <a:lnRef idx="2">
            <a:schemeClr val="dk1"/>
          </a:lnRef>
          <a:fillRef idx="1">
            <a:schemeClr val="lt1"/>
          </a:fillRef>
          <a:effectRef idx="0">
            <a:schemeClr val="dk1"/>
          </a:effectRef>
          <a:fontRef idx="minor">
            <a:schemeClr val="dk1">
              <a:hueOff val="0"/>
              <a:satOff val="0"/>
              <a:lumOff val="0"/>
              <a:alphaOff val="0"/>
            </a:schemeClr>
          </a:fontRef>
        </p:style>
        <p:txBody>
          <a:bodyPr spcFirstLastPara="0" vert="horz" wrap="square" lIns="860213" tIns="78740" rIns="78740" bIns="78740" numCol="1" spcCol="1270" anchor="ctr" anchorCtr="0">
            <a:noAutofit/>
          </a:bodyPr>
          <a:lstStyle/>
          <a:p>
            <a:pPr marL="0" lvl="0" indent="0" algn="l" defTabSz="1377950">
              <a:lnSpc>
                <a:spcPct val="90000"/>
              </a:lnSpc>
              <a:spcBef>
                <a:spcPct val="0"/>
              </a:spcBef>
              <a:spcAft>
                <a:spcPct val="35000"/>
              </a:spcAft>
              <a:buNone/>
            </a:pPr>
            <a:r>
              <a:rPr lang="de-DE" sz="3100" kern="1200" dirty="0" err="1">
                <a:latin typeface="Calibri" panose="020F0502020204030204" pitchFamily="34" charset="0"/>
                <a:cs typeface="Calibri" panose="020F0502020204030204" pitchFamily="34" charset="0"/>
              </a:rPr>
              <a:t>Migrate</a:t>
            </a:r>
            <a:r>
              <a:rPr lang="de-DE" sz="3100" kern="1200" dirty="0">
                <a:latin typeface="Calibri" panose="020F0502020204030204" pitchFamily="34" charset="0"/>
                <a:cs typeface="Calibri" panose="020F0502020204030204" pitchFamily="34" charset="0"/>
              </a:rPr>
              <a:t> a IoT </a:t>
            </a:r>
            <a:r>
              <a:rPr lang="de-DE" sz="3100" kern="1200" dirty="0" err="1">
                <a:latin typeface="Calibri" panose="020F0502020204030204" pitchFamily="34" charset="0"/>
                <a:cs typeface="Calibri" panose="020F0502020204030204" pitchFamily="34" charset="0"/>
              </a:rPr>
              <a:t>platform</a:t>
            </a:r>
            <a:r>
              <a:rPr lang="de-DE" sz="3100" kern="1200" dirty="0">
                <a:latin typeface="Calibri" panose="020F0502020204030204" pitchFamily="34" charset="0"/>
                <a:cs typeface="Calibri" panose="020F0502020204030204" pitchFamily="34" charset="0"/>
              </a:rPr>
              <a:t> </a:t>
            </a:r>
            <a:r>
              <a:rPr lang="de-DE" sz="3100" kern="1200" dirty="0" err="1">
                <a:latin typeface="Calibri" panose="020F0502020204030204" pitchFamily="34" charset="0"/>
                <a:cs typeface="Calibri" panose="020F0502020204030204" pitchFamily="34" charset="0"/>
              </a:rPr>
              <a:t>application</a:t>
            </a:r>
            <a:r>
              <a:rPr lang="de-DE" sz="3100" kern="1200" dirty="0">
                <a:latin typeface="Calibri" panose="020F0502020204030204" pitchFamily="34" charset="0"/>
                <a:cs typeface="Calibri" panose="020F0502020204030204" pitchFamily="34" charset="0"/>
              </a:rPr>
              <a:t> </a:t>
            </a:r>
            <a:r>
              <a:rPr lang="de-DE" sz="3100" kern="1200" dirty="0" err="1">
                <a:latin typeface="Calibri" panose="020F0502020204030204" pitchFamily="34" charset="0"/>
                <a:cs typeface="Calibri" panose="020F0502020204030204" pitchFamily="34" charset="0"/>
              </a:rPr>
              <a:t>onto</a:t>
            </a:r>
            <a:r>
              <a:rPr lang="de-DE" sz="3100" kern="1200" dirty="0">
                <a:latin typeface="Calibri" panose="020F0502020204030204" pitchFamily="34" charset="0"/>
                <a:cs typeface="Calibri" panose="020F0502020204030204" pitchFamily="34" charset="0"/>
              </a:rPr>
              <a:t> </a:t>
            </a:r>
            <a:r>
              <a:rPr lang="de-DE" sz="3100" kern="1200" dirty="0" err="1">
                <a:latin typeface="Calibri" panose="020F0502020204030204" pitchFamily="34" charset="0"/>
                <a:cs typeface="Calibri" panose="020F0502020204030204" pitchFamily="34" charset="0"/>
              </a:rPr>
              <a:t>OpenWhisk</a:t>
            </a:r>
            <a:r>
              <a:rPr lang="de-DE" sz="3100" kern="1200" dirty="0">
                <a:latin typeface="Calibri" panose="020F0502020204030204" pitchFamily="34" charset="0"/>
                <a:cs typeface="Calibri" panose="020F0502020204030204" pitchFamily="34" charset="0"/>
              </a:rPr>
              <a:t> and GCR</a:t>
            </a:r>
            <a:r>
              <a:rPr lang="de-DE" sz="3100" dirty="0">
                <a:latin typeface="Calibri" panose="020F0502020204030204" pitchFamily="34" charset="0"/>
                <a:cs typeface="Calibri" panose="020F0502020204030204" pitchFamily="34" charset="0"/>
              </a:rPr>
              <a:t>.</a:t>
            </a:r>
            <a:endParaRPr lang="en-US" sz="3100" kern="1200" dirty="0">
              <a:latin typeface="Calibri" panose="020F0502020204030204" pitchFamily="34" charset="0"/>
              <a:cs typeface="Calibri" panose="020F0502020204030204" pitchFamily="34" charset="0"/>
            </a:endParaRPr>
          </a:p>
        </p:txBody>
      </p:sp>
      <p:sp>
        <p:nvSpPr>
          <p:cNvPr id="7" name="Oval 6">
            <a:extLst>
              <a:ext uri="{FF2B5EF4-FFF2-40B4-BE49-F238E27FC236}">
                <a16:creationId xmlns:a16="http://schemas.microsoft.com/office/drawing/2014/main" id="{88870D33-756F-7559-0B90-1C874962BE8E}"/>
              </a:ext>
            </a:extLst>
          </p:cNvPr>
          <p:cNvSpPr/>
          <p:nvPr/>
        </p:nvSpPr>
        <p:spPr>
          <a:xfrm>
            <a:off x="2106777" y="1126066"/>
            <a:ext cx="1354666" cy="1354666"/>
          </a:xfrm>
          <a:prstGeom prst="ellipse">
            <a:avLst/>
          </a:prstGeom>
        </p:spPr>
        <p:style>
          <a:lnRef idx="3">
            <a:schemeClr val="lt1"/>
          </a:lnRef>
          <a:fillRef idx="1">
            <a:schemeClr val="accent1"/>
          </a:fillRef>
          <a:effectRef idx="1">
            <a:schemeClr val="accent1"/>
          </a:effectRef>
          <a:fontRef idx="minor">
            <a:schemeClr val="dk1">
              <a:hueOff val="0"/>
              <a:satOff val="0"/>
              <a:lumOff val="0"/>
              <a:alphaOff val="0"/>
            </a:schemeClr>
          </a:fontRef>
        </p:style>
      </p:sp>
      <p:sp>
        <p:nvSpPr>
          <p:cNvPr id="8" name="Freeform 7">
            <a:extLst>
              <a:ext uri="{FF2B5EF4-FFF2-40B4-BE49-F238E27FC236}">
                <a16:creationId xmlns:a16="http://schemas.microsoft.com/office/drawing/2014/main" id="{C83972C3-563B-9C0B-83EF-7BA0940AFF27}"/>
              </a:ext>
            </a:extLst>
          </p:cNvPr>
          <p:cNvSpPr/>
          <p:nvPr/>
        </p:nvSpPr>
        <p:spPr>
          <a:xfrm>
            <a:off x="3178048" y="2887132"/>
            <a:ext cx="6907174" cy="1083733"/>
          </a:xfrm>
          <a:custGeom>
            <a:avLst/>
            <a:gdLst>
              <a:gd name="connsiteX0" fmla="*/ 0 w 6907174"/>
              <a:gd name="connsiteY0" fmla="*/ 0 h 1083733"/>
              <a:gd name="connsiteX1" fmla="*/ 6907174 w 6907174"/>
              <a:gd name="connsiteY1" fmla="*/ 0 h 1083733"/>
              <a:gd name="connsiteX2" fmla="*/ 6907174 w 6907174"/>
              <a:gd name="connsiteY2" fmla="*/ 1083733 h 1083733"/>
              <a:gd name="connsiteX3" fmla="*/ 0 w 6907174"/>
              <a:gd name="connsiteY3" fmla="*/ 1083733 h 1083733"/>
              <a:gd name="connsiteX4" fmla="*/ 0 w 6907174"/>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7174" h="1083733">
                <a:moveTo>
                  <a:pt x="0" y="0"/>
                </a:moveTo>
                <a:lnTo>
                  <a:pt x="6907174" y="0"/>
                </a:lnTo>
                <a:lnTo>
                  <a:pt x="6907174" y="1083733"/>
                </a:lnTo>
                <a:lnTo>
                  <a:pt x="0" y="1083733"/>
                </a:lnTo>
                <a:lnTo>
                  <a:pt x="0" y="0"/>
                </a:lnTo>
                <a:close/>
              </a:path>
            </a:pathLst>
          </a:custGeom>
          <a:scene3d>
            <a:camera prst="orthographicFront"/>
            <a:lightRig rig="flat" dir="t"/>
          </a:scene3d>
          <a:sp3d prstMaterial="dkEdge">
            <a:bevelT w="8200" h="38100"/>
          </a:sp3d>
        </p:spPr>
        <p:style>
          <a:lnRef idx="2">
            <a:schemeClr val="dk1"/>
          </a:lnRef>
          <a:fillRef idx="1">
            <a:schemeClr val="lt1"/>
          </a:fillRef>
          <a:effectRef idx="0">
            <a:schemeClr val="dk1"/>
          </a:effectRef>
          <a:fontRef idx="minor">
            <a:schemeClr val="dk1">
              <a:hueOff val="0"/>
              <a:satOff val="0"/>
              <a:lumOff val="0"/>
              <a:alphaOff val="0"/>
            </a:schemeClr>
          </a:fontRef>
        </p:style>
        <p:txBody>
          <a:bodyPr spcFirstLastPara="0" vert="horz" wrap="square" lIns="860213" tIns="78740" rIns="78740" bIns="78740" numCol="1" spcCol="1270" anchor="ctr" anchorCtr="0">
            <a:noAutofit/>
          </a:bodyPr>
          <a:lstStyle/>
          <a:p>
            <a:pPr lvl="0" defTabSz="1377950">
              <a:lnSpc>
                <a:spcPct val="90000"/>
              </a:lnSpc>
              <a:spcBef>
                <a:spcPct val="0"/>
              </a:spcBef>
              <a:spcAft>
                <a:spcPct val="35000"/>
              </a:spcAft>
            </a:pPr>
            <a:r>
              <a:rPr lang="en-GB" sz="3100" dirty="0">
                <a:latin typeface="Calibri" panose="020F0502020204030204" pitchFamily="34" charset="0"/>
                <a:cs typeface="Calibri" panose="020F0502020204030204" pitchFamily="34" charset="0"/>
              </a:rPr>
              <a:t>Performance evaluation of different deployment strategies.</a:t>
            </a:r>
            <a:endParaRPr lang="en-US" sz="3100" kern="1200" dirty="0">
              <a:latin typeface="Calibri" panose="020F0502020204030204" pitchFamily="34" charset="0"/>
              <a:cs typeface="Calibri" panose="020F0502020204030204" pitchFamily="34" charset="0"/>
            </a:endParaRPr>
          </a:p>
        </p:txBody>
      </p:sp>
      <p:sp>
        <p:nvSpPr>
          <p:cNvPr id="9" name="Oval 8">
            <a:extLst>
              <a:ext uri="{FF2B5EF4-FFF2-40B4-BE49-F238E27FC236}">
                <a16:creationId xmlns:a16="http://schemas.microsoft.com/office/drawing/2014/main" id="{29AAFE97-3C9A-A39B-A4D6-90BADAE7D36F}"/>
              </a:ext>
            </a:extLst>
          </p:cNvPr>
          <p:cNvSpPr/>
          <p:nvPr/>
        </p:nvSpPr>
        <p:spPr>
          <a:xfrm>
            <a:off x="2500714" y="2751666"/>
            <a:ext cx="1354666" cy="1354666"/>
          </a:xfrm>
          <a:prstGeom prst="ellipse">
            <a:avLst/>
          </a:prstGeom>
          <a:ln/>
        </p:spPr>
        <p:style>
          <a:lnRef idx="3">
            <a:schemeClr val="lt1"/>
          </a:lnRef>
          <a:fillRef idx="1">
            <a:schemeClr val="accent1"/>
          </a:fillRef>
          <a:effectRef idx="1">
            <a:schemeClr val="accent1"/>
          </a:effectRef>
          <a:fontRef idx="minor">
            <a:schemeClr val="dk1">
              <a:hueOff val="0"/>
              <a:satOff val="0"/>
              <a:lumOff val="0"/>
              <a:alphaOff val="0"/>
            </a:schemeClr>
          </a:fontRef>
        </p:style>
      </p:sp>
      <p:sp>
        <p:nvSpPr>
          <p:cNvPr id="10" name="Freeform 9">
            <a:extLst>
              <a:ext uri="{FF2B5EF4-FFF2-40B4-BE49-F238E27FC236}">
                <a16:creationId xmlns:a16="http://schemas.microsoft.com/office/drawing/2014/main" id="{FBD06F66-C01D-DF78-3356-38330587F9B0}"/>
              </a:ext>
            </a:extLst>
          </p:cNvPr>
          <p:cNvSpPr/>
          <p:nvPr/>
        </p:nvSpPr>
        <p:spPr>
          <a:xfrm>
            <a:off x="2784110" y="4512732"/>
            <a:ext cx="7301111" cy="1083733"/>
          </a:xfrm>
          <a:custGeom>
            <a:avLst/>
            <a:gdLst>
              <a:gd name="connsiteX0" fmla="*/ 0 w 7301111"/>
              <a:gd name="connsiteY0" fmla="*/ 0 h 1083733"/>
              <a:gd name="connsiteX1" fmla="*/ 7301111 w 7301111"/>
              <a:gd name="connsiteY1" fmla="*/ 0 h 1083733"/>
              <a:gd name="connsiteX2" fmla="*/ 7301111 w 7301111"/>
              <a:gd name="connsiteY2" fmla="*/ 1083733 h 1083733"/>
              <a:gd name="connsiteX3" fmla="*/ 0 w 7301111"/>
              <a:gd name="connsiteY3" fmla="*/ 1083733 h 1083733"/>
              <a:gd name="connsiteX4" fmla="*/ 0 w 7301111"/>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1111" h="1083733">
                <a:moveTo>
                  <a:pt x="0" y="0"/>
                </a:moveTo>
                <a:lnTo>
                  <a:pt x="7301111" y="0"/>
                </a:lnTo>
                <a:lnTo>
                  <a:pt x="7301111" y="1083733"/>
                </a:lnTo>
                <a:lnTo>
                  <a:pt x="0" y="1083733"/>
                </a:lnTo>
                <a:lnTo>
                  <a:pt x="0" y="0"/>
                </a:lnTo>
                <a:close/>
              </a:path>
            </a:pathLst>
          </a:custGeom>
          <a:ln/>
          <a:scene3d>
            <a:camera prst="orthographicFront"/>
            <a:lightRig rig="flat" dir="t"/>
          </a:scene3d>
          <a:sp3d prstMaterial="dkEdge">
            <a:bevelT w="8200" h="38100"/>
          </a:sp3d>
        </p:spPr>
        <p:style>
          <a:lnRef idx="2">
            <a:schemeClr val="dk1"/>
          </a:lnRef>
          <a:fillRef idx="1">
            <a:schemeClr val="lt1"/>
          </a:fillRef>
          <a:effectRef idx="0">
            <a:schemeClr val="dk1"/>
          </a:effectRef>
          <a:fontRef idx="minor">
            <a:schemeClr val="dk1">
              <a:hueOff val="0"/>
              <a:satOff val="0"/>
              <a:lumOff val="0"/>
              <a:alphaOff val="0"/>
            </a:schemeClr>
          </a:fontRef>
        </p:style>
        <p:txBody>
          <a:bodyPr spcFirstLastPara="0" vert="horz" wrap="square" lIns="860213"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dirty="0">
                <a:latin typeface="Calibri" panose="020F0502020204030204" pitchFamily="34" charset="0"/>
                <a:cs typeface="Calibri" panose="020F0502020204030204" pitchFamily="34" charset="0"/>
              </a:rPr>
              <a:t>Lessons Learned.</a:t>
            </a:r>
          </a:p>
        </p:txBody>
      </p:sp>
      <p:sp>
        <p:nvSpPr>
          <p:cNvPr id="11" name="Oval 10">
            <a:extLst>
              <a:ext uri="{FF2B5EF4-FFF2-40B4-BE49-F238E27FC236}">
                <a16:creationId xmlns:a16="http://schemas.microsoft.com/office/drawing/2014/main" id="{80F7F99C-C15C-63EE-7631-D047372FADD4}"/>
              </a:ext>
            </a:extLst>
          </p:cNvPr>
          <p:cNvSpPr/>
          <p:nvPr/>
        </p:nvSpPr>
        <p:spPr>
          <a:xfrm>
            <a:off x="2106777" y="4377266"/>
            <a:ext cx="1354666" cy="1354666"/>
          </a:xfrm>
          <a:prstGeom prst="ellipse">
            <a:avLst/>
          </a:prstGeom>
          <a:ln/>
        </p:spPr>
        <p:style>
          <a:lnRef idx="3">
            <a:schemeClr val="lt1"/>
          </a:lnRef>
          <a:fillRef idx="1">
            <a:schemeClr val="accent1"/>
          </a:fillRef>
          <a:effectRef idx="1">
            <a:schemeClr val="accent1"/>
          </a:effectRef>
          <a:fontRef idx="minor">
            <a:schemeClr val="dk1">
              <a:hueOff val="0"/>
              <a:satOff val="0"/>
              <a:lumOff val="0"/>
              <a:alphaOff val="0"/>
            </a:schemeClr>
          </a:fontRef>
        </p:style>
      </p:sp>
      <p:sp>
        <p:nvSpPr>
          <p:cNvPr id="12" name="TextBox 11">
            <a:extLst>
              <a:ext uri="{FF2B5EF4-FFF2-40B4-BE49-F238E27FC236}">
                <a16:creationId xmlns:a16="http://schemas.microsoft.com/office/drawing/2014/main" id="{D0746D86-6896-29F1-4805-E0DE62BC3920}"/>
              </a:ext>
            </a:extLst>
          </p:cNvPr>
          <p:cNvSpPr txBox="1"/>
          <p:nvPr/>
        </p:nvSpPr>
        <p:spPr>
          <a:xfrm>
            <a:off x="2615609" y="1371600"/>
            <a:ext cx="312586" cy="794064"/>
          </a:xfrm>
          <a:prstGeom prst="rect">
            <a:avLst/>
          </a:prstGeom>
          <a:noFill/>
        </p:spPr>
        <p:txBody>
          <a:bodyPr wrap="none" lIns="0" tIns="0" rIns="0" bIns="0" rtlCol="0">
            <a:spAutoFit/>
          </a:bodyPr>
          <a:lstStyle/>
          <a:p>
            <a:pPr>
              <a:lnSpc>
                <a:spcPct val="114000"/>
              </a:lnSpc>
            </a:pPr>
            <a:r>
              <a:rPr lang="en-US" sz="4800" dirty="0">
                <a:solidFill>
                  <a:schemeClr val="bg1"/>
                </a:solidFill>
                <a:latin typeface="Calibri" panose="020F0502020204030204" pitchFamily="34" charset="0"/>
                <a:cs typeface="Calibri" panose="020F0502020204030204" pitchFamily="34" charset="0"/>
              </a:rPr>
              <a:t>1</a:t>
            </a:r>
          </a:p>
        </p:txBody>
      </p:sp>
      <p:sp>
        <p:nvSpPr>
          <p:cNvPr id="13" name="TextBox 12">
            <a:extLst>
              <a:ext uri="{FF2B5EF4-FFF2-40B4-BE49-F238E27FC236}">
                <a16:creationId xmlns:a16="http://schemas.microsoft.com/office/drawing/2014/main" id="{8A066452-EFA2-EB38-0A77-B95CD3855238}"/>
              </a:ext>
            </a:extLst>
          </p:cNvPr>
          <p:cNvSpPr txBox="1"/>
          <p:nvPr/>
        </p:nvSpPr>
        <p:spPr>
          <a:xfrm>
            <a:off x="3023190" y="3031967"/>
            <a:ext cx="312586" cy="794064"/>
          </a:xfrm>
          <a:prstGeom prst="rect">
            <a:avLst/>
          </a:prstGeom>
          <a:noFill/>
        </p:spPr>
        <p:txBody>
          <a:bodyPr wrap="none" lIns="0" tIns="0" rIns="0" bIns="0" rtlCol="0">
            <a:spAutoFit/>
          </a:bodyPr>
          <a:lstStyle/>
          <a:p>
            <a:pPr>
              <a:lnSpc>
                <a:spcPct val="114000"/>
              </a:lnSpc>
            </a:pPr>
            <a:r>
              <a:rPr lang="en-US" sz="4800" dirty="0">
                <a:solidFill>
                  <a:schemeClr val="bg1"/>
                </a:solidFill>
                <a:latin typeface="Calibri" panose="020F0502020204030204" pitchFamily="34" charset="0"/>
                <a:cs typeface="Calibri" panose="020F0502020204030204" pitchFamily="34" charset="0"/>
              </a:rPr>
              <a:t>2</a:t>
            </a:r>
          </a:p>
        </p:txBody>
      </p:sp>
      <p:sp>
        <p:nvSpPr>
          <p:cNvPr id="14" name="TextBox 13">
            <a:extLst>
              <a:ext uri="{FF2B5EF4-FFF2-40B4-BE49-F238E27FC236}">
                <a16:creationId xmlns:a16="http://schemas.microsoft.com/office/drawing/2014/main" id="{56571B9D-72F4-6E18-7EF8-A895A57194D0}"/>
              </a:ext>
            </a:extLst>
          </p:cNvPr>
          <p:cNvSpPr txBox="1"/>
          <p:nvPr/>
        </p:nvSpPr>
        <p:spPr>
          <a:xfrm>
            <a:off x="2615609" y="4596809"/>
            <a:ext cx="312586" cy="794064"/>
          </a:xfrm>
          <a:prstGeom prst="rect">
            <a:avLst/>
          </a:prstGeom>
          <a:noFill/>
        </p:spPr>
        <p:txBody>
          <a:bodyPr wrap="none" lIns="0" tIns="0" rIns="0" bIns="0" rtlCol="0">
            <a:spAutoFit/>
          </a:bodyPr>
          <a:lstStyle/>
          <a:p>
            <a:pPr>
              <a:lnSpc>
                <a:spcPct val="114000"/>
              </a:lnSpc>
            </a:pPr>
            <a:r>
              <a:rPr lang="en-US" sz="4800" dirty="0">
                <a:solidFill>
                  <a:schemeClr val="bg1"/>
                </a:solidFill>
                <a:latin typeface="Calibri" panose="020F0502020204030204" pitchFamily="34" charset="0"/>
                <a:cs typeface="Calibri" panose="020F0502020204030204" pitchFamily="34" charset="0"/>
              </a:rPr>
              <a:t>3</a:t>
            </a:r>
          </a:p>
        </p:txBody>
      </p:sp>
    </p:spTree>
    <p:extLst>
      <p:ext uri="{BB962C8B-B14F-4D97-AF65-F5344CB8AC3E}">
        <p14:creationId xmlns:p14="http://schemas.microsoft.com/office/powerpoint/2010/main" val="3029691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2" grpId="0"/>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1A9C32-88FB-4FD3-905B-3ACC5ECBC81E}"/>
              </a:ext>
            </a:extLst>
          </p:cNvPr>
          <p:cNvSpPr>
            <a:spLocks noGrp="1"/>
          </p:cNvSpPr>
          <p:nvPr>
            <p:ph idx="1"/>
          </p:nvPr>
        </p:nvSpPr>
        <p:spPr/>
        <p:txBody>
          <a:bodyPr/>
          <a:lstStyle/>
          <a:p>
            <a:pPr marL="342900" indent="-342900">
              <a:lnSpc>
                <a:spcPct val="150000"/>
              </a:lnSpc>
              <a:buFont typeface="Wingdings" pitchFamily="2" charset="2"/>
              <a:buChar char="q"/>
            </a:pPr>
            <a:r>
              <a:rPr lang="en-DE" sz="2200" dirty="0">
                <a:solidFill>
                  <a:schemeClr val="accent6"/>
                </a:solidFill>
              </a:rPr>
              <a:t>Motivation</a:t>
            </a:r>
          </a:p>
          <a:p>
            <a:pPr marL="342900" indent="-342900">
              <a:lnSpc>
                <a:spcPct val="150000"/>
              </a:lnSpc>
              <a:buFont typeface="Wingdings" pitchFamily="2" charset="2"/>
              <a:buChar char="q"/>
            </a:pPr>
            <a:r>
              <a:rPr lang="en-DE" sz="2200" dirty="0">
                <a:solidFill>
                  <a:schemeClr val="accent6"/>
                </a:solidFill>
              </a:rPr>
              <a:t>Goals</a:t>
            </a:r>
          </a:p>
          <a:p>
            <a:pPr marL="342900" indent="-342900">
              <a:lnSpc>
                <a:spcPct val="150000"/>
              </a:lnSpc>
              <a:buFont typeface="Wingdings" pitchFamily="2" charset="2"/>
              <a:buChar char="q"/>
            </a:pPr>
            <a:r>
              <a:rPr lang="en-DE" sz="2200" dirty="0"/>
              <a:t>Background</a:t>
            </a:r>
          </a:p>
          <a:p>
            <a:pPr marL="342900" indent="-342900">
              <a:lnSpc>
                <a:spcPct val="150000"/>
              </a:lnSpc>
              <a:buFont typeface="Wingdings" pitchFamily="2" charset="2"/>
              <a:buChar char="q"/>
            </a:pPr>
            <a:r>
              <a:rPr lang="en-DE" sz="2200" dirty="0">
                <a:solidFill>
                  <a:schemeClr val="accent6"/>
                </a:solidFill>
              </a:rPr>
              <a:t>Migration Methodology</a:t>
            </a:r>
          </a:p>
          <a:p>
            <a:pPr marL="342900" indent="-342900">
              <a:lnSpc>
                <a:spcPct val="150000"/>
              </a:lnSpc>
              <a:buFont typeface="Wingdings" pitchFamily="2" charset="2"/>
              <a:buChar char="q"/>
            </a:pPr>
            <a:r>
              <a:rPr lang="en-DE" sz="2200" dirty="0">
                <a:solidFill>
                  <a:schemeClr val="accent6"/>
                </a:solidFill>
              </a:rPr>
              <a:t>Experimental Setup</a:t>
            </a:r>
          </a:p>
          <a:p>
            <a:pPr marL="342900" indent="-342900">
              <a:lnSpc>
                <a:spcPct val="150000"/>
              </a:lnSpc>
              <a:buFont typeface="Wingdings" pitchFamily="2" charset="2"/>
              <a:buChar char="q"/>
            </a:pPr>
            <a:r>
              <a:rPr lang="en-DE" sz="2200" dirty="0">
                <a:solidFill>
                  <a:schemeClr val="accent6"/>
                </a:solidFill>
              </a:rPr>
              <a:t>Results</a:t>
            </a:r>
          </a:p>
          <a:p>
            <a:pPr marL="342900" indent="-342900">
              <a:lnSpc>
                <a:spcPct val="150000"/>
              </a:lnSpc>
              <a:buFont typeface="Wingdings" pitchFamily="2" charset="2"/>
              <a:buChar char="q"/>
            </a:pPr>
            <a:r>
              <a:rPr lang="en-DE" sz="2200" dirty="0">
                <a:solidFill>
                  <a:schemeClr val="accent6"/>
                </a:solidFill>
              </a:rPr>
              <a:t>Conclusion and Future Work</a:t>
            </a:r>
          </a:p>
        </p:txBody>
      </p:sp>
      <p:sp>
        <p:nvSpPr>
          <p:cNvPr id="3" name="Title 2">
            <a:extLst>
              <a:ext uri="{FF2B5EF4-FFF2-40B4-BE49-F238E27FC236}">
                <a16:creationId xmlns:a16="http://schemas.microsoft.com/office/drawing/2014/main" id="{7FFD417A-12A5-247B-C369-6844C30AB92C}"/>
              </a:ext>
            </a:extLst>
          </p:cNvPr>
          <p:cNvSpPr>
            <a:spLocks noGrp="1"/>
          </p:cNvSpPr>
          <p:nvPr>
            <p:ph type="title"/>
          </p:nvPr>
        </p:nvSpPr>
        <p:spPr>
          <a:xfrm>
            <a:off x="414883" y="321182"/>
            <a:ext cx="11345332" cy="510845"/>
          </a:xfrm>
        </p:spPr>
        <p:txBody>
          <a:bodyPr/>
          <a:lstStyle/>
          <a:p>
            <a:r>
              <a:rPr lang="en-DE" b="1" dirty="0"/>
              <a:t>Outline</a:t>
            </a:r>
          </a:p>
        </p:txBody>
      </p:sp>
      <p:sp>
        <p:nvSpPr>
          <p:cNvPr id="4" name="Slide Number Placeholder 3">
            <a:extLst>
              <a:ext uri="{FF2B5EF4-FFF2-40B4-BE49-F238E27FC236}">
                <a16:creationId xmlns:a16="http://schemas.microsoft.com/office/drawing/2014/main" id="{A992662A-B2E7-5B9D-3C47-347C64952114}"/>
              </a:ext>
            </a:extLst>
          </p:cNvPr>
          <p:cNvSpPr>
            <a:spLocks noGrp="1"/>
          </p:cNvSpPr>
          <p:nvPr>
            <p:ph type="sldNum" sz="quarter" idx="11"/>
          </p:nvPr>
        </p:nvSpPr>
        <p:spPr/>
        <p:txBody>
          <a:bodyPr/>
          <a:lstStyle/>
          <a:p>
            <a:fld id="{CE58CB1E-F828-4F11-99E0-327109AF9DA4}" type="slidenum">
              <a:rPr lang="de-DE" smtClean="0"/>
              <a:pPr/>
              <a:t>9</a:t>
            </a:fld>
            <a:endParaRPr lang="de-DE" dirty="0"/>
          </a:p>
        </p:txBody>
      </p:sp>
      <p:sp>
        <p:nvSpPr>
          <p:cNvPr id="5" name="Footer Placeholder 4">
            <a:extLst>
              <a:ext uri="{FF2B5EF4-FFF2-40B4-BE49-F238E27FC236}">
                <a16:creationId xmlns:a16="http://schemas.microsoft.com/office/drawing/2014/main" id="{DD4B5006-FE18-9852-5947-377371085D1F}"/>
              </a:ext>
            </a:extLst>
          </p:cNvPr>
          <p:cNvSpPr>
            <a:spLocks noGrp="1"/>
          </p:cNvSpPr>
          <p:nvPr>
            <p:ph type="ftr" sz="quarter" idx="12"/>
          </p:nvPr>
        </p:nvSpPr>
        <p:spPr/>
        <p:txBody>
          <a:bodyPr/>
          <a:lstStyle/>
          <a:p>
            <a:r>
              <a:rPr lang="en-US"/>
              <a:t>Mohak Chadha | Migrating from Microservices to Serverless: An IoT Platform Case Study | WoSC8</a:t>
            </a:r>
            <a:endParaRPr lang="en-US" dirty="0"/>
          </a:p>
        </p:txBody>
      </p:sp>
      <p:sp>
        <p:nvSpPr>
          <p:cNvPr id="6" name="Right Arrow 5">
            <a:extLst>
              <a:ext uri="{FF2B5EF4-FFF2-40B4-BE49-F238E27FC236}">
                <a16:creationId xmlns:a16="http://schemas.microsoft.com/office/drawing/2014/main" id="{F59064E6-8C6F-7D1A-9BFD-B4A6DD7B7106}"/>
              </a:ext>
            </a:extLst>
          </p:cNvPr>
          <p:cNvSpPr/>
          <p:nvPr/>
        </p:nvSpPr>
        <p:spPr>
          <a:xfrm flipH="1">
            <a:off x="2783970" y="2239222"/>
            <a:ext cx="2323857" cy="46011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DE" dirty="0"/>
          </a:p>
        </p:txBody>
      </p:sp>
    </p:spTree>
    <p:extLst>
      <p:ext uri="{BB962C8B-B14F-4D97-AF65-F5344CB8AC3E}">
        <p14:creationId xmlns:p14="http://schemas.microsoft.com/office/powerpoint/2010/main" val="895237757"/>
      </p:ext>
    </p:extLst>
  </p:cSld>
  <p:clrMapOvr>
    <a:masterClrMapping/>
  </p:clrMapOvr>
</p:sld>
</file>

<file path=ppt/theme/theme1.xml><?xml version="1.0" encoding="utf-8"?>
<a:theme xmlns:a="http://schemas.openxmlformats.org/drawingml/2006/main" name="2_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Template_TUM_Presentation" id="{872F3CA9-D77D-754B-A81C-2F246AD79C47}" vid="{984001FA-725B-704E-BE9F-9C890DEA24E6}"/>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el 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Template_TUM_Presentation" id="{872F3CA9-D77D-754B-A81C-2F246AD79C47}" vid="{41D82C51-F9DF-4E4F-A573-E9C7FFC69569}"/>
    </a:ext>
  </a:extLst>
</a:theme>
</file>

<file path=ppt/theme/theme3.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Template_TUM_Presentation" id="{872F3CA9-D77D-754B-A81C-2F246AD79C47}" vid="{7EE512BB-B7A3-754A-96F1-B846E2E35ED9}"/>
    </a:ext>
  </a:extLst>
</a:theme>
</file>

<file path=ppt/theme/theme4.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Template_TUM_Presentation" id="{872F3CA9-D77D-754B-A81C-2F246AD79C47}" vid="{EFFB1EA2-5970-1A41-B796-3D9162CE7457}"/>
    </a:ext>
  </a:extLst>
</a:theme>
</file>

<file path=ppt/theme/theme5.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Template_TUM_Presentation" id="{872F3CA9-D77D-754B-A81C-2F246AD79C47}" vid="{E5B9D373-9CEB-B442-A431-27CDBA345821}"/>
    </a:ext>
  </a:extLst>
</a:theme>
</file>

<file path=ppt/theme/theme6.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Template_TUM_Presentation" id="{872F3CA9-D77D-754B-A81C-2F246AD79C47}" vid="{F4ADC60A-5B1F-454A-A6E2-9C13C3A625A1}"/>
    </a:ext>
  </a:extLst>
</a:theme>
</file>

<file path=ppt/theme/theme7.xml><?xml version="1.0" encoding="utf-8"?>
<a:theme xmlns:a="http://schemas.openxmlformats.org/drawingml/2006/main" name="1_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Template_TUM_Presentation" id="{872F3CA9-D77D-754B-A81C-2F246AD79C47}" vid="{5F07A972-C3FD-CE4D-9AF7-B44A3FDCBB0A}"/>
    </a:ext>
  </a:extLst>
</a:theme>
</file>

<file path=ppt/theme/theme8.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Template_TUM_Presentation" id="{872F3CA9-D77D-754B-A81C-2F246AD79C47}" vid="{4E7284A5-73FB-9642-BC1B-653009BB2A0E}"/>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2_Kapiteltrenner blau</Template>
  <TotalTime>2286</TotalTime>
  <Words>2594</Words>
  <Application>Microsoft Macintosh PowerPoint</Application>
  <PresentationFormat>Widescreen</PresentationFormat>
  <Paragraphs>472</Paragraphs>
  <Slides>25</Slides>
  <Notes>25</Notes>
  <HiddenSlides>0</HiddenSlides>
  <MMClips>0</MMClips>
  <ScaleCrop>false</ScaleCrop>
  <HeadingPairs>
    <vt:vector size="6" baseType="variant">
      <vt:variant>
        <vt:lpstr>Fonts Used</vt:lpstr>
      </vt:variant>
      <vt:variant>
        <vt:i4>7</vt:i4>
      </vt:variant>
      <vt:variant>
        <vt:lpstr>Theme</vt:lpstr>
      </vt:variant>
      <vt:variant>
        <vt:i4>8</vt:i4>
      </vt:variant>
      <vt:variant>
        <vt:lpstr>Slide Titles</vt:lpstr>
      </vt:variant>
      <vt:variant>
        <vt:i4>25</vt:i4>
      </vt:variant>
    </vt:vector>
  </HeadingPairs>
  <TitlesOfParts>
    <vt:vector size="40" baseType="lpstr">
      <vt:lpstr>Arial</vt:lpstr>
      <vt:lpstr>Calibri</vt:lpstr>
      <vt:lpstr>Cambria Math</vt:lpstr>
      <vt:lpstr>Courier</vt:lpstr>
      <vt:lpstr>NimbusRomNo9L</vt:lpstr>
      <vt:lpstr>Symbol</vt:lpstr>
      <vt:lpstr>Wingdings</vt:lpstr>
      <vt:lpstr>2_Kapiteltrenner blau</vt:lpstr>
      <vt:lpstr>Titel 1</vt:lpstr>
      <vt:lpstr>Titel 2</vt:lpstr>
      <vt:lpstr>Titel 3</vt:lpstr>
      <vt:lpstr>Inhalt</vt:lpstr>
      <vt:lpstr>Kapiteltrenner blau</vt:lpstr>
      <vt:lpstr>1_Kapiteltrenner blau</vt:lpstr>
      <vt:lpstr>Kapiteltrenner schwarz</vt:lpstr>
      <vt:lpstr>Migrating from Microservices to Serverless: An IoT Platform Case Study    </vt:lpstr>
      <vt:lpstr>Outline</vt:lpstr>
      <vt:lpstr>Outline</vt:lpstr>
      <vt:lpstr>Microservices Architecture</vt:lpstr>
      <vt:lpstr>Introducing: Serverless</vt:lpstr>
      <vt:lpstr>PowerPoint Presentation</vt:lpstr>
      <vt:lpstr>Outline</vt:lpstr>
      <vt:lpstr>Goals</vt:lpstr>
      <vt:lpstr>Outline</vt:lpstr>
      <vt:lpstr>IoT Platform</vt:lpstr>
      <vt:lpstr>Outline</vt:lpstr>
      <vt:lpstr>Migration Methodology</vt:lpstr>
      <vt:lpstr>Migration Methodology</vt:lpstr>
      <vt:lpstr>Migration Methodology</vt:lpstr>
      <vt:lpstr>Outline</vt:lpstr>
      <vt:lpstr>Experiment Setup</vt:lpstr>
      <vt:lpstr>Experiment Procedure</vt:lpstr>
      <vt:lpstr>Outline</vt:lpstr>
      <vt:lpstr>Performance Analysis</vt:lpstr>
      <vt:lpstr>Performance Analysis</vt:lpstr>
      <vt:lpstr>Takeaways: Performance Analysis</vt:lpstr>
      <vt:lpstr>Cost Analysis</vt:lpstr>
      <vt:lpstr>Outline</vt:lpstr>
      <vt:lpstr>Conclusion and Future Work</vt:lpstr>
      <vt:lpstr>Contact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Towards Federated Learning Using FaaS Fabric  </dc:title>
  <dc:creator>Microsoft Office User</dc:creator>
  <cp:lastModifiedBy>Microsoft Office User</cp:lastModifiedBy>
  <cp:revision>188</cp:revision>
  <dcterms:created xsi:type="dcterms:W3CDTF">2020-11-26T11:45:43Z</dcterms:created>
  <dcterms:modified xsi:type="dcterms:W3CDTF">2022-11-07T18:12:12Z</dcterms:modified>
</cp:coreProperties>
</file>