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6" r:id="rId3"/>
    <p:sldId id="279" r:id="rId4"/>
    <p:sldId id="297" r:id="rId5"/>
    <p:sldId id="257" r:id="rId6"/>
    <p:sldId id="262" r:id="rId7"/>
    <p:sldId id="261" r:id="rId8"/>
    <p:sldId id="264" r:id="rId9"/>
    <p:sldId id="265" r:id="rId10"/>
    <p:sldId id="267" r:id="rId11"/>
    <p:sldId id="292" r:id="rId12"/>
    <p:sldId id="268" r:id="rId13"/>
    <p:sldId id="271" r:id="rId14"/>
    <p:sldId id="299" r:id="rId15"/>
    <p:sldId id="300" r:id="rId16"/>
    <p:sldId id="298" r:id="rId17"/>
    <p:sldId id="293" r:id="rId18"/>
    <p:sldId id="272" r:id="rId19"/>
    <p:sldId id="273" r:id="rId20"/>
    <p:sldId id="283" r:id="rId21"/>
    <p:sldId id="274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75" r:id="rId31"/>
    <p:sldId id="295" r:id="rId32"/>
    <p:sldId id="294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tas mela" initials="km" lastIdx="1" clrIdx="0">
    <p:extLst>
      <p:ext uri="{19B8F6BF-5375-455C-9EA6-DF929625EA0E}">
        <p15:presenceInfo xmlns:p15="http://schemas.microsoft.com/office/powerpoint/2012/main" userId="4290d62eeefde1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006E5C"/>
    <a:srgbClr val="404795"/>
    <a:srgbClr val="2F7A81"/>
    <a:srgbClr val="1CADE4"/>
    <a:srgbClr val="4B80A6"/>
    <a:srgbClr val="7EC492"/>
    <a:srgbClr val="70BFEA"/>
    <a:srgbClr val="8BC9EC"/>
    <a:srgbClr val="24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22" autoAdjust="0"/>
    <p:restoredTop sz="94667" autoAdjust="0"/>
  </p:normalViewPr>
  <p:slideViewPr>
    <p:cSldViewPr snapToGrid="0">
      <p:cViewPr varScale="1">
        <p:scale>
          <a:sx n="66" d="100"/>
          <a:sy n="66" d="100"/>
        </p:scale>
        <p:origin x="8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14:32:47.33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B2324-C09C-40D9-8EDB-343919687E12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8CD0-384F-4AB5-8DB7-3C921985F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8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B8CD0-384F-4AB5-8DB7-3C921985F0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B8CD0-384F-4AB5-8DB7-3C921985F0E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8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5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1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8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0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7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0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4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3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6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CB7C36-F7CC-4E28-B91E-EBBF618D5C1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63DF0D-462C-44F3-8698-CD39ABF89FE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6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webp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3.webp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18.PNG"/><Relationship Id="rId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24.jfif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5582411"/>
            <a:ext cx="2482914" cy="654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77" y="5580276"/>
            <a:ext cx="927128" cy="742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54110" y="5275187"/>
            <a:ext cx="154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Supported by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2296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83C6"/>
                </a:solidFill>
              </a:rPr>
              <a:t>Kostas </a:t>
            </a:r>
            <a:r>
              <a:rPr lang="en-US" sz="2000" b="1" dirty="0" err="1" smtClean="0">
                <a:solidFill>
                  <a:srgbClr val="2683C6"/>
                </a:solidFill>
              </a:rPr>
              <a:t>Meladakis</a:t>
            </a:r>
            <a:r>
              <a:rPr lang="en-US" sz="2000" dirty="0" smtClean="0">
                <a:solidFill>
                  <a:srgbClr val="2683C6"/>
                </a:solidFill>
              </a:rPr>
              <a:t>, </a:t>
            </a:r>
            <a:r>
              <a:rPr lang="en-US" sz="2000" dirty="0" err="1" smtClean="0">
                <a:solidFill>
                  <a:srgbClr val="2683C6"/>
                </a:solidFill>
              </a:rPr>
              <a:t>Chrysostomos</a:t>
            </a:r>
            <a:r>
              <a:rPr lang="en-US" sz="2000" dirty="0" smtClean="0">
                <a:solidFill>
                  <a:srgbClr val="2683C6"/>
                </a:solidFill>
              </a:rPr>
              <a:t> </a:t>
            </a:r>
            <a:r>
              <a:rPr lang="en-US" sz="2000" dirty="0" err="1" smtClean="0">
                <a:solidFill>
                  <a:srgbClr val="2683C6"/>
                </a:solidFill>
              </a:rPr>
              <a:t>Zeginis</a:t>
            </a:r>
            <a:r>
              <a:rPr lang="en-US" sz="2000" dirty="0" smtClean="0">
                <a:solidFill>
                  <a:srgbClr val="2683C6"/>
                </a:solidFill>
              </a:rPr>
              <a:t>, Kostas </a:t>
            </a:r>
            <a:r>
              <a:rPr lang="en-US" sz="2000" dirty="0" err="1" smtClean="0">
                <a:solidFill>
                  <a:srgbClr val="2683C6"/>
                </a:solidFill>
              </a:rPr>
              <a:t>Magoutis</a:t>
            </a:r>
            <a:r>
              <a:rPr lang="en-US" sz="2000" dirty="0" smtClean="0">
                <a:solidFill>
                  <a:srgbClr val="2683C6"/>
                </a:solidFill>
              </a:rPr>
              <a:t> and Dimitris </a:t>
            </a:r>
            <a:r>
              <a:rPr lang="en-US" sz="2000" dirty="0" err="1" smtClean="0">
                <a:solidFill>
                  <a:srgbClr val="2683C6"/>
                </a:solidFill>
              </a:rPr>
              <a:t>Plexousakis</a:t>
            </a:r>
            <a:endParaRPr lang="en-US" sz="2000" dirty="0" smtClean="0">
              <a:solidFill>
                <a:srgbClr val="2683C6"/>
              </a:solidFill>
            </a:endParaRPr>
          </a:p>
          <a:p>
            <a:pPr algn="ctr"/>
            <a:r>
              <a:rPr lang="en-US" sz="2000" dirty="0" smtClean="0">
                <a:solidFill>
                  <a:srgbClr val="2683C6"/>
                </a:solidFill>
              </a:rPr>
              <a:t>Foundation for Research &amp; Technology – Hellas (FORTH</a:t>
            </a:r>
            <a:r>
              <a:rPr lang="en-US" sz="2000" dirty="0" smtClean="0">
                <a:solidFill>
                  <a:srgbClr val="2683C6"/>
                </a:solidFill>
              </a:rPr>
              <a:t>)</a:t>
            </a:r>
            <a:r>
              <a:rPr lang="el-GR" sz="2000" dirty="0" smtClean="0">
                <a:solidFill>
                  <a:srgbClr val="2683C6"/>
                </a:solidFill>
              </a:rPr>
              <a:t>, </a:t>
            </a:r>
            <a:r>
              <a:rPr lang="en-US" sz="2000" dirty="0" smtClean="0">
                <a:solidFill>
                  <a:srgbClr val="2683C6"/>
                </a:solidFill>
              </a:rPr>
              <a:t>Heraklion, Greece</a:t>
            </a:r>
            <a:endParaRPr lang="en-GB" sz="2000" dirty="0">
              <a:solidFill>
                <a:srgbClr val="2683C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649" y="3900355"/>
            <a:ext cx="1067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83C6"/>
                </a:solidFill>
              </a:rPr>
              <a:t>__________________________________________________________________________________________</a:t>
            </a:r>
            <a:endParaRPr lang="en-GB" dirty="0">
              <a:solidFill>
                <a:srgbClr val="2683C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8338" y="2665642"/>
            <a:ext cx="9003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683C6"/>
                </a:solidFill>
              </a:rPr>
              <a:t>Eighth International Workshop on </a:t>
            </a:r>
            <a:r>
              <a:rPr lang="en-GB" sz="2400" dirty="0" err="1">
                <a:solidFill>
                  <a:srgbClr val="2683C6"/>
                </a:solidFill>
              </a:rPr>
              <a:t>Serverless</a:t>
            </a:r>
            <a:r>
              <a:rPr lang="en-GB" sz="2400" dirty="0">
                <a:solidFill>
                  <a:srgbClr val="2683C6"/>
                </a:solidFill>
              </a:rPr>
              <a:t> Computing 2022 (WoSC8)</a:t>
            </a:r>
            <a:endParaRPr lang="en-US" sz="2400" dirty="0" smtClean="0">
              <a:solidFill>
                <a:srgbClr val="2683C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9369" y="1416196"/>
            <a:ext cx="103814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Transferring Transactional Business Processes To </a:t>
            </a:r>
            <a:r>
              <a:rPr lang="en-US" sz="3600" b="1" cap="none" spc="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FaaS</a:t>
            </a:r>
            <a:endParaRPr lang="en-GB" sz="36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987" y="6440817"/>
            <a:ext cx="886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WoSC8, 7 Nov 22, Quebec, Canada, </a:t>
            </a:r>
            <a:r>
              <a:rPr lang="en-GB" sz="2000" dirty="0">
                <a:solidFill>
                  <a:schemeClr val="bg1"/>
                </a:solidFill>
              </a:rPr>
              <a:t>https://www.serverlesscomputing.org/wosc8</a:t>
            </a:r>
            <a:r>
              <a:rPr lang="en-GB" sz="2000" dirty="0" smtClean="0">
                <a:solidFill>
                  <a:schemeClr val="bg1"/>
                </a:solidFill>
              </a:rPr>
              <a:t>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5061" r="813" b="4645"/>
          <a:stretch/>
        </p:blipFill>
        <p:spPr>
          <a:xfrm>
            <a:off x="2570479" y="5588000"/>
            <a:ext cx="3591561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89756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Challenge 3: Boundary Timers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9" y="2908352"/>
            <a:ext cx="3906635" cy="21500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23" y="2491080"/>
            <a:ext cx="5260959" cy="27673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5762" y="1890915"/>
            <a:ext cx="363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Non-interrupting boundary timer</a:t>
            </a:r>
            <a:endParaRPr lang="en-GB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505222" y="1783194"/>
            <a:ext cx="503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Think algorithmically</a:t>
            </a:r>
          </a:p>
          <a:p>
            <a:pPr algn="ctr"/>
            <a:r>
              <a:rPr lang="en-US" sz="2000" dirty="0" smtClean="0"/>
              <a:t>(reduction to </a:t>
            </a:r>
            <a:r>
              <a:rPr lang="en-US" sz="2000" dirty="0" smtClean="0"/>
              <a:t>a problem with known solution)</a:t>
            </a:r>
            <a:endParaRPr lang="en-GB" sz="2000" dirty="0"/>
          </a:p>
        </p:txBody>
      </p:sp>
      <p:sp>
        <p:nvSpPr>
          <p:cNvPr id="30" name="Right Arrow 29"/>
          <p:cNvSpPr/>
          <p:nvPr/>
        </p:nvSpPr>
        <p:spPr>
          <a:xfrm>
            <a:off x="5282602" y="3684165"/>
            <a:ext cx="528224" cy="598428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268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9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3631" y="53802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BPMN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703702" y="53802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BPMN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41813" y="3447323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1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89756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Transformation of boundary timer to </a:t>
            </a:r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OpenWhisk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097"/>
            <a:ext cx="5260959" cy="276738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80219" y="2366382"/>
            <a:ext cx="5368116" cy="2919963"/>
            <a:chOff x="4385384" y="1265116"/>
            <a:chExt cx="5454249" cy="28924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84" y="1994849"/>
              <a:ext cx="839804" cy="786426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527766" y="2373830"/>
              <a:ext cx="839804" cy="938042"/>
              <a:chOff x="6527766" y="2373830"/>
              <a:chExt cx="839804" cy="938042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7766" y="2525446"/>
                <a:ext cx="839804" cy="786426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51"/>
              <a:stretch/>
            </p:blipFill>
            <p:spPr>
              <a:xfrm>
                <a:off x="6799789" y="2373830"/>
                <a:ext cx="567781" cy="544829"/>
              </a:xfrm>
              <a:prstGeom prst="rect">
                <a:avLst/>
              </a:prstGeom>
            </p:spPr>
          </p:pic>
        </p:grpSp>
        <p:cxnSp>
          <p:nvCxnSpPr>
            <p:cNvPr id="14" name="Elbow Connector 13"/>
            <p:cNvCxnSpPr>
              <a:stCxn id="12" idx="0"/>
            </p:cNvCxnSpPr>
            <p:nvPr/>
          </p:nvCxnSpPr>
          <p:spPr>
            <a:xfrm rot="5400000" flipH="1" flipV="1">
              <a:off x="4991587" y="1413554"/>
              <a:ext cx="394995" cy="767597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2" idx="2"/>
            </p:cNvCxnSpPr>
            <p:nvPr/>
          </p:nvCxnSpPr>
          <p:spPr>
            <a:xfrm rot="16200000" flipH="1">
              <a:off x="5185181" y="2401379"/>
              <a:ext cx="137384" cy="89717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9" idx="1"/>
            </p:cNvCxnSpPr>
            <p:nvPr/>
          </p:nvCxnSpPr>
          <p:spPr>
            <a:xfrm>
              <a:off x="6340511" y="2918659"/>
              <a:ext cx="1872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9" idx="3"/>
              <a:endCxn id="22" idx="1"/>
            </p:cNvCxnSpPr>
            <p:nvPr/>
          </p:nvCxnSpPr>
          <p:spPr>
            <a:xfrm>
              <a:off x="7367570" y="2918659"/>
              <a:ext cx="423875" cy="86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10933" y="1599854"/>
              <a:ext cx="2742213" cy="105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91680" y="2318629"/>
              <a:ext cx="1441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initialize alarm </a:t>
              </a:r>
              <a:endParaRPr lang="en-GB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94693" y="3180135"/>
              <a:ext cx="1263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alarm trigger</a:t>
              </a:r>
              <a:endParaRPr lang="en-GB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91445" y="2068909"/>
              <a:ext cx="2048188" cy="1716873"/>
            </a:xfrm>
            <a:prstGeom prst="roundRect">
              <a:avLst/>
            </a:prstGeom>
            <a:solidFill>
              <a:srgbClr val="6BEFFA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cision 23"/>
            <p:cNvSpPr/>
            <p:nvPr/>
          </p:nvSpPr>
          <p:spPr>
            <a:xfrm>
              <a:off x="7876237" y="2631915"/>
              <a:ext cx="706731" cy="58411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Elbow Connector 24"/>
            <p:cNvCxnSpPr>
              <a:stCxn id="24" idx="0"/>
            </p:cNvCxnSpPr>
            <p:nvPr/>
          </p:nvCxnSpPr>
          <p:spPr>
            <a:xfrm rot="5400000" flipH="1" flipV="1">
              <a:off x="8551114" y="2202504"/>
              <a:ext cx="107901" cy="75092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4" idx="2"/>
            </p:cNvCxnSpPr>
            <p:nvPr/>
          </p:nvCxnSpPr>
          <p:spPr>
            <a:xfrm rot="16200000" flipH="1">
              <a:off x="8557141" y="2888488"/>
              <a:ext cx="95846" cy="75092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734215" y="3050262"/>
              <a:ext cx="1047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</a:t>
              </a:r>
              <a:r>
                <a:rPr lang="en-US" sz="1400" dirty="0" smtClean="0"/>
                <a:t>ask </a:t>
              </a:r>
              <a:br>
                <a:rPr lang="en-US" sz="1400" dirty="0" smtClean="0"/>
              </a:br>
              <a:r>
                <a:rPr lang="en-US" sz="1400" dirty="0" smtClean="0"/>
                <a:t>completed?</a:t>
              </a:r>
              <a:endParaRPr lang="en-GB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39179" y="2248682"/>
              <a:ext cx="424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GB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91982" y="271092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nothing</a:t>
              </a:r>
              <a:endParaRPr lang="en-GB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15539" y="3521561"/>
              <a:ext cx="1002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  <a:r>
                <a:rPr lang="en-US" sz="1400" dirty="0" smtClean="0"/>
                <a:t>nd state B</a:t>
              </a:r>
              <a:endParaRPr lang="en-GB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91445" y="3819038"/>
              <a:ext cx="1216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dirty="0" smtClean="0"/>
                <a:t>omposition</a:t>
              </a:r>
              <a:endParaRPr lang="en-GB" sz="16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649" y="2981111"/>
              <a:ext cx="712604" cy="66152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19" y="2175890"/>
              <a:ext cx="712604" cy="66152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646" y="1303010"/>
              <a:ext cx="712604" cy="66152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698" y="2615534"/>
              <a:ext cx="712604" cy="66152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19" y="1265116"/>
              <a:ext cx="712604" cy="661522"/>
            </a:xfrm>
            <a:prstGeom prst="rect">
              <a:avLst/>
            </a:prstGeom>
          </p:spPr>
        </p:pic>
      </p:grpSp>
      <p:cxnSp>
        <p:nvCxnSpPr>
          <p:cNvPr id="6" name="Straight Arrow Connector 5"/>
          <p:cNvCxnSpPr/>
          <p:nvPr/>
        </p:nvCxnSpPr>
        <p:spPr>
          <a:xfrm>
            <a:off x="5719086" y="3485632"/>
            <a:ext cx="605694" cy="0"/>
          </a:xfrm>
          <a:prstGeom prst="straightConnector1">
            <a:avLst/>
          </a:prstGeom>
          <a:ln w="28575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0857" y="312423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</a:t>
            </a:r>
            <a:endParaRPr lang="en-GB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93631" y="53802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BPMN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8703702" y="538027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OpenWhisk</a:t>
            </a:r>
            <a:endParaRPr lang="en-GB" dirty="0"/>
          </a:p>
        </p:txBody>
      </p:sp>
      <p:sp>
        <p:nvSpPr>
          <p:cNvPr id="48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10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281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89756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Transformation of boundary timer to </a:t>
            </a:r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OpenWhisk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80219" y="2366382"/>
            <a:ext cx="5368116" cy="2919963"/>
            <a:chOff x="4385384" y="1265116"/>
            <a:chExt cx="5454249" cy="28924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84" y="1994849"/>
              <a:ext cx="839804" cy="786426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527766" y="2373830"/>
              <a:ext cx="839804" cy="938042"/>
              <a:chOff x="6527766" y="2373830"/>
              <a:chExt cx="839804" cy="938042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7766" y="2525446"/>
                <a:ext cx="839804" cy="786426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51"/>
              <a:stretch/>
            </p:blipFill>
            <p:spPr>
              <a:xfrm>
                <a:off x="6799789" y="2373830"/>
                <a:ext cx="567781" cy="544829"/>
              </a:xfrm>
              <a:prstGeom prst="rect">
                <a:avLst/>
              </a:prstGeom>
            </p:spPr>
          </p:pic>
        </p:grpSp>
        <p:cxnSp>
          <p:nvCxnSpPr>
            <p:cNvPr id="14" name="Elbow Connector 13"/>
            <p:cNvCxnSpPr>
              <a:stCxn id="12" idx="0"/>
            </p:cNvCxnSpPr>
            <p:nvPr/>
          </p:nvCxnSpPr>
          <p:spPr>
            <a:xfrm rot="5400000" flipH="1" flipV="1">
              <a:off x="4991587" y="1413554"/>
              <a:ext cx="394995" cy="767597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2" idx="2"/>
            </p:cNvCxnSpPr>
            <p:nvPr/>
          </p:nvCxnSpPr>
          <p:spPr>
            <a:xfrm rot="16200000" flipH="1">
              <a:off x="5185181" y="2401379"/>
              <a:ext cx="137384" cy="89717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9" idx="1"/>
            </p:cNvCxnSpPr>
            <p:nvPr/>
          </p:nvCxnSpPr>
          <p:spPr>
            <a:xfrm>
              <a:off x="6340511" y="2918659"/>
              <a:ext cx="1872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9" idx="3"/>
              <a:endCxn id="22" idx="1"/>
            </p:cNvCxnSpPr>
            <p:nvPr/>
          </p:nvCxnSpPr>
          <p:spPr>
            <a:xfrm>
              <a:off x="7367570" y="2918659"/>
              <a:ext cx="423875" cy="86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10933" y="1599854"/>
              <a:ext cx="2742213" cy="105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91680" y="2318629"/>
              <a:ext cx="1441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initialize alarm </a:t>
              </a:r>
              <a:endParaRPr lang="en-GB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94693" y="3180135"/>
              <a:ext cx="1263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alarm trigger</a:t>
              </a:r>
              <a:endParaRPr lang="en-GB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91445" y="2068909"/>
              <a:ext cx="2048188" cy="1716873"/>
            </a:xfrm>
            <a:prstGeom prst="roundRect">
              <a:avLst/>
            </a:prstGeom>
            <a:solidFill>
              <a:srgbClr val="6BEFFA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cision 23"/>
            <p:cNvSpPr/>
            <p:nvPr/>
          </p:nvSpPr>
          <p:spPr>
            <a:xfrm>
              <a:off x="7876237" y="2631915"/>
              <a:ext cx="706731" cy="58411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Elbow Connector 24"/>
            <p:cNvCxnSpPr>
              <a:stCxn id="24" idx="0"/>
            </p:cNvCxnSpPr>
            <p:nvPr/>
          </p:nvCxnSpPr>
          <p:spPr>
            <a:xfrm rot="5400000" flipH="1" flipV="1">
              <a:off x="8551114" y="2202504"/>
              <a:ext cx="107901" cy="75092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4" idx="2"/>
            </p:cNvCxnSpPr>
            <p:nvPr/>
          </p:nvCxnSpPr>
          <p:spPr>
            <a:xfrm rot="16200000" flipH="1">
              <a:off x="8557141" y="2888488"/>
              <a:ext cx="95846" cy="75092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734215" y="3050262"/>
              <a:ext cx="1047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</a:t>
              </a:r>
              <a:r>
                <a:rPr lang="en-US" sz="1400" dirty="0" smtClean="0"/>
                <a:t>ask </a:t>
              </a:r>
              <a:br>
                <a:rPr lang="en-US" sz="1400" dirty="0" smtClean="0"/>
              </a:br>
              <a:r>
                <a:rPr lang="en-US" sz="1400" dirty="0" smtClean="0"/>
                <a:t>completed?</a:t>
              </a:r>
              <a:endParaRPr lang="en-GB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39179" y="2248682"/>
              <a:ext cx="424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GB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91982" y="271092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nothing</a:t>
              </a:r>
              <a:endParaRPr lang="en-GB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15539" y="3521561"/>
              <a:ext cx="1002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  <a:r>
                <a:rPr lang="en-US" sz="1400" dirty="0" smtClean="0"/>
                <a:t>nd state B</a:t>
              </a:r>
              <a:endParaRPr lang="en-GB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91445" y="3819038"/>
              <a:ext cx="1216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dirty="0" smtClean="0"/>
                <a:t>omposition</a:t>
              </a:r>
              <a:endParaRPr lang="en-GB" sz="16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649" y="2981111"/>
              <a:ext cx="712604" cy="66152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19" y="2175890"/>
              <a:ext cx="712604" cy="66152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646" y="1303010"/>
              <a:ext cx="712604" cy="66152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698" y="2615534"/>
              <a:ext cx="712604" cy="66152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19" y="1265116"/>
              <a:ext cx="712604" cy="661522"/>
            </a:xfrm>
            <a:prstGeom prst="rect">
              <a:avLst/>
            </a:prstGeom>
          </p:spPr>
        </p:pic>
      </p:grpSp>
      <p:cxnSp>
        <p:nvCxnSpPr>
          <p:cNvPr id="6" name="Straight Arrow Connector 5"/>
          <p:cNvCxnSpPr/>
          <p:nvPr/>
        </p:nvCxnSpPr>
        <p:spPr>
          <a:xfrm>
            <a:off x="5719086" y="3485632"/>
            <a:ext cx="605694" cy="0"/>
          </a:xfrm>
          <a:prstGeom prst="straightConnector1">
            <a:avLst/>
          </a:prstGeom>
          <a:ln w="28575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0857" y="312423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</a:t>
            </a:r>
            <a:endParaRPr lang="en-GB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3631" y="53802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BPMN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8703702" y="538027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OpenWhisk</a:t>
            </a:r>
            <a:endParaRPr lang="en-GB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2" y="2223028"/>
            <a:ext cx="5023124" cy="2764524"/>
          </a:xfrm>
          <a:prstGeom prst="rect">
            <a:avLst/>
          </a:prstGeom>
        </p:spPr>
      </p:pic>
      <p:sp>
        <p:nvSpPr>
          <p:cNvPr id="54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11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590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89756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Observation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FaaS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structurally more complex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097"/>
            <a:ext cx="5260959" cy="27673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19086" y="3485632"/>
            <a:ext cx="605694" cy="0"/>
          </a:xfrm>
          <a:prstGeom prst="straightConnector1">
            <a:avLst/>
          </a:prstGeom>
          <a:ln w="28575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0857" y="312423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</a:t>
            </a:r>
            <a:endParaRPr lang="en-GB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2" y="2223028"/>
            <a:ext cx="5023124" cy="276452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280219" y="2366382"/>
            <a:ext cx="5368116" cy="2919963"/>
            <a:chOff x="4385384" y="1265116"/>
            <a:chExt cx="5454249" cy="289247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84" y="1994849"/>
              <a:ext cx="839804" cy="78642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527766" y="2373830"/>
              <a:ext cx="839804" cy="938042"/>
              <a:chOff x="6527766" y="2373830"/>
              <a:chExt cx="839804" cy="938042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7766" y="2525446"/>
                <a:ext cx="839804" cy="786426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51"/>
              <a:stretch/>
            </p:blipFill>
            <p:spPr>
              <a:xfrm>
                <a:off x="6799789" y="2373830"/>
                <a:ext cx="567781" cy="544829"/>
              </a:xfrm>
              <a:prstGeom prst="rect">
                <a:avLst/>
              </a:prstGeom>
            </p:spPr>
          </p:pic>
        </p:grpSp>
        <p:cxnSp>
          <p:nvCxnSpPr>
            <p:cNvPr id="30" name="Elbow Connector 29"/>
            <p:cNvCxnSpPr>
              <a:stCxn id="28" idx="0"/>
            </p:cNvCxnSpPr>
            <p:nvPr/>
          </p:nvCxnSpPr>
          <p:spPr>
            <a:xfrm rot="5400000" flipH="1" flipV="1">
              <a:off x="4991587" y="1413554"/>
              <a:ext cx="394995" cy="767597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8" idx="2"/>
            </p:cNvCxnSpPr>
            <p:nvPr/>
          </p:nvCxnSpPr>
          <p:spPr>
            <a:xfrm rot="16200000" flipH="1">
              <a:off x="5185181" y="2401379"/>
              <a:ext cx="137384" cy="89717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61" idx="1"/>
            </p:cNvCxnSpPr>
            <p:nvPr/>
          </p:nvCxnSpPr>
          <p:spPr>
            <a:xfrm>
              <a:off x="6340511" y="2918659"/>
              <a:ext cx="1872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1" idx="3"/>
              <a:endCxn id="47" idx="1"/>
            </p:cNvCxnSpPr>
            <p:nvPr/>
          </p:nvCxnSpPr>
          <p:spPr>
            <a:xfrm>
              <a:off x="7367570" y="2918659"/>
              <a:ext cx="423875" cy="86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10933" y="1599854"/>
              <a:ext cx="2742213" cy="105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291680" y="2318629"/>
              <a:ext cx="1441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initialize alarm </a:t>
              </a:r>
              <a:endParaRPr lang="en-GB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4693" y="3180135"/>
              <a:ext cx="1263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alarm trigger</a:t>
              </a:r>
              <a:endParaRPr lang="en-GB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91445" y="2068909"/>
              <a:ext cx="2048188" cy="1716873"/>
            </a:xfrm>
            <a:prstGeom prst="roundRect">
              <a:avLst/>
            </a:prstGeom>
            <a:solidFill>
              <a:srgbClr val="6BEFFA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owchart: Decision 47"/>
            <p:cNvSpPr/>
            <p:nvPr/>
          </p:nvSpPr>
          <p:spPr>
            <a:xfrm>
              <a:off x="7876237" y="2631915"/>
              <a:ext cx="706731" cy="58411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" name="Elbow Connector 48"/>
            <p:cNvCxnSpPr>
              <a:stCxn id="48" idx="0"/>
            </p:cNvCxnSpPr>
            <p:nvPr/>
          </p:nvCxnSpPr>
          <p:spPr>
            <a:xfrm rot="5400000" flipH="1" flipV="1">
              <a:off x="8551114" y="2202504"/>
              <a:ext cx="107901" cy="75092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8" idx="2"/>
            </p:cNvCxnSpPr>
            <p:nvPr/>
          </p:nvCxnSpPr>
          <p:spPr>
            <a:xfrm rot="16200000" flipH="1">
              <a:off x="8557141" y="2888488"/>
              <a:ext cx="95846" cy="75092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34215" y="3050262"/>
              <a:ext cx="1047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</a:t>
              </a:r>
              <a:r>
                <a:rPr lang="en-US" sz="1400" dirty="0" smtClean="0"/>
                <a:t>ask </a:t>
              </a:r>
              <a:br>
                <a:rPr lang="en-US" sz="1400" dirty="0" smtClean="0"/>
              </a:br>
              <a:r>
                <a:rPr lang="en-US" sz="1400" dirty="0" smtClean="0"/>
                <a:t>completed?</a:t>
              </a:r>
              <a:endParaRPr lang="en-GB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39179" y="2248682"/>
              <a:ext cx="424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GB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91982" y="271092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nothing</a:t>
              </a:r>
              <a:endParaRPr lang="en-GB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815539" y="3521561"/>
              <a:ext cx="1002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  <a:r>
                <a:rPr lang="en-US" sz="1400" dirty="0" smtClean="0"/>
                <a:t>nd state B</a:t>
              </a:r>
              <a:endParaRPr lang="en-GB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91445" y="3819038"/>
              <a:ext cx="1216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dirty="0" smtClean="0"/>
                <a:t>omposition</a:t>
              </a:r>
              <a:endParaRPr lang="en-GB" sz="1600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649" y="2981111"/>
              <a:ext cx="712604" cy="66152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19" y="2175890"/>
              <a:ext cx="712604" cy="66152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646" y="1303010"/>
              <a:ext cx="712604" cy="66152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698" y="2615534"/>
              <a:ext cx="712604" cy="661522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19" y="1265116"/>
              <a:ext cx="712604" cy="661522"/>
            </a:xfrm>
            <a:prstGeom prst="rect">
              <a:avLst/>
            </a:prstGeom>
          </p:spPr>
        </p:pic>
      </p:grpSp>
      <p:sp>
        <p:nvSpPr>
          <p:cNvPr id="3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12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50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44" y="1260340"/>
            <a:ext cx="4585006" cy="5022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10" y="1611333"/>
            <a:ext cx="3208298" cy="4320914"/>
          </a:xfrm>
          <a:prstGeom prst="rect">
            <a:avLst/>
          </a:prstGeom>
        </p:spPr>
      </p:pic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13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889756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Observation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FaaS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structurally more complex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24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097"/>
            <a:ext cx="5260959" cy="27673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19086" y="3485632"/>
            <a:ext cx="605694" cy="0"/>
          </a:xfrm>
          <a:prstGeom prst="straightConnector1">
            <a:avLst/>
          </a:prstGeom>
          <a:ln w="28575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0857" y="312423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</a:t>
            </a:r>
            <a:endParaRPr lang="en-GB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2" y="2223028"/>
            <a:ext cx="5023124" cy="276452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280219" y="2366382"/>
            <a:ext cx="5368116" cy="2919963"/>
            <a:chOff x="4385384" y="1265116"/>
            <a:chExt cx="5454249" cy="289247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84" y="1994849"/>
              <a:ext cx="839804" cy="78642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527766" y="2373830"/>
              <a:ext cx="839804" cy="938042"/>
              <a:chOff x="6527766" y="2373830"/>
              <a:chExt cx="839804" cy="938042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7766" y="2525446"/>
                <a:ext cx="839804" cy="786426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51"/>
              <a:stretch/>
            </p:blipFill>
            <p:spPr>
              <a:xfrm>
                <a:off x="6799789" y="2373830"/>
                <a:ext cx="567781" cy="544829"/>
              </a:xfrm>
              <a:prstGeom prst="rect">
                <a:avLst/>
              </a:prstGeom>
            </p:spPr>
          </p:pic>
        </p:grpSp>
        <p:cxnSp>
          <p:nvCxnSpPr>
            <p:cNvPr id="30" name="Elbow Connector 29"/>
            <p:cNvCxnSpPr>
              <a:stCxn id="28" idx="0"/>
            </p:cNvCxnSpPr>
            <p:nvPr/>
          </p:nvCxnSpPr>
          <p:spPr>
            <a:xfrm rot="5400000" flipH="1" flipV="1">
              <a:off x="4991587" y="1413554"/>
              <a:ext cx="394995" cy="767597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8" idx="2"/>
            </p:cNvCxnSpPr>
            <p:nvPr/>
          </p:nvCxnSpPr>
          <p:spPr>
            <a:xfrm rot="16200000" flipH="1">
              <a:off x="5185181" y="2401379"/>
              <a:ext cx="137384" cy="89717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61" idx="1"/>
            </p:cNvCxnSpPr>
            <p:nvPr/>
          </p:nvCxnSpPr>
          <p:spPr>
            <a:xfrm>
              <a:off x="6340511" y="2918659"/>
              <a:ext cx="1872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1" idx="3"/>
              <a:endCxn id="47" idx="1"/>
            </p:cNvCxnSpPr>
            <p:nvPr/>
          </p:nvCxnSpPr>
          <p:spPr>
            <a:xfrm>
              <a:off x="7367570" y="2918659"/>
              <a:ext cx="423875" cy="86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10933" y="1599854"/>
              <a:ext cx="2742213" cy="105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291680" y="2318629"/>
              <a:ext cx="1441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initialize alarm </a:t>
              </a:r>
              <a:endParaRPr lang="en-GB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4693" y="3180135"/>
              <a:ext cx="1263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alarm trigger</a:t>
              </a:r>
              <a:endParaRPr lang="en-GB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91445" y="2068909"/>
              <a:ext cx="2048188" cy="1716873"/>
            </a:xfrm>
            <a:prstGeom prst="roundRect">
              <a:avLst/>
            </a:prstGeom>
            <a:solidFill>
              <a:srgbClr val="6BEFFA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owchart: Decision 47"/>
            <p:cNvSpPr/>
            <p:nvPr/>
          </p:nvSpPr>
          <p:spPr>
            <a:xfrm>
              <a:off x="7876237" y="2631915"/>
              <a:ext cx="706731" cy="58411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" name="Elbow Connector 48"/>
            <p:cNvCxnSpPr>
              <a:stCxn id="48" idx="0"/>
            </p:cNvCxnSpPr>
            <p:nvPr/>
          </p:nvCxnSpPr>
          <p:spPr>
            <a:xfrm rot="5400000" flipH="1" flipV="1">
              <a:off x="8551114" y="2202504"/>
              <a:ext cx="107901" cy="75092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8" idx="2"/>
            </p:cNvCxnSpPr>
            <p:nvPr/>
          </p:nvCxnSpPr>
          <p:spPr>
            <a:xfrm rot="16200000" flipH="1">
              <a:off x="8557141" y="2888488"/>
              <a:ext cx="95846" cy="75092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34215" y="3050262"/>
              <a:ext cx="1047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</a:t>
              </a:r>
              <a:r>
                <a:rPr lang="en-US" sz="1400" dirty="0" smtClean="0"/>
                <a:t>ask </a:t>
              </a:r>
              <a:br>
                <a:rPr lang="en-US" sz="1400" dirty="0" smtClean="0"/>
              </a:br>
              <a:r>
                <a:rPr lang="en-US" sz="1400" dirty="0" smtClean="0"/>
                <a:t>completed?</a:t>
              </a:r>
              <a:endParaRPr lang="en-GB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39179" y="2248682"/>
              <a:ext cx="424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GB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91982" y="271092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nothing</a:t>
              </a:r>
              <a:endParaRPr lang="en-GB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815539" y="3521561"/>
              <a:ext cx="1002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  <a:r>
                <a:rPr lang="en-US" sz="1400" dirty="0" smtClean="0"/>
                <a:t>nd state B</a:t>
              </a:r>
              <a:endParaRPr lang="en-GB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91445" y="3819038"/>
              <a:ext cx="1216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dirty="0" smtClean="0"/>
                <a:t>omposition</a:t>
              </a:r>
              <a:endParaRPr lang="en-GB" sz="1600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649" y="2981111"/>
              <a:ext cx="712604" cy="66152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19" y="2175890"/>
              <a:ext cx="712604" cy="66152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646" y="1303010"/>
              <a:ext cx="712604" cy="66152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698" y="2615534"/>
              <a:ext cx="712604" cy="661522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19" y="1265116"/>
              <a:ext cx="712604" cy="661522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9429018" y="3014647"/>
            <a:ext cx="2539522" cy="24138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14</a:t>
            </a:r>
            <a:endParaRPr lang="en-GB" sz="1600" dirty="0"/>
          </a:p>
        </p:txBody>
      </p:sp>
      <p:sp>
        <p:nvSpPr>
          <p:cNvPr id="37" name="Rectangle 36"/>
          <p:cNvSpPr/>
          <p:nvPr/>
        </p:nvSpPr>
        <p:spPr>
          <a:xfrm>
            <a:off x="0" y="889756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Observation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FaaS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structurally more complex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9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097"/>
            <a:ext cx="5260959" cy="276738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80219" y="2366382"/>
            <a:ext cx="5704999" cy="2284068"/>
            <a:chOff x="4385384" y="1265116"/>
            <a:chExt cx="5796537" cy="226256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84" y="1994849"/>
              <a:ext cx="839804" cy="786426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527766" y="2373830"/>
              <a:ext cx="839804" cy="938042"/>
              <a:chOff x="6527766" y="2373830"/>
              <a:chExt cx="839804" cy="938042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7766" y="2525446"/>
                <a:ext cx="839804" cy="786426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51"/>
              <a:stretch/>
            </p:blipFill>
            <p:spPr>
              <a:xfrm>
                <a:off x="6799789" y="2373830"/>
                <a:ext cx="567781" cy="544829"/>
              </a:xfrm>
              <a:prstGeom prst="rect">
                <a:avLst/>
              </a:prstGeom>
            </p:spPr>
          </p:pic>
        </p:grpSp>
        <p:cxnSp>
          <p:nvCxnSpPr>
            <p:cNvPr id="14" name="Elbow Connector 13"/>
            <p:cNvCxnSpPr>
              <a:stCxn id="12" idx="0"/>
            </p:cNvCxnSpPr>
            <p:nvPr/>
          </p:nvCxnSpPr>
          <p:spPr>
            <a:xfrm rot="5400000" flipH="1" flipV="1">
              <a:off x="4991587" y="1413554"/>
              <a:ext cx="394995" cy="767597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2" idx="2"/>
            </p:cNvCxnSpPr>
            <p:nvPr/>
          </p:nvCxnSpPr>
          <p:spPr>
            <a:xfrm rot="16200000" flipH="1">
              <a:off x="5185181" y="2401379"/>
              <a:ext cx="137384" cy="89717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9" idx="1"/>
            </p:cNvCxnSpPr>
            <p:nvPr/>
          </p:nvCxnSpPr>
          <p:spPr>
            <a:xfrm>
              <a:off x="6340511" y="2918659"/>
              <a:ext cx="1872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9" idx="3"/>
              <a:endCxn id="34" idx="1"/>
            </p:cNvCxnSpPr>
            <p:nvPr/>
          </p:nvCxnSpPr>
          <p:spPr>
            <a:xfrm flipV="1">
              <a:off x="7367570" y="2918659"/>
              <a:ext cx="1585575" cy="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10933" y="1599854"/>
              <a:ext cx="2742213" cy="105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91680" y="2318629"/>
              <a:ext cx="1441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initialize alarm </a:t>
              </a:r>
              <a:endParaRPr lang="en-GB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94693" y="3180135"/>
              <a:ext cx="1263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alarm trigger</a:t>
              </a:r>
              <a:endParaRPr lang="en-GB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36972" y="3222803"/>
              <a:ext cx="1744949" cy="30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  <a:r>
                <a:rPr lang="en-US" sz="1400" dirty="0" smtClean="0"/>
                <a:t>nd state B / nothing</a:t>
              </a:r>
              <a:endParaRPr lang="en-GB" sz="14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145" y="2587898"/>
              <a:ext cx="712604" cy="66152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646" y="1303010"/>
              <a:ext cx="712604" cy="66152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698" y="2615534"/>
              <a:ext cx="712604" cy="66152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19" y="1265116"/>
              <a:ext cx="712604" cy="661522"/>
            </a:xfrm>
            <a:prstGeom prst="rect">
              <a:avLst/>
            </a:prstGeom>
          </p:spPr>
        </p:pic>
      </p:grpSp>
      <p:cxnSp>
        <p:nvCxnSpPr>
          <p:cNvPr id="6" name="Straight Arrow Connector 5"/>
          <p:cNvCxnSpPr/>
          <p:nvPr/>
        </p:nvCxnSpPr>
        <p:spPr>
          <a:xfrm>
            <a:off x="5719086" y="3485632"/>
            <a:ext cx="605694" cy="0"/>
          </a:xfrm>
          <a:prstGeom prst="straightConnector1">
            <a:avLst/>
          </a:prstGeom>
          <a:ln w="28575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0857" y="312423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</a:t>
            </a:r>
            <a:endParaRPr lang="en-GB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2" y="2223028"/>
            <a:ext cx="5023124" cy="2764524"/>
          </a:xfrm>
          <a:prstGeom prst="rect">
            <a:avLst/>
          </a:prstGeom>
        </p:spPr>
      </p:pic>
      <p:sp>
        <p:nvSpPr>
          <p:cNvPr id="28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15</a:t>
            </a:r>
            <a:endParaRPr lang="en-GB" sz="1600" dirty="0"/>
          </a:p>
        </p:txBody>
      </p:sp>
      <p:sp>
        <p:nvSpPr>
          <p:cNvPr id="27" name="Rectangle 26"/>
          <p:cNvSpPr/>
          <p:nvPr/>
        </p:nvSpPr>
        <p:spPr>
          <a:xfrm>
            <a:off x="0" y="889756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Observation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FaaS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structurally more complex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89756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Expressing Transactions in BPMN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2495" y="2111014"/>
            <a:ext cx="11076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2683C6"/>
                </a:solidFill>
              </a:rPr>
              <a:t>Traditionally </a:t>
            </a:r>
            <a:r>
              <a:rPr lang="en-US" sz="2800" b="1" dirty="0" smtClean="0">
                <a:solidFill>
                  <a:srgbClr val="2683C6"/>
                </a:solidFill>
              </a:rPr>
              <a:t>BPMN2.0</a:t>
            </a:r>
            <a:r>
              <a:rPr lang="en-US" sz="2800" dirty="0" smtClean="0">
                <a:solidFill>
                  <a:srgbClr val="2683C6"/>
                </a:solidFill>
              </a:rPr>
              <a:t> is used to describe such </a:t>
            </a:r>
            <a:r>
              <a:rPr lang="en-US" sz="2800" b="1" dirty="0" smtClean="0">
                <a:solidFill>
                  <a:srgbClr val="2683C6"/>
                </a:solidFill>
              </a:rPr>
              <a:t>transactional</a:t>
            </a:r>
            <a:r>
              <a:rPr lang="en-US" sz="2800" dirty="0" smtClean="0">
                <a:solidFill>
                  <a:srgbClr val="2683C6"/>
                </a:solidFill>
              </a:rPr>
              <a:t>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2683C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2683C6"/>
                </a:solidFill>
              </a:rPr>
              <a:t>Since the majority uses saga </a:t>
            </a:r>
            <a:r>
              <a:rPr lang="en-US" sz="2800" dirty="0" smtClean="0">
                <a:solidFill>
                  <a:srgbClr val="2683C6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 smtClean="0">
                <a:solidFill>
                  <a:srgbClr val="2683C6"/>
                </a:solidFill>
                <a:sym typeface="Wingdings" panose="05000000000000000000" pitchFamily="2" charset="2"/>
              </a:rPr>
              <a:t>BPMN2.0 supports sagas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2683C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2683C6"/>
                </a:solidFill>
              </a:rPr>
              <a:t>BPMN2.0 has high expressive power (</a:t>
            </a:r>
            <a:r>
              <a:rPr lang="en-US" sz="2800" b="1" dirty="0" smtClean="0">
                <a:solidFill>
                  <a:srgbClr val="2683C6"/>
                </a:solidFill>
              </a:rPr>
              <a:t>semantically strong</a:t>
            </a:r>
            <a:r>
              <a:rPr lang="en-US" sz="2800" dirty="0" smtClean="0">
                <a:solidFill>
                  <a:srgbClr val="2683C6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2683C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2683C6"/>
                </a:solidFill>
              </a:rPr>
              <a:t>Let’s implement an </a:t>
            </a:r>
            <a:r>
              <a:rPr lang="en-US" sz="2800" b="1" dirty="0" smtClean="0">
                <a:solidFill>
                  <a:srgbClr val="2683C6"/>
                </a:solidFill>
              </a:rPr>
              <a:t>airline example </a:t>
            </a:r>
            <a:r>
              <a:rPr lang="en-US" sz="2800" dirty="0" smtClean="0">
                <a:solidFill>
                  <a:srgbClr val="2683C6"/>
                </a:solidFill>
              </a:rPr>
              <a:t>using BPMN2.0</a:t>
            </a:r>
            <a:endParaRPr lang="en-GB" sz="2800" dirty="0">
              <a:solidFill>
                <a:srgbClr val="2683C6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16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827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9011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Airline paradigm explanation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2" y="1858946"/>
            <a:ext cx="10676651" cy="406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"/>
          <a:stretch/>
        </p:blipFill>
        <p:spPr>
          <a:xfrm rot="1949506">
            <a:off x="10472073" y="1484737"/>
            <a:ext cx="1016349" cy="748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"/>
          <a:stretch/>
        </p:blipFill>
        <p:spPr>
          <a:xfrm rot="17332870">
            <a:off x="383155" y="1376085"/>
            <a:ext cx="1016349" cy="7484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3485" y="1509077"/>
            <a:ext cx="415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Booking two tickets from two airlines</a:t>
            </a:r>
            <a:endParaRPr lang="en-GB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17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41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9011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Possible Implementation, multiple participants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831543"/>
            <a:ext cx="6633966" cy="4027273"/>
          </a:xfrm>
          <a:prstGeom prst="rect">
            <a:avLst/>
          </a:prstGeom>
        </p:spPr>
      </p:pic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18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16" y="2764005"/>
            <a:ext cx="368643" cy="3686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16" y="2778809"/>
            <a:ext cx="368643" cy="3686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78" y="2590373"/>
            <a:ext cx="401594" cy="672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5" t="19461" r="22328" b="16702"/>
          <a:stretch/>
        </p:blipFill>
        <p:spPr>
          <a:xfrm>
            <a:off x="5941690" y="2742168"/>
            <a:ext cx="391886" cy="4013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5" t="19461" r="22328" b="16702"/>
          <a:stretch/>
        </p:blipFill>
        <p:spPr>
          <a:xfrm>
            <a:off x="5276054" y="5356414"/>
            <a:ext cx="391886" cy="4013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22" y="5296369"/>
            <a:ext cx="653144" cy="5624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21167" y="1559435"/>
            <a:ext cx="2273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Booking two tickets</a:t>
            </a:r>
          </a:p>
          <a:p>
            <a:r>
              <a:rPr lang="en-US" sz="2000" b="1" dirty="0" smtClean="0"/>
              <a:t> from two airlines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40833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00117 0.14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00117 0.1407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14074 L 0.07213 0.14074 C 0.10377 0.14074 0.14309 0.10926 0.14309 0.08588 L 0.14309 0.0268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56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14074 L 0.03463 0.14074 C 0.04961 0.14074 0.0681 0.18032 0.0681 0.2125 L 0.0681 0.2849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1 0.02685 C 0.15924 0.02685 0.1289 0.1419 0.14609 0.1669 C 0.16341 0.19259 0.24674 0.12222 0.24674 0.17847 C 0.24375 0.21852 0.24362 0.23472 0.24362 0.2768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1 0.2801 C 0.08919 0.2713 0.05573 0.22153 0.07643 0.20348 C 0.09675 0.18565 0.18932 0.16412 0.1905 0.17269 C 0.19115 0.17801 0.1974 0.225 0.19818 0.23102 " pathEditMode="relative" rAng="20820000" ptsTypes="AA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13142" y="1024199"/>
            <a:ext cx="46265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few thing about </a:t>
            </a:r>
            <a:r>
              <a:rPr lang="en-US" sz="2800" b="1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BPMN2.0…</a:t>
            </a:r>
            <a:endParaRPr lang="en-GB" sz="28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493746" y="1696584"/>
            <a:ext cx="2925571" cy="1567077"/>
            <a:chOff x="1493746" y="1696584"/>
            <a:chExt cx="2925571" cy="156707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57" t="66388" r="33241" b="8324"/>
            <a:stretch/>
          </p:blipFill>
          <p:spPr>
            <a:xfrm>
              <a:off x="1493746" y="1696584"/>
              <a:ext cx="1501783" cy="156707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995529" y="2110790"/>
              <a:ext cx="1423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Community</a:t>
              </a:r>
              <a:endParaRPr lang="en-GB" sz="20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40743" y="2295456"/>
            <a:ext cx="2431086" cy="2027573"/>
            <a:chOff x="440743" y="2295456"/>
            <a:chExt cx="2431086" cy="2027573"/>
          </a:xfrm>
        </p:grpSpPr>
        <p:grpSp>
          <p:nvGrpSpPr>
            <p:cNvPr id="11" name="Group 10"/>
            <p:cNvGrpSpPr/>
            <p:nvPr/>
          </p:nvGrpSpPr>
          <p:grpSpPr>
            <a:xfrm>
              <a:off x="440743" y="2295456"/>
              <a:ext cx="1071811" cy="2027573"/>
              <a:chOff x="4857750" y="2119353"/>
              <a:chExt cx="1071811" cy="2027573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246" b="6709"/>
              <a:stretch/>
            </p:blipFill>
            <p:spPr>
              <a:xfrm>
                <a:off x="4857750" y="2119353"/>
                <a:ext cx="1071811" cy="202757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7537" y="2832197"/>
                <a:ext cx="317852" cy="439838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1631874" y="3267945"/>
              <a:ext cx="1239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Managers</a:t>
              </a:r>
              <a:endParaRPr lang="en-GB" sz="20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408382" y="3668183"/>
            <a:ext cx="3766021" cy="1690777"/>
            <a:chOff x="1408382" y="3668183"/>
            <a:chExt cx="3766021" cy="16907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382" y="3668183"/>
              <a:ext cx="1788951" cy="169077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118712" y="3995922"/>
              <a:ext cx="2055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Business Analysts</a:t>
              </a:r>
              <a:endParaRPr lang="en-GB" sz="20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97333" y="4646497"/>
            <a:ext cx="3402368" cy="1209316"/>
            <a:chOff x="3197333" y="4646497"/>
            <a:chExt cx="3402368" cy="1209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333" y="4646497"/>
              <a:ext cx="986322" cy="120931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183655" y="5066489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Technical Developers</a:t>
              </a:r>
              <a:endParaRPr lang="en-GB" sz="20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09513" y="1017787"/>
            <a:ext cx="2308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2683C6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 Area</a:t>
            </a:r>
            <a:endParaRPr lang="en-GB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2683C6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154099" y="3155913"/>
            <a:ext cx="1873147" cy="971967"/>
            <a:chOff x="9411862" y="3333260"/>
            <a:chExt cx="1873147" cy="97196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3042" y="3333260"/>
              <a:ext cx="971967" cy="97196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411862" y="3674264"/>
              <a:ext cx="1253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2683C6"/>
                  </a:solidFill>
                </a:rPr>
                <a:t>Purchases</a:t>
              </a:r>
              <a:endParaRPr lang="en-GB" sz="2000" b="1" dirty="0">
                <a:solidFill>
                  <a:srgbClr val="2683C6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497659" y="4285854"/>
            <a:ext cx="2827969" cy="1168477"/>
            <a:chOff x="7341635" y="4689574"/>
            <a:chExt cx="2827969" cy="1168477"/>
          </a:xfrm>
        </p:grpSpPr>
        <p:grpSp>
          <p:nvGrpSpPr>
            <p:cNvPr id="47" name="Group 46"/>
            <p:cNvGrpSpPr/>
            <p:nvPr/>
          </p:nvGrpSpPr>
          <p:grpSpPr>
            <a:xfrm>
              <a:off x="7341635" y="4689574"/>
              <a:ext cx="1995756" cy="1168477"/>
              <a:chOff x="7263991" y="4323029"/>
              <a:chExt cx="3299774" cy="1773138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3991" y="4323029"/>
                <a:ext cx="3299774" cy="1773138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>
              <a:xfrm flipV="1">
                <a:off x="9167148" y="5353735"/>
                <a:ext cx="780290" cy="181847"/>
              </a:xfrm>
              <a:prstGeom prst="rect">
                <a:avLst/>
              </a:prstGeom>
              <a:solidFill>
                <a:srgbClr val="4047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9265061" y="5088522"/>
              <a:ext cx="904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2683C6"/>
                  </a:solidFill>
                </a:rPr>
                <a:t>Orders</a:t>
              </a:r>
              <a:endParaRPr lang="en-GB" sz="2000" b="1" dirty="0">
                <a:solidFill>
                  <a:srgbClr val="2683C6"/>
                </a:solidFill>
              </a:endParaRPr>
            </a:p>
          </p:txBody>
        </p:sp>
      </p:grpSp>
      <p:sp>
        <p:nvSpPr>
          <p:cNvPr id="38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/>
              <a:t>1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98" y="1768936"/>
            <a:ext cx="3316511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7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48" y="1831543"/>
            <a:ext cx="6633966" cy="4027273"/>
          </a:xfrm>
          <a:prstGeom prst="rect">
            <a:avLst/>
          </a:prstGeom>
        </p:spPr>
      </p:pic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19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40" y="4423716"/>
            <a:ext cx="368643" cy="3686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00" y="4424400"/>
            <a:ext cx="368643" cy="3686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00" y="4424400"/>
            <a:ext cx="368643" cy="3686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78" y="2590373"/>
            <a:ext cx="401594" cy="6722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5" t="19461" r="22328" b="16702"/>
          <a:stretch/>
        </p:blipFill>
        <p:spPr>
          <a:xfrm>
            <a:off x="5941690" y="2742168"/>
            <a:ext cx="391886" cy="4013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5" t="19461" r="22328" b="16702"/>
          <a:stretch/>
        </p:blipFill>
        <p:spPr>
          <a:xfrm>
            <a:off x="5276054" y="5356414"/>
            <a:ext cx="391886" cy="4013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22" y="5296369"/>
            <a:ext cx="653144" cy="5624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21167" y="1559435"/>
            <a:ext cx="2273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Booking two tickets</a:t>
            </a:r>
          </a:p>
          <a:p>
            <a:r>
              <a:rPr lang="en-US" sz="2000" b="1" dirty="0" smtClean="0"/>
              <a:t> from two airlines</a:t>
            </a:r>
            <a:endParaRPr lang="en-GB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849011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Possible Implementation, multiple participants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1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0091 -0.114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00091 -0.114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00091 -0.114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11458 L -0.06679 -0.11458 C -0.09635 -0.11458 -0.13268 -0.08403 -0.13268 -0.05903 L -0.13268 -0.00347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55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1458 L -0.1125 -0.11458 C -0.1625 -0.11458 -0.22396 -0.14815 -0.22396 -0.17523 L -0.22396 -0.23588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-606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1458 L -0.03659 -0.11458 C -0.05248 -0.11458 -0.07201 -0.15416 -0.07201 -0.18611 L -0.07201 -0.2576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54" y="441572"/>
            <a:ext cx="9187652" cy="5676447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20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4947" y="973078"/>
            <a:ext cx="227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Booking two tickets</a:t>
            </a:r>
          </a:p>
          <a:p>
            <a:pPr algn="ctr"/>
            <a:r>
              <a:rPr lang="en-US" sz="2000" b="1" dirty="0" smtClean="0"/>
              <a:t> from two airlines </a:t>
            </a:r>
          </a:p>
          <a:p>
            <a:pPr algn="ctr"/>
            <a:r>
              <a:rPr lang="en-US" sz="2000" b="1" dirty="0" smtClean="0"/>
              <a:t>in BPMN</a:t>
            </a:r>
            <a:endParaRPr lang="en-GB" sz="2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569501" y="5719063"/>
            <a:ext cx="1217769" cy="276999"/>
            <a:chOff x="10183813" y="4940129"/>
            <a:chExt cx="1217769" cy="276999"/>
          </a:xfrm>
        </p:grpSpPr>
        <p:sp>
          <p:nvSpPr>
            <p:cNvPr id="10" name="Rectangle 9"/>
            <p:cNvSpPr/>
            <p:nvPr/>
          </p:nvSpPr>
          <p:spPr>
            <a:xfrm>
              <a:off x="10712959" y="4986295"/>
              <a:ext cx="68862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83813" y="4940129"/>
              <a:ext cx="1217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Get money back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1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54" y="441572"/>
            <a:ext cx="9187652" cy="5676447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21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03838" y="1050324"/>
            <a:ext cx="1" cy="2347784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14947" y="973078"/>
            <a:ext cx="227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Booking two tickets</a:t>
            </a:r>
          </a:p>
          <a:p>
            <a:pPr algn="ctr"/>
            <a:r>
              <a:rPr lang="en-US" sz="2000" b="1" dirty="0" smtClean="0"/>
              <a:t> from two airlines </a:t>
            </a:r>
          </a:p>
          <a:p>
            <a:pPr algn="ctr"/>
            <a:r>
              <a:rPr lang="en-US" sz="2000" b="1" dirty="0" smtClean="0"/>
              <a:t>in BPMN</a:t>
            </a:r>
            <a:endParaRPr lang="en-GB" sz="20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8569501" y="5719063"/>
            <a:ext cx="1217769" cy="276999"/>
            <a:chOff x="10183813" y="4940129"/>
            <a:chExt cx="1217769" cy="276999"/>
          </a:xfrm>
        </p:grpSpPr>
        <p:sp>
          <p:nvSpPr>
            <p:cNvPr id="11" name="Rectangle 10"/>
            <p:cNvSpPr/>
            <p:nvPr/>
          </p:nvSpPr>
          <p:spPr>
            <a:xfrm>
              <a:off x="10712959" y="4986295"/>
              <a:ext cx="68862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83813" y="4940129"/>
              <a:ext cx="1217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Get money back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1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54" y="441572"/>
            <a:ext cx="9187652" cy="5676447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22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93466" y="3279795"/>
            <a:ext cx="1" cy="963827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75189" y="2516659"/>
            <a:ext cx="5209" cy="763136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14947" y="973078"/>
            <a:ext cx="227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Booking two tickets</a:t>
            </a:r>
          </a:p>
          <a:p>
            <a:pPr algn="ctr"/>
            <a:r>
              <a:rPr lang="en-US" sz="2000" b="1" dirty="0" smtClean="0"/>
              <a:t> from two airlines </a:t>
            </a:r>
          </a:p>
          <a:p>
            <a:pPr algn="ctr"/>
            <a:r>
              <a:rPr lang="en-US" sz="2000" b="1" dirty="0" smtClean="0"/>
              <a:t>in BPMN</a:t>
            </a:r>
            <a:endParaRPr lang="en-GB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8569501" y="5719063"/>
            <a:ext cx="1217769" cy="276999"/>
            <a:chOff x="10183813" y="4940129"/>
            <a:chExt cx="1217769" cy="276999"/>
          </a:xfrm>
        </p:grpSpPr>
        <p:sp>
          <p:nvSpPr>
            <p:cNvPr id="12" name="Rectangle 11"/>
            <p:cNvSpPr/>
            <p:nvPr/>
          </p:nvSpPr>
          <p:spPr>
            <a:xfrm>
              <a:off x="10712959" y="4986295"/>
              <a:ext cx="68862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83813" y="4940129"/>
              <a:ext cx="1217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Get money back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6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54" y="441572"/>
            <a:ext cx="9187652" cy="5676447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23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57103" y="951470"/>
            <a:ext cx="12356" cy="2328325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743200" y="3188043"/>
            <a:ext cx="4120" cy="235304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14947" y="973078"/>
            <a:ext cx="227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Booking two tickets</a:t>
            </a:r>
          </a:p>
          <a:p>
            <a:pPr algn="ctr"/>
            <a:r>
              <a:rPr lang="en-US" sz="2000" b="1" dirty="0" smtClean="0"/>
              <a:t> from two airlines </a:t>
            </a:r>
          </a:p>
          <a:p>
            <a:pPr algn="ctr"/>
            <a:r>
              <a:rPr lang="en-US" sz="2000" b="1" dirty="0" smtClean="0"/>
              <a:t>in BPMN</a:t>
            </a:r>
            <a:endParaRPr lang="en-GB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8569501" y="5719063"/>
            <a:ext cx="1217769" cy="276999"/>
            <a:chOff x="10183813" y="4940129"/>
            <a:chExt cx="1217769" cy="276999"/>
          </a:xfrm>
        </p:grpSpPr>
        <p:sp>
          <p:nvSpPr>
            <p:cNvPr id="12" name="Rectangle 11"/>
            <p:cNvSpPr/>
            <p:nvPr/>
          </p:nvSpPr>
          <p:spPr>
            <a:xfrm>
              <a:off x="10712959" y="4986295"/>
              <a:ext cx="68862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83813" y="4940129"/>
              <a:ext cx="1217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Get money back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6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54" y="441572"/>
            <a:ext cx="9187652" cy="5676447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24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50280" y="3279795"/>
            <a:ext cx="0" cy="835005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14947" y="973078"/>
            <a:ext cx="227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Booking two tickets</a:t>
            </a:r>
          </a:p>
          <a:p>
            <a:pPr algn="ctr"/>
            <a:r>
              <a:rPr lang="en-US" sz="2000" b="1" dirty="0" smtClean="0"/>
              <a:t> from two airlines </a:t>
            </a:r>
          </a:p>
          <a:p>
            <a:pPr algn="ctr"/>
            <a:r>
              <a:rPr lang="en-US" sz="2000" b="1" dirty="0" smtClean="0"/>
              <a:t>in BPMN</a:t>
            </a:r>
            <a:endParaRPr lang="en-GB" sz="20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8569501" y="5719063"/>
            <a:ext cx="1217769" cy="276999"/>
            <a:chOff x="10183813" y="4940129"/>
            <a:chExt cx="1217769" cy="276999"/>
          </a:xfrm>
        </p:grpSpPr>
        <p:sp>
          <p:nvSpPr>
            <p:cNvPr id="11" name="Rectangle 10"/>
            <p:cNvSpPr/>
            <p:nvPr/>
          </p:nvSpPr>
          <p:spPr>
            <a:xfrm>
              <a:off x="10712959" y="4986295"/>
              <a:ext cx="68862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83813" y="4940129"/>
              <a:ext cx="1217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Get money back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813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54" y="441572"/>
            <a:ext cx="9187652" cy="5676447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25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19136" y="5041558"/>
            <a:ext cx="1173892" cy="1050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14947" y="973078"/>
            <a:ext cx="227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Booking two tickets</a:t>
            </a:r>
          </a:p>
          <a:p>
            <a:pPr algn="ctr"/>
            <a:r>
              <a:rPr lang="en-US" sz="2000" b="1" dirty="0" smtClean="0"/>
              <a:t> from two airlines </a:t>
            </a:r>
          </a:p>
          <a:p>
            <a:pPr algn="ctr"/>
            <a:r>
              <a:rPr lang="en-US" sz="2000" b="1" dirty="0" smtClean="0"/>
              <a:t>in BPMN</a:t>
            </a:r>
            <a:endParaRPr lang="en-GB" sz="20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8569501" y="5719063"/>
            <a:ext cx="1217769" cy="276999"/>
            <a:chOff x="10183813" y="4940129"/>
            <a:chExt cx="1217769" cy="276999"/>
          </a:xfrm>
        </p:grpSpPr>
        <p:sp>
          <p:nvSpPr>
            <p:cNvPr id="11" name="Rectangle 10"/>
            <p:cNvSpPr/>
            <p:nvPr/>
          </p:nvSpPr>
          <p:spPr>
            <a:xfrm>
              <a:off x="10712959" y="4986295"/>
              <a:ext cx="68862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83813" y="4940129"/>
              <a:ext cx="1217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Get money back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31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54" y="441572"/>
            <a:ext cx="9187652" cy="5676447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26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49357" y="5696465"/>
            <a:ext cx="1043671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19136" y="5041558"/>
            <a:ext cx="1173892" cy="1050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26659" y="5389818"/>
            <a:ext cx="1571655" cy="10085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4947" y="973078"/>
            <a:ext cx="227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Booking two tickets</a:t>
            </a:r>
          </a:p>
          <a:p>
            <a:pPr algn="ctr"/>
            <a:r>
              <a:rPr lang="en-US" sz="2000" b="1" dirty="0" smtClean="0"/>
              <a:t> from two airlines </a:t>
            </a:r>
          </a:p>
          <a:p>
            <a:pPr algn="ctr"/>
            <a:r>
              <a:rPr lang="en-US" sz="2000" b="1" dirty="0" smtClean="0"/>
              <a:t>in BPMN</a:t>
            </a:r>
            <a:endParaRPr lang="en-GB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69501" y="5719063"/>
            <a:ext cx="1217769" cy="276999"/>
            <a:chOff x="10183813" y="4940129"/>
            <a:chExt cx="1217769" cy="276999"/>
          </a:xfrm>
        </p:grpSpPr>
        <p:sp>
          <p:nvSpPr>
            <p:cNvPr id="16" name="Rectangle 15"/>
            <p:cNvSpPr/>
            <p:nvPr/>
          </p:nvSpPr>
          <p:spPr>
            <a:xfrm>
              <a:off x="10712959" y="4986295"/>
              <a:ext cx="68862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83813" y="4940129"/>
              <a:ext cx="1217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Get money back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3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54" y="441572"/>
            <a:ext cx="9187652" cy="5676447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27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143103" y="3279795"/>
            <a:ext cx="12356" cy="1798834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14947" y="973078"/>
            <a:ext cx="227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Booking two tickets</a:t>
            </a:r>
          </a:p>
          <a:p>
            <a:pPr algn="ctr"/>
            <a:r>
              <a:rPr lang="en-US" sz="2000" b="1" dirty="0" smtClean="0"/>
              <a:t> from two airlines </a:t>
            </a:r>
          </a:p>
          <a:p>
            <a:pPr algn="ctr"/>
            <a:r>
              <a:rPr lang="en-US" sz="2000" b="1" dirty="0" smtClean="0"/>
              <a:t>in BPMN</a:t>
            </a:r>
            <a:endParaRPr lang="en-GB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8569501" y="5719063"/>
            <a:ext cx="1217769" cy="276999"/>
            <a:chOff x="10183813" y="4940129"/>
            <a:chExt cx="1217769" cy="276999"/>
          </a:xfrm>
        </p:grpSpPr>
        <p:sp>
          <p:nvSpPr>
            <p:cNvPr id="4" name="Rectangle 3"/>
            <p:cNvSpPr/>
            <p:nvPr/>
          </p:nvSpPr>
          <p:spPr>
            <a:xfrm>
              <a:off x="10712959" y="4986295"/>
              <a:ext cx="68862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83813" y="4940129"/>
              <a:ext cx="1217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Get money back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7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54" y="441572"/>
            <a:ext cx="9187652" cy="5676447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28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4947" y="973078"/>
            <a:ext cx="227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Booking two tickets</a:t>
            </a:r>
          </a:p>
          <a:p>
            <a:pPr algn="ctr"/>
            <a:r>
              <a:rPr lang="en-US" sz="2000" b="1" dirty="0" smtClean="0"/>
              <a:t> from two airlines </a:t>
            </a:r>
          </a:p>
          <a:p>
            <a:pPr algn="ctr"/>
            <a:r>
              <a:rPr lang="en-US" sz="2000" b="1" dirty="0" smtClean="0"/>
              <a:t>in BPMN</a:t>
            </a:r>
            <a:endParaRPr lang="en-GB" sz="2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569501" y="5719063"/>
            <a:ext cx="1217769" cy="276999"/>
            <a:chOff x="10183813" y="4940129"/>
            <a:chExt cx="1217769" cy="276999"/>
          </a:xfrm>
        </p:grpSpPr>
        <p:sp>
          <p:nvSpPr>
            <p:cNvPr id="10" name="Rectangle 9"/>
            <p:cNvSpPr/>
            <p:nvPr/>
          </p:nvSpPr>
          <p:spPr>
            <a:xfrm>
              <a:off x="10712959" y="4986295"/>
              <a:ext cx="68862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83813" y="4940129"/>
              <a:ext cx="1217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Get money back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01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sp>
        <p:nvSpPr>
          <p:cNvPr id="1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</a:t>
            </a:r>
            <a:endParaRPr lang="en-GB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9752" y="1082073"/>
            <a:ext cx="30507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</a:t>
            </a:r>
            <a:r>
              <a:rPr lang="en-US" sz="2800" b="1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BPMN2.0 ?</a:t>
            </a:r>
            <a:endParaRPr lang="en-GB" sz="28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52614" y="1831563"/>
            <a:ext cx="2224500" cy="3940260"/>
            <a:chOff x="697965" y="1843138"/>
            <a:chExt cx="2224500" cy="3940260"/>
          </a:xfrm>
        </p:grpSpPr>
        <p:grpSp>
          <p:nvGrpSpPr>
            <p:cNvPr id="23" name="Group 22"/>
            <p:cNvGrpSpPr/>
            <p:nvPr/>
          </p:nvGrpSpPr>
          <p:grpSpPr>
            <a:xfrm>
              <a:off x="697965" y="2451068"/>
              <a:ext cx="2224500" cy="3332330"/>
              <a:chOff x="697965" y="2636264"/>
              <a:chExt cx="2224500" cy="333233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73"/>
              <a:stretch/>
            </p:blipFill>
            <p:spPr>
              <a:xfrm>
                <a:off x="914400" y="2636264"/>
                <a:ext cx="940774" cy="79320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42"/>
              <a:stretch/>
            </p:blipFill>
            <p:spPr>
              <a:xfrm>
                <a:off x="1902563" y="3429466"/>
                <a:ext cx="932110" cy="78955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721"/>
              <a:stretch/>
            </p:blipFill>
            <p:spPr>
              <a:xfrm>
                <a:off x="1972371" y="2651347"/>
                <a:ext cx="862302" cy="80766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3575731"/>
                <a:ext cx="869989" cy="412516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178"/>
              <a:stretch/>
            </p:blipFill>
            <p:spPr>
              <a:xfrm>
                <a:off x="888572" y="4031033"/>
                <a:ext cx="921643" cy="970663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2563" y="4313221"/>
                <a:ext cx="795612" cy="731261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97"/>
              <a:stretch/>
            </p:blipFill>
            <p:spPr>
              <a:xfrm>
                <a:off x="697965" y="4947943"/>
                <a:ext cx="2224500" cy="1020651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827873" y="1843138"/>
              <a:ext cx="2054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BPMN symbols</a:t>
              </a:r>
              <a:endParaRPr lang="en-US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46161" y="1843138"/>
            <a:ext cx="3037982" cy="4309592"/>
            <a:chOff x="3946161" y="1843138"/>
            <a:chExt cx="3037982" cy="4309592"/>
          </a:xfrm>
        </p:grpSpPr>
        <p:sp>
          <p:nvSpPr>
            <p:cNvPr id="29" name="TextBox 28"/>
            <p:cNvSpPr txBox="1"/>
            <p:nvPr/>
          </p:nvSpPr>
          <p:spPr>
            <a:xfrm>
              <a:off x="4537226" y="1843138"/>
              <a:ext cx="1517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Workflows</a:t>
              </a:r>
              <a:endParaRPr lang="en-US" dirty="0" smtClean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946161" y="2304804"/>
              <a:ext cx="3037982" cy="3847926"/>
              <a:chOff x="3946161" y="2304804"/>
              <a:chExt cx="3037982" cy="3847926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271" y="2304804"/>
                <a:ext cx="2812942" cy="362486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5670001" y="3030157"/>
                <a:ext cx="1314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Book  Ticket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339563" y="3768178"/>
                <a:ext cx="1317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 available?</a:t>
                </a:r>
                <a:endParaRPr lang="en-GB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39563" y="5783398"/>
                <a:ext cx="1491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Ticket Booked</a:t>
                </a:r>
                <a:endParaRPr lang="en-GB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46161" y="5783398"/>
                <a:ext cx="1415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Oops, sorry…</a:t>
                </a:r>
                <a:endParaRPr lang="en-GB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900762" y="4178509"/>
                <a:ext cx="491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GB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89935" y="417850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GB" dirty="0"/>
              </a:p>
            </p:txBody>
          </p:sp>
        </p:grpSp>
      </p:grpSp>
      <p:sp>
        <p:nvSpPr>
          <p:cNvPr id="39" name="Right Arrow 38"/>
          <p:cNvSpPr/>
          <p:nvPr/>
        </p:nvSpPr>
        <p:spPr>
          <a:xfrm>
            <a:off x="7131255" y="2651192"/>
            <a:ext cx="1156193" cy="1186155"/>
          </a:xfrm>
          <a:prstGeom prst="rightArrow">
            <a:avLst/>
          </a:prstGeom>
          <a:noFill/>
          <a:ln w="76200">
            <a:solidFill>
              <a:srgbClr val="268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/>
          <p:cNvGrpSpPr/>
          <p:nvPr/>
        </p:nvGrpSpPr>
        <p:grpSpPr>
          <a:xfrm>
            <a:off x="7361714" y="4592891"/>
            <a:ext cx="4286603" cy="1594432"/>
            <a:chOff x="7361714" y="4592891"/>
            <a:chExt cx="4286603" cy="159443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1714" y="4592891"/>
              <a:ext cx="2072762" cy="159443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253110" y="4811407"/>
              <a:ext cx="2395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BPMN2.0 engines</a:t>
              </a:r>
              <a:endParaRPr lang="en-US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90701" y="5321733"/>
              <a:ext cx="17200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can build whole </a:t>
              </a:r>
            </a:p>
            <a:p>
              <a:pPr algn="ctr"/>
              <a:r>
                <a:rPr lang="en-US" dirty="0" smtClean="0"/>
                <a:t>applications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228033" y="1806171"/>
            <a:ext cx="3693891" cy="2903737"/>
            <a:chOff x="8228033" y="1806171"/>
            <a:chExt cx="3693891" cy="2903737"/>
          </a:xfrm>
        </p:grpSpPr>
        <p:grpSp>
          <p:nvGrpSpPr>
            <p:cNvPr id="47" name="Group 46"/>
            <p:cNvGrpSpPr/>
            <p:nvPr/>
          </p:nvGrpSpPr>
          <p:grpSpPr>
            <a:xfrm>
              <a:off x="8228033" y="1806171"/>
              <a:ext cx="3693891" cy="2557486"/>
              <a:chOff x="8228033" y="1806171"/>
              <a:chExt cx="3693891" cy="2557486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121960" y="1806171"/>
                <a:ext cx="1906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XML standard</a:t>
                </a:r>
                <a:endParaRPr lang="en-US" dirty="0" smtClean="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8228033" y="2279833"/>
                <a:ext cx="3693891" cy="2083824"/>
                <a:chOff x="8228033" y="2279833"/>
                <a:chExt cx="3693891" cy="2083824"/>
              </a:xfrm>
            </p:grpSpPr>
            <p:sp>
              <p:nvSpPr>
                <p:cNvPr id="37" name="Vertical Scroll 36"/>
                <p:cNvSpPr/>
                <p:nvPr/>
              </p:nvSpPr>
              <p:spPr>
                <a:xfrm>
                  <a:off x="8228033" y="2279833"/>
                  <a:ext cx="3693891" cy="2083824"/>
                </a:xfrm>
                <a:prstGeom prst="verticalScroll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530538" y="2573082"/>
                  <a:ext cx="3261214" cy="1600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&lt;</a:t>
                  </a:r>
                  <a:r>
                    <a:rPr lang="en-GB" sz="1400" dirty="0" err="1">
                      <a:solidFill>
                        <a:srgbClr val="00B050"/>
                      </a:solidFill>
                    </a:rPr>
                    <a:t>bpmn:process</a:t>
                  </a:r>
                  <a:r>
                    <a:rPr lang="en-GB" sz="1400" dirty="0">
                      <a:solidFill>
                        <a:srgbClr val="00B050"/>
                      </a:solidFill>
                    </a:rPr>
                    <a:t> id</a:t>
                  </a:r>
                  <a:r>
                    <a:rPr lang="en-GB" sz="1400" dirty="0" smtClean="0">
                      <a:solidFill>
                        <a:srgbClr val="00B050"/>
                      </a:solidFill>
                    </a:rPr>
                    <a:t>=“1" </a:t>
                  </a:r>
                  <a:r>
                    <a:rPr lang="en-GB" sz="1400" dirty="0" smtClean="0"/>
                    <a:t>&gt; BP1</a:t>
                  </a:r>
                </a:p>
                <a:p>
                  <a:r>
                    <a:rPr lang="en-GB" sz="1400" dirty="0" smtClean="0"/>
                    <a:t>      &lt;</a:t>
                  </a:r>
                  <a:r>
                    <a:rPr lang="en-GB" sz="1400" dirty="0" err="1" smtClean="0">
                      <a:solidFill>
                        <a:srgbClr val="00B050"/>
                      </a:solidFill>
                    </a:rPr>
                    <a:t>bpmn:start</a:t>
                  </a:r>
                  <a:r>
                    <a:rPr lang="en-GB" sz="1400" dirty="0" smtClean="0">
                      <a:solidFill>
                        <a:srgbClr val="00B050"/>
                      </a:solidFill>
                    </a:rPr>
                    <a:t> </a:t>
                  </a:r>
                  <a:r>
                    <a:rPr lang="en-GB" sz="1400" dirty="0">
                      <a:solidFill>
                        <a:srgbClr val="00B050"/>
                      </a:solidFill>
                    </a:rPr>
                    <a:t>id</a:t>
                  </a:r>
                  <a:r>
                    <a:rPr lang="en-GB" sz="1400" dirty="0" smtClean="0">
                      <a:solidFill>
                        <a:srgbClr val="00B050"/>
                      </a:solidFill>
                    </a:rPr>
                    <a:t>=“s1"</a:t>
                  </a:r>
                  <a:r>
                    <a:rPr lang="en-GB" sz="1400" dirty="0" smtClean="0"/>
                    <a:t>&gt;S1&lt;/</a:t>
                  </a:r>
                  <a:r>
                    <a:rPr lang="en-GB" sz="1400" dirty="0" err="1" smtClean="0">
                      <a:solidFill>
                        <a:srgbClr val="00B050"/>
                      </a:solidFill>
                    </a:rPr>
                    <a:t>bpmn:start</a:t>
                  </a:r>
                  <a:r>
                    <a:rPr lang="en-GB" sz="1400" dirty="0" smtClean="0"/>
                    <a:t>&gt;</a:t>
                  </a:r>
                  <a:r>
                    <a:rPr lang="en-GB" sz="1400" dirty="0" smtClean="0">
                      <a:solidFill>
                        <a:srgbClr val="00B050"/>
                      </a:solidFill>
                    </a:rPr>
                    <a:t> </a:t>
                  </a:r>
                  <a:endParaRPr lang="en-GB" sz="1400" dirty="0" smtClean="0"/>
                </a:p>
                <a:p>
                  <a:r>
                    <a:rPr lang="en-GB" sz="1400" dirty="0" smtClean="0"/>
                    <a:t>      &lt;</a:t>
                  </a:r>
                  <a:r>
                    <a:rPr lang="en-GB" sz="1400" dirty="0" err="1" smtClean="0">
                      <a:solidFill>
                        <a:srgbClr val="00B050"/>
                      </a:solidFill>
                    </a:rPr>
                    <a:t>bpmn:out</a:t>
                  </a:r>
                  <a:r>
                    <a:rPr lang="en-GB" sz="1400" dirty="0" smtClean="0"/>
                    <a:t>&gt;flow1</a:t>
                  </a:r>
                  <a:r>
                    <a:rPr lang="en-GB" sz="1400" dirty="0" smtClean="0">
                      <a:solidFill>
                        <a:srgbClr val="00B050"/>
                      </a:solidFill>
                    </a:rPr>
                    <a:t>&lt;/</a:t>
                  </a:r>
                  <a:r>
                    <a:rPr lang="en-GB" sz="1400" dirty="0" err="1" smtClean="0">
                      <a:solidFill>
                        <a:srgbClr val="00B050"/>
                      </a:solidFill>
                    </a:rPr>
                    <a:t>bpmn:out</a:t>
                  </a:r>
                  <a:r>
                    <a:rPr lang="en-GB" sz="1400" dirty="0" smtClean="0"/>
                    <a:t>&gt;  </a:t>
                  </a:r>
                  <a:r>
                    <a:rPr lang="en-GB" sz="1400" dirty="0"/>
                    <a:t>&gt;   </a:t>
                  </a:r>
                  <a:endParaRPr lang="en-GB" sz="1400" dirty="0" smtClean="0"/>
                </a:p>
                <a:p>
                  <a:r>
                    <a:rPr lang="en-GB" sz="1400" dirty="0" smtClean="0"/>
                    <a:t>      &lt;</a:t>
                  </a:r>
                  <a:r>
                    <a:rPr lang="en-GB" sz="1400" dirty="0" err="1" smtClean="0">
                      <a:solidFill>
                        <a:srgbClr val="00B050"/>
                      </a:solidFill>
                    </a:rPr>
                    <a:t>bpmn:Task</a:t>
                  </a:r>
                  <a:r>
                    <a:rPr lang="en-GB" sz="1400" dirty="0" smtClean="0"/>
                    <a:t>&gt;Book&lt;</a:t>
                  </a:r>
                  <a:r>
                    <a:rPr lang="en-GB" sz="1400" dirty="0" smtClean="0">
                      <a:solidFill>
                        <a:srgbClr val="00B050"/>
                      </a:solidFill>
                    </a:rPr>
                    <a:t>/</a:t>
                  </a:r>
                  <a:r>
                    <a:rPr lang="en-GB" sz="1400" dirty="0" err="1">
                      <a:solidFill>
                        <a:srgbClr val="00B050"/>
                      </a:solidFill>
                    </a:rPr>
                    <a:t>bpmn:Task</a:t>
                  </a:r>
                  <a:r>
                    <a:rPr lang="en-GB" sz="1400" dirty="0" smtClean="0"/>
                    <a:t>&gt;</a:t>
                  </a:r>
                </a:p>
                <a:p>
                  <a:r>
                    <a:rPr lang="en-GB" sz="1400" dirty="0"/>
                    <a:t>  </a:t>
                  </a:r>
                  <a:r>
                    <a:rPr lang="en-GB" sz="1400" dirty="0" smtClean="0"/>
                    <a:t>    &lt;</a:t>
                  </a:r>
                  <a:r>
                    <a:rPr lang="en-GB" sz="1400" dirty="0" err="1" smtClean="0">
                      <a:solidFill>
                        <a:srgbClr val="00B050"/>
                      </a:solidFill>
                    </a:rPr>
                    <a:t>bpmn:out</a:t>
                  </a:r>
                  <a:r>
                    <a:rPr lang="en-GB" sz="1400" dirty="0" smtClean="0"/>
                    <a:t>&gt;flow2</a:t>
                  </a:r>
                  <a:r>
                    <a:rPr lang="en-GB" sz="1400" dirty="0"/>
                    <a:t>&lt;</a:t>
                  </a:r>
                  <a:r>
                    <a:rPr lang="en-GB" sz="1400" dirty="0">
                      <a:solidFill>
                        <a:srgbClr val="00B050"/>
                      </a:solidFill>
                    </a:rPr>
                    <a:t>/</a:t>
                  </a:r>
                  <a:r>
                    <a:rPr lang="en-GB" sz="1400" dirty="0" err="1" smtClean="0">
                      <a:solidFill>
                        <a:srgbClr val="00B050"/>
                      </a:solidFill>
                    </a:rPr>
                    <a:t>bpmn:out</a:t>
                  </a:r>
                  <a:r>
                    <a:rPr lang="en-GB" sz="1400" dirty="0" smtClean="0"/>
                    <a:t>&gt;</a:t>
                  </a:r>
                  <a:endParaRPr lang="en-GB" sz="1400" dirty="0"/>
                </a:p>
                <a:p>
                  <a:r>
                    <a:rPr lang="en-GB" sz="1400" dirty="0" smtClean="0"/>
                    <a:t>      &lt;</a:t>
                  </a:r>
                  <a:r>
                    <a:rPr lang="en-GB" sz="1400" dirty="0" err="1" smtClean="0">
                      <a:solidFill>
                        <a:srgbClr val="00B050"/>
                      </a:solidFill>
                    </a:rPr>
                    <a:t>bpmn:end</a:t>
                  </a:r>
                  <a:r>
                    <a:rPr lang="en-GB" sz="1400" dirty="0" smtClean="0">
                      <a:solidFill>
                        <a:srgbClr val="00B050"/>
                      </a:solidFill>
                    </a:rPr>
                    <a:t> </a:t>
                  </a:r>
                  <a:r>
                    <a:rPr lang="en-GB" sz="1400" dirty="0">
                      <a:solidFill>
                        <a:srgbClr val="00B050"/>
                      </a:solidFill>
                    </a:rPr>
                    <a:t>id</a:t>
                  </a:r>
                  <a:r>
                    <a:rPr lang="en-GB" sz="1400" dirty="0" smtClean="0">
                      <a:solidFill>
                        <a:srgbClr val="00B050"/>
                      </a:solidFill>
                    </a:rPr>
                    <a:t>=“e1”</a:t>
                  </a:r>
                  <a:r>
                    <a:rPr lang="en-GB" sz="1400" dirty="0" smtClean="0"/>
                    <a:t>&gt;E1&lt;</a:t>
                  </a:r>
                  <a:r>
                    <a:rPr lang="en-GB" sz="1400" dirty="0" smtClean="0">
                      <a:solidFill>
                        <a:srgbClr val="00B050"/>
                      </a:solidFill>
                    </a:rPr>
                    <a:t>/</a:t>
                  </a:r>
                  <a:r>
                    <a:rPr lang="en-GB" sz="1400" dirty="0" err="1" smtClean="0">
                      <a:solidFill>
                        <a:srgbClr val="00B050"/>
                      </a:solidFill>
                    </a:rPr>
                    <a:t>bpmn:end</a:t>
                  </a:r>
                  <a:r>
                    <a:rPr lang="en-GB" sz="1400" dirty="0" smtClean="0"/>
                    <a:t>&gt;</a:t>
                  </a:r>
                </a:p>
                <a:p>
                  <a:r>
                    <a:rPr lang="en-GB" sz="1400" dirty="0" smtClean="0">
                      <a:solidFill>
                        <a:srgbClr val="00B050"/>
                      </a:solidFill>
                    </a:rPr>
                    <a:t>&lt;/</a:t>
                  </a:r>
                  <a:r>
                    <a:rPr lang="en-GB" sz="1400" dirty="0" err="1" smtClean="0">
                      <a:solidFill>
                        <a:srgbClr val="00B050"/>
                      </a:solidFill>
                    </a:rPr>
                    <a:t>bpmn:process</a:t>
                  </a:r>
                  <a:r>
                    <a:rPr lang="en-GB" sz="1400" dirty="0" smtClean="0"/>
                    <a:t>&gt;</a:t>
                  </a:r>
                </a:p>
              </p:txBody>
            </p:sp>
          </p:grpSp>
        </p:grpSp>
        <p:sp>
          <p:nvSpPr>
            <p:cNvPr id="49" name="TextBox 48"/>
            <p:cNvSpPr txBox="1"/>
            <p:nvPr/>
          </p:nvSpPr>
          <p:spPr>
            <a:xfrm>
              <a:off x="9766538" y="4340576"/>
              <a:ext cx="2049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ISO/IEC 19510:2013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64" y="441571"/>
            <a:ext cx="8292822" cy="5593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18236" y="5019107"/>
            <a:ext cx="227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Booking two tickets</a:t>
            </a:r>
          </a:p>
          <a:p>
            <a:pPr algn="ctr"/>
            <a:r>
              <a:rPr lang="en-US" sz="2000" b="1" dirty="0" smtClean="0"/>
              <a:t> from two airlines </a:t>
            </a:r>
          </a:p>
          <a:p>
            <a:pPr algn="ctr"/>
            <a:r>
              <a:rPr lang="en-US" sz="2000" b="1" dirty="0" smtClean="0"/>
              <a:t>in </a:t>
            </a:r>
            <a:r>
              <a:rPr lang="en-US" sz="2000" b="1" dirty="0" err="1" smtClean="0"/>
              <a:t>OpenWhisk</a:t>
            </a:r>
            <a:endParaRPr lang="en-GB" sz="2000" b="1" dirty="0"/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29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13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BPMN </a:t>
            </a: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9" y="2611403"/>
            <a:ext cx="5382532" cy="3325513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FAAS </a:t>
            </a:r>
            <a:endParaRPr lang="en-GB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83450"/>
            <a:ext cx="5120322" cy="3453466"/>
          </a:xfrm>
        </p:spPr>
      </p:pic>
      <p:sp>
        <p:nvSpPr>
          <p:cNvPr id="1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30</a:t>
            </a:r>
            <a:endParaRPr lang="en-GB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FaaS</a:t>
            </a:r>
            <a:r>
              <a:rPr lang="en-US" dirty="0" smtClean="0"/>
              <a:t> workflow is typically more complex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1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47795" y="1420300"/>
            <a:ext cx="19495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Conclusions</a:t>
            </a:r>
            <a:endParaRPr lang="en-GB" sz="28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504" y="2015107"/>
            <a:ext cx="92819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683C6"/>
                </a:solidFill>
              </a:rPr>
              <a:t>A</a:t>
            </a:r>
            <a:r>
              <a:rPr lang="en-US" sz="2400" b="1" dirty="0" smtClean="0">
                <a:solidFill>
                  <a:srgbClr val="2683C6"/>
                </a:solidFill>
              </a:rPr>
              <a:t>ddressed</a:t>
            </a:r>
            <a:r>
              <a:rPr lang="en-US" sz="2400" dirty="0" smtClean="0">
                <a:solidFill>
                  <a:srgbClr val="2683C6"/>
                </a:solidFill>
              </a:rPr>
              <a:t> challenges in </a:t>
            </a:r>
            <a:r>
              <a:rPr lang="en-US" sz="2400" b="1" dirty="0" smtClean="0">
                <a:solidFill>
                  <a:srgbClr val="2683C6"/>
                </a:solidFill>
              </a:rPr>
              <a:t>mapping</a:t>
            </a:r>
            <a:r>
              <a:rPr lang="en-US" sz="2400" dirty="0" smtClean="0">
                <a:solidFill>
                  <a:srgbClr val="2683C6"/>
                </a:solidFill>
              </a:rPr>
              <a:t> BPMN2.0 to </a:t>
            </a:r>
            <a:r>
              <a:rPr lang="en-US" sz="2400" dirty="0" err="1" smtClean="0">
                <a:solidFill>
                  <a:srgbClr val="2683C6"/>
                </a:solidFill>
              </a:rPr>
              <a:t>OpenWhisk</a:t>
            </a:r>
            <a:endParaRPr lang="en-US" sz="2400" dirty="0" smtClean="0">
              <a:solidFill>
                <a:srgbClr val="2683C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683C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683C6"/>
                </a:solidFill>
              </a:rPr>
              <a:t>Saga</a:t>
            </a:r>
            <a:r>
              <a:rPr lang="en-US" sz="2400" dirty="0">
                <a:solidFill>
                  <a:srgbClr val="2683C6"/>
                </a:solidFill>
              </a:rPr>
              <a:t> transactions expressed in BPMN </a:t>
            </a:r>
            <a:r>
              <a:rPr lang="en-US" sz="2400" b="1" dirty="0">
                <a:solidFill>
                  <a:srgbClr val="2683C6"/>
                </a:solidFill>
              </a:rPr>
              <a:t>straightforwardly </a:t>
            </a:r>
            <a:r>
              <a:rPr lang="en-US" sz="2400" dirty="0">
                <a:solidFill>
                  <a:srgbClr val="2683C6"/>
                </a:solidFill>
              </a:rPr>
              <a:t>carry over to </a:t>
            </a:r>
            <a:r>
              <a:rPr lang="en-US" sz="2400" dirty="0" err="1" smtClean="0">
                <a:solidFill>
                  <a:srgbClr val="2683C6"/>
                </a:solidFill>
              </a:rPr>
              <a:t>OpenWhisk</a:t>
            </a:r>
            <a:endParaRPr lang="en-US" sz="2400" dirty="0" smtClean="0">
              <a:solidFill>
                <a:srgbClr val="2683C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683C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683C6"/>
                </a:solidFill>
              </a:rPr>
              <a:t>This enables  business analysts to express processes in a simpler BPMN format compared to the more complex </a:t>
            </a:r>
            <a:r>
              <a:rPr lang="en-US" sz="2400" dirty="0" err="1" smtClean="0">
                <a:solidFill>
                  <a:srgbClr val="2683C6"/>
                </a:solidFill>
              </a:rPr>
              <a:t>OpenWhisk</a:t>
            </a:r>
            <a:r>
              <a:rPr lang="en-US" sz="2400" dirty="0" smtClean="0">
                <a:solidFill>
                  <a:srgbClr val="2683C6"/>
                </a:solidFill>
              </a:rPr>
              <a:t> workflows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683C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683C6"/>
                </a:solidFill>
              </a:rPr>
              <a:t>Bridges simplicity of BPMN to ubiquity and power of </a:t>
            </a:r>
            <a:r>
              <a:rPr lang="en-US" sz="2400" dirty="0" err="1" smtClean="0">
                <a:solidFill>
                  <a:srgbClr val="2683C6"/>
                </a:solidFill>
              </a:rPr>
              <a:t>FaaS</a:t>
            </a:r>
            <a:r>
              <a:rPr lang="en-US" sz="2400" dirty="0" smtClean="0">
                <a:solidFill>
                  <a:srgbClr val="2683C6"/>
                </a:solidFill>
              </a:rPr>
              <a:t>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2683C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683C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GB" sz="1600" dirty="0" smtClean="0"/>
              <a:t>31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421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?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</a:t>
            </a:r>
            <a:r>
              <a:rPr lang="en-GB" sz="2000" dirty="0" smtClean="0">
                <a:solidFill>
                  <a:schemeClr val="bg1"/>
                </a:solidFill>
              </a:rPr>
              <a:t>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91" y="2170258"/>
            <a:ext cx="7904219" cy="37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165" y="1082073"/>
            <a:ext cx="24518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FaaS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trend!</a:t>
            </a:r>
            <a:endParaRPr lang="en-GB" sz="28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9" y="1562444"/>
            <a:ext cx="2048822" cy="11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4" t="18420" r="16792" b="20526"/>
          <a:stretch/>
        </p:blipFill>
        <p:spPr>
          <a:xfrm>
            <a:off x="1041619" y="2945085"/>
            <a:ext cx="1477258" cy="978094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654034" y="2195997"/>
            <a:ext cx="3447073" cy="1992564"/>
            <a:chOff x="2618979" y="2208331"/>
            <a:chExt cx="3447073" cy="19925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10" t="27081" r="27383" b="22656"/>
            <a:stretch/>
          </p:blipFill>
          <p:spPr>
            <a:xfrm>
              <a:off x="3438496" y="2208331"/>
              <a:ext cx="2627556" cy="19925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155" y="2817866"/>
              <a:ext cx="618531" cy="57419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653" y="3178668"/>
              <a:ext cx="618531" cy="57419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808" y="2470575"/>
              <a:ext cx="618531" cy="57419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215" y="3407938"/>
              <a:ext cx="618531" cy="5741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731" y="3067752"/>
              <a:ext cx="618531" cy="574192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/>
            <p:nvPr/>
          </p:nvCxnSpPr>
          <p:spPr>
            <a:xfrm>
              <a:off x="2618979" y="3447596"/>
              <a:ext cx="91440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29878" y="4141661"/>
            <a:ext cx="3201918" cy="2094993"/>
            <a:chOff x="729878" y="4141661"/>
            <a:chExt cx="3201918" cy="2094993"/>
          </a:xfrm>
        </p:grpSpPr>
        <p:sp>
          <p:nvSpPr>
            <p:cNvPr id="19" name="TextBox 18"/>
            <p:cNvSpPr txBox="1"/>
            <p:nvPr/>
          </p:nvSpPr>
          <p:spPr>
            <a:xfrm>
              <a:off x="894537" y="4141661"/>
              <a:ext cx="1617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Orchestration</a:t>
              </a:r>
              <a:endParaRPr lang="en-US" dirty="0" smtClean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78" y="4820322"/>
              <a:ext cx="618531" cy="57419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479" y="5662462"/>
              <a:ext cx="618531" cy="57419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265" y="5642104"/>
              <a:ext cx="618531" cy="57419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749" y="5189457"/>
              <a:ext cx="618531" cy="57419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317" y="4723197"/>
              <a:ext cx="618531" cy="574192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2576915" y="4143708"/>
            <a:ext cx="4217419" cy="2121812"/>
            <a:chOff x="2935735" y="4143708"/>
            <a:chExt cx="4217419" cy="2121812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935735" y="4360918"/>
              <a:ext cx="175304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38587" y="4143708"/>
              <a:ext cx="2314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Define Relationships</a:t>
              </a:r>
              <a:endParaRPr lang="en-US" sz="1600" dirty="0" smtClean="0"/>
            </a:p>
          </p:txBody>
        </p:sp>
        <p:sp>
          <p:nvSpPr>
            <p:cNvPr id="41" name="Vertical Scroll 40"/>
            <p:cNvSpPr/>
            <p:nvPr/>
          </p:nvSpPr>
          <p:spPr>
            <a:xfrm>
              <a:off x="4745620" y="4656785"/>
              <a:ext cx="2407534" cy="139396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20567" y="4880525"/>
              <a:ext cx="179837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Sequence</a:t>
              </a:r>
              <a:r>
                <a:rPr lang="en-GB" sz="1600" dirty="0" smtClean="0"/>
                <a:t>(</a:t>
              </a:r>
            </a:p>
            <a:p>
              <a:r>
                <a:rPr lang="en-GB" sz="1600" b="1" dirty="0"/>
                <a:t> </a:t>
              </a:r>
              <a:r>
                <a:rPr lang="en-GB" sz="1600" b="1" dirty="0" smtClean="0"/>
                <a:t>        Action</a:t>
              </a:r>
              <a:r>
                <a:rPr lang="en-GB" sz="1600" dirty="0" smtClean="0"/>
                <a:t>(‘Task’),</a:t>
              </a:r>
            </a:p>
            <a:p>
              <a:r>
                <a:rPr lang="en-GB" sz="1600" b="1" dirty="0"/>
                <a:t> </a:t>
              </a:r>
              <a:r>
                <a:rPr lang="en-GB" sz="1600" b="1" dirty="0" smtClean="0"/>
                <a:t>        Action</a:t>
              </a:r>
              <a:r>
                <a:rPr lang="en-GB" sz="1600" dirty="0" smtClean="0"/>
                <a:t>('Task')</a:t>
              </a:r>
            </a:p>
            <a:p>
              <a:r>
                <a:rPr lang="en-US" sz="1600" dirty="0" smtClean="0"/>
                <a:t>)</a:t>
              </a:r>
              <a:endParaRPr lang="en-GB" sz="1600" dirty="0" smtClean="0"/>
            </a:p>
            <a:p>
              <a:endParaRPr lang="en-GB" sz="2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159397" y="4996978"/>
            <a:ext cx="2328117" cy="933484"/>
            <a:chOff x="1159397" y="4996978"/>
            <a:chExt cx="2328117" cy="933484"/>
          </a:xfrm>
        </p:grpSpPr>
        <p:sp>
          <p:nvSpPr>
            <p:cNvPr id="31" name="Right Brace 30"/>
            <p:cNvSpPr/>
            <p:nvPr/>
          </p:nvSpPr>
          <p:spPr>
            <a:xfrm rot="10615917">
              <a:off x="2657632" y="4996978"/>
              <a:ext cx="829882" cy="933484"/>
            </a:xfrm>
            <a:prstGeom prst="rightBrace">
              <a:avLst/>
            </a:prstGeom>
            <a:ln w="57150">
              <a:solidFill>
                <a:srgbClr val="006E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839043" y="5490055"/>
              <a:ext cx="535305" cy="331103"/>
            </a:xfrm>
            <a:prstGeom prst="straightConnector1">
              <a:avLst/>
            </a:prstGeom>
            <a:ln w="57150">
              <a:solidFill>
                <a:srgbClr val="006E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159397" y="5304607"/>
              <a:ext cx="336278" cy="540688"/>
            </a:xfrm>
            <a:prstGeom prst="straightConnector1">
              <a:avLst/>
            </a:prstGeom>
            <a:ln w="57150">
              <a:solidFill>
                <a:srgbClr val="006E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6918944" y="1039224"/>
            <a:ext cx="53852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Bridge BPMN2.0</a:t>
            </a:r>
            <a:r>
              <a:rPr lang="en-GB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</a:t>
            </a:r>
            <a:r>
              <a:rPr lang="en-US" sz="2800" b="1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FaaS</a:t>
            </a:r>
            <a:endParaRPr lang="en-GB" sz="28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164113" y="1536628"/>
            <a:ext cx="3608324" cy="4629657"/>
            <a:chOff x="8164113" y="1536628"/>
            <a:chExt cx="3608324" cy="4629657"/>
          </a:xfrm>
        </p:grpSpPr>
        <p:sp>
          <p:nvSpPr>
            <p:cNvPr id="82" name="TextBox 81"/>
            <p:cNvSpPr txBox="1"/>
            <p:nvPr/>
          </p:nvSpPr>
          <p:spPr>
            <a:xfrm>
              <a:off x="9042777" y="1536628"/>
              <a:ext cx="1322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Mapping</a:t>
              </a:r>
              <a:endParaRPr lang="en-US" b="1" dirty="0" smtClean="0"/>
            </a:p>
          </p:txBody>
        </p:sp>
        <p:sp>
          <p:nvSpPr>
            <p:cNvPr id="83" name="Arc 82"/>
            <p:cNvSpPr/>
            <p:nvPr/>
          </p:nvSpPr>
          <p:spPr>
            <a:xfrm rot="18420047">
              <a:off x="8300990" y="2011734"/>
              <a:ext cx="3334570" cy="3608324"/>
            </a:xfrm>
            <a:prstGeom prst="arc">
              <a:avLst>
                <a:gd name="adj1" fmla="val 16258295"/>
                <a:gd name="adj2" fmla="val 0"/>
              </a:avLst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Arc 83"/>
            <p:cNvSpPr/>
            <p:nvPr/>
          </p:nvSpPr>
          <p:spPr>
            <a:xfrm rot="18089155">
              <a:off x="8328078" y="2660085"/>
              <a:ext cx="2629082" cy="2372357"/>
            </a:xfrm>
            <a:prstGeom prst="arc">
              <a:avLst>
                <a:gd name="adj1" fmla="val 16258295"/>
                <a:gd name="adj2" fmla="val 0"/>
              </a:avLst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Arc 84"/>
            <p:cNvSpPr/>
            <p:nvPr/>
          </p:nvSpPr>
          <p:spPr>
            <a:xfrm rot="18089155">
              <a:off x="8666051" y="3665565"/>
              <a:ext cx="2629082" cy="2372357"/>
            </a:xfrm>
            <a:prstGeom prst="arc">
              <a:avLst>
                <a:gd name="adj1" fmla="val 16258295"/>
                <a:gd name="adj2" fmla="val 0"/>
              </a:avLst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8768676" y="5107418"/>
              <a:ext cx="2245914" cy="8367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7349296" y="2037016"/>
            <a:ext cx="1832035" cy="4140391"/>
            <a:chOff x="7349296" y="2037016"/>
            <a:chExt cx="1832035" cy="4140391"/>
          </a:xfrm>
        </p:grpSpPr>
        <p:sp>
          <p:nvSpPr>
            <p:cNvPr id="54" name="Oval 53"/>
            <p:cNvSpPr/>
            <p:nvPr/>
          </p:nvSpPr>
          <p:spPr>
            <a:xfrm>
              <a:off x="7349296" y="2037016"/>
              <a:ext cx="1832035" cy="3726633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73"/>
            <a:stretch/>
          </p:blipFill>
          <p:spPr>
            <a:xfrm>
              <a:off x="8314897" y="3116341"/>
              <a:ext cx="757592" cy="63875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42"/>
            <a:stretch/>
          </p:blipFill>
          <p:spPr>
            <a:xfrm>
              <a:off x="8190651" y="4934318"/>
              <a:ext cx="835579" cy="70778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21"/>
            <a:stretch/>
          </p:blipFill>
          <p:spPr>
            <a:xfrm>
              <a:off x="8272999" y="3884050"/>
              <a:ext cx="862302" cy="807663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043" y="4538030"/>
              <a:ext cx="734221" cy="3481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78"/>
            <a:stretch/>
          </p:blipFill>
          <p:spPr>
            <a:xfrm>
              <a:off x="7563586" y="3317032"/>
              <a:ext cx="792780" cy="83494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111" y="2594556"/>
              <a:ext cx="567702" cy="52178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893948" y="5777297"/>
              <a:ext cx="8418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BPMN</a:t>
              </a:r>
              <a:endParaRPr lang="en-US" sz="1600" dirty="0" smtClean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135693" y="1938805"/>
            <a:ext cx="1857992" cy="4247199"/>
            <a:chOff x="10135693" y="1938805"/>
            <a:chExt cx="1857992" cy="4247199"/>
          </a:xfrm>
        </p:grpSpPr>
        <p:grpSp>
          <p:nvGrpSpPr>
            <p:cNvPr id="81" name="Group 80"/>
            <p:cNvGrpSpPr/>
            <p:nvPr/>
          </p:nvGrpSpPr>
          <p:grpSpPr>
            <a:xfrm>
              <a:off x="10135693" y="1938805"/>
              <a:ext cx="1857992" cy="3812798"/>
              <a:chOff x="10135693" y="1938805"/>
              <a:chExt cx="1857992" cy="381279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0135693" y="1938805"/>
                <a:ext cx="1813267" cy="366088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10937987" y="2264949"/>
                <a:ext cx="993494" cy="820326"/>
                <a:chOff x="10048750" y="3510656"/>
                <a:chExt cx="2407534" cy="1393960"/>
              </a:xfrm>
            </p:grpSpPr>
            <p:sp>
              <p:nvSpPr>
                <p:cNvPr id="66" name="Vertical Scroll 65"/>
                <p:cNvSpPr/>
                <p:nvPr/>
              </p:nvSpPr>
              <p:spPr>
                <a:xfrm>
                  <a:off x="10048750" y="3510656"/>
                  <a:ext cx="2407534" cy="1393960"/>
                </a:xfrm>
                <a:prstGeom prst="verticalScroll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0152671" y="3750667"/>
                  <a:ext cx="1600670" cy="7634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/>
                    <a:t>Sequence</a:t>
                  </a:r>
                  <a:r>
                    <a:rPr lang="en-GB" sz="700" dirty="0" smtClean="0"/>
                    <a:t>(</a:t>
                  </a:r>
                </a:p>
                <a:p>
                  <a:r>
                    <a:rPr lang="en-GB" sz="700" b="1" dirty="0"/>
                    <a:t> </a:t>
                  </a:r>
                  <a:r>
                    <a:rPr lang="en-GB" sz="700" b="1" dirty="0" smtClean="0"/>
                    <a:t>        Action</a:t>
                  </a:r>
                  <a:r>
                    <a:rPr lang="en-GB" sz="700" dirty="0" smtClean="0"/>
                    <a:t>(‘Task’),</a:t>
                  </a:r>
                </a:p>
                <a:p>
                  <a:r>
                    <a:rPr lang="en-GB" sz="700" b="1" dirty="0"/>
                    <a:t> </a:t>
                  </a:r>
                  <a:r>
                    <a:rPr lang="en-GB" sz="700" b="1" dirty="0" smtClean="0"/>
                    <a:t>        Action</a:t>
                  </a:r>
                  <a:r>
                    <a:rPr lang="en-GB" sz="700" dirty="0" smtClean="0"/>
                    <a:t>('Task')</a:t>
                  </a:r>
                </a:p>
                <a:p>
                  <a:r>
                    <a:rPr lang="en-US" sz="700" dirty="0" smtClean="0"/>
                    <a:t>)</a:t>
                  </a:r>
                  <a:endParaRPr lang="en-GB" sz="700" dirty="0" smtClean="0"/>
                </a:p>
                <a:p>
                  <a:endParaRPr lang="en-GB" sz="2000" dirty="0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10194047" y="2727108"/>
                <a:ext cx="993494" cy="972240"/>
                <a:chOff x="10048750" y="3510656"/>
                <a:chExt cx="2407534" cy="1652104"/>
              </a:xfrm>
            </p:grpSpPr>
            <p:sp>
              <p:nvSpPr>
                <p:cNvPr id="70" name="Vertical Scroll 69"/>
                <p:cNvSpPr/>
                <p:nvPr/>
              </p:nvSpPr>
              <p:spPr>
                <a:xfrm>
                  <a:off x="10048750" y="3510656"/>
                  <a:ext cx="2407534" cy="1393960"/>
                </a:xfrm>
                <a:prstGeom prst="verticalScroll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152671" y="3750667"/>
                  <a:ext cx="2172244" cy="1412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/>
                    <a:t>parallel</a:t>
                  </a:r>
                  <a:r>
                    <a:rPr lang="en-GB" sz="700" dirty="0" smtClean="0"/>
                    <a:t>(</a:t>
                  </a:r>
                </a:p>
                <a:p>
                  <a:r>
                    <a:rPr lang="en-GB" sz="700" b="1" dirty="0"/>
                    <a:t> </a:t>
                  </a:r>
                  <a:r>
                    <a:rPr lang="en-GB" sz="700" b="1" dirty="0" smtClean="0"/>
                    <a:t>        Action</a:t>
                  </a:r>
                  <a:r>
                    <a:rPr lang="en-GB" sz="700" dirty="0" smtClean="0"/>
                    <a:t>(‘Task’),</a:t>
                  </a:r>
                </a:p>
                <a:p>
                  <a:r>
                    <a:rPr lang="en-GB" sz="700" b="1" dirty="0"/>
                    <a:t> </a:t>
                  </a:r>
                  <a:r>
                    <a:rPr lang="en-GB" sz="700" b="1" dirty="0" smtClean="0"/>
                    <a:t>        Action</a:t>
                  </a:r>
                  <a:r>
                    <a:rPr lang="en-GB" sz="700" dirty="0" smtClean="0"/>
                    <a:t>('Task')</a:t>
                  </a:r>
                </a:p>
                <a:p>
                  <a:r>
                    <a:rPr lang="en-US" sz="700" dirty="0" smtClean="0"/>
                    <a:t>)</a:t>
                  </a:r>
                  <a:endParaRPr lang="en-GB" sz="700" dirty="0" smtClean="0"/>
                </a:p>
                <a:p>
                  <a:endParaRPr lang="en-GB" sz="2000" dirty="0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0241090" y="3807123"/>
                <a:ext cx="993494" cy="972240"/>
                <a:chOff x="10048750" y="3510656"/>
                <a:chExt cx="2407534" cy="1652104"/>
              </a:xfrm>
            </p:grpSpPr>
            <p:sp>
              <p:nvSpPr>
                <p:cNvPr id="73" name="Vertical Scroll 72"/>
                <p:cNvSpPr/>
                <p:nvPr/>
              </p:nvSpPr>
              <p:spPr>
                <a:xfrm>
                  <a:off x="10048750" y="3510656"/>
                  <a:ext cx="2407534" cy="1393960"/>
                </a:xfrm>
                <a:prstGeom prst="verticalScroll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0152671" y="3750667"/>
                  <a:ext cx="2172244" cy="1412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/>
                    <a:t>condition</a:t>
                  </a:r>
                  <a:r>
                    <a:rPr lang="en-GB" sz="700" dirty="0" smtClean="0"/>
                    <a:t>(</a:t>
                  </a:r>
                </a:p>
                <a:p>
                  <a:r>
                    <a:rPr lang="en-GB" sz="700" b="1" dirty="0"/>
                    <a:t> </a:t>
                  </a:r>
                  <a:r>
                    <a:rPr lang="en-GB" sz="700" b="1" dirty="0" smtClean="0"/>
                    <a:t>        Action</a:t>
                  </a:r>
                  <a:r>
                    <a:rPr lang="en-GB" sz="700" dirty="0" smtClean="0"/>
                    <a:t>(‘Task’),</a:t>
                  </a:r>
                </a:p>
                <a:p>
                  <a:r>
                    <a:rPr lang="en-GB" sz="700" b="1" dirty="0"/>
                    <a:t> </a:t>
                  </a:r>
                  <a:r>
                    <a:rPr lang="en-GB" sz="700" b="1" dirty="0" smtClean="0"/>
                    <a:t>        Action</a:t>
                  </a:r>
                  <a:r>
                    <a:rPr lang="en-GB" sz="700" dirty="0" smtClean="0"/>
                    <a:t>('Task')</a:t>
                  </a:r>
                </a:p>
                <a:p>
                  <a:r>
                    <a:rPr lang="en-US" sz="700" dirty="0" smtClean="0"/>
                    <a:t>)</a:t>
                  </a:r>
                  <a:endParaRPr lang="en-GB" sz="700" dirty="0" smtClean="0"/>
                </a:p>
                <a:p>
                  <a:endParaRPr lang="en-GB" sz="2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1000191" y="3369476"/>
                <a:ext cx="993494" cy="972240"/>
                <a:chOff x="10048750" y="3510656"/>
                <a:chExt cx="2407534" cy="1652104"/>
              </a:xfrm>
            </p:grpSpPr>
            <p:sp>
              <p:nvSpPr>
                <p:cNvPr id="76" name="Vertical Scroll 75"/>
                <p:cNvSpPr/>
                <p:nvPr/>
              </p:nvSpPr>
              <p:spPr>
                <a:xfrm>
                  <a:off x="10048750" y="3510656"/>
                  <a:ext cx="2407534" cy="1393960"/>
                </a:xfrm>
                <a:prstGeom prst="verticalScroll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0152671" y="3750667"/>
                  <a:ext cx="2172244" cy="1412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/>
                    <a:t>map</a:t>
                  </a:r>
                  <a:r>
                    <a:rPr lang="en-GB" sz="700" dirty="0" smtClean="0"/>
                    <a:t>(</a:t>
                  </a:r>
                </a:p>
                <a:p>
                  <a:r>
                    <a:rPr lang="en-GB" sz="700" b="1" dirty="0"/>
                    <a:t> </a:t>
                  </a:r>
                  <a:r>
                    <a:rPr lang="en-GB" sz="700" b="1" dirty="0" smtClean="0"/>
                    <a:t>        Action</a:t>
                  </a:r>
                  <a:r>
                    <a:rPr lang="en-GB" sz="700" dirty="0" smtClean="0"/>
                    <a:t>(‘Task’),</a:t>
                  </a:r>
                </a:p>
                <a:p>
                  <a:r>
                    <a:rPr lang="en-GB" sz="700" b="1" dirty="0"/>
                    <a:t> </a:t>
                  </a:r>
                  <a:r>
                    <a:rPr lang="en-GB" sz="700" b="1" dirty="0" smtClean="0"/>
                    <a:t>        Action</a:t>
                  </a:r>
                  <a:r>
                    <a:rPr lang="en-GB" sz="700" dirty="0" smtClean="0"/>
                    <a:t>('Task')</a:t>
                  </a:r>
                </a:p>
                <a:p>
                  <a:r>
                    <a:rPr lang="en-US" sz="700" dirty="0" smtClean="0"/>
                    <a:t>)</a:t>
                  </a:r>
                  <a:endParaRPr lang="en-GB" sz="700" dirty="0" smtClean="0"/>
                </a:p>
                <a:p>
                  <a:endParaRPr lang="en-GB" sz="2000" dirty="0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10945980" y="4779363"/>
                <a:ext cx="993494" cy="972240"/>
                <a:chOff x="10048750" y="3510656"/>
                <a:chExt cx="2407534" cy="1652104"/>
              </a:xfrm>
            </p:grpSpPr>
            <p:sp>
              <p:nvSpPr>
                <p:cNvPr id="79" name="Vertical Scroll 78"/>
                <p:cNvSpPr/>
                <p:nvPr/>
              </p:nvSpPr>
              <p:spPr>
                <a:xfrm>
                  <a:off x="10048750" y="3510656"/>
                  <a:ext cx="2407534" cy="1393960"/>
                </a:xfrm>
                <a:prstGeom prst="verticalScroll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0152671" y="3750667"/>
                  <a:ext cx="2172244" cy="1412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/>
                    <a:t>try</a:t>
                  </a:r>
                  <a:r>
                    <a:rPr lang="en-GB" sz="700" dirty="0" smtClean="0"/>
                    <a:t>(</a:t>
                  </a:r>
                </a:p>
                <a:p>
                  <a:r>
                    <a:rPr lang="en-GB" sz="700" b="1" dirty="0"/>
                    <a:t> </a:t>
                  </a:r>
                  <a:r>
                    <a:rPr lang="en-GB" sz="700" b="1" dirty="0" smtClean="0"/>
                    <a:t>        Action</a:t>
                  </a:r>
                  <a:r>
                    <a:rPr lang="en-GB" sz="700" dirty="0" smtClean="0"/>
                    <a:t>(‘Task’),</a:t>
                  </a:r>
                </a:p>
                <a:p>
                  <a:r>
                    <a:rPr lang="en-GB" sz="700" b="1" dirty="0"/>
                    <a:t> </a:t>
                  </a:r>
                  <a:r>
                    <a:rPr lang="en-GB" sz="700" b="1" dirty="0" smtClean="0"/>
                    <a:t>        Action</a:t>
                  </a:r>
                  <a:r>
                    <a:rPr lang="en-GB" sz="700" dirty="0" smtClean="0"/>
                    <a:t>('Task')</a:t>
                  </a:r>
                </a:p>
                <a:p>
                  <a:r>
                    <a:rPr lang="en-US" sz="700" dirty="0" smtClean="0"/>
                    <a:t>)</a:t>
                  </a:r>
                  <a:endParaRPr lang="en-GB" sz="700" dirty="0" smtClean="0"/>
                </a:p>
                <a:p>
                  <a:endParaRPr lang="en-GB" sz="2000" dirty="0"/>
                </a:p>
              </p:txBody>
            </p:sp>
          </p:grpSp>
        </p:grpSp>
        <p:sp>
          <p:nvSpPr>
            <p:cNvPr id="96" name="TextBox 95"/>
            <p:cNvSpPr txBox="1"/>
            <p:nvPr/>
          </p:nvSpPr>
          <p:spPr>
            <a:xfrm>
              <a:off x="10834720" y="5785894"/>
              <a:ext cx="705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FAAS</a:t>
              </a:r>
              <a:endParaRPr lang="en-US" sz="1600" dirty="0" smtClean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6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/>
              <a:t>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0814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53" y="554371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One-to-one </a:t>
            </a:r>
            <a:r>
              <a:rPr lang="en-US" sz="2800" b="1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 of common constructs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44" y="1769872"/>
            <a:ext cx="1371719" cy="990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639" y="1360864"/>
            <a:ext cx="1827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683C6"/>
                </a:solidFill>
              </a:rPr>
              <a:t>BPMN notation</a:t>
            </a:r>
            <a:endParaRPr lang="en-GB" sz="2000" b="1" dirty="0">
              <a:solidFill>
                <a:srgbClr val="2683C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49" y="2092454"/>
            <a:ext cx="63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ask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6250" y="1360864"/>
            <a:ext cx="249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683C6"/>
                </a:solidFill>
              </a:rPr>
              <a:t>BPMN representation</a:t>
            </a:r>
            <a:endParaRPr lang="en-GB" sz="2000" b="1" dirty="0">
              <a:solidFill>
                <a:srgbClr val="2683C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69580" y="1360864"/>
            <a:ext cx="246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683C6"/>
                </a:solidFill>
              </a:rPr>
              <a:t>Visual </a:t>
            </a:r>
            <a:r>
              <a:rPr lang="en-US" sz="2000" b="1" dirty="0" smtClean="0">
                <a:solidFill>
                  <a:srgbClr val="2683C6"/>
                </a:solidFill>
              </a:rPr>
              <a:t>representation</a:t>
            </a:r>
            <a:endParaRPr lang="en-GB" sz="2000" b="1" dirty="0">
              <a:solidFill>
                <a:srgbClr val="2683C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9495" y="1360864"/>
            <a:ext cx="232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2683C6"/>
                </a:solidFill>
              </a:rPr>
              <a:t>OpenWhisk</a:t>
            </a:r>
            <a:r>
              <a:rPr lang="en-US" sz="2000" b="1" dirty="0" smtClean="0">
                <a:solidFill>
                  <a:srgbClr val="2683C6"/>
                </a:solidFill>
              </a:rPr>
              <a:t> </a:t>
            </a:r>
            <a:r>
              <a:rPr lang="en-US" sz="2000" b="1" dirty="0" smtClean="0">
                <a:solidFill>
                  <a:srgbClr val="2683C6"/>
                </a:solidFill>
              </a:rPr>
              <a:t>concept</a:t>
            </a:r>
            <a:endParaRPr lang="en-GB" sz="2000" b="1" dirty="0">
              <a:solidFill>
                <a:srgbClr val="2683C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9560" y="2092454"/>
            <a:ext cx="278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</a:t>
            </a:r>
            <a:r>
              <a:rPr lang="en-US" sz="2000" dirty="0" err="1" smtClean="0"/>
              <a:t>omposer.action</a:t>
            </a:r>
            <a:r>
              <a:rPr lang="en-US" sz="2000" dirty="0" smtClean="0"/>
              <a:t>(‘name’)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46876" y="204221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name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639" y="2398512"/>
            <a:ext cx="11380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rgbClr val="2683C6"/>
                </a:solidFill>
              </a:rPr>
              <a:t>                                                                                                                                                                                                   </a:t>
            </a:r>
            <a:endParaRPr lang="en-GB" sz="2000" u="sng" dirty="0">
              <a:solidFill>
                <a:srgbClr val="2683C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400" y="1419824"/>
            <a:ext cx="11380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rgbClr val="2683C6"/>
                </a:solidFill>
              </a:rPr>
              <a:t>                                                                                                                      </a:t>
            </a:r>
            <a:r>
              <a:rPr lang="en-US" sz="2000" u="sng" dirty="0" smtClean="0">
                <a:solidFill>
                  <a:srgbClr val="2683C6"/>
                </a:solidFill>
              </a:rPr>
              <a:t>                                                                             </a:t>
            </a:r>
            <a:endParaRPr lang="en-GB" sz="2000" u="sng" dirty="0">
              <a:solidFill>
                <a:srgbClr val="2683C6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80" y="3531410"/>
            <a:ext cx="1336446" cy="11525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53704" y="3854402"/>
            <a:ext cx="2037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Exclusive gateway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802070" y="2739873"/>
            <a:ext cx="2335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composer.sequence</a:t>
            </a:r>
            <a:r>
              <a:rPr lang="en-US" sz="2000" dirty="0" smtClean="0"/>
              <a:t>(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ction1, action2)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8757" y="3247872"/>
            <a:ext cx="11380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rgbClr val="2683C6"/>
                </a:solidFill>
              </a:rPr>
              <a:t>                                                                                                                                                                                                   </a:t>
            </a:r>
            <a:endParaRPr lang="en-GB" sz="2000" u="sng" dirty="0">
              <a:solidFill>
                <a:srgbClr val="2683C6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94" y="2956644"/>
            <a:ext cx="1562235" cy="2743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3994" y="2940504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Sequence</a:t>
            </a:r>
            <a:endParaRPr lang="en-GB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805852" y="3636562"/>
            <a:ext cx="258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composer.if</a:t>
            </a:r>
            <a:r>
              <a:rPr lang="en-US" sz="2000" dirty="0" smtClean="0"/>
              <a:t>(condition, </a:t>
            </a:r>
          </a:p>
          <a:p>
            <a:r>
              <a:rPr lang="en-US" sz="2000" dirty="0" smtClean="0"/>
              <a:t>path1, path2)</a:t>
            </a:r>
            <a:endParaRPr lang="en-GB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20400" y="4276022"/>
            <a:ext cx="11380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rgbClr val="2683C6"/>
                </a:solidFill>
              </a:rPr>
              <a:t>                                                                                                                                                                                                   </a:t>
            </a:r>
            <a:endParaRPr lang="en-GB" sz="2000" u="sng" dirty="0">
              <a:solidFill>
                <a:srgbClr val="2683C6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15" y="4657690"/>
            <a:ext cx="937341" cy="9830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3704" y="4882865"/>
            <a:ext cx="1868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Parallel gateway</a:t>
            </a:r>
            <a:endParaRPr lang="en-GB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3726" y="4709217"/>
            <a:ext cx="2108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composer.parallel</a:t>
            </a:r>
            <a:r>
              <a:rPr lang="en-US" sz="2000" dirty="0" smtClean="0"/>
              <a:t>(</a:t>
            </a:r>
          </a:p>
          <a:p>
            <a:r>
              <a:rPr lang="en-US" sz="2000" dirty="0" smtClean="0"/>
              <a:t>action1, action2)</a:t>
            </a:r>
            <a:endParaRPr lang="en-GB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400" y="5282975"/>
            <a:ext cx="11380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rgbClr val="2683C6"/>
                </a:solidFill>
              </a:rPr>
              <a:t>                                                                                                                                                                                                   </a:t>
            </a:r>
            <a:endParaRPr lang="en-GB" sz="2000" u="sng" dirty="0">
              <a:solidFill>
                <a:srgbClr val="2683C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191" y="4375034"/>
            <a:ext cx="1406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…</a:t>
            </a:r>
            <a:endParaRPr lang="en-GB" sz="13800" dirty="0"/>
          </a:p>
        </p:txBody>
      </p:sp>
      <p:sp>
        <p:nvSpPr>
          <p:cNvPr id="3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/>
              <a:t>4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65" y="1915433"/>
            <a:ext cx="727501" cy="67535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9786590" y="3165164"/>
            <a:ext cx="869925" cy="0"/>
          </a:xfrm>
          <a:prstGeom prst="straightConnector1">
            <a:avLst/>
          </a:prstGeom>
          <a:ln w="57150">
            <a:solidFill>
              <a:srgbClr val="006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9" b="12817"/>
          <a:stretch/>
        </p:blipFill>
        <p:spPr>
          <a:xfrm>
            <a:off x="9495575" y="3634451"/>
            <a:ext cx="1336446" cy="9028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"/>
          <a:stretch/>
        </p:blipFill>
        <p:spPr>
          <a:xfrm>
            <a:off x="9786590" y="4664494"/>
            <a:ext cx="937341" cy="9235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125165" y="1620456"/>
            <a:ext cx="1751026" cy="132004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9459845" y="1668282"/>
            <a:ext cx="1521471" cy="11852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7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9011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Challenge 1: BPMN 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blocking vs </a:t>
            </a:r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FaaS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event-driven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3" y="1640760"/>
            <a:ext cx="2226385" cy="447238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092960" y="3092083"/>
            <a:ext cx="138176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05009" y="2685118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a </a:t>
            </a:r>
            <a:r>
              <a:rPr lang="en-US" sz="2000" dirty="0" err="1" smtClean="0"/>
              <a:t>msg</a:t>
            </a:r>
            <a:endParaRPr lang="en-GB" sz="2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69649" y="4246286"/>
            <a:ext cx="38264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23690" y="3783578"/>
            <a:ext cx="2572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 instance stops </a:t>
            </a:r>
            <a:endParaRPr lang="en-GB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996786" y="4541011"/>
            <a:ext cx="407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Upon </a:t>
            </a:r>
            <a:r>
              <a:rPr lang="en-US" sz="2000" dirty="0" err="1" smtClean="0"/>
              <a:t>msg</a:t>
            </a:r>
            <a:r>
              <a:rPr lang="en-US" sz="2000" dirty="0" smtClean="0"/>
              <a:t> receipt,  process continues</a:t>
            </a:r>
            <a:endParaRPr lang="en-GB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054124" y="4541011"/>
            <a:ext cx="142823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17208" y="2024426"/>
            <a:ext cx="268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</a:t>
            </a:r>
            <a:r>
              <a:rPr lang="en-US" sz="2000" dirty="0" err="1" smtClean="0"/>
              <a:t>omposer.action</a:t>
            </a:r>
            <a:r>
              <a:rPr lang="en-US" sz="2000" dirty="0" smtClean="0"/>
              <a:t>(‘send’)</a:t>
            </a:r>
            <a:endParaRPr lang="en-GB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9018543" y="4936505"/>
            <a:ext cx="294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</a:t>
            </a:r>
            <a:r>
              <a:rPr lang="en-US" sz="2000" dirty="0" err="1" smtClean="0"/>
              <a:t>omposer.action</a:t>
            </a:r>
            <a:r>
              <a:rPr lang="en-US" sz="2000" dirty="0" smtClean="0"/>
              <a:t>(‘receive’)</a:t>
            </a:r>
            <a:endParaRPr lang="en-GB" sz="20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566" y="2446466"/>
            <a:ext cx="787295" cy="73085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>
            <a:off x="8128000" y="2904180"/>
            <a:ext cx="137927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64912" y="2464303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a </a:t>
            </a:r>
            <a:r>
              <a:rPr lang="en-US" sz="2000" dirty="0" err="1" smtClean="0"/>
              <a:t>msg</a:t>
            </a:r>
            <a:endParaRPr lang="en-GB" sz="2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28" y="4308826"/>
            <a:ext cx="787295" cy="730859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8242359" y="4591395"/>
            <a:ext cx="138176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52064" y="4173946"/>
            <a:ext cx="1650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Receive a </a:t>
            </a:r>
            <a:r>
              <a:rPr lang="en-US" sz="2000" dirty="0" err="1" smtClean="0"/>
              <a:t>msg</a:t>
            </a:r>
            <a:endParaRPr lang="en-GB" sz="20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0041187" y="3254609"/>
            <a:ext cx="5779" cy="991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384" y="3513681"/>
            <a:ext cx="485606" cy="48560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890" y="3046753"/>
            <a:ext cx="1060557" cy="1060557"/>
          </a:xfrm>
          <a:prstGeom prst="rect">
            <a:avLst/>
          </a:prstGeom>
          <a:noFill/>
        </p:spPr>
      </p:pic>
      <p:sp>
        <p:nvSpPr>
          <p:cNvPr id="56" name="Arc 55"/>
          <p:cNvSpPr/>
          <p:nvPr/>
        </p:nvSpPr>
        <p:spPr>
          <a:xfrm>
            <a:off x="9204959" y="2758134"/>
            <a:ext cx="2399747" cy="963462"/>
          </a:xfrm>
          <a:prstGeom prst="arc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c 56"/>
          <p:cNvSpPr/>
          <p:nvPr/>
        </p:nvSpPr>
        <p:spPr>
          <a:xfrm flipV="1">
            <a:off x="9244663" y="3278014"/>
            <a:ext cx="2399747" cy="1293457"/>
          </a:xfrm>
          <a:prstGeom prst="arc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/>
              <a:t>5</a:t>
            </a:r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7492" y="2841875"/>
            <a:ext cx="3242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sg</a:t>
            </a:r>
            <a:r>
              <a:rPr lang="en-US" dirty="0" smtClean="0"/>
              <a:t>:{</a:t>
            </a:r>
          </a:p>
          <a:p>
            <a:r>
              <a:rPr lang="en-US" dirty="0" smtClean="0"/>
              <a:t>             “ref. order”: 1,</a:t>
            </a:r>
          </a:p>
          <a:p>
            <a:r>
              <a:rPr lang="en-US" dirty="0" smtClean="0"/>
              <a:t>             “</a:t>
            </a:r>
            <a:r>
              <a:rPr lang="en-US" dirty="0" err="1" smtClean="0"/>
              <a:t>sendTask</a:t>
            </a:r>
            <a:r>
              <a:rPr lang="en-US" dirty="0" smtClean="0"/>
              <a:t>”: “completed”,</a:t>
            </a:r>
          </a:p>
          <a:p>
            <a:r>
              <a:rPr lang="en-US" dirty="0"/>
              <a:t> </a:t>
            </a:r>
            <a:r>
              <a:rPr lang="en-US" dirty="0" smtClean="0"/>
              <a:t>             “status” : “ongoing”</a:t>
            </a:r>
          </a:p>
          <a:p>
            <a:r>
              <a:rPr lang="en-US" dirty="0"/>
              <a:t>}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85688" y="15247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BPMN</a:t>
            </a:r>
            <a:endParaRPr lang="en-GB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8360500" y="138770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OpenWhisk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04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5" grpId="0"/>
      <p:bldP spid="36" grpId="0"/>
      <p:bldP spid="40" grpId="0"/>
      <p:bldP spid="46" grpId="0"/>
      <p:bldP spid="56" grpId="0" animBg="1"/>
      <p:bldP spid="57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986"/>
            <a:ext cx="1214644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Implementing BPMN waiting states </a:t>
            </a:r>
          </a:p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</a:t>
            </a:r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OpenWhisk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10478217" y="3434080"/>
            <a:ext cx="0" cy="967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81" y="3827095"/>
            <a:ext cx="358871" cy="3588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63" y="1110621"/>
            <a:ext cx="1964064" cy="5094046"/>
          </a:xfrm>
          <a:prstGeom prst="rect">
            <a:avLst/>
          </a:prstGeom>
        </p:spPr>
      </p:pic>
      <p:cxnSp>
        <p:nvCxnSpPr>
          <p:cNvPr id="69" name="Elbow Connector 68"/>
          <p:cNvCxnSpPr>
            <a:stCxn id="71" idx="1"/>
          </p:cNvCxnSpPr>
          <p:nvPr/>
        </p:nvCxnSpPr>
        <p:spPr>
          <a:xfrm rot="10800000" flipV="1">
            <a:off x="9779418" y="2469275"/>
            <a:ext cx="256584" cy="595559"/>
          </a:xfrm>
          <a:prstGeom prst="bentConnector2">
            <a:avLst/>
          </a:prstGeom>
          <a:ln w="57150">
            <a:solidFill>
              <a:srgbClr val="006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1" idx="3"/>
          </p:cNvCxnSpPr>
          <p:nvPr/>
        </p:nvCxnSpPr>
        <p:spPr>
          <a:xfrm>
            <a:off x="10639400" y="2469276"/>
            <a:ext cx="384199" cy="595558"/>
          </a:xfrm>
          <a:prstGeom prst="bentConnector2">
            <a:avLst/>
          </a:prstGeom>
          <a:ln w="57150">
            <a:solidFill>
              <a:srgbClr val="006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02" y="2192436"/>
            <a:ext cx="603398" cy="5536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57" y="3082540"/>
            <a:ext cx="558283" cy="5182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095" y="3082540"/>
            <a:ext cx="558283" cy="51826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02" y="1130808"/>
            <a:ext cx="558283" cy="518263"/>
          </a:xfrm>
          <a:prstGeom prst="rect">
            <a:avLst/>
          </a:prstGeom>
        </p:spPr>
      </p:pic>
      <p:cxnSp>
        <p:nvCxnSpPr>
          <p:cNvPr id="79" name="Elbow Connector 78"/>
          <p:cNvCxnSpPr/>
          <p:nvPr/>
        </p:nvCxnSpPr>
        <p:spPr>
          <a:xfrm rot="5400000">
            <a:off x="10059461" y="1917238"/>
            <a:ext cx="556482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6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74" y="4511494"/>
            <a:ext cx="558283" cy="51826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174" y="5548833"/>
            <a:ext cx="558283" cy="518263"/>
          </a:xfrm>
          <a:prstGeom prst="rect">
            <a:avLst/>
          </a:prstGeom>
        </p:spPr>
      </p:pic>
      <p:sp>
        <p:nvSpPr>
          <p:cNvPr id="91" name="Rounded Rectangle 90"/>
          <p:cNvSpPr/>
          <p:nvPr/>
        </p:nvSpPr>
        <p:spPr>
          <a:xfrm>
            <a:off x="9239040" y="991609"/>
            <a:ext cx="2293618" cy="2765757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ounded Rectangle 91"/>
          <p:cNvSpPr/>
          <p:nvPr/>
        </p:nvSpPr>
        <p:spPr>
          <a:xfrm>
            <a:off x="9968846" y="4308826"/>
            <a:ext cx="996499" cy="1808004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0478218" y="5051210"/>
            <a:ext cx="0" cy="476170"/>
          </a:xfrm>
          <a:prstGeom prst="straightConnector1">
            <a:avLst/>
          </a:prstGeom>
          <a:ln w="57150">
            <a:solidFill>
              <a:srgbClr val="006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651587" y="2170688"/>
            <a:ext cx="16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composition1</a:t>
            </a:r>
            <a:endParaRPr lang="en-GB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301693" y="4955933"/>
            <a:ext cx="16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composition2</a:t>
            </a:r>
            <a:endParaRPr lang="en-GB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600941" y="5666986"/>
            <a:ext cx="602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2683C6"/>
                </a:solidFill>
              </a:rPr>
              <a:t>A process can be interpreted into multiple compositions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191666" y="2941561"/>
            <a:ext cx="224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part of process 1</a:t>
            </a:r>
            <a:endParaRPr lang="en-GB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254981" y="4710946"/>
            <a:ext cx="2386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part of process 1</a:t>
            </a:r>
            <a:endParaRPr lang="en-GB" sz="2000" dirty="0"/>
          </a:p>
        </p:txBody>
      </p:sp>
      <p:sp>
        <p:nvSpPr>
          <p:cNvPr id="108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/>
              <a:t>6</a:t>
            </a:r>
            <a:endParaRPr lang="en-GB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9549" y="930412"/>
            <a:ext cx="2457687" cy="31014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9548" y="4401881"/>
            <a:ext cx="2457687" cy="182521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131155" y="4401881"/>
            <a:ext cx="38264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7567" y="4155365"/>
            <a:ext cx="1520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aiting state</a:t>
            </a:r>
            <a:endParaRPr lang="en-GB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923503" y="2955149"/>
            <a:ext cx="235327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msg</a:t>
            </a:r>
            <a:r>
              <a:rPr lang="en-US" sz="1600" dirty="0"/>
              <a:t>:{</a:t>
            </a:r>
          </a:p>
          <a:p>
            <a:r>
              <a:rPr lang="en-US" sz="1600" dirty="0"/>
              <a:t>         </a:t>
            </a:r>
            <a:r>
              <a:rPr lang="en-US" sz="1600" dirty="0" smtClean="0"/>
              <a:t> </a:t>
            </a:r>
            <a:r>
              <a:rPr lang="en-US" sz="1600" dirty="0"/>
              <a:t>“ref. order”: 1</a:t>
            </a:r>
            <a:r>
              <a:rPr lang="en-US" sz="1600" dirty="0" smtClean="0"/>
              <a:t>,</a:t>
            </a:r>
            <a:endParaRPr lang="en-US" sz="1600" dirty="0"/>
          </a:p>
          <a:p>
            <a:r>
              <a:rPr lang="en-US" sz="1600" dirty="0"/>
              <a:t>          </a:t>
            </a:r>
            <a:r>
              <a:rPr lang="en-US" sz="1600" dirty="0" smtClean="0"/>
              <a:t> </a:t>
            </a:r>
            <a:r>
              <a:rPr lang="en-US" sz="1600" dirty="0"/>
              <a:t>“status” : “ongoing”</a:t>
            </a:r>
          </a:p>
          <a:p>
            <a:r>
              <a:rPr lang="en-US" sz="1600" dirty="0"/>
              <a:t>}</a:t>
            </a:r>
            <a:endParaRPr lang="en-GB" sz="1600" dirty="0"/>
          </a:p>
          <a:p>
            <a:endParaRPr lang="en-GB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25" y="4127474"/>
            <a:ext cx="1060557" cy="1060557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7729759" y="387153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</a:t>
            </a:r>
            <a:endParaRPr lang="en-GB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79246" y="131915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BPMN</a:t>
            </a:r>
            <a:endParaRPr lang="en-GB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7850832" y="116023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OpenWhisk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08459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103" grpId="0"/>
      <p:bldP spid="104" grpId="0"/>
      <p:bldP spid="106" grpId="0"/>
      <p:bldP spid="107" grpId="0"/>
      <p:bldP spid="26" grpId="0" animBg="1"/>
      <p:bldP spid="27" grpId="0" animBg="1"/>
      <p:bldP spid="29" grpId="0"/>
      <p:bldP spid="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9011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Challenge 2 : Implementing BPMN delays in </a:t>
            </a:r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FaaS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6" y="1638994"/>
            <a:ext cx="1372914" cy="36576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493746" y="2613998"/>
            <a:ext cx="1259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Wait 1min</a:t>
            </a:r>
            <a:endParaRPr lang="en-GB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706993" y="3755245"/>
            <a:ext cx="1342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Calculation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68277" y="2046658"/>
            <a:ext cx="58911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Sequence</a:t>
            </a:r>
            <a:r>
              <a:rPr lang="en-GB" sz="2000" dirty="0" smtClean="0"/>
              <a:t>(</a:t>
            </a:r>
          </a:p>
          <a:p>
            <a:r>
              <a:rPr lang="en-GB" sz="2000" b="1" dirty="0" smtClean="0"/>
              <a:t>	Function</a:t>
            </a:r>
            <a:r>
              <a:rPr lang="en-GB" sz="2000" dirty="0" smtClean="0"/>
              <a:t>( (input) =&gt;{</a:t>
            </a:r>
            <a:r>
              <a:rPr lang="en-GB" sz="2000" dirty="0" err="1" smtClean="0"/>
              <a:t>const</a:t>
            </a:r>
            <a:r>
              <a:rPr lang="en-GB" sz="2000" dirty="0" smtClean="0"/>
              <a:t> date = </a:t>
            </a:r>
            <a:r>
              <a:rPr lang="en-GB" sz="2000" dirty="0" err="1" smtClean="0"/>
              <a:t>Date.now</a:t>
            </a:r>
            <a:r>
              <a:rPr lang="en-GB" sz="2000" dirty="0" smtClean="0"/>
              <a:t>(); </a:t>
            </a:r>
          </a:p>
          <a:p>
            <a:r>
              <a:rPr lang="en-GB" sz="2000" dirty="0" smtClean="0"/>
              <a:t>		let now = null; </a:t>
            </a:r>
          </a:p>
          <a:p>
            <a:r>
              <a:rPr lang="en-GB" sz="2000" dirty="0" smtClean="0"/>
              <a:t>		do { now = </a:t>
            </a:r>
            <a:r>
              <a:rPr lang="en-GB" sz="2000" dirty="0" err="1" smtClean="0"/>
              <a:t>Date.now</a:t>
            </a:r>
            <a:r>
              <a:rPr lang="en-GB" sz="2000" dirty="0" smtClean="0"/>
              <a:t>(); } </a:t>
            </a:r>
          </a:p>
          <a:p>
            <a:r>
              <a:rPr lang="en-GB" sz="2000" dirty="0" smtClean="0"/>
              <a:t>		</a:t>
            </a:r>
            <a:r>
              <a:rPr lang="en-GB" sz="2000" b="1" dirty="0" smtClean="0"/>
              <a:t>while (now - date &lt; 1000)</a:t>
            </a:r>
            <a:r>
              <a:rPr lang="en-GB" sz="2000" dirty="0" smtClean="0"/>
              <a:t>; </a:t>
            </a:r>
          </a:p>
          <a:p>
            <a:r>
              <a:rPr lang="en-GB" sz="2000" dirty="0" smtClean="0"/>
              <a:t>		return input; }  ), </a:t>
            </a:r>
          </a:p>
          <a:p>
            <a:r>
              <a:rPr lang="en-GB" sz="2000" b="1" dirty="0" smtClean="0"/>
              <a:t>	Action</a:t>
            </a:r>
            <a:r>
              <a:rPr lang="en-GB" sz="2000" dirty="0" smtClean="0"/>
              <a:t>('Task')</a:t>
            </a:r>
          </a:p>
          <a:p>
            <a:r>
              <a:rPr lang="en-US" sz="2000" dirty="0" smtClean="0"/>
              <a:t>)</a:t>
            </a:r>
            <a:endParaRPr lang="en-GB" sz="2000" dirty="0" smtClean="0"/>
          </a:p>
          <a:p>
            <a:endParaRPr lang="en-GB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1"/>
          <a:stretch/>
        </p:blipFill>
        <p:spPr>
          <a:xfrm>
            <a:off x="4097633" y="5147689"/>
            <a:ext cx="906589" cy="8063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92387" y="5350802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Timeout limit of </a:t>
            </a:r>
            <a:r>
              <a:rPr lang="en-GB" sz="2000" b="1" dirty="0" smtClean="0"/>
              <a:t>6min</a:t>
            </a:r>
            <a:r>
              <a:rPr lang="en-GB" sz="2000" b="1" dirty="0"/>
              <a:t>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21279" y="5350802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Burns our CPU</a:t>
            </a:r>
            <a:endParaRPr lang="en-GB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291023" y="1524778"/>
            <a:ext cx="246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orchestration definitions</a:t>
            </a:r>
            <a:endParaRPr lang="en-GB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5688" y="15247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BPMN</a:t>
            </a:r>
            <a:endParaRPr lang="en-GB" i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139921" y="1894110"/>
            <a:ext cx="6029011" cy="31401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27400" y="1791421"/>
            <a:ext cx="5454051" cy="30375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7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37293" y="4841004"/>
            <a:ext cx="1072537" cy="1125103"/>
            <a:chOff x="8090908" y="5015212"/>
            <a:chExt cx="892315" cy="9388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8" t="19412" r="22956" b="19383"/>
            <a:stretch/>
          </p:blipFill>
          <p:spPr>
            <a:xfrm>
              <a:off x="8220684" y="5138898"/>
              <a:ext cx="762539" cy="8151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042"/>
            <a:stretch/>
          </p:blipFill>
          <p:spPr>
            <a:xfrm>
              <a:off x="8090908" y="5015212"/>
              <a:ext cx="725025" cy="70439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3" t="25557" r="20545" b="27790"/>
          <a:stretch/>
        </p:blipFill>
        <p:spPr>
          <a:xfrm>
            <a:off x="3970718" y="4979765"/>
            <a:ext cx="1484936" cy="12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2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9011"/>
            <a:ext cx="121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Implementing Delay: Use a timed event cloud-</a:t>
            </a:r>
            <a:r>
              <a:rPr lang="en-US" sz="28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ative service</a:t>
            </a:r>
            <a:endParaRPr lang="en-US" sz="2800" b="1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" y="140797"/>
            <a:ext cx="1448193" cy="44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6" y="1638994"/>
            <a:ext cx="1372914" cy="36576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52546" y="2613998"/>
            <a:ext cx="1259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Wait 1min</a:t>
            </a:r>
            <a:endParaRPr lang="en-GB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265793" y="3755245"/>
            <a:ext cx="1342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Calculation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421" y="2274784"/>
            <a:ext cx="725783" cy="67375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596554" y="2592992"/>
            <a:ext cx="231886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79785" y="2142622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Call alarms </a:t>
            </a:r>
            <a:r>
              <a:rPr lang="en-US" sz="2000" dirty="0" err="1" smtClean="0"/>
              <a:t>pkg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69168" y="3734044"/>
            <a:ext cx="799605" cy="941090"/>
            <a:chOff x="6527766" y="2373830"/>
            <a:chExt cx="839804" cy="9380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766" y="2525446"/>
              <a:ext cx="839804" cy="7864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51"/>
            <a:stretch/>
          </p:blipFill>
          <p:spPr>
            <a:xfrm>
              <a:off x="6799789" y="2373830"/>
              <a:ext cx="567781" cy="544829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20" y="3937359"/>
            <a:ext cx="725783" cy="67375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7704579" y="4293215"/>
            <a:ext cx="2327755" cy="96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57667" y="378489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dirty="0" smtClean="0"/>
              <a:t>ule</a:t>
            </a:r>
            <a:endParaRPr lang="en-GB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t="18299" r="59037" b="14395"/>
          <a:stretch/>
        </p:blipFill>
        <p:spPr>
          <a:xfrm>
            <a:off x="6879778" y="2274784"/>
            <a:ext cx="716776" cy="69924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7227362" y="3044506"/>
            <a:ext cx="3353" cy="7711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09767" y="3035332"/>
            <a:ext cx="1517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Count 1min, </a:t>
            </a:r>
          </a:p>
          <a:p>
            <a:r>
              <a:rPr lang="en-US" sz="2000" dirty="0" smtClean="0"/>
              <a:t>then fire</a:t>
            </a:r>
            <a:endParaRPr lang="en-GB" sz="2000" dirty="0"/>
          </a:p>
        </p:txBody>
      </p:sp>
      <p:sp>
        <p:nvSpPr>
          <p:cNvPr id="34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56515" y="6416558"/>
            <a:ext cx="1312025" cy="365125"/>
          </a:xfrm>
        </p:spPr>
        <p:txBody>
          <a:bodyPr/>
          <a:lstStyle/>
          <a:p>
            <a:r>
              <a:rPr lang="en-US" sz="1600" dirty="0" smtClean="0"/>
              <a:t>8</a:t>
            </a:r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09987" y="6440817"/>
            <a:ext cx="873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WoSC8, 7 Nov 22, Quebec, Canada, https://www.serverlesscomputing.org/wosc8/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032" y="166367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BPMN</a:t>
            </a:r>
            <a:endParaRPr lang="en-GB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60500" y="152660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OpenWhisk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474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2" grpId="0"/>
    </p:bld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10608</TotalTime>
  <Words>1306</Words>
  <Application>Microsoft Office PowerPoint</Application>
  <PresentationFormat>Widescreen</PresentationFormat>
  <Paragraphs>329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FaaS workflow is typically more complex</vt:lpstr>
      <vt:lpstr>PowerPoint Presentation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mela</dc:creator>
  <cp:lastModifiedBy>kostas mela</cp:lastModifiedBy>
  <cp:revision>351</cp:revision>
  <dcterms:created xsi:type="dcterms:W3CDTF">2022-10-25T10:12:51Z</dcterms:created>
  <dcterms:modified xsi:type="dcterms:W3CDTF">2022-11-07T14:31:47Z</dcterms:modified>
</cp:coreProperties>
</file>