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‹Nº›</a:t>
            </a:fld>
            <a:endParaRPr/>
          </a:p>
        </p:txBody>
      </p:sp>
    </p:spTree>
    <p:extLst>
      <p:ext uri="{BB962C8B-B14F-4D97-AF65-F5344CB8AC3E}">
        <p14:creationId xmlns:p14="http://schemas.microsoft.com/office/powerpoint/2010/main" val="12914319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344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26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160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90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010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850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80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95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099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242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90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97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3725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6694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949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471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391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370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742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924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50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5617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200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977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433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764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008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393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66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612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232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00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1204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12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82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561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12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779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1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lbauldelprogramador.com/diseno-de-bases-de-datos-i-concepto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hyperlink" Target="https://javierjg.es/blog/transformacion-modelo-entidad-relacion-a-modelo-relaciona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javierjg.es/blog/transformacion-modelo-entidad-relacion-a-modelo-relacional/"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lbauldelprogramador.com/diseno-de-bases-de-datos-i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 sz="3200" b="0" i="0" u="none" strike="noStrike" cap="none">
                <a:solidFill>
                  <a:schemeClr val="dk1"/>
                </a:solidFill>
                <a:latin typeface="Calibri"/>
                <a:ea typeface="Calibri"/>
                <a:cs typeface="Calibri"/>
                <a:sym typeface="Calibri"/>
              </a:rPr>
              <a:t>Unit 2 </a:t>
            </a:r>
            <a:r>
              <a:rPr lang="en" sz="4400" b="0" i="0" u="none" strike="noStrike" cap="none">
                <a:solidFill>
                  <a:schemeClr val="dk1"/>
                </a:solidFill>
                <a:latin typeface="Calibri"/>
                <a:ea typeface="Calibri"/>
                <a:cs typeface="Calibri"/>
                <a:sym typeface="Calibri"/>
              </a:rPr>
              <a:t>:</a:t>
            </a:r>
            <a:endParaRPr/>
          </a:p>
          <a:p>
            <a:pPr marL="0" marR="0" lvl="0" indent="0" algn="ctr" rtl="0">
              <a:lnSpc>
                <a:spcPct val="100000"/>
              </a:lnSpc>
              <a:spcBef>
                <a:spcPts val="0"/>
              </a:spcBef>
              <a:spcAft>
                <a:spcPts val="0"/>
              </a:spcAft>
              <a:buClr>
                <a:schemeClr val="dk1"/>
              </a:buClr>
              <a:buSzPts val="3200"/>
              <a:buFont typeface="Calibri"/>
              <a:buNone/>
            </a:pPr>
            <a:r>
              <a:rPr lang="en" sz="3200" b="1" i="0" u="none" strike="noStrike" cap="none">
                <a:solidFill>
                  <a:schemeClr val="dk1"/>
                </a:solidFill>
                <a:latin typeface="Calibri"/>
                <a:ea typeface="Calibri"/>
                <a:cs typeface="Calibri"/>
                <a:sym typeface="Calibri"/>
              </a:rPr>
              <a:t>Logical Database Design</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 sz="3600" b="1" i="0" u="none">
                <a:solidFill>
                  <a:schemeClr val="dk1"/>
                </a:solidFill>
                <a:latin typeface="Calibri"/>
                <a:ea typeface="Calibri"/>
                <a:cs typeface="Calibri"/>
                <a:sym typeface="Calibri"/>
              </a:rPr>
              <a:t>Databases</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250825" y="207962"/>
            <a:ext cx="46085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6.3 Primary and foreign keys</a:t>
            </a:r>
            <a:endParaRPr/>
          </a:p>
        </p:txBody>
      </p:sp>
      <p:sp>
        <p:nvSpPr>
          <p:cNvPr id="177" name="Google Shape;177;p2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10</a:t>
            </a:fld>
            <a:endParaRPr/>
          </a:p>
        </p:txBody>
      </p:sp>
      <p:sp>
        <p:nvSpPr>
          <p:cNvPr id="179" name="Google Shape;179;p22"/>
          <p:cNvSpPr txBox="1"/>
          <p:nvPr/>
        </p:nvSpPr>
        <p:spPr>
          <a:xfrm>
            <a:off x="642937" y="1357312"/>
            <a:ext cx="7991475" cy="39084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Foreign key (FOREIGN KEY)</a:t>
            </a:r>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It serves to indicate that one or more attributes that form a foreign key in a table (secondary table in the relationship, reference) are related to one or more attributes of another table (parent in the relationship, referenced) that form a primary key or alternative key in that other table.</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For example, if we have a table </a:t>
            </a:r>
            <a:r>
              <a:rPr lang="en" sz="2000" b="1" i="0" u="none">
                <a:solidFill>
                  <a:schemeClr val="dk1"/>
                </a:solidFill>
                <a:latin typeface="Calibri"/>
                <a:ea typeface="Calibri"/>
                <a:cs typeface="Calibri"/>
                <a:sym typeface="Calibri"/>
              </a:rPr>
              <a:t>COUNTRY </a:t>
            </a:r>
            <a:r>
              <a:rPr lang="en" sz="2000" b="0" i="0" u="none">
                <a:solidFill>
                  <a:schemeClr val="dk1"/>
                </a:solidFill>
                <a:latin typeface="Calibri"/>
                <a:ea typeface="Calibri"/>
                <a:cs typeface="Calibri"/>
                <a:sym typeface="Calibri"/>
              </a:rPr>
              <a:t>that contains data for all countries in the world and a table </a:t>
            </a:r>
            <a:r>
              <a:rPr lang="en" sz="2000" b="1" i="0" u="none">
                <a:solidFill>
                  <a:schemeClr val="dk1"/>
                </a:solidFill>
                <a:latin typeface="Calibri"/>
                <a:ea typeface="Calibri"/>
                <a:cs typeface="Calibri"/>
                <a:sym typeface="Calibri"/>
              </a:rPr>
              <a:t>CITY </a:t>
            </a:r>
            <a:r>
              <a:rPr lang="en" sz="2000" b="0" i="0" u="none">
                <a:solidFill>
                  <a:schemeClr val="dk1"/>
                </a:solidFill>
                <a:latin typeface="Calibri"/>
                <a:ea typeface="Calibri"/>
                <a:cs typeface="Calibri"/>
                <a:sym typeface="Calibri"/>
              </a:rPr>
              <a:t>that contains data for cities in the world, there may be a foreign key relationship between </a:t>
            </a:r>
            <a:r>
              <a:rPr lang="en" sz="2000" b="1" i="0" u="none">
                <a:solidFill>
                  <a:schemeClr val="dk1"/>
                </a:solidFill>
                <a:latin typeface="Calibri"/>
                <a:ea typeface="Calibri"/>
                <a:cs typeface="Calibri"/>
                <a:sym typeface="Calibri"/>
              </a:rPr>
              <a:t>CITY (child table) </a:t>
            </a:r>
            <a:r>
              <a:rPr lang="en" sz="2000" b="0" i="0" u="none">
                <a:solidFill>
                  <a:schemeClr val="dk1"/>
                </a:solidFill>
                <a:latin typeface="Calibri"/>
                <a:ea typeface="Calibri"/>
                <a:cs typeface="Calibri"/>
                <a:sym typeface="Calibri"/>
              </a:rPr>
              <a:t>with </a:t>
            </a:r>
            <a:r>
              <a:rPr lang="en" sz="2000" b="1" i="0" u="none">
                <a:solidFill>
                  <a:schemeClr val="dk1"/>
                </a:solidFill>
                <a:latin typeface="Calibri"/>
                <a:ea typeface="Calibri"/>
                <a:cs typeface="Calibri"/>
                <a:sym typeface="Calibri"/>
              </a:rPr>
              <a:t>COUNTRY (parent table) </a:t>
            </a:r>
            <a:r>
              <a:rPr lang="en" sz="2000" b="0" i="0" u="none">
                <a:solidFill>
                  <a:schemeClr val="dk1"/>
                </a:solidFill>
                <a:latin typeface="Calibri"/>
                <a:ea typeface="Calibri"/>
                <a:cs typeface="Calibri"/>
                <a:sym typeface="Calibri"/>
              </a:rPr>
              <a:t>to control the country to which each city belongs.</a:t>
            </a:r>
            <a:endParaRPr/>
          </a:p>
        </p:txBody>
      </p:sp>
      <p:sp>
        <p:nvSpPr>
          <p:cNvPr id="180" name="Google Shape;180;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250825" y="207962"/>
            <a:ext cx="46085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6.3 Primary and foreign keys</a:t>
            </a:r>
            <a:endParaRPr/>
          </a:p>
        </p:txBody>
      </p:sp>
      <p:sp>
        <p:nvSpPr>
          <p:cNvPr id="187" name="Google Shape;187;p2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8" name="Google Shape;188;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11</a:t>
            </a:fld>
            <a:endParaRPr/>
          </a:p>
        </p:txBody>
      </p:sp>
      <p:sp>
        <p:nvSpPr>
          <p:cNvPr id="189" name="Google Shape;189;p23"/>
          <p:cNvSpPr txBox="1"/>
          <p:nvPr/>
        </p:nvSpPr>
        <p:spPr>
          <a:xfrm>
            <a:off x="642937" y="1357312"/>
            <a:ext cx="7991475"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0" name="Google Shape;190;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1" name="Google Shape;191;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92" name="Google Shape;192;p23"/>
          <p:cNvPicPr preferRelativeResize="0"/>
          <p:nvPr/>
        </p:nvPicPr>
        <p:blipFill rotWithShape="1">
          <a:blip r:embed="rId3">
            <a:alphaModFix/>
          </a:blip>
          <a:srcRect/>
          <a:stretch/>
        </p:blipFill>
        <p:spPr>
          <a:xfrm>
            <a:off x="1343025" y="1309687"/>
            <a:ext cx="6457950" cy="423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32416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6.4 Referential Integrity</a:t>
            </a:r>
            <a:endParaRPr/>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12</a:t>
            </a:fld>
            <a:endParaRPr/>
          </a:p>
        </p:txBody>
      </p:sp>
      <p:sp>
        <p:nvSpPr>
          <p:cNvPr id="104" name="Google Shape;104;p15"/>
          <p:cNvSpPr txBox="1"/>
          <p:nvPr/>
        </p:nvSpPr>
        <p:spPr>
          <a:xfrm>
            <a:off x="642937" y="1357312"/>
            <a:ext cx="7991475" cy="3786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1" i="0" u="none" dirty="0">
                <a:solidFill>
                  <a:schemeClr val="dk1"/>
                </a:solidFill>
                <a:latin typeface="Calibri"/>
                <a:ea typeface="Calibri"/>
                <a:cs typeface="Calibri"/>
                <a:sym typeface="Calibri"/>
              </a:rPr>
              <a:t>integrity </a:t>
            </a:r>
            <a:r>
              <a:rPr lang="en" sz="2400" b="0" i="0" u="none" dirty="0">
                <a:solidFill>
                  <a:schemeClr val="dk1"/>
                </a:solidFill>
                <a:latin typeface="Calibri"/>
                <a:ea typeface="Calibri"/>
                <a:cs typeface="Calibri"/>
                <a:sym typeface="Calibri"/>
              </a:rPr>
              <a:t>constraints </a:t>
            </a:r>
            <a:r>
              <a:rPr lang="en" sz="2400" b="1" i="0" u="none" dirty="0" err="1">
                <a:solidFill>
                  <a:schemeClr val="dk1"/>
                </a:solidFill>
                <a:latin typeface="Calibri"/>
                <a:ea typeface="Calibri"/>
                <a:cs typeface="Calibri"/>
                <a:sym typeface="Calibri"/>
              </a:rPr>
              <a:t>_ _</a:t>
            </a:r>
            <a:r>
              <a:rPr lang="en" sz="2400" b="1" i="0" u="none" dirty="0">
                <a:solidFill>
                  <a:schemeClr val="dk1"/>
                </a:solidFill>
                <a:latin typeface="Calibri"/>
                <a:ea typeface="Calibri"/>
                <a:cs typeface="Calibri"/>
                <a:sym typeface="Calibri"/>
              </a:rPr>
              <a:t> </a:t>
            </a:r>
            <a:r>
              <a:rPr lang="en" sz="2400" b="1" i="0" u="none" dirty="0" err="1">
                <a:solidFill>
                  <a:schemeClr val="dk1"/>
                </a:solidFill>
                <a:latin typeface="Calibri"/>
                <a:ea typeface="Calibri"/>
                <a:cs typeface="Calibri"/>
                <a:sym typeface="Calibri"/>
              </a:rPr>
              <a:t>referential </a:t>
            </a:r>
            <a:r>
              <a:rPr lang="en" sz="2400" b="0" i="0" u="none" dirty="0">
                <a:solidFill>
                  <a:schemeClr val="dk1"/>
                </a:solidFill>
                <a:latin typeface="Calibri"/>
                <a:ea typeface="Calibri"/>
                <a:cs typeface="Calibri"/>
                <a:sym typeface="Calibri"/>
              </a:rPr>
              <a:t>are </a:t>
            </a:r>
            <a:r>
              <a:rPr lang="en" sz="2400" b="0" i="0" u="none" dirty="0" err="1">
                <a:solidFill>
                  <a:schemeClr val="dk1"/>
                </a:solidFill>
                <a:latin typeface="Calibri"/>
                <a:ea typeface="Calibri"/>
                <a:cs typeface="Calibri"/>
                <a:sym typeface="Calibri"/>
              </a:rPr>
              <a:t>the</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that</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allow</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that </a:t>
            </a:r>
            <a:r>
              <a:rPr lang="en" sz="2400" b="0" i="0" u="none" dirty="0">
                <a:solidFill>
                  <a:schemeClr val="dk1"/>
                </a:solidFill>
                <a:latin typeface="Calibri"/>
                <a:ea typeface="Calibri"/>
                <a:cs typeface="Calibri"/>
                <a:sym typeface="Calibri"/>
              </a:rPr>
              <a:t>the DBMS </a:t>
            </a:r>
            <a:r>
              <a:rPr lang="en" sz="2400" b="0" i="0" u="none" dirty="0" err="1">
                <a:solidFill>
                  <a:schemeClr val="dk1"/>
                </a:solidFill>
                <a:latin typeface="Calibri"/>
                <a:ea typeface="Calibri"/>
                <a:cs typeface="Calibri"/>
                <a:sym typeface="Calibri"/>
              </a:rPr>
              <a:t>controls</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inconsistencies </a:t>
            </a:r>
            <a:r>
              <a:rPr lang="en" sz="2400" b="0" i="0" u="none" dirty="0">
                <a:solidFill>
                  <a:schemeClr val="dk1"/>
                </a:solidFill>
                <a:latin typeface="Calibri"/>
                <a:ea typeface="Calibri"/>
                <a:cs typeface="Calibri"/>
                <a:sym typeface="Calibri"/>
              </a:rPr>
              <a:t>between </a:t>
            </a:r>
            <a:r>
              <a:rPr lang="en" sz="2400" b="0" i="0" u="none" dirty="0" err="1">
                <a:solidFill>
                  <a:schemeClr val="dk1"/>
                </a:solidFill>
                <a:latin typeface="Calibri"/>
                <a:ea typeface="Calibri"/>
                <a:cs typeface="Calibri"/>
                <a:sym typeface="Calibri"/>
              </a:rPr>
              <a:t>data</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loaded </a:t>
            </a:r>
            <a:r>
              <a:rPr lang="en" sz="2400" b="0" i="0" u="none" dirty="0">
                <a:solidFill>
                  <a:schemeClr val="dk1"/>
                </a:solidFill>
                <a:latin typeface="Calibri"/>
                <a:ea typeface="Calibri"/>
                <a:cs typeface="Calibri"/>
                <a:sym typeface="Calibri"/>
              </a:rPr>
              <a:t>in the </a:t>
            </a:r>
            <a:r>
              <a:rPr lang="en" sz="2400" b="0" i="0" u="none" dirty="0" err="1">
                <a:solidFill>
                  <a:schemeClr val="dk1"/>
                </a:solidFill>
                <a:latin typeface="Calibri"/>
                <a:ea typeface="Calibri"/>
                <a:cs typeface="Calibri"/>
                <a:sym typeface="Calibri"/>
              </a:rPr>
              <a:t>foreign key </a:t>
            </a:r>
            <a:r>
              <a:rPr lang="en" sz="2400" b="0" i="0" u="none" dirty="0">
                <a:solidFill>
                  <a:schemeClr val="dk1"/>
                </a:solidFill>
                <a:latin typeface="Calibri"/>
                <a:ea typeface="Calibri"/>
                <a:cs typeface="Calibri"/>
                <a:sym typeface="Calibri"/>
              </a:rPr>
              <a:t>and the </a:t>
            </a:r>
            <a:r>
              <a:rPr lang="en" sz="2400" b="0" i="0" u="none" dirty="0" err="1">
                <a:solidFill>
                  <a:schemeClr val="dk1"/>
                </a:solidFill>
                <a:latin typeface="Calibri"/>
                <a:ea typeface="Calibri"/>
                <a:cs typeface="Calibri"/>
                <a:sym typeface="Calibri"/>
              </a:rPr>
              <a:t>data</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existing </a:t>
            </a:r>
            <a:r>
              <a:rPr lang="en" sz="2400" b="0" i="0" u="none" dirty="0">
                <a:solidFill>
                  <a:schemeClr val="dk1"/>
                </a:solidFill>
                <a:latin typeface="Calibri"/>
                <a:ea typeface="Calibri"/>
                <a:cs typeface="Calibri"/>
                <a:sym typeface="Calibri"/>
              </a:rPr>
              <a:t>in the </a:t>
            </a:r>
            <a:r>
              <a:rPr lang="en" sz="2400" b="0" i="0" u="none" dirty="0" err="1">
                <a:solidFill>
                  <a:schemeClr val="dk1"/>
                </a:solidFill>
                <a:latin typeface="Calibri"/>
                <a:ea typeface="Calibri"/>
                <a:cs typeface="Calibri"/>
                <a:sym typeface="Calibri"/>
              </a:rPr>
              <a:t>primary key </a:t>
            </a:r>
            <a:r>
              <a:rPr lang="en" sz="2400" b="0" i="0" u="none" dirty="0">
                <a:solidFill>
                  <a:schemeClr val="dk1"/>
                </a:solidFill>
                <a:latin typeface="Calibri"/>
                <a:ea typeface="Calibri"/>
                <a:cs typeface="Calibri"/>
                <a:sym typeface="Calibri"/>
              </a:rPr>
              <a:t>of the main </a:t>
            </a:r>
            <a:r>
              <a:rPr lang="en" sz="2400" b="0" i="0" u="none" dirty="0" err="1">
                <a:solidFill>
                  <a:schemeClr val="dk1"/>
                </a:solidFill>
                <a:latin typeface="Calibri"/>
                <a:ea typeface="Calibri"/>
                <a:cs typeface="Calibri"/>
                <a:sym typeface="Calibri"/>
              </a:rPr>
              <a:t>table </a:t>
            </a:r>
            <a:r>
              <a:rPr lang="en" sz="24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400"/>
              <a:buFont typeface="Calibri"/>
              <a:buNone/>
            </a:pPr>
            <a:endParaRPr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integrity constraints </a:t>
            </a:r>
            <a:r>
              <a:rPr lang="en" sz="2400" b="0" i="0" u="none" dirty="0" err="1">
                <a:solidFill>
                  <a:schemeClr val="dk1"/>
                </a:solidFill>
                <a:latin typeface="Calibri"/>
                <a:ea typeface="Calibri"/>
                <a:cs typeface="Calibri"/>
                <a:sym typeface="Calibri"/>
              </a:rPr>
              <a:t>_ _</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referential</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act</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when </a:t>
            </a:r>
            <a:r>
              <a:rPr lang="en" sz="2400" b="0" i="0" u="none" dirty="0">
                <a:solidFill>
                  <a:schemeClr val="dk1"/>
                </a:solidFill>
                <a:latin typeface="Calibri"/>
                <a:ea typeface="Calibri"/>
                <a:cs typeface="Calibri"/>
                <a:sym typeface="Calibri"/>
              </a:rPr>
              <a:t>:</a:t>
            </a:r>
            <a:endParaRPr dirty="0"/>
          </a:p>
          <a:p>
            <a:pPr marL="0" marR="0" lvl="0" indent="-152400" algn="l" rtl="0">
              <a:lnSpc>
                <a:spcPct val="100000"/>
              </a:lnSpc>
              <a:spcBef>
                <a:spcPts val="0"/>
              </a:spcBef>
              <a:spcAft>
                <a:spcPts val="0"/>
              </a:spcAft>
              <a:buClr>
                <a:schemeClr val="dk1"/>
              </a:buClr>
              <a:buSzPts val="2400"/>
              <a:buFont typeface="Noto Sans Symbols"/>
              <a:buChar char="❑"/>
            </a:pPr>
            <a:r>
              <a:rPr lang="en" sz="2400" b="0" i="0" u="none" dirty="0">
                <a:solidFill>
                  <a:schemeClr val="dk1"/>
                </a:solidFill>
                <a:latin typeface="Calibri"/>
                <a:ea typeface="Calibri"/>
                <a:cs typeface="Calibri"/>
                <a:sym typeface="Calibri"/>
              </a:rPr>
              <a:t>It is </a:t>
            </a:r>
            <a:r>
              <a:rPr lang="en" sz="2400" b="0" i="0" u="none" dirty="0" err="1">
                <a:solidFill>
                  <a:schemeClr val="dk1"/>
                </a:solidFill>
                <a:latin typeface="Calibri"/>
                <a:ea typeface="Calibri"/>
                <a:cs typeface="Calibri"/>
                <a:sym typeface="Calibri"/>
              </a:rPr>
              <a:t>inserted</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a</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new</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row </a:t>
            </a:r>
            <a:r>
              <a:rPr lang="en" sz="2400" b="0" i="0" u="none" dirty="0">
                <a:solidFill>
                  <a:schemeClr val="dk1"/>
                </a:solidFill>
                <a:latin typeface="Calibri"/>
                <a:ea typeface="Calibri"/>
                <a:cs typeface="Calibri"/>
                <a:sym typeface="Calibri"/>
              </a:rPr>
              <a:t>in </a:t>
            </a:r>
            <a:r>
              <a:rPr lang="en" sz="2400" b="0" i="0" u="none" dirty="0" err="1">
                <a:solidFill>
                  <a:schemeClr val="dk1"/>
                </a:solidFill>
                <a:latin typeface="Calibri"/>
                <a:ea typeface="Calibri"/>
                <a:cs typeface="Calibri"/>
                <a:sym typeface="Calibri"/>
              </a:rPr>
              <a:t>table</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secondary </a:t>
            </a:r>
            <a:r>
              <a:rPr lang="en" sz="2400" b="0" i="0" u="none" dirty="0">
                <a:solidFill>
                  <a:schemeClr val="dk1"/>
                </a:solidFill>
                <a:latin typeface="Calibri"/>
                <a:ea typeface="Calibri"/>
                <a:cs typeface="Calibri"/>
                <a:sym typeface="Calibri"/>
              </a:rPr>
              <a:t>.</a:t>
            </a:r>
            <a:endParaRPr dirty="0"/>
          </a:p>
          <a:p>
            <a:pPr marL="0" marR="0" lvl="0" indent="-152400" algn="l" rtl="0">
              <a:lnSpc>
                <a:spcPct val="100000"/>
              </a:lnSpc>
              <a:spcBef>
                <a:spcPts val="0"/>
              </a:spcBef>
              <a:spcAft>
                <a:spcPts val="0"/>
              </a:spcAft>
              <a:buClr>
                <a:schemeClr val="dk1"/>
              </a:buClr>
              <a:buSzPts val="2400"/>
              <a:buFont typeface="Noto Sans Symbols"/>
              <a:buChar char="❑"/>
            </a:pPr>
            <a:r>
              <a:rPr lang="en" sz="2400" b="0" i="0" u="none" dirty="0" err="1">
                <a:solidFill>
                  <a:schemeClr val="dk1"/>
                </a:solidFill>
                <a:latin typeface="Calibri"/>
                <a:ea typeface="Calibri"/>
                <a:cs typeface="Calibri"/>
                <a:sym typeface="Calibri"/>
              </a:rPr>
              <a:t>foreign </a:t>
            </a:r>
            <a:r>
              <a:rPr lang="en" sz="2400" b="0" i="0" u="none" dirty="0">
                <a:solidFill>
                  <a:schemeClr val="dk1"/>
                </a:solidFill>
                <a:latin typeface="Calibri"/>
                <a:ea typeface="Calibri"/>
                <a:cs typeface="Calibri"/>
                <a:sym typeface="Calibri"/>
              </a:rPr>
              <a:t>key in the </a:t>
            </a:r>
            <a:r>
              <a:rPr lang="en" sz="2400" b="0" i="0" u="none" dirty="0" err="1">
                <a:solidFill>
                  <a:schemeClr val="dk1"/>
                </a:solidFill>
                <a:latin typeface="Calibri"/>
                <a:ea typeface="Calibri"/>
                <a:cs typeface="Calibri"/>
                <a:sym typeface="Calibri"/>
              </a:rPr>
              <a:t>table </a:t>
            </a:r>
            <a:r>
              <a:rPr lang="en" sz="2400" b="0" i="0" u="none" dirty="0">
                <a:solidFill>
                  <a:schemeClr val="dk1"/>
                </a:solidFill>
                <a:latin typeface="Calibri"/>
                <a:ea typeface="Calibri"/>
                <a:cs typeface="Calibri"/>
                <a:sym typeface="Calibri"/>
              </a:rPr>
              <a:t>is </a:t>
            </a:r>
            <a:r>
              <a:rPr lang="en" sz="2400" b="0" i="0" u="none" dirty="0" err="1">
                <a:solidFill>
                  <a:schemeClr val="dk1"/>
                </a:solidFill>
                <a:latin typeface="Calibri"/>
                <a:ea typeface="Calibri"/>
                <a:cs typeface="Calibri"/>
                <a:sym typeface="Calibri"/>
              </a:rPr>
              <a:t>modified</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secondary </a:t>
            </a:r>
            <a:r>
              <a:rPr lang="en" sz="2400" b="0" i="0" u="none" dirty="0">
                <a:solidFill>
                  <a:schemeClr val="dk1"/>
                </a:solidFill>
                <a:latin typeface="Calibri"/>
                <a:ea typeface="Calibri"/>
                <a:cs typeface="Calibri"/>
                <a:sym typeface="Calibri"/>
              </a:rPr>
              <a:t>.</a:t>
            </a:r>
            <a:endParaRPr dirty="0"/>
          </a:p>
          <a:p>
            <a:pPr marL="0" marR="0" lvl="0" indent="-152400" algn="l" rtl="0">
              <a:lnSpc>
                <a:spcPct val="100000"/>
              </a:lnSpc>
              <a:spcBef>
                <a:spcPts val="0"/>
              </a:spcBef>
              <a:spcAft>
                <a:spcPts val="0"/>
              </a:spcAft>
              <a:buClr>
                <a:schemeClr val="dk1"/>
              </a:buClr>
              <a:buSzPts val="2400"/>
              <a:buFont typeface="Noto Sans Symbols"/>
              <a:buChar char="❑"/>
            </a:pPr>
            <a:r>
              <a:rPr lang="en" sz="2400" b="0" i="0" u="none" dirty="0">
                <a:solidFill>
                  <a:schemeClr val="dk1"/>
                </a:solidFill>
                <a:latin typeface="Calibri"/>
                <a:ea typeface="Calibri"/>
                <a:cs typeface="Calibri"/>
                <a:sym typeface="Calibri"/>
              </a:rPr>
              <a:t>It is </a:t>
            </a:r>
            <a:r>
              <a:rPr lang="en" sz="2400" b="0" i="0" u="none" dirty="0" err="1">
                <a:solidFill>
                  <a:schemeClr val="dk1"/>
                </a:solidFill>
                <a:latin typeface="Calibri"/>
                <a:ea typeface="Calibri"/>
                <a:cs typeface="Calibri"/>
                <a:sym typeface="Calibri"/>
              </a:rPr>
              <a:t>deleted</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a</a:t>
            </a:r>
            <a:r>
              <a:rPr lang="en" sz="2400" b="0" i="0" u="none" dirty="0">
                <a:solidFill>
                  <a:schemeClr val="dk1"/>
                </a:solidFill>
                <a:latin typeface="Calibri"/>
                <a:ea typeface="Calibri"/>
                <a:cs typeface="Calibri"/>
                <a:sym typeface="Calibri"/>
              </a:rPr>
              <a:t> </a:t>
            </a:r>
            <a:r>
              <a:rPr lang="en" sz="2400" b="0" i="0" u="none" dirty="0" err="1">
                <a:solidFill>
                  <a:schemeClr val="dk1"/>
                </a:solidFill>
                <a:latin typeface="Calibri"/>
                <a:ea typeface="Calibri"/>
                <a:cs typeface="Calibri"/>
                <a:sym typeface="Calibri"/>
              </a:rPr>
              <a:t>row </a:t>
            </a:r>
            <a:r>
              <a:rPr lang="en" sz="2400" b="0" i="0" u="none" dirty="0">
                <a:solidFill>
                  <a:schemeClr val="dk1"/>
                </a:solidFill>
                <a:latin typeface="Calibri"/>
                <a:ea typeface="Calibri"/>
                <a:cs typeface="Calibri"/>
                <a:sym typeface="Calibri"/>
              </a:rPr>
              <a:t>in the main </a:t>
            </a:r>
            <a:r>
              <a:rPr lang="en" sz="2400" b="0" i="0" u="none" dirty="0" err="1">
                <a:solidFill>
                  <a:schemeClr val="dk1"/>
                </a:solidFill>
                <a:latin typeface="Calibri"/>
                <a:ea typeface="Calibri"/>
                <a:cs typeface="Calibri"/>
                <a:sym typeface="Calibri"/>
              </a:rPr>
              <a:t>table </a:t>
            </a:r>
            <a:r>
              <a:rPr lang="en" sz="2400" b="0" i="0" u="none" dirty="0">
                <a:solidFill>
                  <a:schemeClr val="dk1"/>
                </a:solidFill>
                <a:latin typeface="Calibri"/>
                <a:ea typeface="Calibri"/>
                <a:cs typeface="Calibri"/>
                <a:sym typeface="Calibri"/>
              </a:rPr>
              <a:t>.</a:t>
            </a:r>
            <a:endParaRPr dirty="0"/>
          </a:p>
          <a:p>
            <a:pPr marL="0" marR="0" lvl="0" indent="-152400" algn="l" rtl="0">
              <a:lnSpc>
                <a:spcPct val="100000"/>
              </a:lnSpc>
              <a:spcBef>
                <a:spcPts val="0"/>
              </a:spcBef>
              <a:spcAft>
                <a:spcPts val="0"/>
              </a:spcAft>
              <a:buClr>
                <a:schemeClr val="dk1"/>
              </a:buClr>
              <a:buSzPts val="2400"/>
              <a:buFont typeface="Noto Sans Symbols"/>
              <a:buChar char="❑"/>
            </a:pPr>
            <a:r>
              <a:rPr lang="en" sz="2400" b="0" i="0" u="none" dirty="0" err="1">
                <a:solidFill>
                  <a:schemeClr val="dk1"/>
                </a:solidFill>
                <a:latin typeface="Calibri"/>
                <a:ea typeface="Calibri"/>
                <a:cs typeface="Calibri"/>
                <a:sym typeface="Calibri"/>
              </a:rPr>
              <a:t>primary </a:t>
            </a:r>
            <a:r>
              <a:rPr lang="en" sz="2400" b="0" i="0" u="none" dirty="0">
                <a:solidFill>
                  <a:schemeClr val="dk1"/>
                </a:solidFill>
                <a:latin typeface="Calibri"/>
                <a:ea typeface="Calibri"/>
                <a:cs typeface="Calibri"/>
                <a:sym typeface="Calibri"/>
              </a:rPr>
              <a:t>key in the main </a:t>
            </a:r>
            <a:r>
              <a:rPr lang="en" sz="2400" b="0" i="0" u="none" dirty="0" err="1">
                <a:solidFill>
                  <a:schemeClr val="dk1"/>
                </a:solidFill>
                <a:latin typeface="Calibri"/>
                <a:ea typeface="Calibri"/>
                <a:cs typeface="Calibri"/>
                <a:sym typeface="Calibri"/>
              </a:rPr>
              <a:t>table </a:t>
            </a:r>
            <a:r>
              <a:rPr lang="en" sz="2400" b="0" i="0" u="none" dirty="0">
                <a:solidFill>
                  <a:schemeClr val="dk1"/>
                </a:solidFill>
                <a:latin typeface="Calibri"/>
                <a:ea typeface="Calibri"/>
                <a:cs typeface="Calibri"/>
                <a:sym typeface="Calibri"/>
              </a:rPr>
              <a:t>is </a:t>
            </a:r>
            <a:r>
              <a:rPr lang="en" sz="2400" b="0" i="0" u="none" dirty="0" err="1">
                <a:solidFill>
                  <a:schemeClr val="dk1"/>
                </a:solidFill>
                <a:latin typeface="Calibri"/>
                <a:ea typeface="Calibri"/>
                <a:cs typeface="Calibri"/>
                <a:sym typeface="Calibri"/>
              </a:rPr>
              <a:t>modified </a:t>
            </a:r>
            <a:r>
              <a:rPr lang="en" sz="2400" b="0" i="0" u="none" dirty="0">
                <a:solidFill>
                  <a:schemeClr val="dk1"/>
                </a:solidFill>
                <a:latin typeface="Calibri"/>
                <a:ea typeface="Calibri"/>
                <a:cs typeface="Calibri"/>
                <a:sym typeface="Calibri"/>
              </a:rPr>
              <a:t>.</a:t>
            </a:r>
            <a:endParaRPr dirty="0"/>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2"/>
            <a:ext cx="32416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6.4 Referential Integrity</a:t>
            </a:r>
            <a:endParaRPr/>
          </a:p>
        </p:txBody>
      </p:sp>
      <p:sp>
        <p:nvSpPr>
          <p:cNvPr id="112" name="Google Shape;112;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13</a:t>
            </a:fld>
            <a:endParaRPr/>
          </a:p>
        </p:txBody>
      </p:sp>
      <p:sp>
        <p:nvSpPr>
          <p:cNvPr id="114" name="Google Shape;114;p16"/>
          <p:cNvSpPr txBox="1"/>
          <p:nvPr/>
        </p:nvSpPr>
        <p:spPr>
          <a:xfrm>
            <a:off x="576262" y="1052512"/>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When a new row is inserted into the child table.</a:t>
            </a:r>
            <a:endParaRPr/>
          </a:p>
        </p:txBody>
      </p:sp>
      <p:sp>
        <p:nvSpPr>
          <p:cNvPr id="115" name="Google Shape;115;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7" name="Google Shape;117;p16"/>
          <p:cNvPicPr preferRelativeResize="0"/>
          <p:nvPr/>
        </p:nvPicPr>
        <p:blipFill rotWithShape="1">
          <a:blip r:embed="rId3">
            <a:alphaModFix/>
          </a:blip>
          <a:srcRect/>
          <a:stretch/>
        </p:blipFill>
        <p:spPr>
          <a:xfrm>
            <a:off x="576262" y="1700212"/>
            <a:ext cx="3105150" cy="3933825"/>
          </a:xfrm>
          <a:prstGeom prst="rect">
            <a:avLst/>
          </a:prstGeom>
          <a:noFill/>
          <a:ln>
            <a:noFill/>
          </a:ln>
        </p:spPr>
      </p:pic>
      <p:sp>
        <p:nvSpPr>
          <p:cNvPr id="118" name="Google Shape;118;p16"/>
          <p:cNvSpPr txBox="1"/>
          <p:nvPr/>
        </p:nvSpPr>
        <p:spPr>
          <a:xfrm>
            <a:off x="4211637" y="2735262"/>
            <a:ext cx="4105275"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0" i="0" u="none">
                <a:solidFill>
                  <a:schemeClr val="dk1"/>
                </a:solidFill>
                <a:latin typeface="Calibri"/>
                <a:ea typeface="Calibri"/>
                <a:cs typeface="Calibri"/>
                <a:sym typeface="Calibri"/>
              </a:rPr>
              <a:t>When inserting a new </a:t>
            </a:r>
            <a:r>
              <a:rPr lang="en" sz="1800" b="1" i="0" u="none">
                <a:solidFill>
                  <a:schemeClr val="dk1"/>
                </a:solidFill>
                <a:latin typeface="Calibri"/>
                <a:ea typeface="Calibri"/>
                <a:cs typeface="Calibri"/>
                <a:sym typeface="Calibri"/>
              </a:rPr>
              <a:t>city, </a:t>
            </a:r>
            <a:r>
              <a:rPr lang="en" sz="1800" b="0" i="0" u="none">
                <a:solidFill>
                  <a:schemeClr val="dk1"/>
                </a:solidFill>
                <a:latin typeface="Calibri"/>
                <a:ea typeface="Calibri"/>
                <a:cs typeface="Calibri"/>
                <a:sym typeface="Calibri"/>
              </a:rPr>
              <a:t>it would be checked that the </a:t>
            </a:r>
            <a:r>
              <a:rPr lang="en" sz="1800" b="1" i="0" u="none">
                <a:solidFill>
                  <a:schemeClr val="dk1"/>
                </a:solidFill>
                <a:latin typeface="Calibri"/>
                <a:ea typeface="Calibri"/>
                <a:cs typeface="Calibri"/>
                <a:sym typeface="Calibri"/>
              </a:rPr>
              <a:t>CountryCode </a:t>
            </a:r>
            <a:r>
              <a:rPr lang="en" sz="1800" b="0" i="0" u="none">
                <a:solidFill>
                  <a:schemeClr val="dk1"/>
                </a:solidFill>
                <a:latin typeface="Calibri"/>
                <a:ea typeface="Calibri"/>
                <a:cs typeface="Calibri"/>
                <a:sym typeface="Calibri"/>
              </a:rPr>
              <a:t>of the new city is loaded in the </a:t>
            </a:r>
            <a:r>
              <a:rPr lang="en" sz="1800" b="1" i="0" u="none">
                <a:solidFill>
                  <a:schemeClr val="dk1"/>
                </a:solidFill>
                <a:latin typeface="Calibri"/>
                <a:ea typeface="Calibri"/>
                <a:cs typeface="Calibri"/>
                <a:sym typeface="Calibri"/>
              </a:rPr>
              <a:t>Code </a:t>
            </a:r>
            <a:r>
              <a:rPr lang="en" sz="1800" b="0" i="0" u="none">
                <a:solidFill>
                  <a:schemeClr val="dk1"/>
                </a:solidFill>
                <a:latin typeface="Calibri"/>
                <a:ea typeface="Calibri"/>
                <a:cs typeface="Calibri"/>
                <a:sym typeface="Calibri"/>
              </a:rPr>
              <a:t>of some </a:t>
            </a:r>
            <a:r>
              <a:rPr lang="en" sz="1800" b="1" i="0" u="none">
                <a:solidFill>
                  <a:schemeClr val="dk1"/>
                </a:solidFill>
                <a:latin typeface="Calibri"/>
                <a:ea typeface="Calibri"/>
                <a:cs typeface="Calibri"/>
                <a:sym typeface="Calibri"/>
              </a:rPr>
              <a:t>Country. </a:t>
            </a:r>
            <a:r>
              <a:rPr lang="en" sz="1800" b="0" i="0" u="none">
                <a:solidFill>
                  <a:schemeClr val="dk1"/>
                </a:solidFill>
                <a:latin typeface="Calibri"/>
                <a:ea typeface="Calibri"/>
                <a:cs typeface="Calibri"/>
                <a:sym typeface="Calibri"/>
              </a:rPr>
              <a:t>If it is not, the insertion is rejected.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p:nvPr/>
        </p:nvSpPr>
        <p:spPr>
          <a:xfrm>
            <a:off x="250825" y="207962"/>
            <a:ext cx="32416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6.4 Referential Integrity</a:t>
            </a:r>
            <a:endParaRPr/>
          </a:p>
        </p:txBody>
      </p:sp>
      <p:sp>
        <p:nvSpPr>
          <p:cNvPr id="124" name="Google Shape;124;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14</a:t>
            </a:fld>
            <a:endParaRPr/>
          </a:p>
        </p:txBody>
      </p:sp>
      <p:sp>
        <p:nvSpPr>
          <p:cNvPr id="126" name="Google Shape;126;p17"/>
          <p:cNvSpPr txBox="1"/>
          <p:nvPr/>
        </p:nvSpPr>
        <p:spPr>
          <a:xfrm>
            <a:off x="576262" y="1052512"/>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When modifying a foreign key in a row in the child table.</a:t>
            </a:r>
            <a:endParaRPr/>
          </a:p>
        </p:txBody>
      </p:sp>
      <p:sp>
        <p:nvSpPr>
          <p:cNvPr id="127" name="Google Shape;127;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29" name="Google Shape;129;p17"/>
          <p:cNvPicPr preferRelativeResize="0"/>
          <p:nvPr/>
        </p:nvPicPr>
        <p:blipFill rotWithShape="1">
          <a:blip r:embed="rId3">
            <a:alphaModFix/>
          </a:blip>
          <a:srcRect/>
          <a:stretch/>
        </p:blipFill>
        <p:spPr>
          <a:xfrm>
            <a:off x="576262" y="1700212"/>
            <a:ext cx="3105150" cy="3933825"/>
          </a:xfrm>
          <a:prstGeom prst="rect">
            <a:avLst/>
          </a:prstGeom>
          <a:noFill/>
          <a:ln>
            <a:noFill/>
          </a:ln>
        </p:spPr>
      </p:pic>
      <p:sp>
        <p:nvSpPr>
          <p:cNvPr id="130" name="Google Shape;130;p17"/>
          <p:cNvSpPr txBox="1"/>
          <p:nvPr/>
        </p:nvSpPr>
        <p:spPr>
          <a:xfrm>
            <a:off x="4211637" y="2735262"/>
            <a:ext cx="4537075" cy="1754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CountryCode </a:t>
            </a:r>
            <a:r>
              <a:rPr lang="en" sz="1800" b="0" i="0" u="none">
                <a:solidFill>
                  <a:schemeClr val="dk1"/>
                </a:solidFill>
                <a:latin typeface="Calibri"/>
                <a:ea typeface="Calibri"/>
                <a:cs typeface="Calibri"/>
                <a:sym typeface="Calibri"/>
              </a:rPr>
              <a:t>is checked to exist in the primary key </a:t>
            </a:r>
            <a:r>
              <a:rPr lang="en" sz="1800" b="1" i="0" u="none">
                <a:solidFill>
                  <a:schemeClr val="dk1"/>
                </a:solidFill>
                <a:latin typeface="Calibri"/>
                <a:ea typeface="Calibri"/>
                <a:cs typeface="Calibri"/>
                <a:sym typeface="Calibri"/>
              </a:rPr>
              <a:t>Code </a:t>
            </a:r>
            <a:r>
              <a:rPr lang="en" sz="1800" b="0" i="0" u="none">
                <a:solidFill>
                  <a:schemeClr val="dk1"/>
                </a:solidFill>
                <a:latin typeface="Calibri"/>
                <a:ea typeface="Calibri"/>
                <a:cs typeface="Calibri"/>
                <a:sym typeface="Calibri"/>
              </a:rPr>
              <a:t>of the main table COUNTRY. If it does not exist, the modification is rejected and the row with the previous value remains.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2"/>
            <a:ext cx="32416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5.4 Referential Integrity</a:t>
            </a:r>
            <a:endParaRPr/>
          </a:p>
        </p:txBody>
      </p:sp>
      <p:sp>
        <p:nvSpPr>
          <p:cNvPr id="136" name="Google Shape;136;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15</a:t>
            </a:fld>
            <a:endParaRPr/>
          </a:p>
        </p:txBody>
      </p:sp>
      <p:sp>
        <p:nvSpPr>
          <p:cNvPr id="138" name="Google Shape;138;p18"/>
          <p:cNvSpPr txBox="1"/>
          <p:nvPr/>
        </p:nvSpPr>
        <p:spPr>
          <a:xfrm>
            <a:off x="576262" y="1052512"/>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When deleting a row in the main table.</a:t>
            </a:r>
            <a:endParaRPr/>
          </a:p>
        </p:txBody>
      </p:sp>
      <p:sp>
        <p:nvSpPr>
          <p:cNvPr id="139" name="Google Shape;139;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1" name="Google Shape;141;p18"/>
          <p:cNvPicPr preferRelativeResize="0"/>
          <p:nvPr/>
        </p:nvPicPr>
        <p:blipFill rotWithShape="1">
          <a:blip r:embed="rId3">
            <a:alphaModFix/>
          </a:blip>
          <a:srcRect/>
          <a:stretch/>
        </p:blipFill>
        <p:spPr>
          <a:xfrm>
            <a:off x="576262" y="1700212"/>
            <a:ext cx="3105150" cy="3933825"/>
          </a:xfrm>
          <a:prstGeom prst="rect">
            <a:avLst/>
          </a:prstGeom>
          <a:noFill/>
          <a:ln>
            <a:noFill/>
          </a:ln>
        </p:spPr>
      </p:pic>
      <p:sp>
        <p:nvSpPr>
          <p:cNvPr id="142" name="Google Shape;142;p18"/>
          <p:cNvSpPr txBox="1"/>
          <p:nvPr/>
        </p:nvSpPr>
        <p:spPr>
          <a:xfrm>
            <a:off x="3943350" y="1693862"/>
            <a:ext cx="4535487" cy="4802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Cascade Delete (BC) </a:t>
            </a:r>
            <a:r>
              <a:rPr lang="en" sz="1800" b="0" i="0" u="none">
                <a:solidFill>
                  <a:schemeClr val="dk1"/>
                </a:solidFill>
                <a:latin typeface="Calibri"/>
                <a:ea typeface="Calibri"/>
                <a:cs typeface="Calibri"/>
                <a:sym typeface="Calibri"/>
              </a:rPr>
              <a:t>: If a country is deleted, all cities in the country are deleted.</a:t>
            </a:r>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Restricted Delete (BR): </a:t>
            </a:r>
            <a:r>
              <a:rPr lang="en" sz="1800" b="0" i="0" u="none">
                <a:solidFill>
                  <a:schemeClr val="dk1"/>
                </a:solidFill>
                <a:latin typeface="Calibri"/>
                <a:ea typeface="Calibri"/>
                <a:cs typeface="Calibri"/>
                <a:sym typeface="Calibri"/>
              </a:rPr>
              <a:t>If you are trying to delete a country and there are cities of that country in the CITY table, the deletion is not allowed.</a:t>
            </a:r>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Deletion with nulling (BN): </a:t>
            </a:r>
            <a:r>
              <a:rPr lang="en" sz="1800" b="0" i="0" u="none">
                <a:solidFill>
                  <a:schemeClr val="dk1"/>
                </a:solidFill>
                <a:latin typeface="Calibri"/>
                <a:ea typeface="Calibri"/>
                <a:cs typeface="Calibri"/>
                <a:sym typeface="Calibri"/>
              </a:rPr>
              <a:t>If you try to delete a country and there are cities of that country in the CITY table, the country is deleted and in the foreign key column (countrycode) of CITY of all the cities of that country, NULL is loaded.</a:t>
            </a:r>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Deletion with default value (BD): </a:t>
            </a:r>
            <a:r>
              <a:rPr lang="en" sz="1800" b="0" i="0" u="none">
                <a:solidFill>
                  <a:schemeClr val="dk1"/>
                </a:solidFill>
                <a:latin typeface="Calibri"/>
                <a:ea typeface="Calibri"/>
                <a:cs typeface="Calibri"/>
                <a:sym typeface="Calibri"/>
              </a:rPr>
              <a:t>If you try to delete a country and there are cities of that country in the CITY table, the country is deleted and in the foreign key column (countrycode) of CITY of all the cities of that country, a default value is loaded.</a:t>
            </a:r>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250825" y="207962"/>
            <a:ext cx="32416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5.4 Referential Integrity</a:t>
            </a:r>
            <a:endParaRPr/>
          </a:p>
        </p:txBody>
      </p:sp>
      <p:sp>
        <p:nvSpPr>
          <p:cNvPr id="148" name="Google Shape;148;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16</a:t>
            </a:fld>
            <a:endParaRPr/>
          </a:p>
        </p:txBody>
      </p:sp>
      <p:sp>
        <p:nvSpPr>
          <p:cNvPr id="150" name="Google Shape;150;p19"/>
          <p:cNvSpPr txBox="1"/>
          <p:nvPr/>
        </p:nvSpPr>
        <p:spPr>
          <a:xfrm>
            <a:off x="523875" y="877887"/>
            <a:ext cx="7991475"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When modifying the primary key field in a row of the main table.</a:t>
            </a:r>
            <a:endParaRPr/>
          </a:p>
        </p:txBody>
      </p:sp>
      <p:sp>
        <p:nvSpPr>
          <p:cNvPr id="151" name="Google Shape;151;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3" name="Google Shape;153;p19"/>
          <p:cNvPicPr preferRelativeResize="0"/>
          <p:nvPr/>
        </p:nvPicPr>
        <p:blipFill rotWithShape="1">
          <a:blip r:embed="rId3">
            <a:alphaModFix/>
          </a:blip>
          <a:srcRect/>
          <a:stretch/>
        </p:blipFill>
        <p:spPr>
          <a:xfrm>
            <a:off x="576262" y="1700212"/>
            <a:ext cx="3105150" cy="3933825"/>
          </a:xfrm>
          <a:prstGeom prst="rect">
            <a:avLst/>
          </a:prstGeom>
          <a:noFill/>
          <a:ln>
            <a:noFill/>
          </a:ln>
        </p:spPr>
      </p:pic>
      <p:sp>
        <p:nvSpPr>
          <p:cNvPr id="154" name="Google Shape;154;p19"/>
          <p:cNvSpPr txBox="1"/>
          <p:nvPr/>
        </p:nvSpPr>
        <p:spPr>
          <a:xfrm>
            <a:off x="3979862" y="1484312"/>
            <a:ext cx="4535487" cy="5632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Cascade Modification (MC) </a:t>
            </a:r>
            <a:r>
              <a:rPr lang="en" sz="1800" b="0" i="0" u="none">
                <a:solidFill>
                  <a:schemeClr val="dk1"/>
                </a:solidFill>
                <a:latin typeface="Calibri"/>
                <a:ea typeface="Calibri"/>
                <a:cs typeface="Calibri"/>
                <a:sym typeface="Calibri"/>
              </a:rPr>
              <a:t>: If the code of a country is modified, </a:t>
            </a:r>
            <a:r>
              <a:rPr lang="en" sz="1800" b="1" i="0" u="none">
                <a:solidFill>
                  <a:schemeClr val="dk1"/>
                </a:solidFill>
                <a:latin typeface="Calibri"/>
                <a:ea typeface="Calibri"/>
                <a:cs typeface="Calibri"/>
                <a:sym typeface="Calibri"/>
              </a:rPr>
              <a:t>the countrycode </a:t>
            </a:r>
            <a:r>
              <a:rPr lang="en" sz="1800" b="0" i="0" u="none">
                <a:solidFill>
                  <a:schemeClr val="dk1"/>
                </a:solidFill>
                <a:latin typeface="Calibri"/>
                <a:ea typeface="Calibri"/>
                <a:cs typeface="Calibri"/>
                <a:sym typeface="Calibri"/>
              </a:rPr>
              <a:t>of all cities in the country is modified.</a:t>
            </a:r>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Restricted Modification (MR): </a:t>
            </a:r>
            <a:r>
              <a:rPr lang="en" sz="1800" b="0" i="0" u="none">
                <a:solidFill>
                  <a:schemeClr val="dk1"/>
                </a:solidFill>
                <a:latin typeface="Calibri"/>
                <a:ea typeface="Calibri"/>
                <a:cs typeface="Calibri"/>
                <a:sym typeface="Calibri"/>
              </a:rPr>
              <a:t>If you are trying to modify the code of a country and there are cities of that country in the CITY table, the modification is not allowed.</a:t>
            </a:r>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Modification with nulling (MN): </a:t>
            </a:r>
            <a:r>
              <a:rPr lang="en" sz="1800" b="0" i="0" u="none">
                <a:solidFill>
                  <a:schemeClr val="dk1"/>
                </a:solidFill>
                <a:latin typeface="Calibri"/>
                <a:ea typeface="Calibri"/>
                <a:cs typeface="Calibri"/>
                <a:sym typeface="Calibri"/>
              </a:rPr>
              <a:t>If you try to modify the code of a country and there are cities of that country in the CITY table, NULL is loaded in the foreign key column (countrycode) of CITY of all the cities of that country .</a:t>
            </a:r>
            <a:endParaRPr/>
          </a:p>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Modification with default value (MD): </a:t>
            </a:r>
            <a:r>
              <a:rPr lang="en" sz="1800" b="0" i="0" u="none">
                <a:solidFill>
                  <a:schemeClr val="dk1"/>
                </a:solidFill>
                <a:latin typeface="Calibri"/>
                <a:ea typeface="Calibri"/>
                <a:cs typeface="Calibri"/>
                <a:sym typeface="Calibri"/>
              </a:rPr>
              <a:t>If you try to modify the code of a country and there are cities from that country in the CITY table, the country is modified and in the foreign key column (countrycode) of CITY of all the cities in that country, a default value is loaded.</a:t>
            </a:r>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160" name="Google Shape;160;p2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1" name="Google Shape;161;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17</a:t>
            </a:fld>
            <a:endParaRPr/>
          </a:p>
        </p:txBody>
      </p:sp>
      <p:sp>
        <p:nvSpPr>
          <p:cNvPr id="162" name="Google Shape;162;p20"/>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1</a:t>
            </a:r>
            <a:endParaRPr/>
          </a:p>
        </p:txBody>
      </p:sp>
      <p:sp>
        <p:nvSpPr>
          <p:cNvPr id="163" name="Google Shape;163;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4" name="Google Shape;164;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5" name="Google Shape;165;p20"/>
          <p:cNvPicPr preferRelativeResize="0"/>
          <p:nvPr/>
        </p:nvPicPr>
        <p:blipFill rotWithShape="1">
          <a:blip r:embed="rId3">
            <a:alphaModFix/>
          </a:blip>
          <a:srcRect/>
          <a:stretch/>
        </p:blipFill>
        <p:spPr>
          <a:xfrm>
            <a:off x="279400" y="1617662"/>
            <a:ext cx="8696325" cy="442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171" name="Google Shape;171;p2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18</a:t>
            </a:fld>
            <a:endParaRPr/>
          </a:p>
        </p:txBody>
      </p:sp>
      <p:sp>
        <p:nvSpPr>
          <p:cNvPr id="173" name="Google Shape;173;p21"/>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2</a:t>
            </a:r>
            <a:endParaRPr/>
          </a:p>
        </p:txBody>
      </p:sp>
      <p:sp>
        <p:nvSpPr>
          <p:cNvPr id="174" name="Google Shape;174;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6" name="Google Shape;176;p21"/>
          <p:cNvPicPr preferRelativeResize="0"/>
          <p:nvPr/>
        </p:nvPicPr>
        <p:blipFill rotWithShape="1">
          <a:blip r:embed="rId3">
            <a:alphaModFix/>
          </a:blip>
          <a:srcRect/>
          <a:stretch/>
        </p:blipFill>
        <p:spPr>
          <a:xfrm>
            <a:off x="827087" y="1838325"/>
            <a:ext cx="7075487" cy="401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182" name="Google Shape;182;p2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19</a:t>
            </a:fld>
            <a:endParaRPr/>
          </a:p>
        </p:txBody>
      </p:sp>
      <p:sp>
        <p:nvSpPr>
          <p:cNvPr id="184" name="Google Shape;184;p22"/>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3</a:t>
            </a:r>
            <a:endParaRPr/>
          </a:p>
        </p:txBody>
      </p:sp>
      <p:sp>
        <p:nvSpPr>
          <p:cNvPr id="185" name="Google Shape;185;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87" name="Google Shape;187;p22"/>
          <p:cNvPicPr preferRelativeResize="0"/>
          <p:nvPr/>
        </p:nvPicPr>
        <p:blipFill rotWithShape="1">
          <a:blip r:embed="rId3">
            <a:alphaModFix/>
          </a:blip>
          <a:srcRect/>
          <a:stretch/>
        </p:blipFill>
        <p:spPr>
          <a:xfrm>
            <a:off x="566737" y="1809750"/>
            <a:ext cx="8010525" cy="32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a:t>
            </a:fld>
            <a:endParaRPr/>
          </a:p>
        </p:txBody>
      </p:sp>
      <p:sp>
        <p:nvSpPr>
          <p:cNvPr id="96" name="Google Shape;96;p14"/>
          <p:cNvSpPr txBox="1"/>
          <p:nvPr/>
        </p:nvSpPr>
        <p:spPr>
          <a:xfrm>
            <a:off x="524675" y="171112"/>
            <a:ext cx="8464500" cy="5765700"/>
          </a:xfrm>
          <a:prstGeom prst="rect">
            <a:avLst/>
          </a:prstGeom>
          <a:noFill/>
          <a:ln>
            <a:noFill/>
          </a:ln>
        </p:spPr>
        <p:txBody>
          <a:bodyPr spcFirstLastPara="1" wrap="square" lIns="91425" tIns="45700" rIns="91425" bIns="45700" anchor="t" anchorCtr="0">
            <a:noAutofit/>
          </a:bodyPr>
          <a:lstStyle/>
          <a:p>
            <a:pPr marL="0" marR="0" lvl="0" indent="323850" algn="l" rtl="0">
              <a:lnSpc>
                <a:spcPct val="100000"/>
              </a:lnSpc>
              <a:spcBef>
                <a:spcPts val="0"/>
              </a:spcBef>
              <a:spcAft>
                <a:spcPts val="0"/>
              </a:spcAft>
              <a:buClr>
                <a:srgbClr val="C00000"/>
              </a:buClr>
              <a:buSzPts val="1800"/>
              <a:buFont typeface="Times New Roman"/>
              <a:buNone/>
            </a:pPr>
            <a:r>
              <a:rPr lang="en" sz="1800" b="1" i="0" u="none" dirty="0">
                <a:solidFill>
                  <a:srgbClr val="C00000"/>
                </a:solidFill>
                <a:latin typeface="Times New Roman"/>
                <a:ea typeface="Times New Roman"/>
                <a:cs typeface="Times New Roman"/>
                <a:sym typeface="Times New Roman"/>
              </a:rPr>
              <a:t>UNIT 2: LOGICAL DESIGN OF DATABASES</a:t>
            </a:r>
            <a:endParaRPr dirty="0"/>
          </a:p>
          <a:p>
            <a:pPr marL="0" marR="0" lvl="0" indent="323850" algn="l" rtl="0">
              <a:lnSpc>
                <a:spcPct val="100000"/>
              </a:lnSpc>
              <a:spcBef>
                <a:spcPts val="0"/>
              </a:spcBef>
              <a:spcAft>
                <a:spcPts val="0"/>
              </a:spcAft>
              <a:buClr>
                <a:schemeClr val="dk1"/>
              </a:buClr>
              <a:buSzPts val="1800"/>
              <a:buFont typeface="Calibri"/>
              <a:buNone/>
            </a:pPr>
            <a:endParaRPr sz="1800" b="1" i="0" u="none" dirty="0">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dirty="0">
              <a:solidFill>
                <a:srgbClr val="000000"/>
              </a:solidFill>
              <a:latin typeface="Times New Roman"/>
              <a:ea typeface="Times New Roman"/>
              <a:cs typeface="Times New Roman"/>
              <a:sym typeface="Times New Roman"/>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dirty="0">
                <a:solidFill>
                  <a:schemeClr val="dk1"/>
                </a:solidFill>
                <a:latin typeface="Calibri"/>
                <a:ea typeface="Calibri"/>
                <a:cs typeface="Calibri"/>
                <a:sym typeface="Calibri"/>
              </a:rPr>
              <a:t>Data </a:t>
            </a:r>
            <a:r>
              <a:rPr lang="en" sz="1800" b="1" i="0" u="none" dirty="0" err="1">
                <a:solidFill>
                  <a:schemeClr val="dk1"/>
                </a:solidFill>
                <a:latin typeface="Calibri"/>
                <a:ea typeface="Calibri"/>
                <a:cs typeface="Calibri"/>
                <a:sym typeface="Calibri"/>
              </a:rPr>
              <a:t>model _</a:t>
            </a:r>
            <a:endParaRPr dirty="0"/>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dirty="0">
                <a:solidFill>
                  <a:schemeClr val="dk1"/>
                </a:solidFill>
                <a:latin typeface="Calibri"/>
                <a:ea typeface="Calibri"/>
                <a:cs typeface="Calibri"/>
                <a:sym typeface="Calibri"/>
              </a:rPr>
              <a:t>The </a:t>
            </a:r>
            <a:r>
              <a:rPr lang="en" sz="1800" b="1" i="0" u="none" dirty="0" err="1">
                <a:solidFill>
                  <a:schemeClr val="dk1"/>
                </a:solidFill>
                <a:latin typeface="Calibri"/>
                <a:ea typeface="Calibri"/>
                <a:cs typeface="Calibri"/>
                <a:sym typeface="Calibri"/>
              </a:rPr>
              <a:t>representation </a:t>
            </a:r>
            <a:r>
              <a:rPr lang="en" sz="1800" b="1" i="0" u="none" dirty="0">
                <a:solidFill>
                  <a:schemeClr val="dk1"/>
                </a:solidFill>
                <a:latin typeface="Calibri"/>
                <a:ea typeface="Calibri"/>
                <a:cs typeface="Calibri"/>
                <a:sym typeface="Calibri"/>
              </a:rPr>
              <a:t>of the </a:t>
            </a:r>
            <a:r>
              <a:rPr lang="en" sz="1800" b="1" i="0" u="none" dirty="0" err="1">
                <a:solidFill>
                  <a:schemeClr val="dk1"/>
                </a:solidFill>
                <a:latin typeface="Calibri"/>
                <a:ea typeface="Calibri"/>
                <a:cs typeface="Calibri"/>
                <a:sym typeface="Calibri"/>
              </a:rPr>
              <a:t>problem </a:t>
            </a:r>
            <a:r>
              <a:rPr lang="en" sz="1800" b="1" i="0" u="none" dirty="0">
                <a:solidFill>
                  <a:schemeClr val="dk1"/>
                </a:solidFill>
                <a:latin typeface="Calibri"/>
                <a:ea typeface="Calibri"/>
                <a:cs typeface="Calibri"/>
                <a:sym typeface="Calibri"/>
              </a:rPr>
              <a:t>: the E/R </a:t>
            </a:r>
            <a:endParaRPr sz="2400" b="0" i="0" u="none" dirty="0">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2.1 </a:t>
            </a:r>
            <a:r>
              <a:rPr lang="en" sz="1800" b="1" i="0" u="none" strike="noStrike" cap="none" dirty="0" err="1">
                <a:solidFill>
                  <a:schemeClr val="dk1"/>
                </a:solidFill>
                <a:latin typeface="Calibri"/>
                <a:ea typeface="Calibri"/>
                <a:cs typeface="Calibri"/>
                <a:sym typeface="Calibri"/>
              </a:rPr>
              <a:t>Entities</a:t>
            </a:r>
            <a:endParaRPr sz="2400" b="0" i="0" u="none" strike="noStrike" cap="none" dirty="0">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2.2 </a:t>
            </a:r>
            <a:r>
              <a:rPr lang="en" sz="1800" b="1" i="0" u="none" strike="noStrike" cap="none" dirty="0" err="1">
                <a:solidFill>
                  <a:schemeClr val="dk1"/>
                </a:solidFill>
                <a:latin typeface="Calibri"/>
                <a:ea typeface="Calibri"/>
                <a:cs typeface="Calibri"/>
                <a:sym typeface="Calibri"/>
              </a:rPr>
              <a:t>Attributes </a:t>
            </a:r>
            <a:r>
              <a:rPr lang="en" sz="1800" b="1" i="0" u="none" strike="noStrike" cap="none" dirty="0">
                <a:solidFill>
                  <a:schemeClr val="dk1"/>
                </a:solidFill>
                <a:latin typeface="Calibri"/>
                <a:ea typeface="Calibri"/>
                <a:cs typeface="Calibri"/>
                <a:sym typeface="Calibri"/>
              </a:rPr>
              <a:t>and </a:t>
            </a:r>
            <a:r>
              <a:rPr lang="en" sz="1800" b="1" i="0" u="none" strike="noStrike" cap="none" dirty="0" err="1">
                <a:solidFill>
                  <a:schemeClr val="dk1"/>
                </a:solidFill>
                <a:latin typeface="Calibri"/>
                <a:ea typeface="Calibri"/>
                <a:cs typeface="Calibri"/>
                <a:sym typeface="Calibri"/>
              </a:rPr>
              <a:t>types</a:t>
            </a:r>
            <a:endParaRPr sz="2400" b="0" i="0" u="none" strike="noStrike" cap="none" dirty="0">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2.3 </a:t>
            </a:r>
            <a:r>
              <a:rPr lang="en" sz="1800" b="1" i="0" u="none" strike="noStrike" cap="none" dirty="0" err="1">
                <a:solidFill>
                  <a:schemeClr val="dk1"/>
                </a:solidFill>
                <a:latin typeface="Calibri"/>
                <a:ea typeface="Calibri"/>
                <a:cs typeface="Calibri"/>
                <a:sym typeface="Calibri"/>
              </a:rPr>
              <a:t>Relationships</a:t>
            </a:r>
            <a:endParaRPr sz="2400" b="0" i="0" u="none" strike="noStrike" cap="none" dirty="0">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2.4 </a:t>
            </a:r>
            <a:r>
              <a:rPr lang="en" sz="1800" b="1" i="0" u="none" strike="noStrike" cap="none" dirty="0" err="1">
                <a:solidFill>
                  <a:schemeClr val="dk1"/>
                </a:solidFill>
                <a:latin typeface="Calibri"/>
                <a:ea typeface="Calibri"/>
                <a:cs typeface="Calibri"/>
                <a:sym typeface="Calibri"/>
              </a:rPr>
              <a:t>Cardinality</a:t>
            </a:r>
            <a:r>
              <a:rPr lang="en" sz="1800" b="1"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2.5 </a:t>
            </a:r>
            <a:r>
              <a:rPr lang="en" sz="1800" b="1" i="0" u="none" strike="noStrike" cap="none" dirty="0" err="1">
                <a:solidFill>
                  <a:schemeClr val="dk1"/>
                </a:solidFill>
                <a:latin typeface="Calibri"/>
                <a:ea typeface="Calibri"/>
                <a:cs typeface="Calibri"/>
                <a:sym typeface="Calibri"/>
              </a:rPr>
              <a:t>Weakness</a:t>
            </a:r>
            <a:endParaRPr sz="2400" b="0" i="0" u="none" strike="noStrike" cap="none" dirty="0">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dirty="0">
                <a:solidFill>
                  <a:schemeClr val="dk1"/>
                </a:solidFill>
                <a:latin typeface="Calibri"/>
                <a:ea typeface="Calibri"/>
                <a:cs typeface="Calibri"/>
                <a:sym typeface="Calibri"/>
              </a:rPr>
              <a:t>The </a:t>
            </a:r>
            <a:r>
              <a:rPr lang="en" sz="1800" b="1" i="0" u="none" dirty="0" err="1">
                <a:solidFill>
                  <a:schemeClr val="dk1"/>
                </a:solidFill>
                <a:latin typeface="Calibri"/>
                <a:ea typeface="Calibri"/>
                <a:cs typeface="Calibri"/>
                <a:sym typeface="Calibri"/>
              </a:rPr>
              <a:t>expanded </a:t>
            </a:r>
            <a:r>
              <a:rPr lang="en" sz="1800" b="1" i="0" u="none" dirty="0">
                <a:solidFill>
                  <a:schemeClr val="dk1"/>
                </a:solidFill>
                <a:latin typeface="Calibri"/>
                <a:ea typeface="Calibri"/>
                <a:cs typeface="Calibri"/>
                <a:sym typeface="Calibri"/>
              </a:rPr>
              <a:t>E/R </a:t>
            </a:r>
            <a:r>
              <a:rPr lang="en" sz="1800" b="1" i="0" u="none" dirty="0" err="1">
                <a:solidFill>
                  <a:schemeClr val="dk1"/>
                </a:solidFill>
                <a:latin typeface="Calibri"/>
                <a:ea typeface="Calibri"/>
                <a:cs typeface="Calibri"/>
                <a:sym typeface="Calibri"/>
              </a:rPr>
              <a:t>model </a:t>
            </a:r>
            <a:r>
              <a:rPr lang="en" sz="1800" b="1" i="0" u="none" dirty="0">
                <a:solidFill>
                  <a:schemeClr val="dk1"/>
                </a:solidFill>
                <a:latin typeface="Calibri"/>
                <a:ea typeface="Calibri"/>
                <a:cs typeface="Calibri"/>
                <a:sym typeface="Calibri"/>
              </a:rPr>
              <a:t>.</a:t>
            </a:r>
            <a:endParaRPr sz="2400" b="0" i="0" u="none" dirty="0">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dirty="0" err="1">
                <a:solidFill>
                  <a:schemeClr val="dk1"/>
                </a:solidFill>
                <a:latin typeface="Calibri"/>
                <a:ea typeface="Calibri"/>
                <a:cs typeface="Calibri"/>
                <a:sym typeface="Calibri"/>
              </a:rPr>
              <a:t>Construction </a:t>
            </a:r>
            <a:r>
              <a:rPr lang="en" sz="1800" b="1" i="0" u="none" dirty="0">
                <a:solidFill>
                  <a:schemeClr val="dk1"/>
                </a:solidFill>
                <a:latin typeface="Calibri"/>
                <a:ea typeface="Calibri"/>
                <a:cs typeface="Calibri"/>
                <a:sym typeface="Calibri"/>
              </a:rPr>
              <a:t>of an E/R </a:t>
            </a:r>
            <a:endParaRPr sz="2400" b="0" i="0" u="none" dirty="0">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rgbClr val="FF0000"/>
              </a:buClr>
              <a:buSzPts val="1800"/>
              <a:buFont typeface="Calibri"/>
              <a:buAutoNum type="arabicPeriod"/>
            </a:pPr>
            <a:r>
              <a:rPr lang="en" sz="1800" b="1" i="0" u="none" dirty="0">
                <a:solidFill>
                  <a:srgbClr val="FF0000"/>
                </a:solidFill>
                <a:latin typeface="Calibri"/>
                <a:ea typeface="Calibri"/>
                <a:cs typeface="Calibri"/>
                <a:sym typeface="Calibri"/>
              </a:rPr>
              <a:t>The </a:t>
            </a:r>
            <a:r>
              <a:rPr lang="en" sz="1800" b="1" i="0" u="none" dirty="0" err="1">
                <a:solidFill>
                  <a:srgbClr val="FF0000"/>
                </a:solidFill>
                <a:latin typeface="Calibri"/>
                <a:ea typeface="Calibri"/>
                <a:cs typeface="Calibri"/>
                <a:sym typeface="Calibri"/>
              </a:rPr>
              <a:t>model</a:t>
            </a:r>
            <a:r>
              <a:rPr lang="en" sz="1800" b="1" i="0" u="none" dirty="0">
                <a:solidFill>
                  <a:srgbClr val="FF0000"/>
                </a:solidFill>
                <a:latin typeface="Calibri"/>
                <a:ea typeface="Calibri"/>
                <a:cs typeface="Calibri"/>
                <a:sym typeface="Calibri"/>
              </a:rPr>
              <a:t> </a:t>
            </a:r>
            <a:r>
              <a:rPr lang="en" sz="1800" b="1" i="0" u="none" dirty="0" err="1">
                <a:solidFill>
                  <a:srgbClr val="FF0000"/>
                </a:solidFill>
                <a:latin typeface="Calibri"/>
                <a:ea typeface="Calibri"/>
                <a:cs typeface="Calibri"/>
                <a:sym typeface="Calibri"/>
              </a:rPr>
              <a:t>relational</a:t>
            </a:r>
            <a:endParaRPr sz="2400" b="0" i="0" u="none" dirty="0">
              <a:solidFill>
                <a:srgbClr val="FF0000"/>
              </a:solidFill>
              <a:latin typeface="Calibri"/>
              <a:ea typeface="Calibri"/>
              <a:cs typeface="Calibri"/>
              <a:sym typeface="Calibri"/>
            </a:endParaRPr>
          </a:p>
          <a:p>
            <a:pPr marL="457200" marR="0" lvl="1" indent="0" algn="l" rtl="0">
              <a:lnSpc>
                <a:spcPct val="111111"/>
              </a:lnSpc>
              <a:spcBef>
                <a:spcPts val="0"/>
              </a:spcBef>
              <a:spcAft>
                <a:spcPts val="0"/>
              </a:spcAft>
              <a:buClr>
                <a:srgbClr val="FF0000"/>
              </a:buClr>
              <a:buSzPts val="1800"/>
              <a:buFont typeface="Calibri"/>
              <a:buNone/>
            </a:pPr>
            <a:r>
              <a:rPr lang="en" sz="1800" b="1" i="0" u="none" strike="noStrike" cap="none" dirty="0">
                <a:solidFill>
                  <a:srgbClr val="FF0000"/>
                </a:solidFill>
                <a:latin typeface="Calibri"/>
                <a:ea typeface="Calibri"/>
                <a:cs typeface="Calibri"/>
                <a:sym typeface="Calibri"/>
              </a:rPr>
              <a:t>5.1 </a:t>
            </a:r>
            <a:r>
              <a:rPr lang="en" sz="1800" b="1" i="0" u="none" strike="noStrike" cap="none" dirty="0" err="1">
                <a:solidFill>
                  <a:srgbClr val="FF0000"/>
                </a:solidFill>
                <a:latin typeface="Calibri"/>
                <a:ea typeface="Calibri"/>
                <a:cs typeface="Calibri"/>
                <a:sym typeface="Calibri"/>
              </a:rPr>
              <a:t>Characteristics </a:t>
            </a:r>
            <a:r>
              <a:rPr lang="en" sz="1800" b="1" i="0" u="none" strike="noStrike" cap="none" dirty="0">
                <a:solidFill>
                  <a:srgbClr val="FF0000"/>
                </a:solidFill>
                <a:latin typeface="Calibri"/>
                <a:ea typeface="Calibri"/>
                <a:cs typeface="Calibri"/>
                <a:sym typeface="Calibri"/>
              </a:rPr>
              <a:t>of a </a:t>
            </a:r>
            <a:r>
              <a:rPr lang="en" sz="1800" b="1" i="0" u="none" strike="noStrike" cap="none" dirty="0" err="1">
                <a:solidFill>
                  <a:srgbClr val="FF0000"/>
                </a:solidFill>
                <a:latin typeface="Calibri"/>
                <a:ea typeface="Calibri"/>
                <a:cs typeface="Calibri"/>
                <a:sym typeface="Calibri"/>
              </a:rPr>
              <a:t>relationship </a:t>
            </a:r>
            <a:r>
              <a:rPr lang="en" sz="1800" b="1" i="0" u="none" strike="noStrike" cap="none" dirty="0">
                <a:solidFill>
                  <a:srgbClr val="FF0000"/>
                </a:solidFill>
                <a:latin typeface="Calibri"/>
                <a:ea typeface="Calibri"/>
                <a:cs typeface="Calibri"/>
                <a:sym typeface="Calibri"/>
              </a:rPr>
              <a:t>.</a:t>
            </a:r>
            <a:endParaRPr sz="2400" b="0" i="0" u="none" strike="noStrike" cap="none" dirty="0">
              <a:solidFill>
                <a:srgbClr val="FF0000"/>
              </a:solidFill>
              <a:latin typeface="Calibri"/>
              <a:ea typeface="Calibri"/>
              <a:cs typeface="Calibri"/>
              <a:sym typeface="Calibri"/>
            </a:endParaRPr>
          </a:p>
          <a:p>
            <a:pPr marL="457200" marR="0" lvl="1" indent="0" algn="l" rtl="0">
              <a:lnSpc>
                <a:spcPct val="111111"/>
              </a:lnSpc>
              <a:spcBef>
                <a:spcPts val="0"/>
              </a:spcBef>
              <a:spcAft>
                <a:spcPts val="0"/>
              </a:spcAft>
              <a:buClr>
                <a:srgbClr val="FF0000"/>
              </a:buClr>
              <a:buSzPts val="1800"/>
              <a:buFont typeface="Calibri"/>
              <a:buNone/>
            </a:pPr>
            <a:r>
              <a:rPr lang="en" sz="1800" b="1" i="0" u="none" strike="noStrike" cap="none" dirty="0">
                <a:solidFill>
                  <a:srgbClr val="FF0000"/>
                </a:solidFill>
                <a:latin typeface="Calibri"/>
                <a:ea typeface="Calibri"/>
                <a:cs typeface="Calibri"/>
                <a:sym typeface="Calibri"/>
              </a:rPr>
              <a:t>5.2 </a:t>
            </a:r>
            <a:r>
              <a:rPr lang="en" sz="1800" b="1" i="0" u="none" strike="noStrike" cap="none" dirty="0" err="1">
                <a:solidFill>
                  <a:srgbClr val="FF0000"/>
                </a:solidFill>
                <a:latin typeface="Calibri"/>
                <a:ea typeface="Calibri"/>
                <a:cs typeface="Calibri"/>
                <a:sym typeface="Calibri"/>
              </a:rPr>
              <a:t>Restrictions</a:t>
            </a:r>
            <a:endParaRPr sz="2400" b="0" i="0" u="none" strike="noStrike" cap="none" dirty="0">
              <a:solidFill>
                <a:srgbClr val="FF0000"/>
              </a:solidFill>
              <a:latin typeface="Calibri"/>
              <a:ea typeface="Calibri"/>
              <a:cs typeface="Calibri"/>
              <a:sym typeface="Calibri"/>
            </a:endParaRPr>
          </a:p>
          <a:p>
            <a:pPr marL="457200" marR="0" lvl="1" indent="0" algn="l" rtl="0">
              <a:lnSpc>
                <a:spcPct val="111111"/>
              </a:lnSpc>
              <a:spcBef>
                <a:spcPts val="0"/>
              </a:spcBef>
              <a:spcAft>
                <a:spcPts val="0"/>
              </a:spcAft>
              <a:buClr>
                <a:srgbClr val="FF0000"/>
              </a:buClr>
              <a:buSzPts val="1800"/>
              <a:buFont typeface="Calibri"/>
              <a:buNone/>
            </a:pPr>
            <a:r>
              <a:rPr lang="en" sz="1800" b="1" i="0" u="none" strike="noStrike" cap="none" dirty="0">
                <a:solidFill>
                  <a:srgbClr val="FF0000"/>
                </a:solidFill>
                <a:latin typeface="Calibri"/>
                <a:ea typeface="Calibri"/>
                <a:cs typeface="Calibri"/>
                <a:sym typeface="Calibri"/>
              </a:rPr>
              <a:t>5.3 </a:t>
            </a:r>
            <a:r>
              <a:rPr lang="en" sz="1800" b="1" i="0" u="none" strike="noStrike" cap="none" dirty="0" err="1">
                <a:solidFill>
                  <a:srgbClr val="FF0000"/>
                </a:solidFill>
                <a:latin typeface="Calibri"/>
                <a:ea typeface="Calibri"/>
                <a:cs typeface="Calibri"/>
                <a:sym typeface="Calibri"/>
              </a:rPr>
              <a:t>Primary keys </a:t>
            </a:r>
            <a:r>
              <a:rPr lang="en" sz="1800" b="1" i="0" u="none" strike="noStrike" cap="none" dirty="0">
                <a:solidFill>
                  <a:srgbClr val="FF0000"/>
                </a:solidFill>
                <a:latin typeface="Calibri"/>
                <a:ea typeface="Calibri"/>
                <a:cs typeface="Calibri"/>
                <a:sym typeface="Calibri"/>
              </a:rPr>
              <a:t>and </a:t>
            </a:r>
            <a:r>
              <a:rPr lang="en" sz="1800" b="1" i="0" u="none" strike="noStrike" cap="none" dirty="0" err="1">
                <a:solidFill>
                  <a:srgbClr val="FF0000"/>
                </a:solidFill>
                <a:latin typeface="Calibri"/>
                <a:ea typeface="Calibri"/>
                <a:cs typeface="Calibri"/>
                <a:sym typeface="Calibri"/>
              </a:rPr>
              <a:t>foreign keys</a:t>
            </a:r>
            <a:endParaRPr sz="2400" b="0" i="0" u="none" strike="noStrike" cap="none" dirty="0">
              <a:solidFill>
                <a:srgbClr val="FF0000"/>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rgbClr val="FF0000"/>
                </a:solidFill>
                <a:latin typeface="Calibri"/>
                <a:ea typeface="Calibri"/>
                <a:cs typeface="Calibri"/>
                <a:sym typeface="Calibri"/>
              </a:rPr>
              <a:t>5.4 </a:t>
            </a:r>
            <a:r>
              <a:rPr lang="en" sz="1800" b="1" i="0" u="none" strike="noStrike" cap="none" dirty="0" err="1">
                <a:solidFill>
                  <a:srgbClr val="FF0000"/>
                </a:solidFill>
                <a:latin typeface="Calibri"/>
                <a:ea typeface="Calibri"/>
                <a:cs typeface="Calibri"/>
                <a:sym typeface="Calibri"/>
              </a:rPr>
              <a:t>Integrity</a:t>
            </a:r>
            <a:r>
              <a:rPr lang="en" sz="1800" b="1" i="0" u="none" strike="noStrike" cap="none" dirty="0">
                <a:solidFill>
                  <a:srgbClr val="FF0000"/>
                </a:solidFill>
                <a:latin typeface="Calibri"/>
                <a:ea typeface="Calibri"/>
                <a:cs typeface="Calibri"/>
                <a:sym typeface="Calibri"/>
              </a:rPr>
              <a:t> </a:t>
            </a:r>
            <a:r>
              <a:rPr lang="en" sz="1800" b="1" i="0" u="none" strike="noStrike" cap="none" dirty="0" err="1">
                <a:solidFill>
                  <a:srgbClr val="FF0000"/>
                </a:solidFill>
                <a:latin typeface="Calibri"/>
                <a:ea typeface="Calibri"/>
                <a:cs typeface="Calibri"/>
                <a:sym typeface="Calibri"/>
              </a:rPr>
              <a:t>Referential</a:t>
            </a:r>
            <a:endParaRPr dirty="0">
              <a:solidFill>
                <a:srgbClr val="FF0000"/>
              </a:solidFill>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rgbClr val="FF0000"/>
                </a:solidFill>
                <a:latin typeface="Calibri"/>
                <a:ea typeface="Calibri"/>
                <a:cs typeface="Calibri"/>
                <a:sym typeface="Calibri"/>
              </a:rPr>
              <a:t>5.5 Scheme </a:t>
            </a:r>
            <a:r>
              <a:rPr lang="en" sz="1800" b="1" i="0" u="none" strike="noStrike" cap="none" dirty="0" err="1">
                <a:solidFill>
                  <a:srgbClr val="FF0000"/>
                </a:solidFill>
                <a:latin typeface="Calibri"/>
                <a:ea typeface="Calibri"/>
                <a:cs typeface="Calibri"/>
                <a:sym typeface="Calibri"/>
              </a:rPr>
              <a:t>representation _</a:t>
            </a:r>
            <a:r>
              <a:rPr lang="en" sz="1800" b="1" i="0" u="none" strike="noStrike" cap="none" dirty="0">
                <a:solidFill>
                  <a:srgbClr val="FF0000"/>
                </a:solidFill>
                <a:latin typeface="Calibri"/>
                <a:ea typeface="Calibri"/>
                <a:cs typeface="Calibri"/>
                <a:sym typeface="Calibri"/>
              </a:rPr>
              <a:t> </a:t>
            </a:r>
            <a:r>
              <a:rPr lang="en" sz="1800" b="1" i="0" u="none" strike="noStrike" cap="none" dirty="0" err="1">
                <a:solidFill>
                  <a:srgbClr val="FF0000"/>
                </a:solidFill>
                <a:latin typeface="Calibri"/>
                <a:ea typeface="Calibri"/>
                <a:cs typeface="Calibri"/>
                <a:sym typeface="Calibri"/>
              </a:rPr>
              <a:t>relational</a:t>
            </a:r>
            <a:endParaRPr sz="2400" b="0" i="0" u="none" strike="noStrike" cap="none" dirty="0">
              <a:solidFill>
                <a:srgbClr val="FF0000"/>
              </a:solidFill>
              <a:latin typeface="Calibri"/>
              <a:ea typeface="Calibri"/>
              <a:cs typeface="Calibri"/>
              <a:sym typeface="Calibri"/>
            </a:endParaRPr>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rgbClr val="FF0000"/>
                </a:solidFill>
                <a:latin typeface="Calibri"/>
                <a:ea typeface="Calibri"/>
                <a:cs typeface="Calibri"/>
                <a:sym typeface="Calibri"/>
              </a:rPr>
              <a:t>5.6 Passage from the E/R </a:t>
            </a:r>
            <a:r>
              <a:rPr lang="en" sz="1800" b="1" i="0" u="none" strike="noStrike" cap="none" dirty="0" err="1">
                <a:solidFill>
                  <a:srgbClr val="FF0000"/>
                </a:solidFill>
                <a:latin typeface="Calibri"/>
                <a:ea typeface="Calibri"/>
                <a:cs typeface="Calibri"/>
                <a:sym typeface="Calibri"/>
              </a:rPr>
              <a:t>diagram to the model</a:t>
            </a:r>
            <a:r>
              <a:rPr lang="en" sz="1800" b="1" i="0" u="none" strike="noStrike" cap="none" dirty="0">
                <a:solidFill>
                  <a:srgbClr val="FF0000"/>
                </a:solidFill>
                <a:latin typeface="Calibri"/>
                <a:ea typeface="Calibri"/>
                <a:cs typeface="Calibri"/>
                <a:sym typeface="Calibri"/>
              </a:rPr>
              <a:t> </a:t>
            </a:r>
            <a:r>
              <a:rPr lang="en" sz="1800" b="1" i="0" u="none" strike="noStrike" cap="none" dirty="0" err="1">
                <a:solidFill>
                  <a:srgbClr val="FF0000"/>
                </a:solidFill>
                <a:latin typeface="Calibri"/>
                <a:ea typeface="Calibri"/>
                <a:cs typeface="Calibri"/>
                <a:sym typeface="Calibri"/>
              </a:rPr>
              <a:t>relational </a:t>
            </a:r>
            <a:r>
              <a:rPr lang="en" sz="1800" b="1" i="0" u="none" strike="noStrike" cap="none" dirty="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sym typeface="Calibri"/>
            </a:endParaRPr>
          </a:p>
          <a:p>
            <a:pPr marL="323850" marR="0" lvl="0" indent="-323850" algn="l" rtl="0">
              <a:lnSpc>
                <a:spcPct val="111111"/>
              </a:lnSpc>
              <a:spcBef>
                <a:spcPts val="0"/>
              </a:spcBef>
              <a:spcAft>
                <a:spcPts val="0"/>
              </a:spcAft>
              <a:buClr>
                <a:schemeClr val="dk1"/>
              </a:buClr>
              <a:buSzPts val="1800"/>
              <a:buFont typeface="Calibri"/>
              <a:buAutoNum type="arabicPeriod"/>
            </a:pPr>
            <a:r>
              <a:rPr lang="en" sz="1800" b="1" i="0" u="none" dirty="0" err="1">
                <a:solidFill>
                  <a:schemeClr val="dk1"/>
                </a:solidFill>
                <a:latin typeface="Calibri"/>
                <a:ea typeface="Calibri"/>
                <a:cs typeface="Calibri"/>
                <a:sym typeface="Calibri"/>
              </a:rPr>
              <a:t>Normalization </a:t>
            </a:r>
            <a:r>
              <a:rPr lang="en" sz="1800" b="1" i="0" u="none" dirty="0">
                <a:solidFill>
                  <a:schemeClr val="dk1"/>
                </a:solidFill>
                <a:latin typeface="Calibri"/>
                <a:ea typeface="Calibri"/>
                <a:cs typeface="Calibri"/>
                <a:sym typeface="Calibri"/>
              </a:rPr>
              <a:t>.</a:t>
            </a:r>
            <a:endParaRPr dirty="0"/>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6.1 </a:t>
            </a:r>
            <a:r>
              <a:rPr lang="en" sz="1800" b="1" i="0" u="none" strike="noStrike" cap="none" dirty="0" err="1">
                <a:solidFill>
                  <a:schemeClr val="dk1"/>
                </a:solidFill>
                <a:latin typeface="Calibri"/>
                <a:ea typeface="Calibri"/>
                <a:cs typeface="Calibri"/>
                <a:sym typeface="Calibri"/>
              </a:rPr>
              <a:t>Dependencies</a:t>
            </a:r>
            <a:r>
              <a:rPr lang="en" sz="1800" b="1" i="0" u="none" strike="noStrike" cap="none" dirty="0">
                <a:solidFill>
                  <a:schemeClr val="dk1"/>
                </a:solidFill>
                <a:latin typeface="Calibri"/>
                <a:ea typeface="Calibri"/>
                <a:cs typeface="Calibri"/>
                <a:sym typeface="Calibri"/>
              </a:rPr>
              <a:t> </a:t>
            </a:r>
            <a:r>
              <a:rPr lang="en" sz="1800" b="1" i="0" u="none" strike="noStrike" cap="none" dirty="0" err="1">
                <a:solidFill>
                  <a:schemeClr val="dk1"/>
                </a:solidFill>
                <a:latin typeface="Calibri"/>
                <a:ea typeface="Calibri"/>
                <a:cs typeface="Calibri"/>
                <a:sym typeface="Calibri"/>
              </a:rPr>
              <a:t>functional</a:t>
            </a:r>
            <a:endParaRPr dirty="0"/>
          </a:p>
          <a:p>
            <a:pPr marL="457200" marR="0" lvl="1" indent="0" algn="l" rtl="0">
              <a:lnSpc>
                <a:spcPct val="111111"/>
              </a:lnSpc>
              <a:spcBef>
                <a:spcPts val="0"/>
              </a:spcBef>
              <a:spcAft>
                <a:spcPts val="0"/>
              </a:spcAft>
              <a:buClr>
                <a:schemeClr val="dk1"/>
              </a:buClr>
              <a:buSzPts val="1800"/>
              <a:buFont typeface="Calibri"/>
              <a:buNone/>
            </a:pPr>
            <a:r>
              <a:rPr lang="en" sz="1800" b="1" i="0" u="none" strike="noStrike" cap="none" dirty="0">
                <a:solidFill>
                  <a:schemeClr val="dk1"/>
                </a:solidFill>
                <a:latin typeface="Calibri"/>
                <a:ea typeface="Calibri"/>
                <a:cs typeface="Calibri"/>
                <a:sym typeface="Calibri"/>
              </a:rPr>
              <a:t>6.2 </a:t>
            </a:r>
            <a:r>
              <a:rPr lang="en" sz="1800" b="1" i="0" u="none" strike="noStrike" cap="none" dirty="0" err="1">
                <a:solidFill>
                  <a:schemeClr val="dk1"/>
                </a:solidFill>
                <a:latin typeface="Calibri"/>
                <a:ea typeface="Calibri"/>
                <a:cs typeface="Calibri"/>
                <a:sym typeface="Calibri"/>
              </a:rPr>
              <a:t>Forms</a:t>
            </a:r>
            <a:r>
              <a:rPr lang="en" sz="1800" b="1" i="0" u="none" strike="noStrike" cap="none" dirty="0">
                <a:solidFill>
                  <a:schemeClr val="dk1"/>
                </a:solidFill>
                <a:latin typeface="Calibri"/>
                <a:ea typeface="Calibri"/>
                <a:cs typeface="Calibri"/>
                <a:sym typeface="Calibri"/>
              </a:rPr>
              <a:t> </a:t>
            </a:r>
            <a:r>
              <a:rPr lang="en" sz="1800" b="1" i="0" u="none" strike="noStrike" cap="none" dirty="0" err="1">
                <a:solidFill>
                  <a:schemeClr val="dk1"/>
                </a:solidFill>
                <a:latin typeface="Calibri"/>
                <a:ea typeface="Calibri"/>
                <a:cs typeface="Calibri"/>
                <a:sym typeface="Calibri"/>
              </a:rPr>
              <a:t>normal</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193" name="Google Shape;193;p2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20</a:t>
            </a:fld>
            <a:endParaRPr/>
          </a:p>
        </p:txBody>
      </p:sp>
      <p:sp>
        <p:nvSpPr>
          <p:cNvPr id="195" name="Google Shape;195;p23"/>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3</a:t>
            </a:r>
            <a:endParaRPr/>
          </a:p>
        </p:txBody>
      </p:sp>
      <p:sp>
        <p:nvSpPr>
          <p:cNvPr id="196" name="Google Shape;19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23"/>
          <p:cNvSpPr txBox="1"/>
          <p:nvPr/>
        </p:nvSpPr>
        <p:spPr>
          <a:xfrm>
            <a:off x="571500" y="1428750"/>
            <a:ext cx="7991475" cy="5632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sng" dirty="0">
                <a:solidFill>
                  <a:schemeClr val="dk1"/>
                </a:solidFill>
                <a:latin typeface="Calibri"/>
                <a:ea typeface="Calibri"/>
                <a:cs typeface="Calibri"/>
                <a:sym typeface="Calibri"/>
              </a:rPr>
              <a:t>It </a:t>
            </a:r>
            <a:r>
              <a:rPr lang="en" sz="1800" b="1" i="0" u="sng" dirty="0" err="1">
                <a:solidFill>
                  <a:schemeClr val="dk1"/>
                </a:solidFill>
                <a:latin typeface="Calibri"/>
                <a:ea typeface="Calibri"/>
                <a:cs typeface="Calibri"/>
                <a:sym typeface="Calibri"/>
              </a:rPr>
              <a:t>is </a:t>
            </a:r>
            <a:r>
              <a:rPr lang="en" sz="1800" b="1" i="0" u="sng" dirty="0">
                <a:solidFill>
                  <a:schemeClr val="dk1"/>
                </a:solidFill>
                <a:latin typeface="Calibri"/>
                <a:ea typeface="Calibri"/>
                <a:cs typeface="Calibri"/>
                <a:sym typeface="Calibri"/>
              </a:rPr>
              <a:t>a </a:t>
            </a:r>
            <a:r>
              <a:rPr lang="en" sz="1800" b="1" i="0" u="sng" dirty="0" err="1">
                <a:solidFill>
                  <a:schemeClr val="dk1"/>
                </a:solidFill>
                <a:latin typeface="Calibri"/>
                <a:ea typeface="Calibri"/>
                <a:cs typeface="Calibri"/>
                <a:sym typeface="Calibri"/>
              </a:rPr>
              <a:t>graph</a:t>
            </a:r>
            <a:r>
              <a:rPr lang="en" sz="1800" b="1" i="0" u="sng" dirty="0">
                <a:solidFill>
                  <a:schemeClr val="dk1"/>
                </a:solidFill>
                <a:latin typeface="Calibri"/>
                <a:ea typeface="Calibri"/>
                <a:cs typeface="Calibri"/>
                <a:sym typeface="Calibri"/>
              </a:rPr>
              <a:t> </a:t>
            </a:r>
            <a:r>
              <a:rPr lang="en" sz="1800" b="1" i="0" u="sng" dirty="0" err="1">
                <a:solidFill>
                  <a:schemeClr val="dk1"/>
                </a:solidFill>
                <a:latin typeface="Calibri"/>
                <a:ea typeface="Calibri"/>
                <a:cs typeface="Calibri"/>
                <a:sym typeface="Calibri"/>
              </a:rPr>
              <a:t>where </a:t>
            </a:r>
            <a:r>
              <a:rPr lang="en" sz="1800" b="1" i="0" u="sng"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err="1">
                <a:solidFill>
                  <a:schemeClr val="dk1"/>
                </a:solidFill>
                <a:latin typeface="Calibri"/>
                <a:ea typeface="Calibri"/>
                <a:cs typeface="Calibri"/>
                <a:sym typeface="Calibri"/>
              </a:rPr>
              <a:t>Each</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node </a:t>
            </a:r>
            <a:r>
              <a:rPr lang="en" sz="1800" b="0" i="0" u="none" dirty="0">
                <a:solidFill>
                  <a:schemeClr val="dk1"/>
                </a:solidFill>
                <a:latin typeface="Calibri"/>
                <a:ea typeface="Calibri"/>
                <a:cs typeface="Calibri"/>
                <a:sym typeface="Calibri"/>
              </a:rPr>
              <a:t>or </a:t>
            </a:r>
            <a:r>
              <a:rPr lang="en" sz="1800" b="0" i="0" u="none" dirty="0" err="1">
                <a:solidFill>
                  <a:schemeClr val="dk1"/>
                </a:solidFill>
                <a:latin typeface="Calibri"/>
                <a:ea typeface="Calibri"/>
                <a:cs typeface="Calibri"/>
                <a:sym typeface="Calibri"/>
              </a:rPr>
              <a:t>element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 represents</a:t>
            </a:r>
            <a:r>
              <a:rPr lang="en" sz="1800" b="0"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a</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table </a:t>
            </a:r>
            <a:r>
              <a:rPr lang="en" sz="1800" b="1" i="0" u="none" dirty="0">
                <a:solidFill>
                  <a:schemeClr val="dk1"/>
                </a:solidFill>
                <a:latin typeface="Calibri"/>
                <a:ea typeface="Calibri"/>
                <a:cs typeface="Calibri"/>
                <a:sym typeface="Calibri"/>
              </a:rPr>
              <a:t>or </a:t>
            </a:r>
            <a:r>
              <a:rPr lang="en" sz="1800" b="1" i="0" u="none" dirty="0" err="1">
                <a:solidFill>
                  <a:schemeClr val="dk1"/>
                </a:solidFill>
                <a:latin typeface="Calibri"/>
                <a:ea typeface="Calibri"/>
                <a:cs typeface="Calibri"/>
                <a:sym typeface="Calibri"/>
              </a:rPr>
              <a:t>relationship</a:t>
            </a:r>
            <a:r>
              <a:rPr lang="en" sz="1800" b="1" i="0" u="none" dirty="0">
                <a:solidFill>
                  <a:schemeClr val="dk1"/>
                </a:solidFill>
                <a:latin typeface="Calibri"/>
                <a:ea typeface="Calibri"/>
                <a:cs typeface="Calibri"/>
                <a:sym typeface="Calibri"/>
              </a:rPr>
              <a:t> </a:t>
            </a:r>
            <a:r>
              <a:rPr lang="en" sz="1800" b="0" i="0" u="none" dirty="0">
                <a:solidFill>
                  <a:schemeClr val="dk1"/>
                </a:solidFill>
                <a:latin typeface="Calibri"/>
                <a:ea typeface="Calibri"/>
                <a:cs typeface="Calibri"/>
                <a:sym typeface="Calibri"/>
              </a:rPr>
              <a:t>with </a:t>
            </a:r>
            <a:r>
              <a:rPr lang="en" sz="1800" b="0" i="0" u="none" dirty="0" err="1">
                <a:solidFill>
                  <a:schemeClr val="dk1"/>
                </a:solidFill>
                <a:latin typeface="Calibri"/>
                <a:ea typeface="Calibri"/>
                <a:cs typeface="Calibri"/>
                <a:sym typeface="Calibri"/>
              </a:rPr>
              <a:t>everyone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their</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attributes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They are </a:t>
            </a:r>
            <a:r>
              <a:rPr lang="en" sz="1800" b="1" i="0" u="none" dirty="0" err="1">
                <a:solidFill>
                  <a:schemeClr val="dk1"/>
                </a:solidFill>
                <a:latin typeface="Calibri"/>
                <a:ea typeface="Calibri"/>
                <a:cs typeface="Calibri"/>
                <a:sym typeface="Calibri"/>
              </a:rPr>
              <a:t>represented</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foreign keys </a:t>
            </a:r>
            <a:r>
              <a:rPr lang="en" sz="1800" b="1" i="0" u="none" dirty="0">
                <a:solidFill>
                  <a:schemeClr val="dk1"/>
                </a:solidFill>
                <a:latin typeface="Calibri"/>
                <a:ea typeface="Calibri"/>
                <a:cs typeface="Calibri"/>
                <a:sym typeface="Calibri"/>
              </a:rPr>
              <a:t>_ </a:t>
            </a:r>
            <a:r>
              <a:rPr lang="en" sz="1800" b="0" i="0" u="none" dirty="0">
                <a:solidFill>
                  <a:schemeClr val="dk1"/>
                </a:solidFill>
                <a:latin typeface="Calibri"/>
                <a:ea typeface="Calibri"/>
                <a:cs typeface="Calibri"/>
                <a:sym typeface="Calibri"/>
              </a:rPr>
              <a:t>through arrows </a:t>
            </a:r>
            <a:r>
              <a:rPr lang="en" sz="1800" b="0" i="0" u="none" dirty="0" err="1">
                <a:solidFill>
                  <a:schemeClr val="dk1"/>
                </a:solidFill>
                <a:latin typeface="Calibri"/>
                <a:ea typeface="Calibri"/>
                <a:cs typeface="Calibri"/>
                <a:sym typeface="Calibri"/>
              </a:rPr>
              <a:t>_ _</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directed </a:t>
            </a:r>
            <a:r>
              <a:rPr lang="en" sz="1800" b="0" i="0" u="none" dirty="0">
                <a:solidFill>
                  <a:schemeClr val="dk1"/>
                </a:solidFill>
                <a:latin typeface="Calibri"/>
                <a:ea typeface="Calibri"/>
                <a:cs typeface="Calibri"/>
                <a:sym typeface="Calibri"/>
              </a:rPr>
              <a:t>between the </a:t>
            </a:r>
            <a:r>
              <a:rPr lang="en" sz="1800" b="0" i="0" u="none" dirty="0" err="1">
                <a:solidFill>
                  <a:schemeClr val="dk1"/>
                </a:solidFill>
                <a:latin typeface="Calibri"/>
                <a:ea typeface="Calibri"/>
                <a:cs typeface="Calibri"/>
                <a:sym typeface="Calibri"/>
              </a:rPr>
              <a:t>foreign key </a:t>
            </a:r>
            <a:r>
              <a:rPr lang="en" sz="1800" b="0" i="0" u="none" dirty="0">
                <a:solidFill>
                  <a:schemeClr val="dk1"/>
                </a:solidFill>
                <a:latin typeface="Calibri"/>
                <a:ea typeface="Calibri"/>
                <a:cs typeface="Calibri"/>
                <a:sym typeface="Calibri"/>
              </a:rPr>
              <a:t>and the </a:t>
            </a:r>
            <a:r>
              <a:rPr lang="en" sz="1800" b="0" i="0" u="none" dirty="0" err="1">
                <a:solidFill>
                  <a:schemeClr val="dk1"/>
                </a:solidFill>
                <a:latin typeface="Calibri"/>
                <a:ea typeface="Calibri"/>
                <a:cs typeface="Calibri"/>
                <a:sym typeface="Calibri"/>
              </a:rPr>
              <a:t>table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where </a:t>
            </a:r>
            <a:r>
              <a:rPr lang="en" sz="1800" b="0" i="0" u="none" dirty="0">
                <a:solidFill>
                  <a:schemeClr val="dk1"/>
                </a:solidFill>
                <a:latin typeface="Calibri"/>
                <a:ea typeface="Calibri"/>
                <a:cs typeface="Calibri"/>
                <a:sym typeface="Calibri"/>
              </a:rPr>
              <a:t>is </a:t>
            </a:r>
            <a:r>
              <a:rPr lang="en" sz="1800" b="0" i="0" u="none" dirty="0" err="1">
                <a:solidFill>
                  <a:schemeClr val="dk1"/>
                </a:solidFill>
                <a:latin typeface="Calibri"/>
                <a:ea typeface="Calibri"/>
                <a:cs typeface="Calibri"/>
                <a:sym typeface="Calibri"/>
              </a:rPr>
              <a:t>the primary </a:t>
            </a:r>
            <a:r>
              <a:rPr lang="en" sz="1800" b="0" i="0" u="none" dirty="0">
                <a:solidFill>
                  <a:schemeClr val="dk1"/>
                </a:solidFill>
                <a:latin typeface="Calibri"/>
                <a:ea typeface="Calibri"/>
                <a:cs typeface="Calibri"/>
                <a:sym typeface="Calibri"/>
              </a:rPr>
              <a:t>key </a:t>
            </a:r>
            <a:r>
              <a:rPr lang="en" sz="1800" b="0" i="0" u="none" dirty="0" err="1">
                <a:solidFill>
                  <a:schemeClr val="dk1"/>
                </a:solidFill>
                <a:latin typeface="Calibri"/>
                <a:ea typeface="Calibri"/>
                <a:cs typeface="Calibri"/>
                <a:sym typeface="Calibri"/>
              </a:rPr>
              <a:t>related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err="1">
                <a:solidFill>
                  <a:schemeClr val="dk1"/>
                </a:solidFill>
                <a:latin typeface="Calibri"/>
                <a:ea typeface="Calibri"/>
                <a:cs typeface="Calibri"/>
                <a:sym typeface="Calibri"/>
              </a:rPr>
              <a:t>Each</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node </a:t>
            </a:r>
            <a:r>
              <a:rPr lang="en" sz="1800" b="0" i="0" u="none" dirty="0">
                <a:solidFill>
                  <a:schemeClr val="dk1"/>
                </a:solidFill>
                <a:latin typeface="Calibri"/>
                <a:ea typeface="Calibri"/>
                <a:cs typeface="Calibri"/>
                <a:sym typeface="Calibri"/>
              </a:rPr>
              <a:t>in the </a:t>
            </a:r>
            <a:r>
              <a:rPr lang="en" sz="1800" b="0" i="0" u="none" dirty="0" err="1">
                <a:solidFill>
                  <a:schemeClr val="dk1"/>
                </a:solidFill>
                <a:latin typeface="Calibri"/>
                <a:ea typeface="Calibri"/>
                <a:cs typeface="Calibri"/>
                <a:sym typeface="Calibri"/>
              </a:rPr>
              <a:t>graph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 is </a:t>
            </a:r>
            <a:r>
              <a:rPr lang="en" sz="1800" b="0" i="0" u="none" dirty="0" err="1">
                <a:solidFill>
                  <a:schemeClr val="dk1"/>
                </a:solidFill>
                <a:latin typeface="Calibri"/>
                <a:ea typeface="Calibri"/>
                <a:cs typeface="Calibri"/>
                <a:sym typeface="Calibri"/>
              </a:rPr>
              <a:t>represented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if</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possible </a:t>
            </a:r>
            <a:r>
              <a:rPr lang="en" sz="1800" b="0" i="0" u="none" dirty="0">
                <a:solidFill>
                  <a:schemeClr val="dk1"/>
                </a:solidFill>
                <a:latin typeface="Calibri"/>
                <a:ea typeface="Calibri"/>
                <a:cs typeface="Calibri"/>
                <a:sym typeface="Calibri"/>
              </a:rPr>
              <a:t>, with </a:t>
            </a:r>
            <a:r>
              <a:rPr lang="en" sz="1800" b="0" i="0" u="none" dirty="0" err="1">
                <a:solidFill>
                  <a:schemeClr val="dk1"/>
                </a:solidFill>
                <a:latin typeface="Calibri"/>
                <a:ea typeface="Calibri"/>
                <a:cs typeface="Calibri"/>
                <a:sym typeface="Calibri"/>
              </a:rPr>
              <a:t>a</a:t>
            </a:r>
            <a:r>
              <a:rPr lang="en" sz="1800" b="0" i="0" u="none" dirty="0">
                <a:solidFill>
                  <a:schemeClr val="dk1"/>
                </a:solidFill>
                <a:latin typeface="Calibri"/>
                <a:ea typeface="Calibri"/>
                <a:cs typeface="Calibri"/>
                <a:sym typeface="Calibri"/>
              </a:rPr>
              <a:t> text </a:t>
            </a:r>
            <a:r>
              <a:rPr lang="en" sz="1800" b="0" i="0" u="none" dirty="0" err="1">
                <a:solidFill>
                  <a:schemeClr val="dk1"/>
                </a:solidFill>
                <a:latin typeface="Calibri"/>
                <a:ea typeface="Calibri"/>
                <a:cs typeface="Calibri"/>
                <a:sym typeface="Calibri"/>
              </a:rPr>
              <a:t>line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_ This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line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contains </a:t>
            </a:r>
            <a:r>
              <a:rPr lang="en" sz="1800" b="0" i="0" u="none" dirty="0">
                <a:solidFill>
                  <a:schemeClr val="dk1"/>
                </a:solidFill>
                <a:latin typeface="Calibri"/>
                <a:ea typeface="Calibri"/>
                <a:cs typeface="Calibri"/>
                <a:sym typeface="Calibri"/>
              </a:rPr>
              <a:t>in </a:t>
            </a:r>
            <a:r>
              <a:rPr lang="en" sz="1800" b="0" i="0" u="none" dirty="0" err="1">
                <a:solidFill>
                  <a:schemeClr val="dk1"/>
                </a:solidFill>
                <a:latin typeface="Calibri"/>
                <a:ea typeface="Calibri"/>
                <a:cs typeface="Calibri"/>
                <a:sym typeface="Calibri"/>
              </a:rPr>
              <a:t>letters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capitalize </a:t>
            </a: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of the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and </a:t>
            </a:r>
            <a:r>
              <a:rPr lang="en" sz="1800" b="0" i="0" u="none" dirty="0" err="1">
                <a:solidFill>
                  <a:schemeClr val="dk1"/>
                </a:solidFill>
                <a:latin typeface="Calibri"/>
                <a:ea typeface="Calibri"/>
                <a:cs typeface="Calibri"/>
                <a:sym typeface="Calibri"/>
              </a:rPr>
              <a:t>then </a:t>
            </a:r>
            <a:r>
              <a:rPr lang="en" sz="1800" b="0" i="0" u="none" dirty="0">
                <a:solidFill>
                  <a:schemeClr val="dk1"/>
                </a:solidFill>
                <a:latin typeface="Calibri"/>
                <a:ea typeface="Calibri"/>
                <a:cs typeface="Calibri"/>
                <a:sym typeface="Calibri"/>
              </a:rPr>
              <a:t>, in </a:t>
            </a:r>
            <a:r>
              <a:rPr lang="en" sz="1800" b="0" i="0" u="none" dirty="0" err="1">
                <a:solidFill>
                  <a:schemeClr val="dk1"/>
                </a:solidFill>
                <a:latin typeface="Calibri"/>
                <a:ea typeface="Calibri"/>
                <a:cs typeface="Calibri"/>
                <a:sym typeface="Calibri"/>
              </a:rPr>
              <a:t>parentheses </a:t>
            </a:r>
            <a:r>
              <a:rPr lang="en" sz="1800" b="0" i="0" u="none" dirty="0">
                <a:solidFill>
                  <a:schemeClr val="dk1"/>
                </a:solidFill>
                <a:latin typeface="Calibri"/>
                <a:ea typeface="Calibri"/>
                <a:cs typeface="Calibri"/>
                <a:sym typeface="Calibri"/>
              </a:rPr>
              <a:t>, the </a:t>
            </a:r>
            <a:r>
              <a:rPr lang="en" sz="1800" b="0" i="0" u="none" dirty="0" err="1">
                <a:solidFill>
                  <a:schemeClr val="dk1"/>
                </a:solidFill>
                <a:latin typeface="Calibri"/>
                <a:ea typeface="Calibri"/>
                <a:cs typeface="Calibri"/>
                <a:sym typeface="Calibri"/>
              </a:rPr>
              <a:t>names </a:t>
            </a:r>
            <a:r>
              <a:rPr lang="en" sz="1800" b="0" i="0" u="none" dirty="0">
                <a:solidFill>
                  <a:schemeClr val="dk1"/>
                </a:solidFill>
                <a:latin typeface="Calibri"/>
                <a:ea typeface="Calibri"/>
                <a:cs typeface="Calibri"/>
                <a:sym typeface="Calibri"/>
              </a:rPr>
              <a:t>of the </a:t>
            </a:r>
            <a:r>
              <a:rPr lang="en" sz="1800" b="0" i="0" u="none" dirty="0" err="1">
                <a:solidFill>
                  <a:schemeClr val="dk1"/>
                </a:solidFill>
                <a:latin typeface="Calibri"/>
                <a:ea typeface="Calibri"/>
                <a:cs typeface="Calibri"/>
                <a:sym typeface="Calibri"/>
              </a:rPr>
              <a:t>attributes </a:t>
            </a:r>
            <a:r>
              <a:rPr lang="en" sz="1800" b="0" i="0" u="none" dirty="0">
                <a:solidFill>
                  <a:schemeClr val="dk1"/>
                </a:solidFill>
                <a:latin typeface="Calibri"/>
                <a:ea typeface="Calibri"/>
                <a:cs typeface="Calibri"/>
                <a:sym typeface="Calibri"/>
              </a:rPr>
              <a:t>or </a:t>
            </a:r>
            <a:r>
              <a:rPr lang="en" sz="1800" b="0" i="0" u="none" dirty="0" err="1">
                <a:solidFill>
                  <a:schemeClr val="dk1"/>
                </a:solidFill>
                <a:latin typeface="Calibri"/>
                <a:ea typeface="Calibri"/>
                <a:cs typeface="Calibri"/>
                <a:sym typeface="Calibri"/>
              </a:rPr>
              <a:t>columns </a:t>
            </a:r>
            <a:r>
              <a:rPr lang="en" sz="1800" b="0" i="0" u="none" dirty="0">
                <a:solidFill>
                  <a:schemeClr val="dk1"/>
                </a:solidFill>
                <a:latin typeface="Calibri"/>
                <a:ea typeface="Calibri"/>
                <a:cs typeface="Calibri"/>
                <a:sym typeface="Calibri"/>
              </a:rPr>
              <a:t>as </a:t>
            </a:r>
            <a:r>
              <a:rPr lang="en" sz="1800" b="0" i="0" u="none" dirty="0" err="1">
                <a:solidFill>
                  <a:schemeClr val="dk1"/>
                </a:solidFill>
                <a:latin typeface="Calibri"/>
                <a:ea typeface="Calibri"/>
                <a:cs typeface="Calibri"/>
                <a:sym typeface="Calibri"/>
              </a:rPr>
              <a:t>follows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an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is primary </a:t>
            </a:r>
            <a:r>
              <a:rPr lang="en" sz="1800" b="0" i="0" u="none" dirty="0">
                <a:solidFill>
                  <a:schemeClr val="dk1"/>
                </a:solidFill>
                <a:latin typeface="Calibri"/>
                <a:ea typeface="Calibri"/>
                <a:cs typeface="Calibri"/>
                <a:sym typeface="Calibri"/>
              </a:rPr>
              <a:t>key is </a:t>
            </a:r>
            <a:r>
              <a:rPr lang="en" sz="1800" b="0" i="0" u="none" dirty="0" err="1">
                <a:solidFill>
                  <a:schemeClr val="dk1"/>
                </a:solidFill>
                <a:latin typeface="Calibri"/>
                <a:ea typeface="Calibri"/>
                <a:cs typeface="Calibri"/>
                <a:sym typeface="Calibri"/>
              </a:rPr>
              <a:t>represented</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underlined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an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The alternative </a:t>
            </a:r>
            <a:r>
              <a:rPr lang="en" sz="1800" b="0" i="0" u="none" dirty="0">
                <a:solidFill>
                  <a:schemeClr val="dk1"/>
                </a:solidFill>
                <a:latin typeface="Calibri"/>
                <a:ea typeface="Calibri"/>
                <a:cs typeface="Calibri"/>
                <a:sym typeface="Calibri"/>
              </a:rPr>
              <a:t>key is </a:t>
            </a:r>
            <a:r>
              <a:rPr lang="en" sz="1800" b="0" i="0" u="none" dirty="0" err="1">
                <a:solidFill>
                  <a:schemeClr val="dk1"/>
                </a:solidFill>
                <a:latin typeface="Calibri"/>
                <a:ea typeface="Calibri"/>
                <a:cs typeface="Calibri"/>
                <a:sym typeface="Calibri"/>
              </a:rPr>
              <a:t>represented </a:t>
            </a:r>
            <a:r>
              <a:rPr lang="en" sz="1800" b="0" i="0" u="none" dirty="0">
                <a:solidFill>
                  <a:schemeClr val="dk1"/>
                </a:solidFill>
                <a:latin typeface="Calibri"/>
                <a:ea typeface="Calibri"/>
                <a:cs typeface="Calibri"/>
                <a:sym typeface="Calibri"/>
              </a:rPr>
              <a:t>in </a:t>
            </a:r>
            <a:r>
              <a:rPr lang="en" sz="1800" b="0" i="0" u="none" dirty="0" err="1">
                <a:solidFill>
                  <a:schemeClr val="dk1"/>
                </a:solidFill>
                <a:latin typeface="Calibri"/>
                <a:ea typeface="Calibri"/>
                <a:cs typeface="Calibri"/>
                <a:sym typeface="Calibri"/>
              </a:rPr>
              <a:t>bold </a:t>
            </a:r>
            <a:r>
              <a:rPr lang="en" sz="1800" b="0" i="0" u="none" dirty="0">
                <a:solidFill>
                  <a:schemeClr val="dk1"/>
                </a:solidFill>
                <a:latin typeface="Calibri"/>
                <a:ea typeface="Calibri"/>
                <a:cs typeface="Calibri"/>
                <a:sym typeface="Calibri"/>
              </a:rPr>
              <a:t>. In the </a:t>
            </a:r>
            <a:r>
              <a:rPr lang="en" sz="1800" b="0" i="0" u="none" dirty="0" err="1">
                <a:solidFill>
                  <a:schemeClr val="dk1"/>
                </a:solidFill>
                <a:latin typeface="Calibri"/>
                <a:ea typeface="Calibri"/>
                <a:cs typeface="Calibri"/>
                <a:sym typeface="Calibri"/>
              </a:rPr>
              <a:t>course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we will can</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represent it</a:t>
            </a:r>
            <a:r>
              <a:rPr lang="en" sz="1800" b="0" i="0" u="none"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double</a:t>
            </a:r>
            <a:r>
              <a:rPr lang="en" sz="1800"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underlined </a:t>
            </a:r>
            <a:r>
              <a:rPr lang="en" sz="1800"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an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can</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take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values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null </a:t>
            </a:r>
            <a:r>
              <a:rPr lang="en" sz="1800" b="0" i="0" u="none" dirty="0">
                <a:solidFill>
                  <a:schemeClr val="dk1"/>
                </a:solidFill>
                <a:latin typeface="Calibri"/>
                <a:ea typeface="Calibri"/>
                <a:cs typeface="Calibri"/>
                <a:sym typeface="Calibri"/>
              </a:rPr>
              <a:t>, is </a:t>
            </a:r>
            <a:r>
              <a:rPr lang="en" sz="1800" b="0" i="0" u="none" dirty="0" err="1">
                <a:solidFill>
                  <a:schemeClr val="dk1"/>
                </a:solidFill>
                <a:latin typeface="Calibri"/>
                <a:ea typeface="Calibri"/>
                <a:cs typeface="Calibri"/>
                <a:sym typeface="Calibri"/>
              </a:rPr>
              <a:t>represented </a:t>
            </a:r>
            <a:r>
              <a:rPr lang="en" sz="1800" b="0" i="0" u="none" dirty="0">
                <a:solidFill>
                  <a:schemeClr val="dk1"/>
                </a:solidFill>
                <a:latin typeface="Calibri"/>
                <a:ea typeface="Calibri"/>
                <a:cs typeface="Calibri"/>
                <a:sym typeface="Calibri"/>
              </a:rPr>
              <a:t>by an </a:t>
            </a:r>
            <a:r>
              <a:rPr lang="en" sz="1800" b="0" i="0" u="none" dirty="0" err="1">
                <a:solidFill>
                  <a:schemeClr val="dk1"/>
                </a:solidFill>
                <a:latin typeface="Calibri"/>
                <a:ea typeface="Calibri"/>
                <a:cs typeface="Calibri"/>
                <a:sym typeface="Calibri"/>
              </a:rPr>
              <a:t>asterisk </a:t>
            </a:r>
            <a:r>
              <a:rPr lang="en" sz="1800" b="0" i="0" u="none" dirty="0">
                <a:solidFill>
                  <a:schemeClr val="dk1"/>
                </a:solidFill>
                <a:latin typeface="Calibri"/>
                <a:ea typeface="Calibri"/>
                <a:cs typeface="Calibri"/>
                <a:sym typeface="Calibri"/>
              </a:rPr>
              <a:t>at the end of the </a:t>
            </a:r>
            <a:r>
              <a:rPr lang="en" sz="1800" b="0" i="0" u="none" dirty="0" err="1">
                <a:solidFill>
                  <a:schemeClr val="dk1"/>
                </a:solidFill>
                <a:latin typeface="Calibri"/>
                <a:ea typeface="Calibri"/>
                <a:cs typeface="Calibri"/>
                <a:sym typeface="Calibri"/>
              </a:rPr>
              <a:t>attribute name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Noto Sans Symbols"/>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an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 is a foreign </a:t>
            </a:r>
            <a:r>
              <a:rPr lang="en" sz="1800" b="0" i="0" u="none" dirty="0">
                <a:solidFill>
                  <a:schemeClr val="dk1"/>
                </a:solidFill>
                <a:latin typeface="Calibri"/>
                <a:ea typeface="Calibri"/>
                <a:cs typeface="Calibri"/>
                <a:sym typeface="Calibri"/>
              </a:rPr>
              <a:t>key and is </a:t>
            </a:r>
            <a:r>
              <a:rPr lang="en" sz="1800" b="0" i="0" u="none" dirty="0" err="1">
                <a:solidFill>
                  <a:schemeClr val="dk1"/>
                </a:solidFill>
                <a:latin typeface="Calibri"/>
                <a:ea typeface="Calibri"/>
                <a:cs typeface="Calibri"/>
                <a:sym typeface="Calibri"/>
              </a:rPr>
              <a:t>represented </a:t>
            </a:r>
            <a:r>
              <a:rPr lang="en" sz="1800" b="0" i="0" u="none" dirty="0">
                <a:solidFill>
                  <a:schemeClr val="dk1"/>
                </a:solidFill>
                <a:latin typeface="Calibri"/>
                <a:ea typeface="Calibri"/>
                <a:cs typeface="Calibri"/>
                <a:sym typeface="Calibri"/>
              </a:rPr>
              <a:t>in </a:t>
            </a:r>
            <a:r>
              <a:rPr lang="en" sz="1800" b="0" i="0" u="none" dirty="0" err="1">
                <a:solidFill>
                  <a:schemeClr val="dk1"/>
                </a:solidFill>
                <a:latin typeface="Calibri"/>
                <a:ea typeface="Calibri"/>
                <a:cs typeface="Calibri"/>
                <a:sym typeface="Calibri"/>
              </a:rPr>
              <a:t>letters.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italics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We will represent </a:t>
            </a:r>
            <a:r>
              <a:rPr lang="en" sz="1800" b="0" i="0" u="none" dirty="0">
                <a:solidFill>
                  <a:schemeClr val="dk1"/>
                </a:solidFill>
                <a:latin typeface="Calibri"/>
                <a:ea typeface="Calibri"/>
                <a:cs typeface="Calibri"/>
                <a:sym typeface="Calibri"/>
              </a:rPr>
              <a:t>it in </a:t>
            </a:r>
            <a:r>
              <a:rPr lang="en" sz="1800" b="0" i="0" u="none" dirty="0" err="1">
                <a:solidFill>
                  <a:schemeClr val="dk1"/>
                </a:solidFill>
                <a:latin typeface="Calibri"/>
                <a:ea typeface="Calibri"/>
                <a:cs typeface="Calibri"/>
                <a:sym typeface="Calibri"/>
              </a:rPr>
              <a:t>quotes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204" name="Google Shape;204;p2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21</a:t>
            </a:fld>
            <a:endParaRPr/>
          </a:p>
        </p:txBody>
      </p:sp>
      <p:sp>
        <p:nvSpPr>
          <p:cNvPr id="206" name="Google Shape;206;p24"/>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3</a:t>
            </a:r>
            <a:endParaRPr/>
          </a:p>
        </p:txBody>
      </p:sp>
      <p:sp>
        <p:nvSpPr>
          <p:cNvPr id="207" name="Google Shape;207;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24"/>
          <p:cNvSpPr txBox="1"/>
          <p:nvPr/>
        </p:nvSpPr>
        <p:spPr>
          <a:xfrm>
            <a:off x="576262" y="1547812"/>
            <a:ext cx="8172450" cy="3694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dirty="0">
                <a:solidFill>
                  <a:schemeClr val="dk1"/>
                </a:solidFill>
                <a:latin typeface="Calibri"/>
                <a:ea typeface="Calibri"/>
                <a:cs typeface="Calibri"/>
                <a:sym typeface="Calibri"/>
              </a:rPr>
              <a:t>EMPLOYEES </a:t>
            </a:r>
            <a:r>
              <a:rPr lang="en" sz="1800" b="0" i="0" u="none" dirty="0">
                <a:solidFill>
                  <a:schemeClr val="dk1"/>
                </a:solidFill>
                <a:latin typeface="Calibri"/>
                <a:ea typeface="Calibri"/>
                <a:cs typeface="Calibri"/>
                <a:sym typeface="Calibri"/>
              </a:rPr>
              <a:t>( </a:t>
            </a:r>
            <a:r>
              <a:rPr lang="en" sz="1800" b="0" i="0" u="sng" dirty="0" err="1">
                <a:solidFill>
                  <a:schemeClr val="dk1"/>
                </a:solidFill>
                <a:latin typeface="Calibri"/>
                <a:ea typeface="Calibri"/>
                <a:cs typeface="Calibri"/>
                <a:sym typeface="Calibri"/>
              </a:rPr>
              <a:t>numemmp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surname </a:t>
            </a:r>
            <a:r>
              <a:rPr lang="en" sz="1800" b="0"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ID </a:t>
            </a:r>
            <a:r>
              <a:rPr lang="en" sz="1800" b="0" i="0" u="none" dirty="0">
                <a:solidFill>
                  <a:schemeClr val="dk1"/>
                </a:solidFill>
                <a:latin typeface="Calibri"/>
                <a:ea typeface="Calibri"/>
                <a:cs typeface="Calibri"/>
                <a:sym typeface="Calibri"/>
              </a:rPr>
              <a:t>, </a:t>
            </a:r>
            <a:r>
              <a:rPr lang="en" sz="1800" b="0" i="1" u="none" dirty="0" err="1">
                <a:solidFill>
                  <a:schemeClr val="dk1"/>
                </a:solidFill>
                <a:latin typeface="Calibri"/>
                <a:ea typeface="Calibri"/>
                <a:cs typeface="Calibri"/>
                <a:sym typeface="Calibri"/>
              </a:rPr>
              <a:t>ncat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salary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date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phone number </a:t>
            </a:r>
            <a:r>
              <a:rPr lang="en" sz="1800" b="0" i="0" u="none" dirty="0">
                <a:solidFill>
                  <a:schemeClr val="dk1"/>
                </a:solidFill>
                <a:latin typeface="Calibri"/>
                <a:ea typeface="Calibri"/>
                <a:cs typeface="Calibri"/>
                <a:sym typeface="Calibri"/>
              </a:rPr>
              <a:t>*)</a:t>
            </a:r>
            <a:endParaRPr sz="1800" b="0" i="0" u="none"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800"/>
              <a:buFont typeface="Calibri"/>
              <a:buNone/>
            </a:pPr>
            <a:r>
              <a:rPr lang="en" sz="1800" b="1" dirty="0">
                <a:solidFill>
                  <a:schemeClr val="dk1"/>
                </a:solidFill>
                <a:latin typeface="Calibri"/>
                <a:ea typeface="Calibri"/>
                <a:cs typeface="Calibri"/>
                <a:sym typeface="Calibri"/>
              </a:rPr>
              <a:t>EMPLOYEES </a:t>
            </a:r>
            <a:r>
              <a:rPr lang="en" sz="1800" dirty="0">
                <a:solidFill>
                  <a:schemeClr val="dk1"/>
                </a:solidFill>
                <a:latin typeface="Calibri"/>
                <a:ea typeface="Calibri"/>
                <a:cs typeface="Calibri"/>
                <a:sym typeface="Calibri"/>
              </a:rPr>
              <a:t>( </a:t>
            </a:r>
            <a:r>
              <a:rPr lang="en" sz="1800" u="sng" dirty="0" err="1">
                <a:solidFill>
                  <a:schemeClr val="dk1"/>
                </a:solidFill>
                <a:latin typeface="Calibri"/>
                <a:ea typeface="Calibri"/>
                <a:cs typeface="Calibri"/>
                <a:sym typeface="Calibri"/>
              </a:rPr>
              <a:t>name </a:t>
            </a:r>
            <a:r>
              <a:rPr lang="en" sz="1800"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name </a:t>
            </a:r>
            <a:r>
              <a:rPr lang="en" sz="1800"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surname </a:t>
            </a:r>
            <a:r>
              <a:rPr lang="en" sz="1800" dirty="0">
                <a:solidFill>
                  <a:schemeClr val="dk1"/>
                </a:solidFill>
                <a:latin typeface="Calibri"/>
                <a:ea typeface="Calibri"/>
                <a:cs typeface="Calibri"/>
                <a:sym typeface="Calibri"/>
              </a:rPr>
              <a:t>, </a:t>
            </a:r>
            <a:r>
              <a:rPr lang="en" sz="1800" u="sng" dirty="0" err="1">
                <a:solidFill>
                  <a:schemeClr val="dk1"/>
                </a:solidFill>
                <a:latin typeface="Calibri"/>
                <a:ea typeface="Calibri"/>
                <a:cs typeface="Calibri"/>
                <a:sym typeface="Calibri"/>
              </a:rPr>
              <a:t>ID </a:t>
            </a:r>
            <a:r>
              <a:rPr lang="en" sz="1800" dirty="0">
                <a:solidFill>
                  <a:schemeClr val="dk1"/>
                </a:solidFill>
                <a:latin typeface="Calibri"/>
                <a:ea typeface="Calibri"/>
                <a:cs typeface="Calibri"/>
                <a:sym typeface="Calibri"/>
              </a:rPr>
              <a:t>, “ </a:t>
            </a:r>
            <a:r>
              <a:rPr lang="en" sz="1800" dirty="0" err="1">
                <a:solidFill>
                  <a:schemeClr val="dk1"/>
                </a:solidFill>
                <a:latin typeface="Calibri"/>
                <a:ea typeface="Calibri"/>
                <a:cs typeface="Calibri"/>
                <a:sym typeface="Calibri"/>
              </a:rPr>
              <a:t>ncat </a:t>
            </a:r>
            <a:r>
              <a:rPr lang="en" sz="1800"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salary </a:t>
            </a:r>
            <a:r>
              <a:rPr lang="en" sz="1800"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date </a:t>
            </a:r>
            <a:r>
              <a:rPr lang="en" sz="1800" dirty="0">
                <a:solidFill>
                  <a:schemeClr val="dk1"/>
                </a:solidFill>
                <a:latin typeface="Calibri"/>
                <a:ea typeface="Calibri"/>
                <a:cs typeface="Calibri"/>
                <a:sym typeface="Calibri"/>
              </a:rPr>
              <a:t>, </a:t>
            </a:r>
            <a:r>
              <a:rPr lang="en" sz="1800" dirty="0" err="1">
                <a:solidFill>
                  <a:schemeClr val="dk1"/>
                </a:solidFill>
                <a:latin typeface="Calibri"/>
                <a:ea typeface="Calibri"/>
                <a:cs typeface="Calibri"/>
                <a:sym typeface="Calibri"/>
              </a:rPr>
              <a:t>phone number </a:t>
            </a:r>
            <a:r>
              <a:rPr lang="en" sz="1800" dirty="0">
                <a:solidFill>
                  <a:schemeClr val="dk1"/>
                </a:solidFill>
                <a:latin typeface="Calibri"/>
                <a:ea typeface="Calibri"/>
                <a:cs typeface="Calibri"/>
                <a:sym typeface="Calibri"/>
              </a:rPr>
              <a:t>*)</a:t>
            </a:r>
            <a:endParaRPr dirty="0">
              <a:solidFill>
                <a:schemeClr val="dk1"/>
              </a:solidFill>
            </a:endParaRPr>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If </a:t>
            </a:r>
            <a:r>
              <a:rPr lang="en" sz="1800" b="0" i="0" u="none" dirty="0" err="1">
                <a:solidFill>
                  <a:schemeClr val="dk1"/>
                </a:solidFill>
                <a:latin typeface="Calibri"/>
                <a:ea typeface="Calibri"/>
                <a:cs typeface="Calibri"/>
                <a:sym typeface="Calibri"/>
              </a:rPr>
              <a:t>this</a:t>
            </a:r>
            <a:r>
              <a:rPr lang="en" sz="1800" b="0" i="0" u="none" dirty="0">
                <a:solidFill>
                  <a:schemeClr val="dk1"/>
                </a:solidFill>
                <a:latin typeface="Calibri"/>
                <a:ea typeface="Calibri"/>
                <a:cs typeface="Calibri"/>
                <a:sym typeface="Calibri"/>
              </a:rPr>
              <a:t> It </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line </a:t>
            </a:r>
            <a:r>
              <a:rPr lang="en" sz="1800" b="0" i="0" u="none" dirty="0">
                <a:solidFill>
                  <a:schemeClr val="dk1"/>
                </a:solidFill>
                <a:latin typeface="Calibri"/>
                <a:ea typeface="Calibri"/>
                <a:cs typeface="Calibri"/>
                <a:sym typeface="Calibri"/>
              </a:rPr>
              <a:t>describes </a:t>
            </a:r>
            <a:r>
              <a:rPr lang="en" sz="1800" b="0" i="0" u="none" dirty="0" err="1">
                <a:solidFill>
                  <a:schemeClr val="dk1"/>
                </a:solidFill>
                <a:latin typeface="Calibri"/>
                <a:ea typeface="Calibri"/>
                <a:cs typeface="Calibri"/>
                <a:sym typeface="Calibri"/>
              </a:rPr>
              <a:t>a</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board</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called </a:t>
            </a:r>
            <a:r>
              <a:rPr lang="en" sz="1800" b="0" i="0" u="none" dirty="0">
                <a:solidFill>
                  <a:schemeClr val="dk1"/>
                </a:solidFill>
                <a:latin typeface="Calibri"/>
                <a:ea typeface="Calibri"/>
                <a:cs typeface="Calibri"/>
                <a:sym typeface="Calibri"/>
              </a:rPr>
              <a:t>EMPLOYEES.</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The EMPLOYEES </a:t>
            </a:r>
            <a:r>
              <a:rPr lang="en" sz="1800" b="0" i="0" u="none" dirty="0" err="1">
                <a:solidFill>
                  <a:schemeClr val="dk1"/>
                </a:solidFill>
                <a:latin typeface="Calibri"/>
                <a:ea typeface="Calibri"/>
                <a:cs typeface="Calibri"/>
                <a:sym typeface="Calibri"/>
              </a:rPr>
              <a:t>table contains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columns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number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surname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ID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ncat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date </a:t>
            </a:r>
            <a:r>
              <a:rPr lang="en" sz="1800" b="0" i="0" u="none" dirty="0">
                <a:solidFill>
                  <a:schemeClr val="dk1"/>
                </a:solidFill>
                <a:latin typeface="Calibri"/>
                <a:ea typeface="Calibri"/>
                <a:cs typeface="Calibri"/>
                <a:sym typeface="Calibri"/>
              </a:rPr>
              <a:t>and </a:t>
            </a:r>
            <a:r>
              <a:rPr lang="en" sz="1800" b="0" i="0" u="none" dirty="0" err="1">
                <a:solidFill>
                  <a:schemeClr val="dk1"/>
                </a:solidFill>
                <a:latin typeface="Calibri"/>
                <a:ea typeface="Calibri"/>
                <a:cs typeface="Calibri"/>
                <a:sym typeface="Calibri"/>
              </a:rPr>
              <a:t>phone number </a:t>
            </a:r>
            <a:r>
              <a:rPr lang="en" sz="1800" b="0" i="0" u="none" dirty="0">
                <a:solidFill>
                  <a:schemeClr val="dk1"/>
                </a:solidFill>
                <a:latin typeface="Calibri"/>
                <a:ea typeface="Calibri"/>
                <a:cs typeface="Calibri"/>
                <a:sym typeface="Calibri"/>
              </a:rPr>
              <a:t>.</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err="1">
                <a:solidFill>
                  <a:schemeClr val="dk1"/>
                </a:solidFill>
                <a:latin typeface="Calibri"/>
                <a:ea typeface="Calibri"/>
                <a:cs typeface="Calibri"/>
                <a:sym typeface="Calibri"/>
              </a:rPr>
              <a:t>primary </a:t>
            </a:r>
            <a:r>
              <a:rPr lang="en" sz="1800" b="0" i="0" u="none" dirty="0">
                <a:solidFill>
                  <a:schemeClr val="dk1"/>
                </a:solidFill>
                <a:latin typeface="Calibri"/>
                <a:ea typeface="Calibri"/>
                <a:cs typeface="Calibri"/>
                <a:sym typeface="Calibri"/>
              </a:rPr>
              <a:t>key </a:t>
            </a:r>
            <a:r>
              <a:rPr lang="en" sz="1800" b="0" i="0" u="none" dirty="0" err="1">
                <a:solidFill>
                  <a:schemeClr val="dk1"/>
                </a:solidFill>
                <a:latin typeface="Calibri"/>
                <a:ea typeface="Calibri"/>
                <a:cs typeface="Calibri"/>
                <a:sym typeface="Calibri"/>
              </a:rPr>
              <a:t>is</a:t>
            </a:r>
            <a:r>
              <a:rPr lang="en" sz="1800" b="0"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numep </a:t>
            </a:r>
            <a:r>
              <a:rPr lang="en" sz="1800" b="1" i="0" u="none" dirty="0">
                <a:solidFill>
                  <a:schemeClr val="dk1"/>
                </a:solidFill>
                <a:latin typeface="Calibri"/>
                <a:ea typeface="Calibri"/>
                <a:cs typeface="Calibri"/>
                <a:sym typeface="Calibri"/>
              </a:rPr>
              <a:t>.</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ID</a:t>
            </a:r>
            <a:r>
              <a:rPr lang="en" sz="1800" b="1"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 is alternative </a:t>
            </a:r>
            <a:r>
              <a:rPr lang="en" sz="1800" b="0" i="0" u="none" dirty="0">
                <a:solidFill>
                  <a:schemeClr val="dk1"/>
                </a:solidFill>
                <a:latin typeface="Calibri"/>
                <a:ea typeface="Calibri"/>
                <a:cs typeface="Calibri"/>
                <a:sym typeface="Calibri"/>
              </a:rPr>
              <a:t>key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phone</a:t>
            </a:r>
            <a:r>
              <a:rPr lang="en" sz="1800" b="1"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admits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values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null </a:t>
            </a:r>
            <a:r>
              <a:rPr lang="en" sz="1800" b="0" i="0" u="none" dirty="0">
                <a:solidFill>
                  <a:schemeClr val="dk1"/>
                </a:solidFill>
                <a:latin typeface="Calibri"/>
                <a:ea typeface="Calibri"/>
                <a:cs typeface="Calibri"/>
                <a:sym typeface="Calibri"/>
              </a:rPr>
              <a:t>.</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ncat</a:t>
            </a:r>
            <a:r>
              <a:rPr lang="en" sz="1800" b="1"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is a foreign </a:t>
            </a:r>
            <a:r>
              <a:rPr lang="en" sz="1800" b="0" i="0" u="none" dirty="0">
                <a:solidFill>
                  <a:schemeClr val="dk1"/>
                </a:solidFill>
                <a:latin typeface="Calibri"/>
                <a:ea typeface="Calibri"/>
                <a:cs typeface="Calibri"/>
                <a:sym typeface="Calibri"/>
              </a:rPr>
              <a:t>key ( </a:t>
            </a:r>
            <a:r>
              <a:rPr lang="en" sz="1800" b="0" i="0" u="none" dirty="0" err="1">
                <a:solidFill>
                  <a:schemeClr val="dk1"/>
                </a:solidFill>
                <a:latin typeface="Calibri"/>
                <a:ea typeface="Calibri"/>
                <a:cs typeface="Calibri"/>
                <a:sym typeface="Calibri"/>
              </a:rPr>
              <a:t>although </a:t>
            </a:r>
            <a:r>
              <a:rPr lang="en" sz="1800" b="0" i="0" u="none" dirty="0">
                <a:solidFill>
                  <a:schemeClr val="dk1"/>
                </a:solidFill>
                <a:latin typeface="Calibri"/>
                <a:ea typeface="Calibri"/>
                <a:cs typeface="Calibri"/>
                <a:sym typeface="Calibri"/>
              </a:rPr>
              <a:t>it has not been </a:t>
            </a:r>
            <a:r>
              <a:rPr lang="en" sz="1800" b="0" i="0" u="none" dirty="0" err="1">
                <a:solidFill>
                  <a:schemeClr val="dk1"/>
                </a:solidFill>
                <a:latin typeface="Calibri"/>
                <a:ea typeface="Calibri"/>
                <a:cs typeface="Calibri"/>
                <a:sym typeface="Calibri"/>
              </a:rPr>
              <a:t>represented </a:t>
            </a:r>
            <a:r>
              <a:rPr lang="en" sz="1800" b="0" i="0" u="none" dirty="0">
                <a:solidFill>
                  <a:schemeClr val="dk1"/>
                </a:solidFill>
                <a:latin typeface="Calibri"/>
                <a:ea typeface="Calibri"/>
                <a:cs typeface="Calibri"/>
                <a:sym typeface="Calibri"/>
              </a:rPr>
              <a:t>with </a:t>
            </a:r>
            <a:r>
              <a:rPr lang="en" sz="1800" b="0" i="0" u="none" dirty="0" err="1">
                <a:solidFill>
                  <a:schemeClr val="dk1"/>
                </a:solidFill>
                <a:latin typeface="Calibri"/>
                <a:ea typeface="Calibri"/>
                <a:cs typeface="Calibri"/>
                <a:sym typeface="Calibri"/>
              </a:rPr>
              <a:t>what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and primary key </a:t>
            </a:r>
            <a:r>
              <a:rPr lang="en" sz="1800" b="0" i="0" u="none" dirty="0" err="1">
                <a:solidFill>
                  <a:schemeClr val="dk1"/>
                </a:solidFill>
                <a:latin typeface="Calibri"/>
                <a:ea typeface="Calibri"/>
                <a:cs typeface="Calibri"/>
                <a:sym typeface="Calibri"/>
              </a:rPr>
              <a:t>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related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cxnSp>
        <p:nvCxnSpPr>
          <p:cNvPr id="210" name="Google Shape;210;p24"/>
          <p:cNvCxnSpPr/>
          <p:nvPr/>
        </p:nvCxnSpPr>
        <p:spPr>
          <a:xfrm>
            <a:off x="4702700" y="2167425"/>
            <a:ext cx="3012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22</a:t>
            </a:fld>
            <a:endParaRPr/>
          </a:p>
        </p:txBody>
      </p:sp>
      <p:sp>
        <p:nvSpPr>
          <p:cNvPr id="218" name="Google Shape;218;p25"/>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3</a:t>
            </a:r>
            <a:endParaRPr/>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1" name="Google Shape;221;p25"/>
          <p:cNvSpPr txBox="1"/>
          <p:nvPr/>
        </p:nvSpPr>
        <p:spPr>
          <a:xfrm>
            <a:off x="576262" y="1547812"/>
            <a:ext cx="8172450" cy="48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dirty="0" err="1">
                <a:solidFill>
                  <a:schemeClr val="dk1"/>
                </a:solidFill>
                <a:latin typeface="Calibri"/>
                <a:ea typeface="Calibri"/>
                <a:cs typeface="Calibri"/>
                <a:sym typeface="Calibri"/>
              </a:rPr>
              <a:t>Representation </a:t>
            </a:r>
            <a:r>
              <a:rPr lang="en" sz="1800" b="1" i="0" u="none" dirty="0">
                <a:solidFill>
                  <a:schemeClr val="dk1"/>
                </a:solidFill>
                <a:latin typeface="Calibri"/>
                <a:ea typeface="Calibri"/>
                <a:cs typeface="Calibri"/>
                <a:sym typeface="Calibri"/>
              </a:rPr>
              <a:t>of </a:t>
            </a:r>
            <a:r>
              <a:rPr lang="en" sz="1800" b="1" i="0" u="none" dirty="0" err="1">
                <a:solidFill>
                  <a:schemeClr val="dk1"/>
                </a:solidFill>
                <a:latin typeface="Calibri"/>
                <a:ea typeface="Calibri"/>
                <a:cs typeface="Calibri"/>
                <a:sym typeface="Calibri"/>
              </a:rPr>
              <a:t>foreign keys</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an </a:t>
            </a:r>
            <a:r>
              <a:rPr lang="en" sz="1800" b="0" i="0" u="none" dirty="0" err="1">
                <a:solidFill>
                  <a:schemeClr val="dk1"/>
                </a:solidFill>
                <a:latin typeface="Calibri"/>
                <a:ea typeface="Calibri"/>
                <a:cs typeface="Calibri"/>
                <a:sym typeface="Calibri"/>
              </a:rPr>
              <a:t>attribute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 is a foreign </a:t>
            </a:r>
            <a:r>
              <a:rPr lang="en" sz="1800" b="0" i="0" u="none" dirty="0">
                <a:solidFill>
                  <a:schemeClr val="dk1"/>
                </a:solidFill>
                <a:latin typeface="Calibri"/>
                <a:ea typeface="Calibri"/>
                <a:cs typeface="Calibri"/>
                <a:sym typeface="Calibri"/>
              </a:rPr>
              <a:t>key and is </a:t>
            </a:r>
            <a:r>
              <a:rPr lang="en" sz="1800" b="0" i="0" u="none" dirty="0" err="1">
                <a:solidFill>
                  <a:schemeClr val="dk1"/>
                </a:solidFill>
                <a:latin typeface="Calibri"/>
                <a:ea typeface="Calibri"/>
                <a:cs typeface="Calibri"/>
                <a:sym typeface="Calibri"/>
              </a:rPr>
              <a:t>represented </a:t>
            </a:r>
            <a:r>
              <a:rPr lang="en" sz="1800" b="0" i="0" u="none" dirty="0">
                <a:solidFill>
                  <a:schemeClr val="dk1"/>
                </a:solidFill>
                <a:latin typeface="Calibri"/>
                <a:ea typeface="Calibri"/>
                <a:cs typeface="Calibri"/>
                <a:sym typeface="Calibri"/>
              </a:rPr>
              <a:t>in </a:t>
            </a:r>
            <a:r>
              <a:rPr lang="en" sz="1800" b="0" i="0" u="none" dirty="0" err="1">
                <a:solidFill>
                  <a:schemeClr val="dk1"/>
                </a:solidFill>
                <a:latin typeface="Calibri"/>
                <a:ea typeface="Calibri"/>
                <a:cs typeface="Calibri"/>
                <a:sym typeface="Calibri"/>
              </a:rPr>
              <a:t>letters.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italics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Noto Sans Symbols"/>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To </a:t>
            </a:r>
            <a:r>
              <a:rPr lang="en" sz="1800" b="0" i="0" u="none" dirty="0" err="1">
                <a:solidFill>
                  <a:schemeClr val="dk1"/>
                </a:solidFill>
                <a:latin typeface="Calibri"/>
                <a:ea typeface="Calibri"/>
                <a:cs typeface="Calibri"/>
                <a:sym typeface="Calibri"/>
              </a:rPr>
              <a:t>represent </a:t>
            </a:r>
            <a:r>
              <a:rPr lang="en" sz="1800" b="0" i="0" u="none" dirty="0">
                <a:solidFill>
                  <a:schemeClr val="dk1"/>
                </a:solidFill>
                <a:latin typeface="Calibri"/>
                <a:ea typeface="Calibri"/>
                <a:cs typeface="Calibri"/>
                <a:sym typeface="Calibri"/>
              </a:rPr>
              <a:t>the key with </a:t>
            </a:r>
            <a:r>
              <a:rPr lang="en" sz="1800" b="0" i="0" u="none" dirty="0" err="1">
                <a:solidFill>
                  <a:schemeClr val="dk1"/>
                </a:solidFill>
                <a:latin typeface="Calibri"/>
                <a:ea typeface="Calibri"/>
                <a:cs typeface="Calibri"/>
                <a:sym typeface="Calibri"/>
              </a:rPr>
              <a:t>which</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related to the foreign </a:t>
            </a:r>
            <a:r>
              <a:rPr lang="en" sz="1800" b="0" i="0" u="none" dirty="0">
                <a:solidFill>
                  <a:schemeClr val="dk1"/>
                </a:solidFill>
                <a:latin typeface="Calibri"/>
                <a:ea typeface="Calibri"/>
                <a:cs typeface="Calibri"/>
                <a:sym typeface="Calibri"/>
              </a:rPr>
              <a:t>key , it is </a:t>
            </a:r>
            <a:r>
              <a:rPr lang="en" sz="1800" b="0" i="0" u="none" dirty="0" err="1">
                <a:solidFill>
                  <a:schemeClr val="dk1"/>
                </a:solidFill>
                <a:latin typeface="Calibri"/>
                <a:ea typeface="Calibri"/>
                <a:cs typeface="Calibri"/>
                <a:sym typeface="Calibri"/>
              </a:rPr>
              <a:t>traced</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arrow</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directed</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from </a:t>
            </a: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name of the foreign </a:t>
            </a:r>
            <a:r>
              <a:rPr lang="en" sz="1800" b="0" i="0" u="none" dirty="0">
                <a:solidFill>
                  <a:schemeClr val="dk1"/>
                </a:solidFill>
                <a:latin typeface="Calibri"/>
                <a:ea typeface="Calibri"/>
                <a:cs typeface="Calibri"/>
                <a:sym typeface="Calibri"/>
              </a:rPr>
              <a:t>key </a:t>
            </a:r>
            <a:r>
              <a:rPr lang="en" sz="1800" b="0" i="0" u="none" dirty="0" err="1">
                <a:solidFill>
                  <a:schemeClr val="dk1"/>
                </a:solidFill>
                <a:latin typeface="Calibri"/>
                <a:ea typeface="Calibri"/>
                <a:cs typeface="Calibri"/>
                <a:sym typeface="Calibri"/>
              </a:rPr>
              <a:t>to </a:t>
            </a:r>
            <a:r>
              <a:rPr lang="en" sz="1800" b="0" i="0" u="none" dirty="0">
                <a:solidFill>
                  <a:schemeClr val="dk1"/>
                </a:solidFill>
                <a:latin typeface="Calibri"/>
                <a:ea typeface="Calibri"/>
                <a:cs typeface="Calibri"/>
                <a:sym typeface="Calibri"/>
              </a:rPr>
              <a:t>table name </a:t>
            </a:r>
            <a:r>
              <a:rPr lang="en" sz="1800" b="0" i="0" u="none" dirty="0" err="1">
                <a:solidFill>
                  <a:schemeClr val="dk1"/>
                </a:solidFill>
                <a:latin typeface="Calibri"/>
                <a:ea typeface="Calibri"/>
                <a:cs typeface="Calibri"/>
                <a:sym typeface="Calibri"/>
              </a:rPr>
              <a:t>_ _</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that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contains the related </a:t>
            </a:r>
            <a:r>
              <a:rPr lang="en" sz="1800" b="0" i="0" u="none" dirty="0">
                <a:solidFill>
                  <a:schemeClr val="dk1"/>
                </a:solidFill>
                <a:latin typeface="Calibri"/>
                <a:ea typeface="Calibri"/>
                <a:cs typeface="Calibri"/>
                <a:sym typeface="Calibri"/>
              </a:rPr>
              <a:t>key .</a:t>
            </a:r>
            <a:endParaRPr dirty="0"/>
          </a:p>
          <a:p>
            <a:pPr marL="0" marR="0" lvl="0" indent="0" algn="l" rtl="0">
              <a:lnSpc>
                <a:spcPct val="100000"/>
              </a:lnSpc>
              <a:spcBef>
                <a:spcPts val="0"/>
              </a:spcBef>
              <a:spcAft>
                <a:spcPts val="0"/>
              </a:spcAft>
              <a:buClr>
                <a:schemeClr val="dk1"/>
              </a:buClr>
              <a:buSzPts val="1800"/>
              <a:buFont typeface="Noto Sans Symbols"/>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At the </a:t>
            </a:r>
            <a:r>
              <a:rPr lang="en" sz="1800" b="0" i="0" u="none" dirty="0" err="1">
                <a:solidFill>
                  <a:schemeClr val="dk1"/>
                </a:solidFill>
                <a:latin typeface="Calibri"/>
                <a:ea typeface="Calibri"/>
                <a:cs typeface="Calibri"/>
                <a:sym typeface="Calibri"/>
              </a:rPr>
              <a:t>origin </a:t>
            </a:r>
            <a:r>
              <a:rPr lang="en" sz="1800" b="0" i="0" u="none" dirty="0">
                <a:solidFill>
                  <a:schemeClr val="dk1"/>
                </a:solidFill>
                <a:latin typeface="Calibri"/>
                <a:ea typeface="Calibri"/>
                <a:cs typeface="Calibri"/>
                <a:sym typeface="Calibri"/>
              </a:rPr>
              <a:t>of the </a:t>
            </a:r>
            <a:r>
              <a:rPr lang="en" sz="1800" b="0" i="0" u="none" dirty="0" err="1">
                <a:solidFill>
                  <a:schemeClr val="dk1"/>
                </a:solidFill>
                <a:latin typeface="Calibri"/>
                <a:ea typeface="Calibri"/>
                <a:cs typeface="Calibri"/>
                <a:sym typeface="Calibri"/>
              </a:rPr>
              <a:t>arrow </a:t>
            </a:r>
            <a:r>
              <a:rPr lang="en" sz="1800" b="0" i="0" u="none" dirty="0">
                <a:solidFill>
                  <a:schemeClr val="dk1"/>
                </a:solidFill>
                <a:latin typeface="Calibri"/>
                <a:ea typeface="Calibri"/>
                <a:cs typeface="Calibri"/>
                <a:sym typeface="Calibri"/>
              </a:rPr>
              <a:t>there </a:t>
            </a:r>
            <a:r>
              <a:rPr lang="en" sz="1800" b="0" i="0" u="none" dirty="0" err="1">
                <a:solidFill>
                  <a:schemeClr val="dk1"/>
                </a:solidFill>
                <a:latin typeface="Calibri"/>
                <a:ea typeface="Calibri"/>
                <a:cs typeface="Calibri"/>
                <a:sym typeface="Calibri"/>
              </a:rPr>
              <a:t>must be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write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the</a:t>
            </a:r>
            <a:r>
              <a:rPr lang="en" sz="1800" b="0" i="0" u="none" dirty="0">
                <a:solidFill>
                  <a:schemeClr val="dk1"/>
                </a:solidFill>
                <a:latin typeface="Calibri"/>
                <a:ea typeface="Calibri"/>
                <a:cs typeface="Calibri"/>
                <a:sym typeface="Calibri"/>
              </a:rPr>
              <a:t> deletion and </a:t>
            </a:r>
            <a:r>
              <a:rPr lang="en" sz="1800" b="0" i="0" u="none" dirty="0" err="1">
                <a:solidFill>
                  <a:schemeClr val="dk1"/>
                </a:solidFill>
                <a:latin typeface="Calibri"/>
                <a:ea typeface="Calibri"/>
                <a:cs typeface="Calibri"/>
                <a:sym typeface="Calibri"/>
              </a:rPr>
              <a:t>modification restrictions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yes _</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that </a:t>
            </a:r>
            <a:r>
              <a:rPr lang="en" sz="1800" b="0" i="0" u="none" dirty="0">
                <a:solidFill>
                  <a:schemeClr val="dk1"/>
                </a:solidFill>
                <a:latin typeface="Calibri"/>
                <a:ea typeface="Calibri"/>
                <a:cs typeface="Calibri"/>
                <a:sym typeface="Calibri"/>
              </a:rPr>
              <a:t>are going to be </a:t>
            </a:r>
            <a:r>
              <a:rPr lang="en" sz="1800" b="0" i="0" u="none" dirty="0" err="1">
                <a:solidFill>
                  <a:schemeClr val="dk1"/>
                </a:solidFill>
                <a:latin typeface="Calibri"/>
                <a:ea typeface="Calibri"/>
                <a:cs typeface="Calibri"/>
                <a:sym typeface="Calibri"/>
              </a:rPr>
              <a:t>established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Noto Sans Symbols"/>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in the </a:t>
            </a:r>
            <a:r>
              <a:rPr lang="en" sz="1800" b="0" i="0" u="none" dirty="0" err="1">
                <a:solidFill>
                  <a:schemeClr val="dk1"/>
                </a:solidFill>
                <a:latin typeface="Calibri"/>
                <a:ea typeface="Calibri"/>
                <a:cs typeface="Calibri"/>
                <a:sym typeface="Calibri"/>
              </a:rPr>
              <a:t>relationship</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has to</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represent </a:t>
            </a:r>
            <a:r>
              <a:rPr lang="en" sz="1800" b="0" i="0" u="none" dirty="0">
                <a:solidFill>
                  <a:schemeClr val="dk1"/>
                </a:solidFill>
                <a:latin typeface="Calibri"/>
                <a:ea typeface="Calibri"/>
                <a:cs typeface="Calibri"/>
                <a:sym typeface="Calibri"/>
              </a:rPr>
              <a:t>cardinality . </a:t>
            </a:r>
            <a:r>
              <a:rPr lang="en" sz="1800" b="0" i="0" u="none" dirty="0" err="1">
                <a:solidFill>
                  <a:schemeClr val="dk1"/>
                </a:solidFill>
                <a:latin typeface="Calibri"/>
                <a:ea typeface="Calibri"/>
                <a:cs typeface="Calibri"/>
                <a:sym typeface="Calibri"/>
              </a:rPr>
              <a:t>_ </a:t>
            </a:r>
            <a:r>
              <a:rPr lang="en" sz="1800" b="0" i="0" u="none" dirty="0">
                <a:solidFill>
                  <a:schemeClr val="dk1"/>
                </a:solidFill>
                <a:latin typeface="Calibri"/>
                <a:ea typeface="Calibri"/>
                <a:cs typeface="Calibri"/>
                <a:sym typeface="Calibri"/>
              </a:rPr>
              <a:t>If the </a:t>
            </a:r>
            <a:r>
              <a:rPr lang="en" sz="1800" b="0" i="0" u="none" dirty="0" err="1">
                <a:solidFill>
                  <a:schemeClr val="dk1"/>
                </a:solidFill>
                <a:latin typeface="Calibri"/>
                <a:ea typeface="Calibri"/>
                <a:cs typeface="Calibri"/>
                <a:sym typeface="Calibri"/>
              </a:rPr>
              <a:t>type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is </a:t>
            </a:r>
            <a:r>
              <a:rPr lang="en" sz="1800" b="0" i="0" u="none" dirty="0">
                <a:solidFill>
                  <a:schemeClr val="dk1"/>
                </a:solidFill>
                <a:latin typeface="Calibri"/>
                <a:ea typeface="Calibri"/>
                <a:cs typeface="Calibri"/>
                <a:sym typeface="Calibri"/>
              </a:rPr>
              <a:t>1:N, 1 </a:t>
            </a:r>
            <a:r>
              <a:rPr lang="en" sz="1800" b="0" i="0" u="none" dirty="0" err="1">
                <a:solidFill>
                  <a:schemeClr val="dk1"/>
                </a:solidFill>
                <a:latin typeface="Calibri"/>
                <a:ea typeface="Calibri"/>
                <a:cs typeface="Calibri"/>
                <a:sym typeface="Calibri"/>
              </a:rPr>
              <a:t>will be written at the end of the arrow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it 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i.e. </a:t>
            </a:r>
            <a:r>
              <a:rPr lang="en" sz="1800" b="0" i="0" u="none" dirty="0">
                <a:solidFill>
                  <a:schemeClr val="dk1"/>
                </a:solidFill>
                <a:latin typeface="Calibri"/>
                <a:ea typeface="Calibri"/>
                <a:cs typeface="Calibri"/>
                <a:sym typeface="Calibri"/>
              </a:rPr>
              <a:t>in the main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and N </a:t>
            </a:r>
            <a:r>
              <a:rPr lang="en" sz="1800" b="0" i="0" u="none" dirty="0" err="1">
                <a:solidFill>
                  <a:schemeClr val="dk1"/>
                </a:solidFill>
                <a:latin typeface="Calibri"/>
                <a:ea typeface="Calibri"/>
                <a:cs typeface="Calibri"/>
                <a:sym typeface="Calibri"/>
              </a:rPr>
              <a:t>will be written at the origin </a:t>
            </a:r>
            <a:r>
              <a:rPr lang="en" sz="1800" b="0" i="0" u="none" dirty="0">
                <a:solidFill>
                  <a:schemeClr val="dk1"/>
                </a:solidFill>
                <a:latin typeface="Calibri"/>
                <a:ea typeface="Calibri"/>
                <a:cs typeface="Calibri"/>
                <a:sym typeface="Calibri"/>
              </a:rPr>
              <a:t>of the </a:t>
            </a:r>
            <a:r>
              <a:rPr lang="en" sz="1800" b="0" i="0" u="none" dirty="0" err="1">
                <a:solidFill>
                  <a:schemeClr val="dk1"/>
                </a:solidFill>
                <a:latin typeface="Calibri"/>
                <a:ea typeface="Calibri"/>
                <a:cs typeface="Calibri"/>
                <a:sym typeface="Calibri"/>
              </a:rPr>
              <a:t>arrow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in the </a:t>
            </a:r>
            <a:r>
              <a:rPr lang="en" sz="1800" b="0" i="0" u="none" dirty="0" err="1">
                <a:solidFill>
                  <a:schemeClr val="dk1"/>
                </a:solidFill>
                <a:latin typeface="Calibri"/>
                <a:ea typeface="Calibri"/>
                <a:cs typeface="Calibri"/>
                <a:sym typeface="Calibri"/>
              </a:rPr>
              <a:t>model</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relational </a:t>
            </a:r>
            <a:r>
              <a:rPr lang="en" sz="1800" b="0" i="0" u="none" dirty="0">
                <a:solidFill>
                  <a:schemeClr val="dk1"/>
                </a:solidFill>
                <a:latin typeface="Calibri"/>
                <a:ea typeface="Calibri"/>
                <a:cs typeface="Calibri"/>
                <a:sym typeface="Calibri"/>
              </a:rPr>
              <a:t>is not </a:t>
            </a:r>
            <a:r>
              <a:rPr lang="en" sz="1800" b="0" i="0" u="none" dirty="0" err="1">
                <a:solidFill>
                  <a:schemeClr val="dk1"/>
                </a:solidFill>
                <a:latin typeface="Calibri"/>
                <a:ea typeface="Calibri"/>
                <a:cs typeface="Calibri"/>
                <a:sym typeface="Calibri"/>
              </a:rPr>
              <a:t>allowed</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represent</a:t>
            </a:r>
            <a:r>
              <a:rPr lang="en" sz="1800" b="0" i="0" u="none" dirty="0">
                <a:solidFill>
                  <a:schemeClr val="dk1"/>
                </a:solidFill>
                <a:latin typeface="Calibri"/>
                <a:ea typeface="Calibri"/>
                <a:cs typeface="Calibri"/>
                <a:sym typeface="Calibri"/>
              </a:rPr>
              <a:t> N:M </a:t>
            </a:r>
            <a:r>
              <a:rPr lang="en" sz="1800" b="0" i="0" u="none" dirty="0" err="1">
                <a:solidFill>
                  <a:schemeClr val="dk1"/>
                </a:solidFill>
                <a:latin typeface="Calibri"/>
                <a:ea typeface="Calibri"/>
                <a:cs typeface="Calibri"/>
                <a:sym typeface="Calibri"/>
              </a:rPr>
              <a:t>cardinalities , only 1:1 and 1 </a:t>
            </a:r>
            <a:r>
              <a:rPr lang="en" sz="1800" b="0" i="0" u="none" dirty="0">
                <a:solidFill>
                  <a:schemeClr val="dk1"/>
                </a:solidFill>
                <a:latin typeface="Calibri"/>
                <a:ea typeface="Calibri"/>
                <a:cs typeface="Calibri"/>
                <a:sym typeface="Calibri"/>
              </a:rPr>
              <a:t>:N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227" name="Google Shape;227;p2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8" name="Google Shape;228;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23</a:t>
            </a:fld>
            <a:endParaRPr/>
          </a:p>
        </p:txBody>
      </p:sp>
      <p:sp>
        <p:nvSpPr>
          <p:cNvPr id="229" name="Google Shape;229;p26"/>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Scheme type 3</a:t>
            </a:r>
            <a:endParaRPr/>
          </a:p>
        </p:txBody>
      </p:sp>
      <p:sp>
        <p:nvSpPr>
          <p:cNvPr id="230" name="Google Shape;230;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26"/>
          <p:cNvSpPr txBox="1"/>
          <p:nvPr/>
        </p:nvSpPr>
        <p:spPr>
          <a:xfrm>
            <a:off x="576262" y="1547812"/>
            <a:ext cx="8172450"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a:solidFill>
                  <a:schemeClr val="dk1"/>
                </a:solidFill>
                <a:latin typeface="Calibri"/>
                <a:ea typeface="Calibri"/>
                <a:cs typeface="Calibri"/>
                <a:sym typeface="Calibri"/>
              </a:rPr>
              <a:t>Representation of foreign keys</a:t>
            </a: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26"/>
          <p:cNvSpPr txBox="1"/>
          <p:nvPr/>
        </p:nvSpPr>
        <p:spPr>
          <a:xfrm>
            <a:off x="307975" y="4151312"/>
            <a:ext cx="8423275" cy="209232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Noto Sans Symbols"/>
              <a:buChar char="❑"/>
            </a:pPr>
            <a:r>
              <a:rPr lang="en" sz="1600" b="0" i="0" u="none">
                <a:solidFill>
                  <a:schemeClr val="dk1"/>
                </a:solidFill>
                <a:latin typeface="Calibri"/>
                <a:ea typeface="Calibri"/>
                <a:cs typeface="Calibri"/>
                <a:sym typeface="Calibri"/>
              </a:rPr>
              <a:t>In the </a:t>
            </a:r>
            <a:r>
              <a:rPr lang="en" sz="1600" b="1" i="0" u="none">
                <a:solidFill>
                  <a:schemeClr val="dk1"/>
                </a:solidFill>
                <a:latin typeface="Calibri"/>
                <a:ea typeface="Calibri"/>
                <a:cs typeface="Calibri"/>
                <a:sym typeface="Calibri"/>
              </a:rPr>
              <a:t>CountryLanguage table, the CountryCode </a:t>
            </a:r>
            <a:r>
              <a:rPr lang="en" sz="1600" b="0" i="0" u="none">
                <a:solidFill>
                  <a:schemeClr val="dk1"/>
                </a:solidFill>
                <a:latin typeface="Calibri"/>
                <a:ea typeface="Calibri"/>
                <a:cs typeface="Calibri"/>
                <a:sym typeface="Calibri"/>
              </a:rPr>
              <a:t>column is a foreign key and is related to the primary key of the Country table.</a:t>
            </a:r>
            <a:endParaRPr/>
          </a:p>
          <a:p>
            <a:pPr marL="285750" marR="0" lvl="0" indent="-285750" algn="l" rtl="0">
              <a:lnSpc>
                <a:spcPct val="100000"/>
              </a:lnSpc>
              <a:spcBef>
                <a:spcPts val="0"/>
              </a:spcBef>
              <a:spcAft>
                <a:spcPts val="0"/>
              </a:spcAft>
              <a:buClr>
                <a:schemeClr val="dk1"/>
              </a:buClr>
              <a:buSzPts val="1600"/>
              <a:buFont typeface="Noto Sans Symbols"/>
              <a:buChar char="❑"/>
            </a:pPr>
            <a:r>
              <a:rPr lang="en" sz="1600" b="0" i="0" u="none">
                <a:solidFill>
                  <a:schemeClr val="dk1"/>
                </a:solidFill>
                <a:latin typeface="Calibri"/>
                <a:ea typeface="Calibri"/>
                <a:cs typeface="Calibri"/>
                <a:sym typeface="Calibri"/>
              </a:rPr>
              <a:t>For each row in Country there can be many rows in CountryLanguage.</a:t>
            </a:r>
            <a:endParaRPr/>
          </a:p>
          <a:p>
            <a:pPr marL="285750" marR="0" lvl="0" indent="-285750" algn="l" rtl="0">
              <a:lnSpc>
                <a:spcPct val="100000"/>
              </a:lnSpc>
              <a:spcBef>
                <a:spcPts val="0"/>
              </a:spcBef>
              <a:spcAft>
                <a:spcPts val="0"/>
              </a:spcAft>
              <a:buClr>
                <a:schemeClr val="dk1"/>
              </a:buClr>
              <a:buSzPts val="1600"/>
              <a:buFont typeface="Noto Sans Symbols"/>
              <a:buChar char="❑"/>
            </a:pPr>
            <a:r>
              <a:rPr lang="en" sz="1600" b="0" i="0" u="none">
                <a:solidFill>
                  <a:schemeClr val="dk1"/>
                </a:solidFill>
                <a:latin typeface="Calibri"/>
                <a:ea typeface="Calibri"/>
                <a:cs typeface="Calibri"/>
                <a:sym typeface="Calibri"/>
              </a:rPr>
              <a:t>There is a deletion restriction set to null in this foreign key, so when a country is deleted, the CountryCode of CountryLanguage that has that country associated with it will be set to Null.</a:t>
            </a:r>
            <a:endParaRPr/>
          </a:p>
          <a:p>
            <a:pPr marL="285750" marR="0" lvl="0" indent="-285750" algn="l" rtl="0">
              <a:lnSpc>
                <a:spcPct val="100000"/>
              </a:lnSpc>
              <a:spcBef>
                <a:spcPts val="0"/>
              </a:spcBef>
              <a:spcAft>
                <a:spcPts val="0"/>
              </a:spcAft>
              <a:buClr>
                <a:schemeClr val="dk1"/>
              </a:buClr>
              <a:buSzPts val="1600"/>
              <a:buFont typeface="Noto Sans Symbols"/>
              <a:buChar char="❑"/>
            </a:pPr>
            <a:r>
              <a:rPr lang="en" sz="1600" b="0" i="0" u="none">
                <a:solidFill>
                  <a:schemeClr val="dk1"/>
                </a:solidFill>
                <a:latin typeface="Calibri"/>
                <a:ea typeface="Calibri"/>
                <a:cs typeface="Calibri"/>
                <a:sym typeface="Calibri"/>
              </a:rPr>
              <a:t>There is a cascading modification restriction in that foreign key, so if the code of a country is modified, that code is modified in all the languages of the country.</a:t>
            </a:r>
            <a:endParaRPr/>
          </a:p>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pic>
        <p:nvPicPr>
          <p:cNvPr id="234" name="Google Shape;234;p26"/>
          <p:cNvPicPr preferRelativeResize="0"/>
          <p:nvPr/>
        </p:nvPicPr>
        <p:blipFill rotWithShape="1">
          <a:blip r:embed="rId3">
            <a:alphaModFix/>
          </a:blip>
          <a:srcRect/>
          <a:stretch/>
        </p:blipFill>
        <p:spPr>
          <a:xfrm>
            <a:off x="1763712" y="1871662"/>
            <a:ext cx="5589587" cy="22590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p:nvPr/>
        </p:nvSpPr>
        <p:spPr>
          <a:xfrm>
            <a:off x="250825" y="207962"/>
            <a:ext cx="4968875"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5.5 Representation of the relational schema</a:t>
            </a:r>
            <a:endParaRPr/>
          </a:p>
        </p:txBody>
      </p:sp>
      <p:sp>
        <p:nvSpPr>
          <p:cNvPr id="240" name="Google Shape;240;p2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24</a:t>
            </a:fld>
            <a:endParaRPr/>
          </a:p>
        </p:txBody>
      </p:sp>
      <p:sp>
        <p:nvSpPr>
          <p:cNvPr id="242" name="Google Shape;242;p27"/>
          <p:cNvSpPr txBox="1"/>
          <p:nvPr/>
        </p:nvSpPr>
        <p:spPr>
          <a:xfrm>
            <a:off x="523875" y="877887"/>
            <a:ext cx="79914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Exercise</a:t>
            </a:r>
            <a:endParaRPr/>
          </a:p>
        </p:txBody>
      </p:sp>
      <p:sp>
        <p:nvSpPr>
          <p:cNvPr id="243" name="Google Shape;243;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4" name="Google Shape;244;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27"/>
          <p:cNvSpPr txBox="1"/>
          <p:nvPr/>
        </p:nvSpPr>
        <p:spPr>
          <a:xfrm>
            <a:off x="576262" y="1547812"/>
            <a:ext cx="8172450" cy="5078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dirty="0" err="1">
                <a:solidFill>
                  <a:schemeClr val="dk1"/>
                </a:solidFill>
                <a:latin typeface="Calibri"/>
                <a:ea typeface="Calibri"/>
                <a:cs typeface="Calibri"/>
                <a:sym typeface="Calibri"/>
              </a:rPr>
              <a:t>Represents </a:t>
            </a:r>
            <a:r>
              <a:rPr lang="en" sz="1800" b="1" i="0" u="none" dirty="0">
                <a:solidFill>
                  <a:schemeClr val="dk1"/>
                </a:solidFill>
                <a:latin typeface="Calibri"/>
                <a:ea typeface="Calibri"/>
                <a:cs typeface="Calibri"/>
                <a:sym typeface="Calibri"/>
              </a:rPr>
              <a:t>the </a:t>
            </a:r>
            <a:r>
              <a:rPr lang="en" sz="1800" b="1" i="0" u="none" dirty="0" err="1">
                <a:solidFill>
                  <a:schemeClr val="dk1"/>
                </a:solidFill>
                <a:latin typeface="Calibri"/>
                <a:ea typeface="Calibri"/>
                <a:cs typeface="Calibri"/>
                <a:sym typeface="Calibri"/>
              </a:rPr>
              <a:t>scheme</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relational</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corresponding </a:t>
            </a:r>
            <a:r>
              <a:rPr lang="en" sz="1800" b="1" i="0" u="none" dirty="0">
                <a:solidFill>
                  <a:schemeClr val="dk1"/>
                </a:solidFill>
                <a:latin typeface="Calibri"/>
                <a:ea typeface="Calibri"/>
                <a:cs typeface="Calibri"/>
                <a:sym typeface="Calibri"/>
              </a:rPr>
              <a:t>to </a:t>
            </a:r>
            <a:r>
              <a:rPr lang="en" sz="1800" b="1" i="0" u="none" dirty="0" err="1">
                <a:solidFill>
                  <a:schemeClr val="dk1"/>
                </a:solidFill>
                <a:latin typeface="Calibri"/>
                <a:ea typeface="Calibri"/>
                <a:cs typeface="Calibri"/>
                <a:sym typeface="Calibri"/>
              </a:rPr>
              <a:t>a </a:t>
            </a:r>
            <a:r>
              <a:rPr lang="en" sz="1800" b="1" i="0" u="none" dirty="0">
                <a:solidFill>
                  <a:schemeClr val="dk1"/>
                </a:solidFill>
                <a:latin typeface="Calibri"/>
                <a:ea typeface="Calibri"/>
                <a:cs typeface="Calibri"/>
                <a:sym typeface="Calibri"/>
              </a:rPr>
              <a:t>database </a:t>
            </a:r>
            <a:r>
              <a:rPr lang="en" sz="1800" b="1" i="0" u="none" dirty="0" err="1">
                <a:solidFill>
                  <a:schemeClr val="dk1"/>
                </a:solidFill>
                <a:latin typeface="Calibri"/>
                <a:ea typeface="Calibri"/>
                <a:cs typeface="Calibri"/>
                <a:sym typeface="Calibri"/>
              </a:rPr>
              <a:t>_</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about </a:t>
            </a:r>
            <a:r>
              <a:rPr lang="en" sz="1800" b="1" i="0" u="none" dirty="0">
                <a:solidFill>
                  <a:schemeClr val="dk1"/>
                </a:solidFill>
                <a:latin typeface="Calibri"/>
                <a:ea typeface="Calibri"/>
                <a:cs typeface="Calibri"/>
                <a:sym typeface="Calibri"/>
              </a:rPr>
              <a:t>the network of </a:t>
            </a:r>
            <a:r>
              <a:rPr lang="en" sz="1800" b="1" i="0" u="none" dirty="0" err="1">
                <a:solidFill>
                  <a:schemeClr val="dk1"/>
                </a:solidFill>
                <a:latin typeface="Calibri"/>
                <a:ea typeface="Calibri"/>
                <a:cs typeface="Calibri"/>
                <a:sym typeface="Calibri"/>
              </a:rPr>
              <a:t>hostels </a:t>
            </a:r>
            <a:r>
              <a:rPr lang="en" sz="1800" b="1" i="0" u="none" dirty="0">
                <a:solidFill>
                  <a:schemeClr val="dk1"/>
                </a:solidFill>
                <a:latin typeface="Calibri"/>
                <a:ea typeface="Calibri"/>
                <a:cs typeface="Calibri"/>
                <a:sym typeface="Calibri"/>
              </a:rPr>
              <a:t>on the Camino de Santiago del Norte.</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Arial"/>
              <a:buChar char="•"/>
            </a:pPr>
            <a:r>
              <a:rPr lang="en" sz="1800" b="0" i="0" u="none" dirty="0">
                <a:solidFill>
                  <a:schemeClr val="dk1"/>
                </a:solidFill>
                <a:latin typeface="Calibri"/>
                <a:ea typeface="Calibri"/>
                <a:cs typeface="Calibri"/>
                <a:sym typeface="Calibri"/>
              </a:rPr>
              <a:t>Of </a:t>
            </a:r>
            <a:r>
              <a:rPr lang="en" sz="1800" b="0" i="0" u="none" dirty="0" err="1">
                <a:solidFill>
                  <a:schemeClr val="dk1"/>
                </a:solidFill>
                <a:latin typeface="Calibri"/>
                <a:ea typeface="Calibri"/>
                <a:cs typeface="Calibri"/>
                <a:sym typeface="Calibri"/>
              </a:rPr>
              <a:t>each</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hostel </a:t>
            </a:r>
            <a:r>
              <a:rPr lang="en" sz="1800" b="0" i="0" u="none" dirty="0">
                <a:solidFill>
                  <a:schemeClr val="dk1"/>
                </a:solidFill>
                <a:latin typeface="Calibri"/>
                <a:ea typeface="Calibri"/>
                <a:cs typeface="Calibri"/>
                <a:sym typeface="Calibri"/>
              </a:rPr>
              <a:t>will </a:t>
            </a:r>
            <a:r>
              <a:rPr lang="en" sz="1800" b="0" i="0" u="none" dirty="0" err="1">
                <a:solidFill>
                  <a:schemeClr val="dk1"/>
                </a:solidFill>
                <a:latin typeface="Calibri"/>
                <a:ea typeface="Calibri"/>
                <a:cs typeface="Calibri"/>
                <a:sym typeface="Calibri"/>
              </a:rPr>
              <a:t>register</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address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location </a:t>
            </a:r>
            <a:r>
              <a:rPr lang="en" sz="1800" b="0" i="0" u="none" dirty="0">
                <a:solidFill>
                  <a:schemeClr val="dk1"/>
                </a:solidFill>
                <a:latin typeface="Calibri"/>
                <a:ea typeface="Calibri"/>
                <a:cs typeface="Calibri"/>
                <a:sym typeface="Calibri"/>
              </a:rPr>
              <a:t>and </a:t>
            </a:r>
            <a:r>
              <a:rPr lang="en" sz="1800" b="0" i="0" u="none" dirty="0" err="1">
                <a:solidFill>
                  <a:schemeClr val="dk1"/>
                </a:solidFill>
                <a:latin typeface="Calibri"/>
                <a:ea typeface="Calibri"/>
                <a:cs typeface="Calibri"/>
                <a:sym typeface="Calibri"/>
              </a:rPr>
              <a:t>km</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that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missing</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to </a:t>
            </a:r>
            <a:r>
              <a:rPr lang="en" sz="1800" b="0" i="0" u="none" dirty="0">
                <a:solidFill>
                  <a:schemeClr val="dk1"/>
                </a:solidFill>
                <a:latin typeface="Calibri"/>
                <a:ea typeface="Calibri"/>
                <a:cs typeface="Calibri"/>
                <a:sym typeface="Calibri"/>
              </a:rPr>
              <a:t>the final </a:t>
            </a:r>
            <a:r>
              <a:rPr lang="en" sz="1800" b="0" i="0" u="none" dirty="0" err="1">
                <a:solidFill>
                  <a:schemeClr val="dk1"/>
                </a:solidFill>
                <a:latin typeface="Calibri"/>
                <a:ea typeface="Calibri"/>
                <a:cs typeface="Calibri"/>
                <a:sym typeface="Calibri"/>
              </a:rPr>
              <a:t>destination </a:t>
            </a:r>
            <a:r>
              <a:rPr lang="en" sz="1800" b="0" i="0" u="none" dirty="0">
                <a:solidFill>
                  <a:schemeClr val="dk1"/>
                </a:solidFill>
                <a:latin typeface="Calibri"/>
                <a:ea typeface="Calibri"/>
                <a:cs typeface="Calibri"/>
                <a:sym typeface="Calibri"/>
              </a:rPr>
              <a:t>(Santiago de </a:t>
            </a:r>
            <a:r>
              <a:rPr lang="en" sz="1800" b="0" i="0" u="none" dirty="0" err="1">
                <a:solidFill>
                  <a:schemeClr val="dk1"/>
                </a:solidFill>
                <a:latin typeface="Calibri"/>
                <a:ea typeface="Calibri"/>
                <a:cs typeface="Calibri"/>
                <a:sym typeface="Calibri"/>
              </a:rPr>
              <a:t>Compostela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exist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hostels </a:t>
            </a:r>
            <a:r>
              <a:rPr lang="en" sz="1800" b="0" i="0" u="none" dirty="0">
                <a:solidFill>
                  <a:schemeClr val="dk1"/>
                </a:solidFill>
                <a:latin typeface="Calibri"/>
                <a:ea typeface="Calibri"/>
                <a:cs typeface="Calibri"/>
                <a:sym typeface="Calibri"/>
              </a:rPr>
              <a:t>with the </a:t>
            </a:r>
            <a:r>
              <a:rPr lang="en" sz="1800" b="0" i="0" u="none" dirty="0" err="1">
                <a:solidFill>
                  <a:schemeClr val="dk1"/>
                </a:solidFill>
                <a:latin typeface="Calibri"/>
                <a:ea typeface="Calibri"/>
                <a:cs typeface="Calibri"/>
                <a:sym typeface="Calibri"/>
              </a:rPr>
              <a:t>same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generic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Pilgrim </a:t>
            </a:r>
            <a:r>
              <a:rPr lang="en" sz="1800" b="0" i="0" u="none" dirty="0">
                <a:solidFill>
                  <a:schemeClr val="dk1"/>
                </a:solidFill>
                <a:latin typeface="Calibri"/>
                <a:ea typeface="Calibri"/>
                <a:cs typeface="Calibri"/>
                <a:sym typeface="Calibri"/>
              </a:rPr>
              <a:t>'s </a:t>
            </a:r>
            <a:r>
              <a:rPr lang="en" sz="1800" b="0" i="0" u="none" dirty="0" err="1">
                <a:solidFill>
                  <a:schemeClr val="dk1"/>
                </a:solidFill>
                <a:latin typeface="Calibri"/>
                <a:ea typeface="Calibri"/>
                <a:cs typeface="Calibri"/>
                <a:sym typeface="Calibri"/>
              </a:rPr>
              <a:t>Hostel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for</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example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Arial"/>
              <a:buChar char="•"/>
            </a:pP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hostels </a:t>
            </a:r>
            <a:r>
              <a:rPr lang="en" sz="1800" b="0" i="0" u="none" dirty="0">
                <a:solidFill>
                  <a:schemeClr val="dk1"/>
                </a:solidFill>
                <a:latin typeface="Calibri"/>
                <a:ea typeface="Calibri"/>
                <a:cs typeface="Calibri"/>
                <a:sym typeface="Calibri"/>
              </a:rPr>
              <a:t>are municipal </a:t>
            </a:r>
            <a:r>
              <a:rPr lang="en" sz="1800" b="0" i="0" u="none" dirty="0" err="1">
                <a:solidFill>
                  <a:schemeClr val="dk1"/>
                </a:solidFill>
                <a:latin typeface="Calibri"/>
                <a:ea typeface="Calibri"/>
                <a:cs typeface="Calibri"/>
                <a:sym typeface="Calibri"/>
              </a:rPr>
              <a:t>property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they belong </a:t>
            </a:r>
            <a:r>
              <a:rPr lang="en" sz="1800" b="0" i="0" u="none" dirty="0">
                <a:solidFill>
                  <a:schemeClr val="dk1"/>
                </a:solidFill>
                <a:latin typeface="Calibri"/>
                <a:ea typeface="Calibri"/>
                <a:cs typeface="Calibri"/>
                <a:sym typeface="Calibri"/>
              </a:rPr>
              <a:t>to </a:t>
            </a:r>
            <a:r>
              <a:rPr lang="en" sz="1800" b="0" i="0" u="none" dirty="0" err="1">
                <a:solidFill>
                  <a:schemeClr val="dk1"/>
                </a:solidFill>
                <a:latin typeface="Calibri"/>
                <a:ea typeface="Calibri"/>
                <a:cs typeface="Calibri"/>
                <a:sym typeface="Calibri"/>
              </a:rPr>
              <a:t>City Councils </a:t>
            </a:r>
            <a:r>
              <a:rPr lang="en" sz="1800" b="0" i="0" u="none" dirty="0">
                <a:solidFill>
                  <a:schemeClr val="dk1"/>
                </a:solidFill>
                <a:latin typeface="Calibri"/>
                <a:ea typeface="Calibri"/>
                <a:cs typeface="Calibri"/>
                <a:sym typeface="Calibri"/>
              </a:rPr>
              <a:t>. A </a:t>
            </a:r>
            <a:r>
              <a:rPr lang="en" sz="1800" b="0" i="0" u="none" dirty="0" err="1">
                <a:solidFill>
                  <a:schemeClr val="dk1"/>
                </a:solidFill>
                <a:latin typeface="Calibri"/>
                <a:ea typeface="Calibri"/>
                <a:cs typeface="Calibri"/>
                <a:sym typeface="Calibri"/>
              </a:rPr>
              <a:t>certain</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City hall</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can</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have </a:t>
            </a:r>
            <a:r>
              <a:rPr lang="en" sz="1800" b="0" i="0" u="none" dirty="0">
                <a:solidFill>
                  <a:schemeClr val="dk1"/>
                </a:solidFill>
                <a:latin typeface="Calibri"/>
                <a:ea typeface="Calibri"/>
                <a:cs typeface="Calibri"/>
                <a:sym typeface="Calibri"/>
              </a:rPr>
              <a:t>several </a:t>
            </a:r>
            <a:r>
              <a:rPr lang="en" sz="1800" b="0" i="0" u="none" dirty="0" err="1">
                <a:solidFill>
                  <a:schemeClr val="dk1"/>
                </a:solidFill>
                <a:latin typeface="Calibri"/>
                <a:ea typeface="Calibri"/>
                <a:cs typeface="Calibri"/>
                <a:sym typeface="Calibri"/>
              </a:rPr>
              <a:t>_</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hostels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Arial"/>
              <a:buChar char="•"/>
            </a:pPr>
            <a:r>
              <a:rPr lang="en" sz="1800" b="0" i="0" u="none" dirty="0">
                <a:solidFill>
                  <a:schemeClr val="dk1"/>
                </a:solidFill>
                <a:latin typeface="Calibri"/>
                <a:ea typeface="Calibri"/>
                <a:cs typeface="Calibri"/>
                <a:sym typeface="Calibri"/>
              </a:rPr>
              <a:t>Of </a:t>
            </a:r>
            <a:r>
              <a:rPr lang="en" sz="1800" b="0" i="0" u="none" dirty="0" err="1">
                <a:solidFill>
                  <a:schemeClr val="dk1"/>
                </a:solidFill>
                <a:latin typeface="Calibri"/>
                <a:ea typeface="Calibri"/>
                <a:cs typeface="Calibri"/>
                <a:sym typeface="Calibri"/>
              </a:rPr>
              <a:t>each</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City hall</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must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know</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his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address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telephone number </a:t>
            </a:r>
            <a:r>
              <a:rPr lang="en" sz="1800" b="0" i="0" u="none" dirty="0">
                <a:solidFill>
                  <a:schemeClr val="dk1"/>
                </a:solidFill>
                <a:latin typeface="Calibri"/>
                <a:ea typeface="Calibri"/>
                <a:cs typeface="Calibri"/>
                <a:sym typeface="Calibri"/>
              </a:rPr>
              <a:t>and URL of </a:t>
            </a:r>
            <a:r>
              <a:rPr lang="en" sz="1800" b="0" i="0" u="none" dirty="0" err="1">
                <a:solidFill>
                  <a:schemeClr val="dk1"/>
                </a:solidFill>
                <a:latin typeface="Calibri"/>
                <a:ea typeface="Calibri"/>
                <a:cs typeface="Calibri"/>
                <a:sym typeface="Calibri"/>
              </a:rPr>
              <a:t>your </a:t>
            </a:r>
            <a:r>
              <a:rPr lang="en" sz="1800" b="0" i="0" u="none" dirty="0">
                <a:solidFill>
                  <a:schemeClr val="dk1"/>
                </a:solidFill>
                <a:latin typeface="Calibri"/>
                <a:ea typeface="Calibri"/>
                <a:cs typeface="Calibri"/>
                <a:sym typeface="Calibri"/>
              </a:rPr>
              <a:t>website.</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Arial"/>
              <a:buChar char="•"/>
            </a:pPr>
            <a:r>
              <a:rPr lang="en" sz="1800" b="0" i="0" u="none" dirty="0">
                <a:solidFill>
                  <a:schemeClr val="dk1"/>
                </a:solidFill>
                <a:latin typeface="Calibri"/>
                <a:ea typeface="Calibri"/>
                <a:cs typeface="Calibri"/>
                <a:sym typeface="Calibri"/>
              </a:rPr>
              <a:t>In the </a:t>
            </a:r>
            <a:r>
              <a:rPr lang="en" sz="1800" b="0" i="0" u="none" dirty="0" err="1">
                <a:solidFill>
                  <a:schemeClr val="dk1"/>
                </a:solidFill>
                <a:latin typeface="Calibri"/>
                <a:ea typeface="Calibri"/>
                <a:cs typeface="Calibri"/>
                <a:sym typeface="Calibri"/>
              </a:rPr>
              <a:t>hostels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they spend the night</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pilgrims </a:t>
            </a:r>
            <a:r>
              <a:rPr lang="en" sz="1800" b="0" i="0" u="none" dirty="0">
                <a:solidFill>
                  <a:schemeClr val="dk1"/>
                </a:solidFill>
                <a:latin typeface="Calibri"/>
                <a:ea typeface="Calibri"/>
                <a:cs typeface="Calibri"/>
                <a:sym typeface="Calibri"/>
              </a:rPr>
              <a:t>whose card number ( </a:t>
            </a:r>
            <a:r>
              <a:rPr lang="en" sz="1800" b="0" i="0" u="none" dirty="0" err="1">
                <a:solidFill>
                  <a:schemeClr val="dk1"/>
                </a:solidFill>
                <a:latin typeface="Calibri"/>
                <a:ea typeface="Calibri"/>
                <a:cs typeface="Calibri"/>
                <a:sym typeface="Calibri"/>
              </a:rPr>
              <a:t>unique </a:t>
            </a:r>
            <a:r>
              <a:rPr lang="en" sz="1800" b="0" i="0" u="none" dirty="0">
                <a:solidFill>
                  <a:schemeClr val="dk1"/>
                </a:solidFill>
                <a:latin typeface="Calibri"/>
                <a:ea typeface="Calibri"/>
                <a:cs typeface="Calibri"/>
                <a:sym typeface="Calibri"/>
              </a:rPr>
              <a:t>) is </a:t>
            </a:r>
            <a:r>
              <a:rPr lang="en" sz="1800" b="0" i="0" u="none" dirty="0" err="1">
                <a:solidFill>
                  <a:schemeClr val="dk1"/>
                </a:solidFill>
                <a:latin typeface="Calibri"/>
                <a:ea typeface="Calibri"/>
                <a:cs typeface="Calibri"/>
                <a:sym typeface="Calibri"/>
              </a:rPr>
              <a:t>registered , their _ _</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name </a:t>
            </a:r>
            <a:r>
              <a:rPr lang="en" sz="1800" b="0" i="0" u="none" dirty="0">
                <a:solidFill>
                  <a:schemeClr val="dk1"/>
                </a:solidFill>
                <a:latin typeface="Calibri"/>
                <a:ea typeface="Calibri"/>
                <a:cs typeface="Calibri"/>
                <a:sym typeface="Calibri"/>
              </a:rPr>
              <a:t>and </a:t>
            </a:r>
            <a:r>
              <a:rPr lang="en" sz="1800" b="0" i="0" u="none" dirty="0" err="1">
                <a:solidFill>
                  <a:schemeClr val="dk1"/>
                </a:solidFill>
                <a:latin typeface="Calibri"/>
                <a:ea typeface="Calibri"/>
                <a:cs typeface="Calibri"/>
                <a:sym typeface="Calibri"/>
              </a:rPr>
              <a:t>nationality </a:t>
            </a:r>
            <a:r>
              <a:rPr lang="en"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Arial"/>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Arial"/>
              <a:buChar char="•"/>
            </a:pPr>
            <a:r>
              <a:rPr lang="en" sz="1800" b="0" i="0" u="none" dirty="0">
                <a:solidFill>
                  <a:schemeClr val="dk1"/>
                </a:solidFill>
                <a:latin typeface="Calibri"/>
                <a:ea typeface="Calibri"/>
                <a:cs typeface="Calibri"/>
                <a:sym typeface="Calibri"/>
              </a:rPr>
              <a:t>The entry </a:t>
            </a:r>
            <a:r>
              <a:rPr lang="en" sz="1800" b="0" i="0" u="none" dirty="0" err="1">
                <a:solidFill>
                  <a:schemeClr val="dk1"/>
                </a:solidFill>
                <a:latin typeface="Calibri"/>
                <a:ea typeface="Calibri"/>
                <a:cs typeface="Calibri"/>
                <a:sym typeface="Calibri"/>
              </a:rPr>
              <a:t>date </a:t>
            </a:r>
            <a:r>
              <a:rPr lang="en" sz="1800" b="0" i="0" u="none" dirty="0">
                <a:solidFill>
                  <a:schemeClr val="dk1"/>
                </a:solidFill>
                <a:latin typeface="Calibri"/>
                <a:ea typeface="Calibri"/>
                <a:cs typeface="Calibri"/>
                <a:sym typeface="Calibri"/>
              </a:rPr>
              <a:t>of </a:t>
            </a:r>
            <a:r>
              <a:rPr lang="en" sz="1800" b="0" i="0" u="none" dirty="0" err="1">
                <a:solidFill>
                  <a:schemeClr val="dk1"/>
                </a:solidFill>
                <a:latin typeface="Calibri"/>
                <a:ea typeface="Calibri"/>
                <a:cs typeface="Calibri"/>
                <a:sym typeface="Calibri"/>
              </a:rPr>
              <a:t>each </a:t>
            </a:r>
            <a:r>
              <a:rPr lang="en" sz="1800" b="0" i="0" u="none" dirty="0">
                <a:solidFill>
                  <a:schemeClr val="dk1"/>
                </a:solidFill>
                <a:latin typeface="Calibri"/>
                <a:ea typeface="Calibri"/>
                <a:cs typeface="Calibri"/>
                <a:sym typeface="Calibri"/>
              </a:rPr>
              <a:t>must </a:t>
            </a:r>
            <a:r>
              <a:rPr lang="en" sz="1800" b="0" i="0" u="none" dirty="0" err="1">
                <a:solidFill>
                  <a:schemeClr val="dk1"/>
                </a:solidFill>
                <a:latin typeface="Calibri"/>
                <a:ea typeface="Calibri"/>
                <a:cs typeface="Calibri"/>
                <a:sym typeface="Calibri"/>
              </a:rPr>
              <a:t>be recorded .</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pilgrim </a:t>
            </a:r>
            <a:r>
              <a:rPr lang="en" sz="1800" b="0" i="0" u="none" dirty="0">
                <a:solidFill>
                  <a:schemeClr val="dk1"/>
                </a:solidFill>
                <a:latin typeface="Calibri"/>
                <a:ea typeface="Calibri"/>
                <a:cs typeface="Calibri"/>
                <a:sym typeface="Calibri"/>
              </a:rPr>
              <a:t>in the </a:t>
            </a:r>
            <a:r>
              <a:rPr lang="en" sz="1800" b="0" i="0" u="none" dirty="0" err="1">
                <a:solidFill>
                  <a:schemeClr val="dk1"/>
                </a:solidFill>
                <a:latin typeface="Calibri"/>
                <a:ea typeface="Calibri"/>
                <a:cs typeface="Calibri"/>
                <a:sym typeface="Calibri"/>
              </a:rPr>
              <a:t>hostel</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corresponding </a:t>
            </a:r>
            <a:r>
              <a:rPr lang="en" sz="1800" b="0" i="0" u="none" dirty="0">
                <a:solidFill>
                  <a:schemeClr val="dk1"/>
                </a:solidFill>
                <a:latin typeface="Calibri"/>
                <a:ea typeface="Calibri"/>
                <a:cs typeface="Calibri"/>
                <a:sym typeface="Calibri"/>
              </a:rPr>
              <a: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25</a:t>
            </a:fld>
            <a:endParaRPr/>
          </a:p>
        </p:txBody>
      </p:sp>
      <p:sp>
        <p:nvSpPr>
          <p:cNvPr id="104" name="Google Shape;104;p15"/>
          <p:cNvSpPr txBox="1"/>
          <p:nvPr/>
        </p:nvSpPr>
        <p:spPr>
          <a:xfrm>
            <a:off x="523875" y="1177925"/>
            <a:ext cx="7991475"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Every entity, whatever its type, is transformed into a table that contains the same attributes of the entity, except the multivalued ones.</a:t>
            </a:r>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07" name="Google Shape;107;p15"/>
          <p:cNvPicPr preferRelativeResize="0"/>
          <p:nvPr/>
        </p:nvPicPr>
        <p:blipFill rotWithShape="1">
          <a:blip r:embed="rId3">
            <a:alphaModFix/>
          </a:blip>
          <a:srcRect/>
          <a:stretch/>
        </p:blipFill>
        <p:spPr>
          <a:xfrm>
            <a:off x="1192212" y="3100387"/>
            <a:ext cx="6654800" cy="1485900"/>
          </a:xfrm>
          <a:prstGeom prst="rect">
            <a:avLst/>
          </a:prstGeom>
          <a:noFill/>
          <a:ln>
            <a:noFill/>
          </a:ln>
        </p:spPr>
      </p:pic>
    </p:spTree>
    <p:extLst>
      <p:ext uri="{BB962C8B-B14F-4D97-AF65-F5344CB8AC3E}">
        <p14:creationId xmlns:p14="http://schemas.microsoft.com/office/powerpoint/2010/main" val="3454837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13" name="Google Shape;113;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26</a:t>
            </a:fld>
            <a:endParaRPr/>
          </a:p>
        </p:txBody>
      </p:sp>
      <p:sp>
        <p:nvSpPr>
          <p:cNvPr id="115" name="Google Shape;115;p16"/>
          <p:cNvSpPr txBox="1"/>
          <p:nvPr/>
        </p:nvSpPr>
        <p:spPr>
          <a:xfrm>
            <a:off x="523875" y="1177925"/>
            <a:ext cx="7991475" cy="1939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Relationships with correspondence type N:M between an entity A and an entity B give rise to a table whose primary key is formed by the concatenation of the primary keys of tables A and B. The table will also have the attributes that are specific to the relationship.</a:t>
            </a:r>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8" name="Google Shape;118;p16"/>
          <p:cNvPicPr preferRelativeResize="0"/>
          <p:nvPr/>
        </p:nvPicPr>
        <p:blipFill rotWithShape="1">
          <a:blip r:embed="rId3">
            <a:alphaModFix/>
          </a:blip>
          <a:srcRect/>
          <a:stretch/>
        </p:blipFill>
        <p:spPr>
          <a:xfrm>
            <a:off x="1187450" y="3308350"/>
            <a:ext cx="6276975" cy="3062287"/>
          </a:xfrm>
          <a:prstGeom prst="rect">
            <a:avLst/>
          </a:prstGeom>
          <a:noFill/>
          <a:ln>
            <a:noFill/>
          </a:ln>
        </p:spPr>
      </p:pic>
      <p:cxnSp>
        <p:nvCxnSpPr>
          <p:cNvPr id="119" name="Google Shape;119;p16"/>
          <p:cNvCxnSpPr/>
          <p:nvPr/>
        </p:nvCxnSpPr>
        <p:spPr>
          <a:xfrm>
            <a:off x="2476500" y="6334125"/>
            <a:ext cx="776400" cy="0"/>
          </a:xfrm>
          <a:prstGeom prst="straightConnector1">
            <a:avLst/>
          </a:prstGeom>
          <a:noFill/>
          <a:ln w="19050"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224831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25" name="Google Shape;125;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27</a:t>
            </a:fld>
            <a:endParaRPr/>
          </a:p>
        </p:txBody>
      </p:sp>
      <p:sp>
        <p:nvSpPr>
          <p:cNvPr id="127" name="Google Shape;127;p17"/>
          <p:cNvSpPr txBox="1"/>
          <p:nvPr/>
        </p:nvSpPr>
        <p:spPr>
          <a:xfrm>
            <a:off x="523875" y="1177925"/>
            <a:ext cx="7991475"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 the primary key of the entity with maximum participation 1 </a:t>
            </a:r>
            <a:endParaRPr/>
          </a:p>
        </p:txBody>
      </p:sp>
      <p:sp>
        <p:nvSpPr>
          <p:cNvPr id="128" name="Google Shape;128;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30" name="Google Shape;130;p17"/>
          <p:cNvPicPr preferRelativeResize="0"/>
          <p:nvPr/>
        </p:nvPicPr>
        <p:blipFill rotWithShape="1">
          <a:blip r:embed="rId3">
            <a:alphaModFix/>
          </a:blip>
          <a:srcRect/>
          <a:stretch/>
        </p:blipFill>
        <p:spPr>
          <a:xfrm>
            <a:off x="1258887" y="2708275"/>
            <a:ext cx="6369050" cy="2881312"/>
          </a:xfrm>
          <a:prstGeom prst="rect">
            <a:avLst/>
          </a:prstGeom>
          <a:noFill/>
          <a:ln>
            <a:noFill/>
          </a:ln>
        </p:spPr>
      </p:pic>
    </p:spTree>
    <p:extLst>
      <p:ext uri="{BB962C8B-B14F-4D97-AF65-F5344CB8AC3E}">
        <p14:creationId xmlns:p14="http://schemas.microsoft.com/office/powerpoint/2010/main" val="1491862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36" name="Google Shape;136;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28</a:t>
            </a:fld>
            <a:endParaRPr/>
          </a:p>
        </p:txBody>
      </p:sp>
      <p:sp>
        <p:nvSpPr>
          <p:cNvPr id="138" name="Google Shape;138;p18"/>
          <p:cNvSpPr txBox="1"/>
          <p:nvPr/>
        </p:nvSpPr>
        <p:spPr>
          <a:xfrm>
            <a:off x="523875" y="1177925"/>
            <a:ext cx="7991475" cy="535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 sz="1800" b="1" i="0" u="none" dirty="0" err="1">
                <a:solidFill>
                  <a:schemeClr val="dk1"/>
                </a:solidFill>
                <a:latin typeface="Calibri"/>
                <a:ea typeface="Calibri"/>
                <a:cs typeface="Calibri"/>
                <a:sym typeface="Calibri"/>
              </a:rPr>
              <a:t>A</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relationship </a:t>
            </a:r>
            <a:r>
              <a:rPr lang="en" sz="1800" b="1" i="0" u="none" dirty="0">
                <a:solidFill>
                  <a:schemeClr val="dk1"/>
                </a:solidFill>
                <a:latin typeface="Calibri"/>
                <a:ea typeface="Calibri"/>
                <a:cs typeface="Calibri"/>
                <a:sym typeface="Calibri"/>
              </a:rPr>
              <a:t>with 1:1 </a:t>
            </a:r>
            <a:r>
              <a:rPr lang="en" sz="1800" b="1" i="0" u="none" dirty="0" err="1">
                <a:solidFill>
                  <a:schemeClr val="dk1"/>
                </a:solidFill>
                <a:latin typeface="Calibri"/>
                <a:ea typeface="Calibri"/>
                <a:cs typeface="Calibri"/>
                <a:sym typeface="Calibri"/>
              </a:rPr>
              <a:t>cardinality between two entities </a:t>
            </a:r>
            <a:r>
              <a:rPr lang="en" sz="1800" b="1" i="0" u="none" dirty="0">
                <a:solidFill>
                  <a:schemeClr val="dk1"/>
                </a:solidFill>
                <a:latin typeface="Calibri"/>
                <a:ea typeface="Calibri"/>
                <a:cs typeface="Calibri"/>
                <a:sym typeface="Calibri"/>
              </a:rPr>
              <a:t>A and B </a:t>
            </a:r>
            <a:r>
              <a:rPr lang="en" sz="1800" b="1" i="0" u="none" dirty="0" err="1">
                <a:solidFill>
                  <a:schemeClr val="dk1"/>
                </a:solidFill>
                <a:latin typeface="Calibri"/>
                <a:ea typeface="Calibri"/>
                <a:cs typeface="Calibri"/>
                <a:sym typeface="Calibri"/>
              </a:rPr>
              <a:t>presents</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three</a:t>
            </a:r>
            <a:r>
              <a:rPr lang="en" sz="1800" b="1" i="0" u="none" dirty="0">
                <a:solidFill>
                  <a:schemeClr val="dk1"/>
                </a:solidFill>
                <a:latin typeface="Calibri"/>
                <a:ea typeface="Calibri"/>
                <a:cs typeface="Calibri"/>
                <a:sym typeface="Calibri"/>
              </a:rPr>
              <a:t> </a:t>
            </a:r>
            <a:r>
              <a:rPr lang="en" sz="1800" b="1" i="0" u="none" dirty="0" err="1">
                <a:solidFill>
                  <a:schemeClr val="dk1"/>
                </a:solidFill>
                <a:latin typeface="Calibri"/>
                <a:ea typeface="Calibri"/>
                <a:cs typeface="Calibri"/>
                <a:sym typeface="Calibri"/>
              </a:rPr>
              <a:t>cases </a:t>
            </a:r>
            <a:r>
              <a:rPr lang="en" sz="1800" b="1"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A's </a:t>
            </a:r>
            <a:r>
              <a:rPr lang="en" sz="1800" b="0" i="0" u="none" dirty="0" err="1">
                <a:solidFill>
                  <a:schemeClr val="dk1"/>
                </a:solidFill>
                <a:latin typeface="Calibri"/>
                <a:ea typeface="Calibri"/>
                <a:cs typeface="Calibri"/>
                <a:sym typeface="Calibri"/>
              </a:rPr>
              <a:t>share is </a:t>
            </a:r>
            <a:r>
              <a:rPr lang="en" sz="1800" b="0" i="0" u="none" dirty="0">
                <a:solidFill>
                  <a:schemeClr val="dk1"/>
                </a:solidFill>
                <a:latin typeface="Calibri"/>
                <a:ea typeface="Calibri"/>
                <a:cs typeface="Calibri"/>
                <a:sym typeface="Calibri"/>
              </a:rPr>
              <a:t>(0,1) and B's share </a:t>
            </a:r>
            <a:r>
              <a:rPr lang="en" sz="1800" b="0" i="0" u="none" dirty="0" err="1">
                <a:solidFill>
                  <a:schemeClr val="dk1"/>
                </a:solidFill>
                <a:latin typeface="Calibri"/>
                <a:ea typeface="Calibri"/>
                <a:cs typeface="Calibri"/>
                <a:sym typeface="Calibri"/>
              </a:rPr>
              <a:t>is </a:t>
            </a:r>
            <a:r>
              <a:rPr lang="en" sz="1800" b="0" i="0" u="none" dirty="0">
                <a:solidFill>
                  <a:schemeClr val="dk1"/>
                </a:solidFill>
                <a:latin typeface="Calibri"/>
                <a:ea typeface="Calibri"/>
                <a:cs typeface="Calibri"/>
                <a:sym typeface="Calibri"/>
              </a:rPr>
              <a:t>(1,1), B's </a:t>
            </a:r>
            <a:r>
              <a:rPr lang="en" sz="1800" b="0" i="0" u="none" dirty="0" err="1">
                <a:solidFill>
                  <a:schemeClr val="dk1"/>
                </a:solidFill>
                <a:latin typeface="Calibri"/>
                <a:ea typeface="Calibri"/>
                <a:cs typeface="Calibri"/>
                <a:sym typeface="Calibri"/>
              </a:rPr>
              <a:t>primary </a:t>
            </a:r>
            <a:r>
              <a:rPr lang="en" sz="1800" b="0" i="0" u="none" dirty="0">
                <a:solidFill>
                  <a:schemeClr val="dk1"/>
                </a:solidFill>
                <a:latin typeface="Calibri"/>
                <a:ea typeface="Calibri"/>
                <a:cs typeface="Calibri"/>
                <a:sym typeface="Calibri"/>
              </a:rPr>
              <a:t>key is </a:t>
            </a:r>
            <a:r>
              <a:rPr lang="en" sz="1800" b="0" i="0" u="none" dirty="0" err="1">
                <a:solidFill>
                  <a:schemeClr val="dk1"/>
                </a:solidFill>
                <a:latin typeface="Calibri"/>
                <a:ea typeface="Calibri"/>
                <a:cs typeface="Calibri"/>
                <a:sym typeface="Calibri"/>
              </a:rPr>
              <a:t>propagated to </a:t>
            </a:r>
            <a:r>
              <a:rPr lang="en" sz="1800" b="0" i="0" u="none" dirty="0">
                <a:solidFill>
                  <a:schemeClr val="dk1"/>
                </a:solidFill>
                <a:latin typeface="Calibri"/>
                <a:ea typeface="Calibri"/>
                <a:cs typeface="Calibri"/>
                <a:sym typeface="Calibri"/>
              </a:rPr>
              <a:t>be a </a:t>
            </a:r>
            <a:r>
              <a:rPr lang="en" sz="1800" b="0" i="0" u="none" dirty="0" err="1">
                <a:solidFill>
                  <a:schemeClr val="dk1"/>
                </a:solidFill>
                <a:latin typeface="Calibri"/>
                <a:ea typeface="Calibri"/>
                <a:cs typeface="Calibri"/>
                <a:sym typeface="Calibri"/>
              </a:rPr>
              <a:t>foreign key </a:t>
            </a:r>
            <a:r>
              <a:rPr lang="en" sz="1800" b="0" i="0" u="none" dirty="0">
                <a:solidFill>
                  <a:schemeClr val="dk1"/>
                </a:solidFill>
                <a:latin typeface="Calibri"/>
                <a:ea typeface="Calibri"/>
                <a:cs typeface="Calibri"/>
                <a:sym typeface="Calibri"/>
              </a:rPr>
              <a:t>in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A.</a:t>
            </a:r>
            <a:endParaRPr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A's </a:t>
            </a:r>
            <a:r>
              <a:rPr lang="en" sz="1800" b="0" i="0" u="none" dirty="0" err="1">
                <a:solidFill>
                  <a:schemeClr val="dk1"/>
                </a:solidFill>
                <a:latin typeface="Calibri"/>
                <a:ea typeface="Calibri"/>
                <a:cs typeface="Calibri"/>
                <a:sym typeface="Calibri"/>
              </a:rPr>
              <a:t>share is </a:t>
            </a:r>
            <a:r>
              <a:rPr lang="en" sz="1800" b="0" i="0" u="none" dirty="0">
                <a:solidFill>
                  <a:schemeClr val="dk1"/>
                </a:solidFill>
                <a:latin typeface="Calibri"/>
                <a:ea typeface="Calibri"/>
                <a:cs typeface="Calibri"/>
                <a:sym typeface="Calibri"/>
              </a:rPr>
              <a:t>(1,1) and B's </a:t>
            </a:r>
            <a:r>
              <a:rPr lang="en" sz="1800" b="0" i="0" u="none" dirty="0" err="1">
                <a:solidFill>
                  <a:schemeClr val="dk1"/>
                </a:solidFill>
                <a:latin typeface="Calibri"/>
                <a:ea typeface="Calibri"/>
                <a:cs typeface="Calibri"/>
                <a:sym typeface="Calibri"/>
              </a:rPr>
              <a:t>is </a:t>
            </a:r>
            <a:r>
              <a:rPr lang="en" sz="1800" b="0" i="0" u="none" dirty="0">
                <a:solidFill>
                  <a:schemeClr val="dk1"/>
                </a:solidFill>
                <a:latin typeface="Calibri"/>
                <a:ea typeface="Calibri"/>
                <a:cs typeface="Calibri"/>
                <a:sym typeface="Calibri"/>
              </a:rPr>
              <a:t>(1,1), the </a:t>
            </a:r>
            <a:r>
              <a:rPr lang="en" sz="1800" b="0" i="0" u="none" dirty="0" err="1">
                <a:solidFill>
                  <a:schemeClr val="dk1"/>
                </a:solidFill>
                <a:latin typeface="Calibri"/>
                <a:ea typeface="Calibri"/>
                <a:cs typeface="Calibri"/>
                <a:sym typeface="Calibri"/>
              </a:rPr>
              <a:t>primary </a:t>
            </a:r>
            <a:r>
              <a:rPr lang="en" sz="1800" b="0" i="0" u="none" dirty="0">
                <a:solidFill>
                  <a:schemeClr val="dk1"/>
                </a:solidFill>
                <a:latin typeface="Calibri"/>
                <a:ea typeface="Calibri"/>
                <a:cs typeface="Calibri"/>
                <a:sym typeface="Calibri"/>
              </a:rPr>
              <a:t>key of </a:t>
            </a:r>
            <a:r>
              <a:rPr lang="en" sz="1800" b="0" i="0" u="none" dirty="0" err="1">
                <a:solidFill>
                  <a:schemeClr val="dk1"/>
                </a:solidFill>
                <a:latin typeface="Calibri"/>
                <a:ea typeface="Calibri"/>
                <a:cs typeface="Calibri"/>
                <a:sym typeface="Calibri"/>
              </a:rPr>
              <a:t>any </a:t>
            </a:r>
            <a:r>
              <a:rPr lang="en" sz="1800" b="0" i="0" u="none" dirty="0">
                <a:solidFill>
                  <a:schemeClr val="dk1"/>
                </a:solidFill>
                <a:latin typeface="Calibri"/>
                <a:ea typeface="Calibri"/>
                <a:cs typeface="Calibri"/>
                <a:sym typeface="Calibri"/>
              </a:rPr>
              <a:t>of </a:t>
            </a:r>
            <a:r>
              <a:rPr lang="en" sz="1800" b="0" i="0" u="none" dirty="0" err="1">
                <a:solidFill>
                  <a:schemeClr val="dk1"/>
                </a:solidFill>
                <a:latin typeface="Calibri"/>
                <a:ea typeface="Calibri"/>
                <a:cs typeface="Calibri"/>
                <a:sym typeface="Calibri"/>
              </a:rPr>
              <a:t>the </a:t>
            </a:r>
            <a:r>
              <a:rPr lang="en" sz="1800" b="0" i="0" u="none" dirty="0">
                <a:solidFill>
                  <a:schemeClr val="dk1"/>
                </a:solidFill>
                <a:latin typeface="Calibri"/>
                <a:ea typeface="Calibri"/>
                <a:cs typeface="Calibri"/>
                <a:sym typeface="Calibri"/>
              </a:rPr>
              <a:t>two </a:t>
            </a:r>
            <a:r>
              <a:rPr lang="en" sz="1800" b="0" i="0" u="none" dirty="0" err="1">
                <a:solidFill>
                  <a:schemeClr val="dk1"/>
                </a:solidFill>
                <a:latin typeface="Calibri"/>
                <a:ea typeface="Calibri"/>
                <a:cs typeface="Calibri"/>
                <a:sym typeface="Calibri"/>
              </a:rPr>
              <a:t>tables is propagated</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as a foreign </a:t>
            </a:r>
            <a:r>
              <a:rPr lang="en" sz="1800" b="0" i="0" u="none" dirty="0">
                <a:solidFill>
                  <a:schemeClr val="dk1"/>
                </a:solidFill>
                <a:latin typeface="Calibri"/>
                <a:ea typeface="Calibri"/>
                <a:cs typeface="Calibri"/>
                <a:sym typeface="Calibri"/>
              </a:rPr>
              <a:t>key to the </a:t>
            </a:r>
            <a:r>
              <a:rPr lang="en" sz="1800" b="0" i="0" u="none" dirty="0" err="1">
                <a:solidFill>
                  <a:schemeClr val="dk1"/>
                </a:solidFill>
                <a:latin typeface="Calibri"/>
                <a:ea typeface="Calibri"/>
                <a:cs typeface="Calibri"/>
                <a:sym typeface="Calibri"/>
              </a:rPr>
              <a:t>other</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table </a:t>
            </a:r>
            <a:r>
              <a:rPr lang="en" sz="1800" b="0" i="0" u="none" dirty="0">
                <a:solidFill>
                  <a:schemeClr val="dk1"/>
                </a:solidFill>
                <a:latin typeface="Calibri"/>
                <a:ea typeface="Calibri"/>
                <a:cs typeface="Calibri"/>
                <a:sym typeface="Calibri"/>
              </a:rPr>
              <a:t>.</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 sz="1800" b="0" i="0" u="none" dirty="0">
                <a:solidFill>
                  <a:schemeClr val="dk1"/>
                </a:solidFill>
                <a:latin typeface="Calibri"/>
                <a:ea typeface="Calibri"/>
                <a:cs typeface="Calibri"/>
                <a:sym typeface="Calibri"/>
              </a:rPr>
              <a:t> </a:t>
            </a:r>
            <a:endParaRPr dirty="0"/>
          </a:p>
          <a:p>
            <a:pPr marL="0" marR="0" lvl="0" indent="-114300" algn="l" rtl="0">
              <a:lnSpc>
                <a:spcPct val="100000"/>
              </a:lnSpc>
              <a:spcBef>
                <a:spcPts val="0"/>
              </a:spcBef>
              <a:spcAft>
                <a:spcPts val="0"/>
              </a:spcAft>
              <a:buClr>
                <a:schemeClr val="dk1"/>
              </a:buClr>
              <a:buSzPts val="1800"/>
              <a:buFont typeface="Noto Sans Symbols"/>
              <a:buChar char="❑"/>
            </a:pPr>
            <a:r>
              <a:rPr lang="en" sz="1800" b="0" i="0" u="none" dirty="0">
                <a:solidFill>
                  <a:schemeClr val="dk1"/>
                </a:solidFill>
                <a:latin typeface="Calibri"/>
                <a:ea typeface="Calibri"/>
                <a:cs typeface="Calibri"/>
                <a:sym typeface="Calibri"/>
              </a:rPr>
              <a:t>If the </a:t>
            </a:r>
            <a:r>
              <a:rPr lang="en" sz="1800" b="0" i="0" u="none" dirty="0" err="1">
                <a:solidFill>
                  <a:schemeClr val="dk1"/>
                </a:solidFill>
                <a:latin typeface="Calibri"/>
                <a:ea typeface="Calibri"/>
                <a:cs typeface="Calibri"/>
                <a:sym typeface="Calibri"/>
              </a:rPr>
              <a:t>participation </a:t>
            </a:r>
            <a:r>
              <a:rPr lang="en" sz="1800" b="0" i="0" u="none" dirty="0">
                <a:solidFill>
                  <a:schemeClr val="dk1"/>
                </a:solidFill>
                <a:latin typeface="Calibri"/>
                <a:ea typeface="Calibri"/>
                <a:cs typeface="Calibri"/>
                <a:sym typeface="Calibri"/>
              </a:rPr>
              <a:t>of </a:t>
            </a:r>
            <a:r>
              <a:rPr lang="en" sz="1800" b="0" i="0" u="none" dirty="0" err="1">
                <a:solidFill>
                  <a:schemeClr val="dk1"/>
                </a:solidFill>
                <a:latin typeface="Calibri"/>
                <a:ea typeface="Calibri"/>
                <a:cs typeface="Calibri"/>
                <a:sym typeface="Calibri"/>
              </a:rPr>
              <a:t>both</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entities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is </a:t>
            </a:r>
            <a:r>
              <a:rPr lang="en" sz="1800" b="0" i="0" u="none" dirty="0">
                <a:solidFill>
                  <a:schemeClr val="dk1"/>
                </a:solidFill>
                <a:latin typeface="Calibri"/>
                <a:ea typeface="Calibri"/>
                <a:cs typeface="Calibri"/>
                <a:sym typeface="Calibri"/>
              </a:rPr>
              <a:t>(0,1), it </a:t>
            </a:r>
            <a:r>
              <a:rPr lang="en" sz="1800" b="0" i="0" u="none" dirty="0" err="1">
                <a:solidFill>
                  <a:schemeClr val="dk1"/>
                </a:solidFill>
                <a:latin typeface="Calibri"/>
                <a:ea typeface="Calibri"/>
                <a:cs typeface="Calibri"/>
                <a:sym typeface="Calibri"/>
              </a:rPr>
              <a:t>is</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as </a:t>
            </a:r>
            <a:r>
              <a:rPr lang="en" sz="1800" b="0" i="0" u="none" dirty="0">
                <a:solidFill>
                  <a:schemeClr val="dk1"/>
                </a:solidFill>
                <a:latin typeface="Calibri"/>
                <a:ea typeface="Calibri"/>
                <a:cs typeface="Calibri"/>
                <a:sym typeface="Calibri"/>
              </a:rPr>
              <a:t>the </a:t>
            </a:r>
            <a:r>
              <a:rPr lang="en" sz="1800" b="0" i="0" u="none" dirty="0" err="1">
                <a:solidFill>
                  <a:schemeClr val="dk1"/>
                </a:solidFill>
                <a:latin typeface="Calibri"/>
                <a:ea typeface="Calibri"/>
                <a:cs typeface="Calibri"/>
                <a:sym typeface="Calibri"/>
              </a:rPr>
              <a:t>case </a:t>
            </a:r>
            <a:r>
              <a:rPr lang="en" sz="1800" b="0" i="0" u="none" dirty="0">
                <a:solidFill>
                  <a:schemeClr val="dk1"/>
                </a:solidFill>
                <a:latin typeface="Calibri"/>
                <a:ea typeface="Calibri"/>
                <a:cs typeface="Calibri"/>
                <a:sym typeface="Calibri"/>
              </a:rPr>
              <a:t>of </a:t>
            </a:r>
            <a:r>
              <a:rPr lang="en" sz="1800" b="0" i="0" u="none" dirty="0" err="1">
                <a:solidFill>
                  <a:schemeClr val="dk1"/>
                </a:solidFill>
                <a:latin typeface="Calibri"/>
                <a:ea typeface="Calibri"/>
                <a:cs typeface="Calibri"/>
                <a:sym typeface="Calibri"/>
              </a:rPr>
              <a:t>the</a:t>
            </a:r>
            <a:r>
              <a:rPr lang="en" sz="1800" b="0" i="0" u="none" dirty="0">
                <a:solidFill>
                  <a:schemeClr val="dk1"/>
                </a:solidFill>
                <a:latin typeface="Calibri"/>
                <a:ea typeface="Calibri"/>
                <a:cs typeface="Calibri"/>
                <a:sym typeface="Calibri"/>
              </a:rPr>
              <a:t> </a:t>
            </a:r>
            <a:r>
              <a:rPr lang="en" sz="1800" b="0" i="0" u="none" dirty="0" err="1">
                <a:solidFill>
                  <a:schemeClr val="dk1"/>
                </a:solidFill>
                <a:latin typeface="Calibri"/>
                <a:ea typeface="Calibri"/>
                <a:cs typeface="Calibri"/>
                <a:sym typeface="Calibri"/>
              </a:rPr>
              <a:t>relationships </a:t>
            </a:r>
            <a:r>
              <a:rPr lang="en" sz="1800" b="0" i="0" u="none" dirty="0">
                <a:solidFill>
                  <a:schemeClr val="dk1"/>
                </a:solidFill>
                <a:latin typeface="Calibri"/>
                <a:ea typeface="Calibri"/>
                <a:cs typeface="Calibri"/>
                <a:sym typeface="Calibri"/>
              </a:rPr>
              <a:t>with correspondence </a:t>
            </a:r>
            <a:r>
              <a:rPr lang="en" sz="1800" b="0" i="0" u="none" dirty="0" err="1">
                <a:solidFill>
                  <a:schemeClr val="dk1"/>
                </a:solidFill>
                <a:latin typeface="Calibri"/>
                <a:ea typeface="Calibri"/>
                <a:cs typeface="Calibri"/>
                <a:sym typeface="Calibri"/>
              </a:rPr>
              <a:t>type N : </a:t>
            </a:r>
            <a:r>
              <a:rPr lang="en" sz="1800" b="0" i="0" u="none" dirty="0">
                <a:solidFill>
                  <a:schemeClr val="dk1"/>
                </a:solidFill>
                <a:latin typeface="Calibri"/>
                <a:ea typeface="Calibri"/>
                <a:cs typeface="Calibri"/>
                <a:sym typeface="Calibri"/>
              </a:rPr>
              <a:t>M.</a:t>
            </a:r>
            <a:endParaRPr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39" name="Google Shape;139;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1" name="Google Shape;141;p18"/>
          <p:cNvPicPr preferRelativeResize="0"/>
          <p:nvPr/>
        </p:nvPicPr>
        <p:blipFill rotWithShape="1">
          <a:blip r:embed="rId3">
            <a:alphaModFix/>
          </a:blip>
          <a:srcRect/>
          <a:stretch/>
        </p:blipFill>
        <p:spPr>
          <a:xfrm>
            <a:off x="1236662" y="2406650"/>
            <a:ext cx="6276975" cy="1000125"/>
          </a:xfrm>
          <a:prstGeom prst="rect">
            <a:avLst/>
          </a:prstGeom>
          <a:noFill/>
          <a:ln>
            <a:noFill/>
          </a:ln>
        </p:spPr>
      </p:pic>
      <p:pic>
        <p:nvPicPr>
          <p:cNvPr id="142" name="Google Shape;142;p18"/>
          <p:cNvPicPr preferRelativeResize="0"/>
          <p:nvPr/>
        </p:nvPicPr>
        <p:blipFill rotWithShape="1">
          <a:blip r:embed="rId4">
            <a:alphaModFix/>
          </a:blip>
          <a:srcRect/>
          <a:stretch/>
        </p:blipFill>
        <p:spPr>
          <a:xfrm>
            <a:off x="2319337" y="3619500"/>
            <a:ext cx="4400550" cy="885825"/>
          </a:xfrm>
          <a:prstGeom prst="rect">
            <a:avLst/>
          </a:prstGeom>
          <a:noFill/>
          <a:ln>
            <a:noFill/>
          </a:ln>
        </p:spPr>
      </p:pic>
    </p:spTree>
    <p:extLst>
      <p:ext uri="{BB962C8B-B14F-4D97-AF65-F5344CB8AC3E}">
        <p14:creationId xmlns:p14="http://schemas.microsoft.com/office/powerpoint/2010/main" val="3836202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48" name="Google Shape;148;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29</a:t>
            </a:fld>
            <a:endParaRPr/>
          </a:p>
        </p:txBody>
      </p:sp>
      <p:sp>
        <p:nvSpPr>
          <p:cNvPr id="150" name="Google Shape;150;p19"/>
          <p:cNvSpPr txBox="1"/>
          <p:nvPr/>
        </p:nvSpPr>
        <p:spPr>
          <a:xfrm>
            <a:off x="523875" y="1177925"/>
            <a:ext cx="7991475" cy="2308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A </a:t>
            </a:r>
            <a:r>
              <a:rPr lang="en" sz="2400" b="1" i="0" u="none">
                <a:solidFill>
                  <a:schemeClr val="dk1"/>
                </a:solidFill>
                <a:latin typeface="Calibri"/>
                <a:ea typeface="Calibri"/>
                <a:cs typeface="Calibri"/>
                <a:sym typeface="Calibri"/>
              </a:rPr>
              <a:t>multivalued attribute </a:t>
            </a:r>
            <a:r>
              <a:rPr lang="en" sz="2400" b="0" i="0" u="none">
                <a:solidFill>
                  <a:schemeClr val="dk1"/>
                </a:solidFill>
                <a:latin typeface="Calibri"/>
                <a:ea typeface="Calibri"/>
                <a:cs typeface="Calibri"/>
                <a:sym typeface="Calibri"/>
              </a:rPr>
              <a:t>of an entity gives rise to a table made up of two attributes: the key of the entity of which it is a part and the corresponding attribute, not being multivalued in this new table. The primary key will be the concatenation of the two attributes or a new identifier chosen for that function.</a:t>
            </a:r>
            <a:endParaRPr/>
          </a:p>
        </p:txBody>
      </p:sp>
      <p:sp>
        <p:nvSpPr>
          <p:cNvPr id="151" name="Google Shape;151;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3" name="Google Shape;153;p19"/>
          <p:cNvPicPr preferRelativeResize="0"/>
          <p:nvPr/>
        </p:nvPicPr>
        <p:blipFill rotWithShape="1">
          <a:blip r:embed="rId3">
            <a:alphaModFix/>
          </a:blip>
          <a:srcRect/>
          <a:stretch/>
        </p:blipFill>
        <p:spPr>
          <a:xfrm>
            <a:off x="1547812" y="3716337"/>
            <a:ext cx="6030912" cy="2160587"/>
          </a:xfrm>
          <a:prstGeom prst="rect">
            <a:avLst/>
          </a:prstGeom>
          <a:noFill/>
          <a:ln>
            <a:noFill/>
          </a:ln>
        </p:spPr>
      </p:pic>
    </p:spTree>
    <p:extLst>
      <p:ext uri="{BB962C8B-B14F-4D97-AF65-F5344CB8AC3E}">
        <p14:creationId xmlns:p14="http://schemas.microsoft.com/office/powerpoint/2010/main" val="18526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 The relational model</a:t>
            </a:r>
            <a:endParaRPr/>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a:t>
            </a:fld>
            <a:endParaRPr/>
          </a:p>
        </p:txBody>
      </p:sp>
      <p:sp>
        <p:nvSpPr>
          <p:cNvPr id="104" name="Google Shape;104;p15"/>
          <p:cNvSpPr txBox="1"/>
          <p:nvPr/>
        </p:nvSpPr>
        <p:spPr>
          <a:xfrm>
            <a:off x="642937" y="1357312"/>
            <a:ext cx="7991475" cy="44624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 sz="2000" b="1" i="0" u="none">
                <a:solidFill>
                  <a:schemeClr val="dk1"/>
                </a:solidFill>
                <a:latin typeface="Arial"/>
                <a:ea typeface="Arial"/>
                <a:cs typeface="Arial"/>
                <a:sym typeface="Arial"/>
              </a:rPr>
              <a:t>The relational model is the most appropriate, currently, to represent the structure of a database. This is due to:</a:t>
            </a:r>
            <a:endParaRPr/>
          </a:p>
          <a:p>
            <a:pPr marL="0" marR="0" lvl="0" indent="0" algn="l"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 </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0" i="0" u="none">
                <a:solidFill>
                  <a:schemeClr val="dk1"/>
                </a:solidFill>
                <a:latin typeface="Calibri"/>
                <a:ea typeface="Calibri"/>
                <a:cs typeface="Calibri"/>
                <a:sym typeface="Calibri"/>
              </a:rPr>
              <a:t>It is a simple, powerful and flexible model for designing a database.</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0" i="0" u="none">
                <a:solidFill>
                  <a:schemeClr val="dk1"/>
                </a:solidFill>
                <a:latin typeface="Calibri"/>
                <a:ea typeface="Calibri"/>
                <a:cs typeface="Calibri"/>
                <a:sym typeface="Calibri"/>
              </a:rPr>
              <a:t>It has a mathematical basis in relational algebra. Any operation on elements of the relational model derives from an operation of relational algebra.</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0" i="0" u="none">
                <a:solidFill>
                  <a:schemeClr val="dk1"/>
                </a:solidFill>
                <a:latin typeface="Calibri"/>
                <a:ea typeface="Calibri"/>
                <a:cs typeface="Calibri"/>
                <a:sym typeface="Calibri"/>
              </a:rPr>
              <a:t>Its basis in relational algebra has facilitated the construction of the SQL language to manipulate data.</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0" i="0" u="none">
                <a:solidFill>
                  <a:schemeClr val="dk1"/>
                </a:solidFill>
                <a:latin typeface="Calibri"/>
                <a:ea typeface="Calibri"/>
                <a:cs typeface="Calibri"/>
                <a:sym typeface="Calibri"/>
              </a:rPr>
              <a:t>Most DBMSs are relational, they are based on this model.</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r>
              <a:rPr lang="en" sz="2000" b="1" i="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Recommended blog from El Baul del Programmer</a:t>
            </a:r>
            <a:endParaRPr/>
          </a:p>
          <a:p>
            <a:pPr marL="0" marR="0" lvl="0" indent="0" algn="l" rtl="0">
              <a:lnSpc>
                <a:spcPct val="100000"/>
              </a:lnSpc>
              <a:spcBef>
                <a:spcPts val="0"/>
              </a:spcBef>
              <a:spcAft>
                <a:spcPts val="0"/>
              </a:spcAft>
              <a:buNone/>
            </a:pPr>
            <a:endParaRPr sz="2000" b="1" i="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59" name="Google Shape;159;p2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30</a:t>
            </a:fld>
            <a:endParaRPr/>
          </a:p>
        </p:txBody>
      </p:sp>
      <p:sp>
        <p:nvSpPr>
          <p:cNvPr id="161" name="Google Shape;161;p20"/>
          <p:cNvSpPr txBox="1"/>
          <p:nvPr/>
        </p:nvSpPr>
        <p:spPr>
          <a:xfrm>
            <a:off x="523875" y="1177925"/>
            <a:ext cx="7991475" cy="1323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A relationship with </a:t>
            </a:r>
            <a:r>
              <a:rPr lang="en" sz="2000" b="1" i="0" u="none">
                <a:solidFill>
                  <a:schemeClr val="dk1"/>
                </a:solidFill>
                <a:latin typeface="Calibri"/>
                <a:ea typeface="Calibri"/>
                <a:cs typeface="Calibri"/>
                <a:sym typeface="Calibri"/>
              </a:rPr>
              <a:t>an existing dependency </a:t>
            </a:r>
            <a:r>
              <a:rPr lang="en" sz="2000" b="0" i="0" u="none">
                <a:solidFill>
                  <a:schemeClr val="dk1"/>
                </a:solidFill>
                <a:latin typeface="Calibri"/>
                <a:ea typeface="Calibri"/>
                <a:cs typeface="Calibri"/>
                <a:sym typeface="Calibri"/>
              </a:rPr>
              <a:t>causes the primary key of the strong entity to be propagated as a foreign key in the table corresponding to the weak entity. The primary key in the table corresponding to the weak entity will be the one indicated for said entity in the ER schema.</a:t>
            </a:r>
            <a:endParaRPr/>
          </a:p>
        </p:txBody>
      </p:sp>
      <p:sp>
        <p:nvSpPr>
          <p:cNvPr id="162" name="Google Shape;162;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3" name="Google Shape;163;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64" name="Google Shape;164;p20"/>
          <p:cNvPicPr preferRelativeResize="0"/>
          <p:nvPr/>
        </p:nvPicPr>
        <p:blipFill rotWithShape="1">
          <a:blip r:embed="rId3">
            <a:alphaModFix/>
          </a:blip>
          <a:srcRect/>
          <a:stretch/>
        </p:blipFill>
        <p:spPr>
          <a:xfrm>
            <a:off x="1914525" y="2925239"/>
            <a:ext cx="5314950" cy="2514600"/>
          </a:xfrm>
          <a:prstGeom prst="rect">
            <a:avLst/>
          </a:prstGeom>
          <a:noFill/>
          <a:ln>
            <a:noFill/>
          </a:ln>
        </p:spPr>
      </p:pic>
    </p:spTree>
    <p:extLst>
      <p:ext uri="{BB962C8B-B14F-4D97-AF65-F5344CB8AC3E}">
        <p14:creationId xmlns:p14="http://schemas.microsoft.com/office/powerpoint/2010/main" val="307832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70" name="Google Shape;170;p2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1" name="Google Shape;171;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31</a:t>
            </a:fld>
            <a:endParaRPr/>
          </a:p>
        </p:txBody>
      </p:sp>
      <p:sp>
        <p:nvSpPr>
          <p:cNvPr id="172" name="Google Shape;172;p21"/>
          <p:cNvSpPr txBox="1"/>
          <p:nvPr/>
        </p:nvSpPr>
        <p:spPr>
          <a:xfrm>
            <a:off x="523875" y="1177925"/>
            <a:ext cx="8224837" cy="163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A relationship with </a:t>
            </a:r>
            <a:r>
              <a:rPr lang="en" sz="2000" b="1" i="0" u="none">
                <a:solidFill>
                  <a:schemeClr val="dk1"/>
                </a:solidFill>
                <a:latin typeface="Calibri"/>
                <a:ea typeface="Calibri"/>
                <a:cs typeface="Calibri"/>
                <a:sym typeface="Calibri"/>
              </a:rPr>
              <a:t>a dependency on identification </a:t>
            </a:r>
            <a:r>
              <a:rPr lang="en" sz="2000" b="0" i="0" u="none">
                <a:solidFill>
                  <a:schemeClr val="dk1"/>
                </a:solidFill>
                <a:latin typeface="Calibri"/>
                <a:ea typeface="Calibri"/>
                <a:cs typeface="Calibri"/>
                <a:sym typeface="Calibri"/>
              </a:rPr>
              <a:t>causes the primary key of the strong entity to be propagated as a foreign key in the table corresponding to the weak entity. The primary key in the table corresponding to the weak entity will be the concatenation of the propagated foreign key and the weak entity identifier indicated in the ER schema.</a:t>
            </a:r>
            <a:endParaRPr/>
          </a:p>
        </p:txBody>
      </p:sp>
      <p:sp>
        <p:nvSpPr>
          <p:cNvPr id="173" name="Google Shape;173;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5" name="Google Shape;175;p21"/>
          <p:cNvPicPr preferRelativeResize="0"/>
          <p:nvPr/>
        </p:nvPicPr>
        <p:blipFill rotWithShape="1">
          <a:blip r:embed="rId3">
            <a:alphaModFix/>
          </a:blip>
          <a:srcRect/>
          <a:stretch/>
        </p:blipFill>
        <p:spPr>
          <a:xfrm>
            <a:off x="1187450" y="3141662"/>
            <a:ext cx="6076950" cy="3016250"/>
          </a:xfrm>
          <a:prstGeom prst="rect">
            <a:avLst/>
          </a:prstGeom>
          <a:noFill/>
          <a:ln>
            <a:noFill/>
          </a:ln>
        </p:spPr>
      </p:pic>
    </p:spTree>
    <p:extLst>
      <p:ext uri="{BB962C8B-B14F-4D97-AF65-F5344CB8AC3E}">
        <p14:creationId xmlns:p14="http://schemas.microsoft.com/office/powerpoint/2010/main" val="201674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81" name="Google Shape;181;p2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32</a:t>
            </a:fld>
            <a:endParaRPr/>
          </a:p>
        </p:txBody>
      </p:sp>
      <p:sp>
        <p:nvSpPr>
          <p:cNvPr id="183" name="Google Shape;183;p22"/>
          <p:cNvSpPr txBox="1"/>
          <p:nvPr/>
        </p:nvSpPr>
        <p:spPr>
          <a:xfrm>
            <a:off x="139700" y="936625"/>
            <a:ext cx="5551487" cy="5324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When</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us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we found </a:t>
            </a:r>
            <a:r>
              <a:rPr lang="en" sz="2000" b="0" i="0" u="none" dirty="0">
                <a:solidFill>
                  <a:schemeClr val="dk1"/>
                </a:solidFill>
                <a:latin typeface="Calibri"/>
                <a:ea typeface="Calibri"/>
                <a:cs typeface="Calibri"/>
                <a:sym typeface="Calibri"/>
              </a:rPr>
              <a:t>a </a:t>
            </a:r>
            <a:r>
              <a:rPr lang="en" sz="2000" b="1" i="0" u="none" dirty="0" err="1">
                <a:solidFill>
                  <a:schemeClr val="dk1"/>
                </a:solidFill>
                <a:latin typeface="Calibri"/>
                <a:ea typeface="Calibri"/>
                <a:cs typeface="Calibri"/>
                <a:sym typeface="Calibri"/>
              </a:rPr>
              <a:t>superclass </a:t>
            </a:r>
            <a:r>
              <a:rPr lang="en" sz="2000" b="0" i="0" u="none" dirty="0">
                <a:solidFill>
                  <a:schemeClr val="dk1"/>
                </a:solidFill>
                <a:latin typeface="Calibri"/>
                <a:ea typeface="Calibri"/>
                <a:cs typeface="Calibri"/>
                <a:sym typeface="Calibri"/>
              </a:rPr>
              <a:t>and </a:t>
            </a:r>
            <a:r>
              <a:rPr lang="en" sz="2000" b="0" i="0" u="none" dirty="0" err="1">
                <a:solidFill>
                  <a:schemeClr val="dk1"/>
                </a:solidFill>
                <a:latin typeface="Calibri"/>
                <a:ea typeface="Calibri"/>
                <a:cs typeface="Calibri"/>
                <a:sym typeface="Calibri"/>
              </a:rPr>
              <a:t>various</a:t>
            </a:r>
            <a:r>
              <a:rPr lang="en" sz="2000" b="0"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subclasses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have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several</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options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for</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transform it </a:t>
            </a:r>
            <a:r>
              <a:rPr lang="en" sz="2000" b="0" i="0" u="none" dirty="0">
                <a:solidFill>
                  <a:schemeClr val="dk1"/>
                </a:solidFill>
                <a:latin typeface="Calibri"/>
                <a:ea typeface="Calibri"/>
                <a:cs typeface="Calibri"/>
                <a:sym typeface="Calibri"/>
              </a:rPr>
              <a:t>into the </a:t>
            </a:r>
            <a:r>
              <a:rPr lang="en" sz="2000" b="0" i="0" u="none" dirty="0" err="1">
                <a:solidFill>
                  <a:schemeClr val="dk1"/>
                </a:solidFill>
                <a:latin typeface="Calibri"/>
                <a:ea typeface="Calibri"/>
                <a:cs typeface="Calibri"/>
                <a:sym typeface="Calibri"/>
              </a:rPr>
              <a:t>model</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relational </a:t>
            </a:r>
            <a:r>
              <a:rPr lang="en" sz="2000" b="0" i="0" u="none" dirty="0">
                <a:solidFill>
                  <a:schemeClr val="dk1"/>
                </a:solidFill>
                <a:latin typeface="Calibri"/>
                <a:ea typeface="Calibri"/>
                <a:cs typeface="Calibri"/>
                <a:sym typeface="Calibri"/>
              </a:rPr>
              <a:t>:</a:t>
            </a:r>
            <a:endParaRPr dirty="0"/>
          </a:p>
          <a:p>
            <a:pPr marL="0" marR="0" lvl="0" indent="-127000" algn="l" rtl="0">
              <a:lnSpc>
                <a:spcPct val="100000"/>
              </a:lnSpc>
              <a:spcBef>
                <a:spcPts val="0"/>
              </a:spcBef>
              <a:spcAft>
                <a:spcPts val="0"/>
              </a:spcAft>
              <a:buClr>
                <a:schemeClr val="dk1"/>
              </a:buClr>
              <a:buSzPts val="2000"/>
              <a:buFont typeface="Calibri"/>
              <a:buAutoNum type="arabicPeriod"/>
            </a:pPr>
            <a:r>
              <a:rPr lang="en" sz="2000" b="0" i="0" u="none" dirty="0" err="1">
                <a:solidFill>
                  <a:schemeClr val="dk1"/>
                </a:solidFill>
                <a:latin typeface="Calibri"/>
                <a:ea typeface="Calibri"/>
                <a:cs typeface="Calibri"/>
                <a:sym typeface="Calibri"/>
              </a:rPr>
              <a:t>Encompass </a:t>
            </a:r>
            <a:r>
              <a:rPr lang="en" sz="2000" b="0" i="0" u="none" dirty="0">
                <a:solidFill>
                  <a:schemeClr val="dk1"/>
                </a:solidFill>
                <a:latin typeface="Calibri"/>
                <a:ea typeface="Calibri"/>
                <a:cs typeface="Calibri"/>
                <a:sym typeface="Calibri"/>
              </a:rPr>
              <a:t>the </a:t>
            </a:r>
            <a:r>
              <a:rPr lang="en" sz="2000" b="0" i="0" u="none" dirty="0" err="1">
                <a:solidFill>
                  <a:schemeClr val="dk1"/>
                </a:solidFill>
                <a:latin typeface="Calibri"/>
                <a:ea typeface="Calibri"/>
                <a:cs typeface="Calibri"/>
                <a:sym typeface="Calibri"/>
              </a:rPr>
              <a:t>superclass </a:t>
            </a:r>
            <a:r>
              <a:rPr lang="en" sz="2000" b="0" i="0" u="none" dirty="0">
                <a:solidFill>
                  <a:schemeClr val="dk1"/>
                </a:solidFill>
                <a:latin typeface="Calibri"/>
                <a:ea typeface="Calibri"/>
                <a:cs typeface="Calibri"/>
                <a:sym typeface="Calibri"/>
              </a:rPr>
              <a:t>and </a:t>
            </a:r>
            <a:r>
              <a:rPr lang="en" sz="2000" b="0" i="0" u="none" dirty="0" err="1">
                <a:solidFill>
                  <a:schemeClr val="dk1"/>
                </a:solidFill>
                <a:latin typeface="Calibri"/>
                <a:ea typeface="Calibri"/>
                <a:cs typeface="Calibri"/>
                <a:sym typeface="Calibri"/>
              </a:rPr>
              <a:t>the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subclasses </a:t>
            </a:r>
            <a:r>
              <a:rPr lang="en" sz="2000" b="0" i="0" u="none" dirty="0">
                <a:solidFill>
                  <a:schemeClr val="dk1"/>
                </a:solidFill>
                <a:latin typeface="Calibri"/>
                <a:ea typeface="Calibri"/>
                <a:cs typeface="Calibri"/>
                <a:sym typeface="Calibri"/>
              </a:rPr>
              <a:t>in </a:t>
            </a:r>
            <a:r>
              <a:rPr lang="en" sz="2000" b="1" i="0" u="none" dirty="0" err="1">
                <a:solidFill>
                  <a:schemeClr val="dk1"/>
                </a:solidFill>
                <a:latin typeface="Calibri"/>
                <a:ea typeface="Calibri"/>
                <a:cs typeface="Calibri"/>
                <a:sym typeface="Calibri"/>
              </a:rPr>
              <a:t>a </a:t>
            </a:r>
            <a:r>
              <a:rPr lang="en" sz="2000" b="1" i="0" u="none" dirty="0">
                <a:solidFill>
                  <a:schemeClr val="dk1"/>
                </a:solidFill>
                <a:latin typeface="Calibri"/>
                <a:ea typeface="Calibri"/>
                <a:cs typeface="Calibri"/>
                <a:sym typeface="Calibri"/>
              </a:rPr>
              <a:t>single </a:t>
            </a:r>
            <a:r>
              <a:rPr lang="en" sz="2000" b="1" i="0" u="none" dirty="0" err="1">
                <a:solidFill>
                  <a:schemeClr val="dk1"/>
                </a:solidFill>
                <a:latin typeface="Calibri"/>
                <a:ea typeface="Calibri"/>
                <a:cs typeface="Calibri"/>
                <a:sym typeface="Calibri"/>
              </a:rPr>
              <a:t>table</a:t>
            </a:r>
            <a:r>
              <a:rPr lang="en" sz="2000" b="1" i="0" u="none" dirty="0">
                <a:solidFill>
                  <a:schemeClr val="dk1"/>
                </a:solidFill>
                <a:latin typeface="Calibri"/>
                <a:ea typeface="Calibri"/>
                <a:cs typeface="Calibri"/>
                <a:sym typeface="Calibri"/>
              </a:rPr>
              <a:t> </a:t>
            </a:r>
            <a:r>
              <a:rPr lang="en" sz="2000" b="0" i="0" u="none" dirty="0">
                <a:solidFill>
                  <a:schemeClr val="dk1"/>
                </a:solidFill>
                <a:latin typeface="Calibri"/>
                <a:ea typeface="Calibri"/>
                <a:cs typeface="Calibri"/>
                <a:sym typeface="Calibri"/>
              </a:rPr>
              <a:t>with </a:t>
            </a:r>
            <a:r>
              <a:rPr lang="en" sz="2000" b="0" i="0" u="none" dirty="0" err="1">
                <a:solidFill>
                  <a:schemeClr val="dk1"/>
                </a:solidFill>
                <a:latin typeface="Calibri"/>
                <a:ea typeface="Calibri"/>
                <a:cs typeface="Calibri"/>
                <a:sym typeface="Calibri"/>
              </a:rPr>
              <a:t>all </a:t>
            </a:r>
            <a:r>
              <a:rPr lang="en" sz="2000" b="0" i="0" u="none" dirty="0">
                <a:solidFill>
                  <a:schemeClr val="dk1"/>
                </a:solidFill>
                <a:latin typeface="Calibri"/>
                <a:ea typeface="Calibri"/>
                <a:cs typeface="Calibri"/>
                <a:sym typeface="Calibri"/>
              </a:rPr>
              <a:t>the </a:t>
            </a:r>
            <a:r>
              <a:rPr lang="en" sz="2000" b="0" i="0" u="none" dirty="0" err="1">
                <a:solidFill>
                  <a:schemeClr val="dk1"/>
                </a:solidFill>
                <a:latin typeface="Calibri"/>
                <a:ea typeface="Calibri"/>
                <a:cs typeface="Calibri"/>
                <a:sym typeface="Calibri"/>
              </a:rPr>
              <a:t>attributes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common </a:t>
            </a:r>
            <a:r>
              <a:rPr lang="en" sz="2000" b="0" i="0" u="none" dirty="0">
                <a:solidFill>
                  <a:schemeClr val="dk1"/>
                </a:solidFill>
                <a:latin typeface="Calibri"/>
                <a:ea typeface="Calibri"/>
                <a:cs typeface="Calibri"/>
                <a:sym typeface="Calibri"/>
              </a:rPr>
              <a:t>and uncommon </a:t>
            </a:r>
            <a:r>
              <a:rPr lang="en" sz="2000" b="0" i="0" u="none" dirty="0" err="1">
                <a:solidFill>
                  <a:schemeClr val="dk1"/>
                </a:solidFill>
                <a:latin typeface="Calibri"/>
                <a:ea typeface="Calibri"/>
                <a:cs typeface="Calibri"/>
                <a:sym typeface="Calibri"/>
              </a:rPr>
              <a:t>, </a:t>
            </a:r>
            <a:r>
              <a:rPr lang="en" sz="2000" b="0" i="0" u="none" dirty="0">
                <a:solidFill>
                  <a:schemeClr val="dk1"/>
                </a:solidFill>
                <a:latin typeface="Calibri"/>
                <a:ea typeface="Calibri"/>
                <a:cs typeface="Calibri"/>
                <a:sym typeface="Calibri"/>
              </a:rPr>
              <a:t>of </a:t>
            </a:r>
            <a:r>
              <a:rPr lang="en" sz="2000" b="0" i="0" u="none" dirty="0" err="1">
                <a:solidFill>
                  <a:schemeClr val="dk1"/>
                </a:solidFill>
                <a:latin typeface="Calibri"/>
                <a:ea typeface="Calibri"/>
                <a:cs typeface="Calibri"/>
                <a:sym typeface="Calibri"/>
              </a:rPr>
              <a:t>the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entities </a:t>
            </a:r>
            <a:r>
              <a:rPr lang="en" sz="2000" b="0" i="0" u="none" dirty="0">
                <a:solidFill>
                  <a:schemeClr val="dk1"/>
                </a:solidFill>
                <a:latin typeface="Calibri"/>
                <a:ea typeface="Calibri"/>
                <a:cs typeface="Calibri"/>
                <a:sym typeface="Calibri"/>
              </a:rPr>
              <a:t>. The </a:t>
            </a:r>
            <a:r>
              <a:rPr lang="en" sz="2000" b="0" i="0" u="none" dirty="0" err="1">
                <a:solidFill>
                  <a:schemeClr val="dk1"/>
                </a:solidFill>
                <a:latin typeface="Calibri"/>
                <a:ea typeface="Calibri"/>
                <a:cs typeface="Calibri"/>
                <a:sym typeface="Calibri"/>
              </a:rPr>
              <a:t>table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must</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have </a:t>
            </a:r>
            <a:r>
              <a:rPr lang="en" sz="2000" b="0" i="0" u="none" dirty="0">
                <a:solidFill>
                  <a:schemeClr val="dk1"/>
                </a:solidFill>
                <a:latin typeface="Calibri"/>
                <a:ea typeface="Calibri"/>
                <a:cs typeface="Calibri"/>
                <a:sym typeface="Calibri"/>
              </a:rPr>
              <a:t>a “ </a:t>
            </a:r>
            <a:r>
              <a:rPr lang="en" sz="2000" b="0" i="0" u="none" dirty="0" err="1">
                <a:solidFill>
                  <a:schemeClr val="dk1"/>
                </a:solidFill>
                <a:latin typeface="Calibri"/>
                <a:ea typeface="Calibri"/>
                <a:cs typeface="Calibri"/>
                <a:sym typeface="Calibri"/>
              </a:rPr>
              <a:t>Type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attribute that</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distinguish </a:t>
            </a:r>
            <a:r>
              <a:rPr lang="en" sz="2000" b="0" i="0" u="none" dirty="0">
                <a:solidFill>
                  <a:schemeClr val="dk1"/>
                </a:solidFill>
                <a:latin typeface="Calibri"/>
                <a:ea typeface="Calibri"/>
                <a:cs typeface="Calibri"/>
                <a:sym typeface="Calibri"/>
              </a:rPr>
              <a:t>between </a:t>
            </a:r>
            <a:r>
              <a:rPr lang="en" sz="2000" b="0" i="0" u="none" dirty="0" err="1">
                <a:solidFill>
                  <a:schemeClr val="dk1"/>
                </a:solidFill>
                <a:latin typeface="Calibri"/>
                <a:ea typeface="Calibri"/>
                <a:cs typeface="Calibri"/>
                <a:sym typeface="Calibri"/>
              </a:rPr>
              <a:t>subclasses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Valid </a:t>
            </a:r>
            <a:r>
              <a:rPr lang="en" sz="2000" b="0" i="0" u="none" dirty="0">
                <a:solidFill>
                  <a:schemeClr val="dk1"/>
                </a:solidFill>
                <a:latin typeface="Calibri"/>
                <a:ea typeface="Calibri"/>
                <a:cs typeface="Calibri"/>
                <a:sym typeface="Calibri"/>
              </a:rPr>
              <a:t>only </a:t>
            </a:r>
            <a:r>
              <a:rPr lang="en" sz="2000" b="0" i="0" u="none" dirty="0" err="1">
                <a:solidFill>
                  <a:schemeClr val="dk1"/>
                </a:solidFill>
                <a:latin typeface="Calibri"/>
                <a:ea typeface="Calibri"/>
                <a:cs typeface="Calibri"/>
                <a:sym typeface="Calibri"/>
              </a:rPr>
              <a:t>if </a:t>
            </a:r>
            <a:r>
              <a:rPr lang="en" sz="2000" b="0" i="0" u="none" dirty="0">
                <a:solidFill>
                  <a:schemeClr val="dk1"/>
                </a:solidFill>
                <a:latin typeface="Calibri"/>
                <a:ea typeface="Calibri"/>
                <a:cs typeface="Calibri"/>
                <a:sym typeface="Calibri"/>
              </a:rPr>
              <a:t>there are no </a:t>
            </a:r>
            <a:r>
              <a:rPr lang="en" sz="2000" b="0" i="0" u="none" dirty="0" err="1">
                <a:solidFill>
                  <a:schemeClr val="dk1"/>
                </a:solidFill>
                <a:latin typeface="Calibri"/>
                <a:ea typeface="Calibri"/>
                <a:cs typeface="Calibri"/>
                <a:sym typeface="Calibri"/>
              </a:rPr>
              <a:t>relationships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particulars </a:t>
            </a:r>
            <a:r>
              <a:rPr lang="en" sz="2000" b="0" i="0" u="none" dirty="0">
                <a:solidFill>
                  <a:schemeClr val="dk1"/>
                </a:solidFill>
                <a:latin typeface="Calibri"/>
                <a:ea typeface="Calibri"/>
                <a:cs typeface="Calibri"/>
                <a:sym typeface="Calibri"/>
              </a:rPr>
              <a:t>of </a:t>
            </a:r>
            <a:r>
              <a:rPr lang="en" sz="2000" b="0" i="0" u="none" dirty="0" err="1">
                <a:solidFill>
                  <a:schemeClr val="dk1"/>
                </a:solidFill>
                <a:latin typeface="Calibri"/>
                <a:ea typeface="Calibri"/>
                <a:cs typeface="Calibri"/>
                <a:sym typeface="Calibri"/>
              </a:rPr>
              <a:t>the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subclasses </a:t>
            </a:r>
            <a:r>
              <a:rPr lang="en" sz="2000" b="0" i="0" u="none" dirty="0">
                <a:solidFill>
                  <a:schemeClr val="dk1"/>
                </a:solidFill>
                <a:latin typeface="Calibri"/>
                <a:ea typeface="Calibri"/>
                <a:cs typeface="Calibri"/>
                <a:sym typeface="Calibri"/>
              </a:rPr>
              <a:t>and </a:t>
            </a:r>
            <a:r>
              <a:rPr lang="en" sz="2000" b="0" i="0" u="none" dirty="0" err="1">
                <a:solidFill>
                  <a:schemeClr val="dk1"/>
                </a:solidFill>
                <a:latin typeface="Calibri"/>
                <a:ea typeface="Calibri"/>
                <a:cs typeface="Calibri"/>
                <a:sym typeface="Calibri"/>
              </a:rPr>
              <a:t>whether </a:t>
            </a:r>
            <a:r>
              <a:rPr lang="en" sz="2000" b="0" i="0" u="none" dirty="0">
                <a:solidFill>
                  <a:schemeClr val="dk1"/>
                </a:solidFill>
                <a:latin typeface="Calibri"/>
                <a:ea typeface="Calibri"/>
                <a:cs typeface="Calibri"/>
                <a:sym typeface="Calibri"/>
              </a:rPr>
              <a:t>they are </a:t>
            </a:r>
            <a:r>
              <a:rPr lang="en" sz="2000" b="0" i="0" u="none" dirty="0" err="1">
                <a:solidFill>
                  <a:schemeClr val="dk1"/>
                </a:solidFill>
                <a:latin typeface="Calibri"/>
                <a:ea typeface="Calibri"/>
                <a:cs typeface="Calibri"/>
                <a:sym typeface="Calibri"/>
              </a:rPr>
              <a:t>exclusive </a:t>
            </a:r>
            <a:r>
              <a:rPr lang="en" sz="2000" b="0" i="0" u="none" dirty="0">
                <a:solidFill>
                  <a:schemeClr val="dk1"/>
                </a:solidFill>
                <a:latin typeface="Calibri"/>
                <a:ea typeface="Calibri"/>
                <a:cs typeface="Calibri"/>
                <a:sym typeface="Calibri"/>
              </a:rPr>
              <a:t>.</a:t>
            </a:r>
            <a:endParaRPr dirty="0"/>
          </a:p>
          <a:p>
            <a:pPr marL="0" marR="0" lvl="0" indent="-127000" algn="l" rtl="0">
              <a:lnSpc>
                <a:spcPct val="100000"/>
              </a:lnSpc>
              <a:spcBef>
                <a:spcPts val="0"/>
              </a:spcBef>
              <a:spcAft>
                <a:spcPts val="0"/>
              </a:spcAft>
              <a:buClr>
                <a:schemeClr val="dk1"/>
              </a:buClr>
              <a:buSzPts val="2000"/>
              <a:buFont typeface="Calibri"/>
              <a:buAutoNum type="arabicPeriod"/>
            </a:pPr>
            <a:r>
              <a:rPr lang="en" sz="2000" b="1" i="0" u="none" dirty="0" err="1">
                <a:solidFill>
                  <a:schemeClr val="dk1"/>
                </a:solidFill>
                <a:latin typeface="Calibri"/>
                <a:ea typeface="Calibri"/>
                <a:cs typeface="Calibri"/>
                <a:sym typeface="Calibri"/>
              </a:rPr>
              <a:t>A</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board</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by</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each</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subclass</a:t>
            </a:r>
            <a:r>
              <a:rPr lang="en" sz="2000" b="1" i="0" u="none" dirty="0">
                <a:solidFill>
                  <a:schemeClr val="dk1"/>
                </a:solidFill>
                <a:latin typeface="Calibri"/>
                <a:ea typeface="Calibri"/>
                <a:cs typeface="Calibri"/>
                <a:sym typeface="Calibri"/>
              </a:rPr>
              <a:t> </a:t>
            </a:r>
            <a:r>
              <a:rPr lang="en" sz="2000" b="0" i="0" u="none" dirty="0">
                <a:solidFill>
                  <a:schemeClr val="dk1"/>
                </a:solidFill>
                <a:latin typeface="Calibri"/>
                <a:ea typeface="Calibri"/>
                <a:cs typeface="Calibri"/>
                <a:sym typeface="Calibri"/>
              </a:rPr>
              <a:t>with </a:t>
            </a:r>
            <a:r>
              <a:rPr lang="en" sz="2000" b="0" i="0" u="none" dirty="0" err="1">
                <a:solidFill>
                  <a:schemeClr val="dk1"/>
                </a:solidFill>
                <a:latin typeface="Calibri"/>
                <a:ea typeface="Calibri"/>
                <a:cs typeface="Calibri"/>
                <a:sym typeface="Calibri"/>
              </a:rPr>
              <a:t>attributes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own </a:t>
            </a:r>
            <a:r>
              <a:rPr lang="en" sz="2000" b="0" i="0" u="none" dirty="0">
                <a:solidFill>
                  <a:schemeClr val="dk1"/>
                </a:solidFill>
                <a:latin typeface="Calibri"/>
                <a:ea typeface="Calibri"/>
                <a:cs typeface="Calibri"/>
                <a:sym typeface="Calibri"/>
              </a:rPr>
              <a:t>and </a:t>
            </a:r>
            <a:r>
              <a:rPr lang="en" sz="2000" b="0" i="0" u="none" dirty="0" err="1">
                <a:solidFill>
                  <a:schemeClr val="dk1"/>
                </a:solidFill>
                <a:latin typeface="Calibri"/>
                <a:ea typeface="Calibri"/>
                <a:cs typeface="Calibri"/>
                <a:sym typeface="Calibri"/>
              </a:rPr>
              <a:t>common </a:t>
            </a:r>
            <a:r>
              <a:rPr lang="en" sz="2000" b="0" i="0" u="none" dirty="0">
                <a:solidFill>
                  <a:schemeClr val="dk1"/>
                </a:solidFill>
                <a:latin typeface="Calibri"/>
                <a:ea typeface="Calibri"/>
                <a:cs typeface="Calibri"/>
                <a:sym typeface="Calibri"/>
              </a:rPr>
              <a:t>. It is only valid </a:t>
            </a:r>
            <a:r>
              <a:rPr lang="en" sz="2000" b="0" i="0" u="none" dirty="0" err="1">
                <a:solidFill>
                  <a:schemeClr val="dk1"/>
                </a:solidFill>
                <a:latin typeface="Calibri"/>
                <a:ea typeface="Calibri"/>
                <a:cs typeface="Calibri"/>
                <a:sym typeface="Calibri"/>
              </a:rPr>
              <a:t>for</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exclusive</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totals </a:t>
            </a:r>
            <a:r>
              <a:rPr lang="en" sz="2000" b="0" i="0" u="none" dirty="0">
                <a:solidFill>
                  <a:schemeClr val="dk1"/>
                </a:solidFill>
                <a:latin typeface="Calibri"/>
                <a:ea typeface="Calibri"/>
                <a:cs typeface="Calibri"/>
                <a:sym typeface="Calibri"/>
              </a:rPr>
              <a:t>.</a:t>
            </a:r>
            <a:endParaRPr dirty="0"/>
          </a:p>
          <a:p>
            <a:pPr marL="0" marR="0" lvl="0" indent="-127000" algn="l" rtl="0">
              <a:lnSpc>
                <a:spcPct val="100000"/>
              </a:lnSpc>
              <a:spcBef>
                <a:spcPts val="0"/>
              </a:spcBef>
              <a:spcAft>
                <a:spcPts val="0"/>
              </a:spcAft>
              <a:buClr>
                <a:schemeClr val="dk1"/>
              </a:buClr>
              <a:buSzPts val="2000"/>
              <a:buFont typeface="Calibri"/>
              <a:buAutoNum type="arabicPeriod"/>
            </a:pPr>
            <a:r>
              <a:rPr lang="en" sz="2000" b="1" i="0" u="none" dirty="0" err="1">
                <a:solidFill>
                  <a:schemeClr val="dk1"/>
                </a:solidFill>
                <a:latin typeface="Calibri"/>
                <a:ea typeface="Calibri"/>
                <a:cs typeface="Calibri"/>
                <a:sym typeface="Calibri"/>
              </a:rPr>
              <a:t>A</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board</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for </a:t>
            </a:r>
            <a:r>
              <a:rPr lang="en" sz="2000" b="1" i="0" u="none" dirty="0">
                <a:solidFill>
                  <a:schemeClr val="dk1"/>
                </a:solidFill>
                <a:latin typeface="Calibri"/>
                <a:ea typeface="Calibri"/>
                <a:cs typeface="Calibri"/>
                <a:sym typeface="Calibri"/>
              </a:rPr>
              <a:t>the </a:t>
            </a:r>
            <a:r>
              <a:rPr lang="en" sz="2000" b="1" i="0" u="none" dirty="0" err="1">
                <a:solidFill>
                  <a:schemeClr val="dk1"/>
                </a:solidFill>
                <a:latin typeface="Calibri"/>
                <a:ea typeface="Calibri"/>
                <a:cs typeface="Calibri"/>
                <a:sym typeface="Calibri"/>
              </a:rPr>
              <a:t>superclass </a:t>
            </a:r>
            <a:r>
              <a:rPr lang="en" sz="2000" b="1" i="0" u="none" dirty="0">
                <a:solidFill>
                  <a:schemeClr val="dk1"/>
                </a:solidFill>
                <a:latin typeface="Calibri"/>
                <a:ea typeface="Calibri"/>
                <a:cs typeface="Calibri"/>
                <a:sym typeface="Calibri"/>
              </a:rPr>
              <a:t>and </a:t>
            </a:r>
            <a:r>
              <a:rPr lang="en" sz="2000" b="1" i="0" u="none" dirty="0" err="1">
                <a:solidFill>
                  <a:schemeClr val="dk1"/>
                </a:solidFill>
                <a:latin typeface="Calibri"/>
                <a:ea typeface="Calibri"/>
                <a:cs typeface="Calibri"/>
                <a:sym typeface="Calibri"/>
              </a:rPr>
              <a:t>a</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for</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each</a:t>
            </a:r>
            <a:r>
              <a:rPr lang="en" sz="2000" b="1" i="0" u="none" dirty="0">
                <a:solidFill>
                  <a:schemeClr val="dk1"/>
                </a:solidFill>
                <a:latin typeface="Calibri"/>
                <a:ea typeface="Calibri"/>
                <a:cs typeface="Calibri"/>
                <a:sym typeface="Calibri"/>
              </a:rPr>
              <a:t> </a:t>
            </a:r>
            <a:r>
              <a:rPr lang="en" sz="2000" b="1" i="0" u="none" dirty="0" err="1">
                <a:solidFill>
                  <a:schemeClr val="dk1"/>
                </a:solidFill>
                <a:latin typeface="Calibri"/>
                <a:ea typeface="Calibri"/>
                <a:cs typeface="Calibri"/>
                <a:sym typeface="Calibri"/>
              </a:rPr>
              <a:t>subclass </a:t>
            </a:r>
            <a:r>
              <a:rPr lang="en" sz="2000" b="0" i="0" u="none" dirty="0">
                <a:solidFill>
                  <a:schemeClr val="dk1"/>
                </a:solidFill>
                <a:latin typeface="Calibri"/>
                <a:ea typeface="Calibri"/>
                <a:cs typeface="Calibri"/>
                <a:sym typeface="Calibri"/>
              </a:rPr>
              <a:t>. Those of the </a:t>
            </a:r>
            <a:r>
              <a:rPr lang="en" sz="2000" b="0" i="0" u="none" dirty="0" err="1">
                <a:solidFill>
                  <a:schemeClr val="dk1"/>
                </a:solidFill>
                <a:latin typeface="Calibri"/>
                <a:ea typeface="Calibri"/>
                <a:cs typeface="Calibri"/>
                <a:sym typeface="Calibri"/>
              </a:rPr>
              <a:t>subclass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inherit the primary </a:t>
            </a:r>
            <a:r>
              <a:rPr lang="en" sz="2000" b="0" i="0" u="none" dirty="0">
                <a:solidFill>
                  <a:schemeClr val="dk1"/>
                </a:solidFill>
                <a:latin typeface="Calibri"/>
                <a:ea typeface="Calibri"/>
                <a:cs typeface="Calibri"/>
                <a:sym typeface="Calibri"/>
              </a:rPr>
              <a:t>key of the </a:t>
            </a:r>
            <a:r>
              <a:rPr lang="en" sz="2000" b="0" i="0" u="none" dirty="0" err="1">
                <a:solidFill>
                  <a:schemeClr val="dk1"/>
                </a:solidFill>
                <a:latin typeface="Calibri"/>
                <a:ea typeface="Calibri"/>
                <a:cs typeface="Calibri"/>
                <a:sym typeface="Calibri"/>
              </a:rPr>
              <a:t>superclass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as a foreign </a:t>
            </a:r>
            <a:r>
              <a:rPr lang="en" sz="2000" b="0" i="0" u="none" dirty="0">
                <a:solidFill>
                  <a:schemeClr val="dk1"/>
                </a:solidFill>
                <a:latin typeface="Calibri"/>
                <a:ea typeface="Calibri"/>
                <a:cs typeface="Calibri"/>
                <a:sym typeface="Calibri"/>
              </a:rPr>
              <a:t>key . worth </a:t>
            </a:r>
            <a:r>
              <a:rPr lang="en" sz="2000" b="0" i="0" u="none" dirty="0" err="1">
                <a:solidFill>
                  <a:schemeClr val="dk1"/>
                </a:solidFill>
                <a:latin typeface="Calibri"/>
                <a:ea typeface="Calibri"/>
                <a:cs typeface="Calibri"/>
                <a:sym typeface="Calibri"/>
              </a:rPr>
              <a:t>so much</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for</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totals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as</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partial </a:t>
            </a:r>
            <a:r>
              <a:rPr lang="en" sz="2000" b="0" i="0" u="none" dirty="0">
                <a:solidFill>
                  <a:schemeClr val="dk1"/>
                </a:solidFill>
                <a:latin typeface="Calibri"/>
                <a:ea typeface="Calibri"/>
                <a:cs typeface="Calibri"/>
                <a:sym typeface="Calibri"/>
              </a:rPr>
              <a:t>as </a:t>
            </a:r>
            <a:r>
              <a:rPr lang="en" sz="2000" b="0" i="0" u="none" dirty="0" err="1">
                <a:solidFill>
                  <a:schemeClr val="dk1"/>
                </a:solidFill>
                <a:latin typeface="Calibri"/>
                <a:ea typeface="Calibri"/>
                <a:cs typeface="Calibri"/>
                <a:sym typeface="Calibri"/>
              </a:rPr>
              <a:t>well</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that</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overlapping </a:t>
            </a:r>
            <a:r>
              <a:rPr lang="en" sz="2000" b="0" i="0" u="none" dirty="0">
                <a:solidFill>
                  <a:schemeClr val="dk1"/>
                </a:solidFill>
                <a:latin typeface="Calibri"/>
                <a:ea typeface="Calibri"/>
                <a:cs typeface="Calibri"/>
                <a:sym typeface="Calibri"/>
              </a:rPr>
              <a:t>and </a:t>
            </a:r>
            <a:r>
              <a:rPr lang="en" sz="2000" b="0" i="0" u="none" dirty="0" err="1">
                <a:solidFill>
                  <a:schemeClr val="dk1"/>
                </a:solidFill>
                <a:latin typeface="Calibri"/>
                <a:ea typeface="Calibri"/>
                <a:cs typeface="Calibri"/>
                <a:sym typeface="Calibri"/>
              </a:rPr>
              <a:t>exclusive </a:t>
            </a:r>
            <a:r>
              <a:rPr lang="en" sz="2000" b="0" i="0" u="none" dirty="0">
                <a:solidFill>
                  <a:schemeClr val="dk1"/>
                </a:solidFill>
                <a:latin typeface="Calibri"/>
                <a:ea typeface="Calibri"/>
                <a:cs typeface="Calibri"/>
                <a:sym typeface="Calibri"/>
              </a:rPr>
              <a:t>.</a:t>
            </a:r>
            <a:endParaRPr dirty="0"/>
          </a:p>
        </p:txBody>
      </p:sp>
      <p:sp>
        <p:nvSpPr>
          <p:cNvPr id="184" name="Google Shape;184;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86" name="Google Shape;186;p22"/>
          <p:cNvPicPr preferRelativeResize="0"/>
          <p:nvPr/>
        </p:nvPicPr>
        <p:blipFill rotWithShape="1">
          <a:blip r:embed="rId3">
            <a:alphaModFix/>
          </a:blip>
          <a:srcRect/>
          <a:stretch/>
        </p:blipFill>
        <p:spPr>
          <a:xfrm>
            <a:off x="5691187" y="1412875"/>
            <a:ext cx="3452812" cy="3168650"/>
          </a:xfrm>
          <a:prstGeom prst="rect">
            <a:avLst/>
          </a:prstGeom>
          <a:noFill/>
          <a:ln>
            <a:noFill/>
          </a:ln>
        </p:spPr>
      </p:pic>
    </p:spTree>
    <p:extLst>
      <p:ext uri="{BB962C8B-B14F-4D97-AF65-F5344CB8AC3E}">
        <p14:creationId xmlns:p14="http://schemas.microsoft.com/office/powerpoint/2010/main" val="3110802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192" name="Google Shape;192;p2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33</a:t>
            </a:fld>
            <a:endParaRPr/>
          </a:p>
        </p:txBody>
      </p:sp>
      <p:sp>
        <p:nvSpPr>
          <p:cNvPr id="194" name="Google Shape;194;p23"/>
          <p:cNvSpPr txBox="1"/>
          <p:nvPr/>
        </p:nvSpPr>
        <p:spPr>
          <a:xfrm>
            <a:off x="139700" y="936625"/>
            <a:ext cx="9004300" cy="163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Let's look at an example:</a:t>
            </a:r>
            <a:endParaRPr/>
          </a:p>
          <a:p>
            <a:pPr marL="0" marR="0" lvl="0" indent="-127000" algn="l" rtl="0">
              <a:lnSpc>
                <a:spcPct val="100000"/>
              </a:lnSpc>
              <a:spcBef>
                <a:spcPts val="0"/>
              </a:spcBef>
              <a:spcAft>
                <a:spcPts val="0"/>
              </a:spcAft>
              <a:buClr>
                <a:schemeClr val="dk1"/>
              </a:buClr>
              <a:buSzPts val="2000"/>
              <a:buFont typeface="Calibri"/>
              <a:buAutoNum type="arabicPeriod"/>
            </a:pPr>
            <a:r>
              <a:rPr lang="en" sz="2000" b="0" i="0" u="none">
                <a:solidFill>
                  <a:schemeClr val="dk1"/>
                </a:solidFill>
                <a:latin typeface="Calibri"/>
                <a:ea typeface="Calibri"/>
                <a:cs typeface="Calibri"/>
                <a:sym typeface="Calibri"/>
              </a:rPr>
              <a:t>Enclose the superclass and subclasses in </a:t>
            </a:r>
            <a:r>
              <a:rPr lang="en" sz="2000" b="1" i="0" u="none">
                <a:solidFill>
                  <a:schemeClr val="dk1"/>
                </a:solidFill>
                <a:latin typeface="Calibri"/>
                <a:ea typeface="Calibri"/>
                <a:cs typeface="Calibri"/>
                <a:sym typeface="Calibri"/>
              </a:rPr>
              <a:t>a single table </a:t>
            </a:r>
            <a:r>
              <a:rPr lang="en" sz="2000" b="0" i="0" u="none">
                <a:solidFill>
                  <a:schemeClr val="dk1"/>
                </a:solidFill>
                <a:latin typeface="Calibri"/>
                <a:ea typeface="Calibri"/>
                <a:cs typeface="Calibri"/>
                <a:sym typeface="Calibri"/>
              </a:rPr>
              <a:t>with all the common and uncommon attributes of the entities. The table must have a “Type” attribute that distinguishes between subclasses. Only valid if there are no particular relationships of the subclasses and if they are exclusive.</a:t>
            </a:r>
            <a:endParaRPr/>
          </a:p>
        </p:txBody>
      </p:sp>
      <p:sp>
        <p:nvSpPr>
          <p:cNvPr id="195" name="Google Shape;195;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97" name="Google Shape;197;p23"/>
          <p:cNvPicPr preferRelativeResize="0"/>
          <p:nvPr/>
        </p:nvPicPr>
        <p:blipFill rotWithShape="1">
          <a:blip r:embed="rId3">
            <a:alphaModFix/>
          </a:blip>
          <a:srcRect/>
          <a:stretch/>
        </p:blipFill>
        <p:spPr>
          <a:xfrm>
            <a:off x="2268537" y="2541587"/>
            <a:ext cx="3751263" cy="3168650"/>
          </a:xfrm>
          <a:prstGeom prst="rect">
            <a:avLst/>
          </a:prstGeom>
          <a:noFill/>
          <a:ln>
            <a:noFill/>
          </a:ln>
        </p:spPr>
      </p:pic>
      <p:sp>
        <p:nvSpPr>
          <p:cNvPr id="198" name="Google Shape;198;p23"/>
          <p:cNvSpPr txBox="1"/>
          <p:nvPr/>
        </p:nvSpPr>
        <p:spPr>
          <a:xfrm>
            <a:off x="246062" y="5710237"/>
            <a:ext cx="8442325"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Furniture </a:t>
            </a:r>
            <a:r>
              <a:rPr lang="en" sz="2000" b="0" i="0" u="none" dirty="0">
                <a:solidFill>
                  <a:schemeClr val="dk1"/>
                </a:solidFill>
                <a:latin typeface="Calibri"/>
                <a:ea typeface="Calibri"/>
                <a:cs typeface="Calibri"/>
                <a:sym typeface="Calibri"/>
              </a:rPr>
              <a:t>( </a:t>
            </a:r>
            <a:r>
              <a:rPr lang="en" sz="2000" b="0" i="0" u="sng" dirty="0">
                <a:solidFill>
                  <a:schemeClr val="dk1"/>
                </a:solidFill>
                <a:latin typeface="Calibri"/>
                <a:ea typeface="Calibri"/>
                <a:cs typeface="Calibri"/>
                <a:sym typeface="Calibri"/>
              </a:rPr>
              <a:t>cod,</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line </a:t>
            </a:r>
            <a:r>
              <a:rPr lang="en" sz="2000" b="0" i="0" u="none" dirty="0">
                <a:solidFill>
                  <a:schemeClr val="dk1"/>
                </a:solidFill>
                <a:latin typeface="Calibri"/>
                <a:ea typeface="Calibri"/>
                <a:cs typeface="Calibri"/>
                <a:sym typeface="Calibri"/>
              </a:rPr>
              <a:t>, color, </a:t>
            </a:r>
            <a:r>
              <a:rPr lang="en" sz="2000" b="0" i="0" u="none" dirty="0" err="1">
                <a:solidFill>
                  <a:schemeClr val="dk1"/>
                </a:solidFill>
                <a:latin typeface="Calibri"/>
                <a:ea typeface="Calibri"/>
                <a:cs typeface="Calibri"/>
                <a:sym typeface="Calibri"/>
              </a:rPr>
              <a:t>width </a:t>
            </a:r>
            <a:r>
              <a:rPr lang="en" sz="2000" b="0" i="0" u="none" dirty="0">
                <a:solidFill>
                  <a:schemeClr val="dk1"/>
                </a:solidFill>
                <a:latin typeface="Calibri"/>
                <a:ea typeface="Calibri"/>
                <a:cs typeface="Calibri"/>
                <a:sym typeface="Calibri"/>
              </a:rPr>
              <a:t>, height, length, </a:t>
            </a:r>
            <a:r>
              <a:rPr lang="en" sz="2000" b="0" i="0" u="none" dirty="0" err="1">
                <a:solidFill>
                  <a:schemeClr val="dk1"/>
                </a:solidFill>
                <a:latin typeface="Calibri"/>
                <a:ea typeface="Calibri"/>
                <a:cs typeface="Calibri"/>
                <a:sym typeface="Calibri"/>
              </a:rPr>
              <a:t>type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height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furniture_class </a:t>
            </a:r>
            <a:r>
              <a:rPr lang="en" sz="2000" b="0" i="0" u="none" dirty="0">
                <a:solidFill>
                  <a:schemeClr val="dk1"/>
                </a:solidFill>
                <a:latin typeface="Calibri"/>
                <a:ea typeface="Calibri"/>
                <a:cs typeface="Calibri"/>
                <a:sym typeface="Calibri"/>
              </a:rPr>
              <a:t>)</a:t>
            </a:r>
            <a:endParaRPr dirty="0"/>
          </a:p>
        </p:txBody>
      </p:sp>
    </p:spTree>
    <p:extLst>
      <p:ext uri="{BB962C8B-B14F-4D97-AF65-F5344CB8AC3E}">
        <p14:creationId xmlns:p14="http://schemas.microsoft.com/office/powerpoint/2010/main" val="1877905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04" name="Google Shape;204;p2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34</a:t>
            </a:fld>
            <a:endParaRPr/>
          </a:p>
        </p:txBody>
      </p:sp>
      <p:sp>
        <p:nvSpPr>
          <p:cNvPr id="206" name="Google Shape;206;p24"/>
          <p:cNvSpPr txBox="1"/>
          <p:nvPr/>
        </p:nvSpPr>
        <p:spPr>
          <a:xfrm>
            <a:off x="139700" y="936625"/>
            <a:ext cx="9004300" cy="101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Let's look at an example:</a:t>
            </a:r>
            <a:endParaRPr/>
          </a:p>
          <a:p>
            <a:pPr marL="0" marR="0" lvl="0" indent="-127000" algn="l" rtl="0">
              <a:lnSpc>
                <a:spcPct val="100000"/>
              </a:lnSpc>
              <a:spcBef>
                <a:spcPts val="0"/>
              </a:spcBef>
              <a:spcAft>
                <a:spcPts val="0"/>
              </a:spcAft>
              <a:buClr>
                <a:schemeClr val="dk1"/>
              </a:buClr>
              <a:buSzPts val="2000"/>
              <a:buFont typeface="Calibri"/>
              <a:buAutoNum type="arabicPeriod" startAt="2"/>
            </a:pPr>
            <a:r>
              <a:rPr lang="en" sz="2000" b="1" i="0" u="none">
                <a:solidFill>
                  <a:schemeClr val="dk1"/>
                </a:solidFill>
                <a:latin typeface="Calibri"/>
                <a:ea typeface="Calibri"/>
                <a:cs typeface="Calibri"/>
                <a:sym typeface="Calibri"/>
              </a:rPr>
              <a:t>A table for each subclass </a:t>
            </a:r>
            <a:r>
              <a:rPr lang="en" sz="2000" b="0" i="0" u="none">
                <a:solidFill>
                  <a:schemeClr val="dk1"/>
                </a:solidFill>
                <a:latin typeface="Calibri"/>
                <a:ea typeface="Calibri"/>
                <a:cs typeface="Calibri"/>
                <a:sym typeface="Calibri"/>
              </a:rPr>
              <a:t>with its own and common attributes. Only valid for total exclusives.</a:t>
            </a:r>
            <a:endParaRPr/>
          </a:p>
        </p:txBody>
      </p:sp>
      <p:sp>
        <p:nvSpPr>
          <p:cNvPr id="207" name="Google Shape;207;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9" name="Google Shape;209;p24"/>
          <p:cNvPicPr preferRelativeResize="0"/>
          <p:nvPr/>
        </p:nvPicPr>
        <p:blipFill rotWithShape="1">
          <a:blip r:embed="rId3">
            <a:alphaModFix/>
          </a:blip>
          <a:srcRect/>
          <a:stretch/>
        </p:blipFill>
        <p:spPr>
          <a:xfrm>
            <a:off x="2268537" y="1952625"/>
            <a:ext cx="3451225" cy="3168650"/>
          </a:xfrm>
          <a:prstGeom prst="rect">
            <a:avLst/>
          </a:prstGeom>
          <a:noFill/>
          <a:ln>
            <a:noFill/>
          </a:ln>
        </p:spPr>
      </p:pic>
      <p:sp>
        <p:nvSpPr>
          <p:cNvPr id="210" name="Google Shape;210;p24"/>
          <p:cNvSpPr txBox="1"/>
          <p:nvPr/>
        </p:nvSpPr>
        <p:spPr>
          <a:xfrm>
            <a:off x="250825" y="5202237"/>
            <a:ext cx="8442325" cy="1322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Countertop </a:t>
            </a:r>
            <a:r>
              <a:rPr lang="en" sz="2000" b="0" i="0" u="none" dirty="0">
                <a:solidFill>
                  <a:schemeClr val="dk1"/>
                </a:solidFill>
                <a:latin typeface="Calibri"/>
                <a:ea typeface="Calibri"/>
                <a:cs typeface="Calibri"/>
                <a:sym typeface="Calibri"/>
              </a:rPr>
              <a:t>( </a:t>
            </a:r>
            <a:r>
              <a:rPr lang="en" sz="2000" b="0" i="0" u="sng" dirty="0">
                <a:solidFill>
                  <a:schemeClr val="dk1"/>
                </a:solidFill>
                <a:latin typeface="Calibri"/>
                <a:ea typeface="Calibri"/>
                <a:cs typeface="Calibri"/>
                <a:sym typeface="Calibri"/>
              </a:rPr>
              <a:t>cod,</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line </a:t>
            </a:r>
            <a:r>
              <a:rPr lang="en" sz="2000" b="0" i="0" u="none" dirty="0">
                <a:solidFill>
                  <a:schemeClr val="dk1"/>
                </a:solidFill>
                <a:latin typeface="Calibri"/>
                <a:ea typeface="Calibri"/>
                <a:cs typeface="Calibri"/>
                <a:sym typeface="Calibri"/>
              </a:rPr>
              <a:t>, color, </a:t>
            </a:r>
            <a:r>
              <a:rPr lang="en" sz="2000" b="0" i="0" u="none" dirty="0" err="1">
                <a:solidFill>
                  <a:schemeClr val="dk1"/>
                </a:solidFill>
                <a:latin typeface="Calibri"/>
                <a:ea typeface="Calibri"/>
                <a:cs typeface="Calibri"/>
                <a:sym typeface="Calibri"/>
              </a:rPr>
              <a:t>width </a:t>
            </a:r>
            <a:r>
              <a:rPr lang="en" sz="2000" b="0" i="0" u="none" dirty="0">
                <a:solidFill>
                  <a:schemeClr val="dk1"/>
                </a:solidFill>
                <a:latin typeface="Calibri"/>
                <a:ea typeface="Calibri"/>
                <a:cs typeface="Calibri"/>
                <a:sym typeface="Calibri"/>
              </a:rPr>
              <a:t>, height, length, </a:t>
            </a:r>
            <a:r>
              <a:rPr lang="en" sz="2000" b="0" i="0" u="none" dirty="0" err="1">
                <a:solidFill>
                  <a:schemeClr val="dk1"/>
                </a:solidFill>
                <a:latin typeface="Calibri"/>
                <a:ea typeface="Calibri"/>
                <a:cs typeface="Calibri"/>
                <a:sym typeface="Calibri"/>
              </a:rPr>
              <a:t>type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Height ( </a:t>
            </a:r>
            <a:r>
              <a:rPr lang="en" sz="2000" b="0" i="0" u="sng" dirty="0">
                <a:solidFill>
                  <a:schemeClr val="dk1"/>
                </a:solidFill>
                <a:latin typeface="Calibri"/>
                <a:ea typeface="Calibri"/>
                <a:cs typeface="Calibri"/>
                <a:sym typeface="Calibri"/>
              </a:rPr>
              <a:t>code, </a:t>
            </a:r>
            <a:r>
              <a:rPr lang="en" sz="2000" b="0" i="0" u="none" dirty="0" err="1">
                <a:solidFill>
                  <a:schemeClr val="dk1"/>
                </a:solidFill>
                <a:latin typeface="Calibri"/>
                <a:ea typeface="Calibri"/>
                <a:cs typeface="Calibri"/>
                <a:sym typeface="Calibri"/>
              </a:rPr>
              <a:t>line </a:t>
            </a:r>
            <a:r>
              <a:rPr lang="en" sz="2000" b="0" i="0" u="none" dirty="0">
                <a:solidFill>
                  <a:schemeClr val="dk1"/>
                </a:solidFill>
                <a:latin typeface="Calibri"/>
                <a:ea typeface="Calibri"/>
                <a:cs typeface="Calibri"/>
                <a:sym typeface="Calibri"/>
              </a:rPr>
              <a:t>, color, </a:t>
            </a:r>
            <a:r>
              <a:rPr lang="en" sz="2000" b="0" i="0" u="none" dirty="0" err="1">
                <a:solidFill>
                  <a:schemeClr val="dk1"/>
                </a:solidFill>
                <a:latin typeface="Calibri"/>
                <a:ea typeface="Calibri"/>
                <a:cs typeface="Calibri"/>
                <a:sym typeface="Calibri"/>
              </a:rPr>
              <a:t>width </a:t>
            </a:r>
            <a:r>
              <a:rPr lang="en" sz="2000" b="0" i="0" u="none" dirty="0">
                <a:solidFill>
                  <a:schemeClr val="dk1"/>
                </a:solidFill>
                <a:latin typeface="Calibri"/>
                <a:ea typeface="Calibri"/>
                <a:cs typeface="Calibri"/>
                <a:sym typeface="Calibri"/>
              </a:rPr>
              <a:t>, height, length)</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Low </a:t>
            </a:r>
            <a:r>
              <a:rPr lang="en" sz="2000" b="0" i="0" u="none" dirty="0">
                <a:solidFill>
                  <a:schemeClr val="dk1"/>
                </a:solidFill>
                <a:latin typeface="Calibri"/>
                <a:ea typeface="Calibri"/>
                <a:cs typeface="Calibri"/>
                <a:sym typeface="Calibri"/>
              </a:rPr>
              <a:t>( </a:t>
            </a:r>
            <a:r>
              <a:rPr lang="en" sz="2000" b="0" i="0" u="sng" dirty="0">
                <a:solidFill>
                  <a:schemeClr val="dk1"/>
                </a:solidFill>
                <a:latin typeface="Calibri"/>
                <a:ea typeface="Calibri"/>
                <a:cs typeface="Calibri"/>
                <a:sym typeface="Calibri"/>
              </a:rPr>
              <a:t>cod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line </a:t>
            </a:r>
            <a:r>
              <a:rPr lang="en" sz="2000" b="0" i="0" u="none" dirty="0">
                <a:solidFill>
                  <a:schemeClr val="dk1"/>
                </a:solidFill>
                <a:latin typeface="Calibri"/>
                <a:ea typeface="Calibri"/>
                <a:cs typeface="Calibri"/>
                <a:sym typeface="Calibri"/>
              </a:rPr>
              <a:t>, color, </a:t>
            </a:r>
            <a:r>
              <a:rPr lang="en" sz="2000" b="0" i="0" u="none" dirty="0" err="1">
                <a:solidFill>
                  <a:schemeClr val="dk1"/>
                </a:solidFill>
                <a:latin typeface="Calibri"/>
                <a:ea typeface="Calibri"/>
                <a:cs typeface="Calibri"/>
                <a:sym typeface="Calibri"/>
              </a:rPr>
              <a:t>width </a:t>
            </a:r>
            <a:r>
              <a:rPr lang="en" sz="2000" b="0" i="0" u="none" dirty="0">
                <a:solidFill>
                  <a:schemeClr val="dk1"/>
                </a:solidFill>
                <a:latin typeface="Calibri"/>
                <a:ea typeface="Calibri"/>
                <a:cs typeface="Calibri"/>
                <a:sym typeface="Calibri"/>
              </a:rPr>
              <a:t>, height, length, </a:t>
            </a:r>
            <a:r>
              <a:rPr lang="en" sz="2000" b="0" i="0" u="none" dirty="0" err="1">
                <a:solidFill>
                  <a:schemeClr val="dk1"/>
                </a:solidFill>
                <a:latin typeface="Calibri"/>
                <a:ea typeface="Calibri"/>
                <a:cs typeface="Calibri"/>
                <a:sym typeface="Calibri"/>
              </a:rPr>
              <a:t>height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Panel ( </a:t>
            </a:r>
            <a:r>
              <a:rPr lang="en" sz="2000" b="0" i="0" u="sng" dirty="0">
                <a:solidFill>
                  <a:schemeClr val="dk1"/>
                </a:solidFill>
                <a:latin typeface="Calibri"/>
                <a:ea typeface="Calibri"/>
                <a:cs typeface="Calibri"/>
                <a:sym typeface="Calibri"/>
              </a:rPr>
              <a:t>code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line </a:t>
            </a:r>
            <a:r>
              <a:rPr lang="en" sz="2000" b="0" i="0" u="none" dirty="0">
                <a:solidFill>
                  <a:schemeClr val="dk1"/>
                </a:solidFill>
                <a:latin typeface="Calibri"/>
                <a:ea typeface="Calibri"/>
                <a:cs typeface="Calibri"/>
                <a:sym typeface="Calibri"/>
              </a:rPr>
              <a:t>, color, </a:t>
            </a:r>
            <a:r>
              <a:rPr lang="en" sz="2000" b="0" i="0" u="none" dirty="0" err="1">
                <a:solidFill>
                  <a:schemeClr val="dk1"/>
                </a:solidFill>
                <a:latin typeface="Calibri"/>
                <a:ea typeface="Calibri"/>
                <a:cs typeface="Calibri"/>
                <a:sym typeface="Calibri"/>
              </a:rPr>
              <a:t>width </a:t>
            </a:r>
            <a:r>
              <a:rPr lang="en" sz="2000" b="0" i="0" u="none" dirty="0">
                <a:solidFill>
                  <a:schemeClr val="dk1"/>
                </a:solidFill>
                <a:latin typeface="Calibri"/>
                <a:ea typeface="Calibri"/>
                <a:cs typeface="Calibri"/>
                <a:sym typeface="Calibri"/>
              </a:rPr>
              <a:t>, height, length)</a:t>
            </a:r>
            <a:endParaRPr dirty="0"/>
          </a:p>
        </p:txBody>
      </p:sp>
    </p:spTree>
    <p:extLst>
      <p:ext uri="{BB962C8B-B14F-4D97-AF65-F5344CB8AC3E}">
        <p14:creationId xmlns:p14="http://schemas.microsoft.com/office/powerpoint/2010/main" val="2472917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35</a:t>
            </a:fld>
            <a:endParaRPr/>
          </a:p>
        </p:txBody>
      </p:sp>
      <p:sp>
        <p:nvSpPr>
          <p:cNvPr id="218" name="Google Shape;218;p25"/>
          <p:cNvSpPr txBox="1"/>
          <p:nvPr/>
        </p:nvSpPr>
        <p:spPr>
          <a:xfrm>
            <a:off x="139700" y="936625"/>
            <a:ext cx="9004300" cy="1323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Let's look at an example:</a:t>
            </a:r>
            <a:endParaRPr/>
          </a:p>
          <a:p>
            <a:pPr marL="0" marR="0" lvl="0" indent="-127000" algn="l" rtl="0">
              <a:lnSpc>
                <a:spcPct val="100000"/>
              </a:lnSpc>
              <a:spcBef>
                <a:spcPts val="0"/>
              </a:spcBef>
              <a:spcAft>
                <a:spcPts val="0"/>
              </a:spcAft>
              <a:buClr>
                <a:schemeClr val="dk1"/>
              </a:buClr>
              <a:buSzPts val="2000"/>
              <a:buFont typeface="Calibri"/>
              <a:buAutoNum type="arabicPeriod" startAt="3"/>
            </a:pPr>
            <a:r>
              <a:rPr lang="en" sz="2000" b="1" i="0" u="none">
                <a:solidFill>
                  <a:schemeClr val="dk1"/>
                </a:solidFill>
                <a:latin typeface="Calibri"/>
                <a:ea typeface="Calibri"/>
                <a:cs typeface="Calibri"/>
                <a:sym typeface="Calibri"/>
              </a:rPr>
              <a:t>One table for the superclass and one for each subclass </a:t>
            </a:r>
            <a:r>
              <a:rPr lang="en" sz="2000" b="0" i="0" u="none">
                <a:solidFill>
                  <a:schemeClr val="dk1"/>
                </a:solidFill>
                <a:latin typeface="Calibri"/>
                <a:ea typeface="Calibri"/>
                <a:cs typeface="Calibri"/>
                <a:sym typeface="Calibri"/>
              </a:rPr>
              <a:t>. Those of the subclass inherit the primary key of the superclass as a foreign key. Valid for both total and partial as well as overlapping and exclusive.</a:t>
            </a:r>
            <a:endParaRPr/>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21" name="Google Shape;221;p25"/>
          <p:cNvPicPr preferRelativeResize="0"/>
          <p:nvPr/>
        </p:nvPicPr>
        <p:blipFill rotWithShape="1">
          <a:blip r:embed="rId3">
            <a:alphaModFix/>
          </a:blip>
          <a:srcRect/>
          <a:stretch/>
        </p:blipFill>
        <p:spPr>
          <a:xfrm>
            <a:off x="2268537" y="2203450"/>
            <a:ext cx="3451225" cy="3170237"/>
          </a:xfrm>
          <a:prstGeom prst="rect">
            <a:avLst/>
          </a:prstGeom>
          <a:noFill/>
          <a:ln>
            <a:noFill/>
          </a:ln>
        </p:spPr>
      </p:pic>
      <p:sp>
        <p:nvSpPr>
          <p:cNvPr id="222" name="Google Shape;222;p25"/>
          <p:cNvSpPr txBox="1"/>
          <p:nvPr/>
        </p:nvSpPr>
        <p:spPr>
          <a:xfrm>
            <a:off x="250825" y="5202237"/>
            <a:ext cx="8442325" cy="1630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Furniture </a:t>
            </a:r>
            <a:r>
              <a:rPr lang="en" sz="2000" b="0" i="0" u="none" dirty="0">
                <a:solidFill>
                  <a:schemeClr val="dk1"/>
                </a:solidFill>
                <a:latin typeface="Calibri"/>
                <a:ea typeface="Calibri"/>
                <a:cs typeface="Calibri"/>
                <a:sym typeface="Calibri"/>
              </a:rPr>
              <a:t>( </a:t>
            </a:r>
            <a:r>
              <a:rPr lang="en" sz="2000" b="0" i="0" u="sng" dirty="0">
                <a:solidFill>
                  <a:schemeClr val="dk1"/>
                </a:solidFill>
                <a:latin typeface="Calibri"/>
                <a:ea typeface="Calibri"/>
                <a:cs typeface="Calibri"/>
                <a:sym typeface="Calibri"/>
              </a:rPr>
              <a:t>code, </a:t>
            </a:r>
            <a:r>
              <a:rPr lang="en" sz="2000" b="0" i="0" u="none" dirty="0" err="1">
                <a:solidFill>
                  <a:schemeClr val="dk1"/>
                </a:solidFill>
                <a:latin typeface="Calibri"/>
                <a:ea typeface="Calibri"/>
                <a:cs typeface="Calibri"/>
                <a:sym typeface="Calibri"/>
              </a:rPr>
              <a:t>line </a:t>
            </a:r>
            <a:r>
              <a:rPr lang="en" sz="2000" b="0" i="0" u="none" dirty="0">
                <a:solidFill>
                  <a:schemeClr val="dk1"/>
                </a:solidFill>
                <a:latin typeface="Calibri"/>
                <a:ea typeface="Calibri"/>
                <a:cs typeface="Calibri"/>
                <a:sym typeface="Calibri"/>
              </a:rPr>
              <a:t>, color, </a:t>
            </a:r>
            <a:r>
              <a:rPr lang="en" sz="2000" b="0" i="0" u="none" dirty="0" err="1">
                <a:solidFill>
                  <a:schemeClr val="dk1"/>
                </a:solidFill>
                <a:latin typeface="Calibri"/>
                <a:ea typeface="Calibri"/>
                <a:cs typeface="Calibri"/>
                <a:sym typeface="Calibri"/>
              </a:rPr>
              <a:t>width </a:t>
            </a:r>
            <a:r>
              <a:rPr lang="en" sz="2000" b="0" i="0" u="none" dirty="0">
                <a:solidFill>
                  <a:schemeClr val="dk1"/>
                </a:solidFill>
                <a:latin typeface="Calibri"/>
                <a:ea typeface="Calibri"/>
                <a:cs typeface="Calibri"/>
                <a:sym typeface="Calibri"/>
              </a:rPr>
              <a:t>, height, length)</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Countertop </a:t>
            </a:r>
            <a:r>
              <a:rPr lang="en" sz="2000" b="0" i="0" u="none" dirty="0">
                <a:solidFill>
                  <a:schemeClr val="dk1"/>
                </a:solidFill>
                <a:latin typeface="Calibri"/>
                <a:ea typeface="Calibri"/>
                <a:cs typeface="Calibri"/>
                <a:sym typeface="Calibri"/>
              </a:rPr>
              <a:t>( </a:t>
            </a:r>
            <a:r>
              <a:rPr lang="en" sz="2000" b="0" i="1" u="sng" dirty="0" err="1">
                <a:solidFill>
                  <a:schemeClr val="dk1"/>
                </a:solidFill>
                <a:latin typeface="Calibri"/>
                <a:ea typeface="Calibri"/>
                <a:cs typeface="Calibri"/>
                <a:sym typeface="Calibri"/>
              </a:rPr>
              <a:t>furniture_code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type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Height ( </a:t>
            </a:r>
            <a:r>
              <a:rPr lang="en" sz="2000" b="0" i="1" u="sng" dirty="0" err="1">
                <a:solidFill>
                  <a:schemeClr val="dk1"/>
                </a:solidFill>
                <a:latin typeface="Calibri"/>
                <a:ea typeface="Calibri"/>
                <a:cs typeface="Calibri"/>
                <a:sym typeface="Calibri"/>
              </a:rPr>
              <a:t>furniture_code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err="1">
                <a:solidFill>
                  <a:schemeClr val="dk1"/>
                </a:solidFill>
                <a:latin typeface="Calibri"/>
                <a:ea typeface="Calibri"/>
                <a:cs typeface="Calibri"/>
                <a:sym typeface="Calibri"/>
              </a:rPr>
              <a:t>Low </a:t>
            </a:r>
            <a:r>
              <a:rPr lang="en" sz="2000" b="0" i="0" u="none" dirty="0">
                <a:solidFill>
                  <a:schemeClr val="dk1"/>
                </a:solidFill>
                <a:latin typeface="Calibri"/>
                <a:ea typeface="Calibri"/>
                <a:cs typeface="Calibri"/>
                <a:sym typeface="Calibri"/>
              </a:rPr>
              <a:t>( </a:t>
            </a:r>
            <a:r>
              <a:rPr lang="en" sz="2000" b="0" i="1" u="sng" dirty="0" err="1">
                <a:solidFill>
                  <a:schemeClr val="dk1"/>
                </a:solidFill>
                <a:latin typeface="Calibri"/>
                <a:ea typeface="Calibri"/>
                <a:cs typeface="Calibri"/>
                <a:sym typeface="Calibri"/>
              </a:rPr>
              <a:t>furniture_code </a:t>
            </a:r>
            <a:r>
              <a:rPr lang="en" sz="2000" b="0" i="0" u="none" dirty="0">
                <a:solidFill>
                  <a:schemeClr val="dk1"/>
                </a:solidFill>
                <a:latin typeface="Calibri"/>
                <a:ea typeface="Calibri"/>
                <a:cs typeface="Calibri"/>
                <a:sym typeface="Calibri"/>
              </a:rPr>
              <a:t>, </a:t>
            </a:r>
            <a:r>
              <a:rPr lang="en" sz="2000" b="0" i="0" u="none" dirty="0" err="1">
                <a:solidFill>
                  <a:schemeClr val="dk1"/>
                </a:solidFill>
                <a:latin typeface="Calibri"/>
                <a:ea typeface="Calibri"/>
                <a:cs typeface="Calibri"/>
                <a:sym typeface="Calibri"/>
              </a:rPr>
              <a:t>height </a:t>
            </a:r>
            <a:r>
              <a:rPr lang="en" sz="20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000"/>
              <a:buFont typeface="Calibri"/>
              <a:buNone/>
            </a:pPr>
            <a:r>
              <a:rPr lang="en" sz="2000" b="0" i="0" u="none" dirty="0">
                <a:solidFill>
                  <a:schemeClr val="dk1"/>
                </a:solidFill>
                <a:latin typeface="Calibri"/>
                <a:ea typeface="Calibri"/>
                <a:cs typeface="Calibri"/>
                <a:sym typeface="Calibri"/>
              </a:rPr>
              <a:t>Panel( </a:t>
            </a:r>
            <a:r>
              <a:rPr lang="en" sz="2000" b="0" i="1" u="sng" dirty="0" err="1">
                <a:solidFill>
                  <a:schemeClr val="dk1"/>
                </a:solidFill>
                <a:latin typeface="Calibri"/>
                <a:ea typeface="Calibri"/>
                <a:cs typeface="Calibri"/>
                <a:sym typeface="Calibri"/>
              </a:rPr>
              <a:t>furniture_code </a:t>
            </a:r>
            <a:r>
              <a:rPr lang="en" sz="2000" b="0" i="0" u="none" dirty="0">
                <a:solidFill>
                  <a:schemeClr val="dk1"/>
                </a:solidFill>
                <a:latin typeface="Calibri"/>
                <a:ea typeface="Calibri"/>
                <a:cs typeface="Calibri"/>
                <a:sym typeface="Calibri"/>
              </a:rPr>
              <a:t>)</a:t>
            </a:r>
            <a:endParaRPr dirty="0"/>
          </a:p>
        </p:txBody>
      </p:sp>
    </p:spTree>
    <p:extLst>
      <p:ext uri="{BB962C8B-B14F-4D97-AF65-F5344CB8AC3E}">
        <p14:creationId xmlns:p14="http://schemas.microsoft.com/office/powerpoint/2010/main" val="1997726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36</a:t>
            </a:fld>
            <a:endParaRPr/>
          </a:p>
        </p:txBody>
      </p:sp>
      <p:sp>
        <p:nvSpPr>
          <p:cNvPr id="218" name="Google Shape;218;p25"/>
          <p:cNvSpPr txBox="1"/>
          <p:nvPr/>
        </p:nvSpPr>
        <p:spPr>
          <a:xfrm>
            <a:off x="139700" y="936625"/>
            <a:ext cx="9004300" cy="1323975"/>
          </a:xfrm>
          <a:prstGeom prst="rect">
            <a:avLst/>
          </a:prstGeom>
          <a:noFill/>
          <a:ln>
            <a:noFill/>
          </a:ln>
        </p:spPr>
        <p:txBody>
          <a:bodyPr spcFirstLastPara="1" wrap="square" lIns="91425" tIns="45700" rIns="91425" bIns="45700" anchor="t" anchorCtr="0">
            <a:noAutofit/>
          </a:bodyPr>
          <a:lstStyle/>
          <a:p>
            <a:pPr lvl="0">
              <a:buClr>
                <a:schemeClr val="dk1"/>
              </a:buClr>
              <a:buSzPts val="2000"/>
            </a:pPr>
            <a:r>
              <a:rPr lang="en" sz="2000" b="1" u="sng" dirty="0"/>
              <a:t>Ternary relationships</a:t>
            </a:r>
          </a:p>
          <a:p>
            <a:pPr lvl="0">
              <a:buClr>
                <a:schemeClr val="dk1"/>
              </a:buClr>
              <a:buSzPts val="2000"/>
            </a:pPr>
            <a:endParaRPr lang="es-ES" sz="2000" b="1" dirty="0"/>
          </a:p>
          <a:p>
            <a:pPr lvl="0" algn="just">
              <a:buClr>
                <a:schemeClr val="dk1"/>
              </a:buClr>
              <a:buSzPts val="2000"/>
            </a:pPr>
            <a:r>
              <a:rPr lang="en" sz="2000" b="1" dirty="0"/>
              <a:t>Each entity becomes a table </a:t>
            </a:r>
            <a:r>
              <a:rPr lang="en" sz="2000" dirty="0"/>
              <a:t>, </a:t>
            </a:r>
            <a:r>
              <a:rPr lang="en" sz="2000" b="1" dirty="0"/>
              <a:t>as well as the relationship </a:t>
            </a:r>
            <a:r>
              <a:rPr lang="en" sz="2000" dirty="0"/>
              <a:t>that will contain its own attributes plus the keys of all the entities. The </a:t>
            </a:r>
            <a:r>
              <a:rPr lang="en" sz="2000" b="1" dirty="0"/>
              <a:t>key </a:t>
            </a:r>
            <a:r>
              <a:rPr lang="en" sz="2000" dirty="0"/>
              <a:t>of the resulting table will be the </a:t>
            </a:r>
            <a:r>
              <a:rPr lang="en" sz="2000" b="1" dirty="0"/>
              <a:t>concatenation of the keys of the entities </a:t>
            </a:r>
            <a:r>
              <a:rPr lang="en" sz="2000" dirty="0"/>
              <a:t>.</a:t>
            </a:r>
          </a:p>
          <a:p>
            <a:pPr lvl="0">
              <a:buClr>
                <a:schemeClr val="dk1"/>
              </a:buClr>
              <a:buSzPts val="2000"/>
            </a:pPr>
            <a:endParaRPr lang="es-ES" sz="2000" dirty="0"/>
          </a:p>
          <a:p>
            <a:pPr lvl="0">
              <a:buClr>
                <a:schemeClr val="dk1"/>
              </a:buClr>
              <a:buSzPts val="2000"/>
            </a:pPr>
            <a:r>
              <a:rPr lang="en" sz="2000" dirty="0"/>
              <a:t>• If the relationship is </a:t>
            </a:r>
            <a:r>
              <a:rPr lang="en" sz="2000" b="1" dirty="0"/>
              <a:t>N:N:N </a:t>
            </a:r>
            <a:r>
              <a:rPr lang="en" sz="2000" dirty="0"/>
              <a:t>, the key of the resulting table is the union of the keys of the entities it relates. That table will include the attributes of the relationship if any.</a:t>
            </a:r>
            <a:endParaRPr dirty="0"/>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 name="Imagen 1"/>
          <p:cNvPicPr>
            <a:picLocks noChangeAspect="1"/>
          </p:cNvPicPr>
          <p:nvPr/>
        </p:nvPicPr>
        <p:blipFill>
          <a:blip r:embed="rId3"/>
          <a:stretch>
            <a:fillRect/>
          </a:stretch>
        </p:blipFill>
        <p:spPr>
          <a:xfrm>
            <a:off x="3074579" y="3680185"/>
            <a:ext cx="4663844" cy="3177815"/>
          </a:xfrm>
          <a:prstGeom prst="rect">
            <a:avLst/>
          </a:prstGeom>
        </p:spPr>
      </p:pic>
      <p:cxnSp>
        <p:nvCxnSpPr>
          <p:cNvPr id="4" name="Conector recto 3"/>
          <p:cNvCxnSpPr/>
          <p:nvPr/>
        </p:nvCxnSpPr>
        <p:spPr>
          <a:xfrm>
            <a:off x="4139769" y="6774198"/>
            <a:ext cx="3346881" cy="1331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34642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37</a:t>
            </a:fld>
            <a:endParaRPr/>
          </a:p>
        </p:txBody>
      </p:sp>
      <p:sp>
        <p:nvSpPr>
          <p:cNvPr id="218" name="Google Shape;218;p25"/>
          <p:cNvSpPr txBox="1"/>
          <p:nvPr/>
        </p:nvSpPr>
        <p:spPr>
          <a:xfrm>
            <a:off x="139700" y="936625"/>
            <a:ext cx="9004300" cy="1323975"/>
          </a:xfrm>
          <a:prstGeom prst="rect">
            <a:avLst/>
          </a:prstGeom>
          <a:noFill/>
          <a:ln>
            <a:noFill/>
          </a:ln>
        </p:spPr>
        <p:txBody>
          <a:bodyPr spcFirstLastPara="1" wrap="square" lIns="91425" tIns="45700" rIns="91425" bIns="45700" anchor="t" anchorCtr="0">
            <a:noAutofit/>
          </a:bodyPr>
          <a:lstStyle/>
          <a:p>
            <a:pPr lvl="0">
              <a:buClr>
                <a:schemeClr val="dk1"/>
              </a:buClr>
              <a:buSzPts val="2000"/>
            </a:pPr>
            <a:r>
              <a:rPr lang="en" sz="2000" b="1" u="sng" dirty="0"/>
              <a:t>Ternary relationships</a:t>
            </a:r>
          </a:p>
          <a:p>
            <a:pPr lvl="0">
              <a:buClr>
                <a:schemeClr val="dk1"/>
              </a:buClr>
              <a:buSzPts val="2000"/>
            </a:pPr>
            <a:endParaRPr lang="es-ES" sz="2000" b="1" dirty="0"/>
          </a:p>
          <a:p>
            <a:pPr lvl="0">
              <a:buClr>
                <a:schemeClr val="dk1"/>
              </a:buClr>
              <a:buSzPts val="2000"/>
            </a:pPr>
            <a:r>
              <a:rPr lang="en" sz="2000" dirty="0"/>
              <a:t>• If the relationship is </a:t>
            </a:r>
            <a:r>
              <a:rPr lang="en" sz="2000" b="1" dirty="0"/>
              <a:t>1:N:N </a:t>
            </a:r>
            <a:r>
              <a:rPr lang="en" sz="2000" dirty="0"/>
              <a:t>, the key of the entity with maximum </a:t>
            </a:r>
            <a:r>
              <a:rPr lang="en" sz="2000" dirty="0" err="1"/>
              <a:t>cardinality </a:t>
            </a:r>
            <a:r>
              <a:rPr lang="en" sz="2000" dirty="0"/>
              <a:t>1 does not become part of the key of the resulting table, but is part of the relationship as another attribute (as a foreign key).</a:t>
            </a:r>
            <a:endParaRPr dirty="0"/>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 name="Imagen 2"/>
          <p:cNvPicPr>
            <a:picLocks noChangeAspect="1"/>
          </p:cNvPicPr>
          <p:nvPr/>
        </p:nvPicPr>
        <p:blipFill>
          <a:blip r:embed="rId3"/>
          <a:stretch>
            <a:fillRect/>
          </a:stretch>
        </p:blipFill>
        <p:spPr>
          <a:xfrm>
            <a:off x="2095215" y="2918318"/>
            <a:ext cx="5182049" cy="3269263"/>
          </a:xfrm>
          <a:prstGeom prst="rect">
            <a:avLst/>
          </a:prstGeom>
        </p:spPr>
      </p:pic>
      <p:cxnSp>
        <p:nvCxnSpPr>
          <p:cNvPr id="12" name="Conector recto 11"/>
          <p:cNvCxnSpPr/>
          <p:nvPr/>
        </p:nvCxnSpPr>
        <p:spPr>
          <a:xfrm>
            <a:off x="3012798" y="5992964"/>
            <a:ext cx="1745633" cy="3497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7523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38</a:t>
            </a:fld>
            <a:endParaRPr/>
          </a:p>
        </p:txBody>
      </p:sp>
      <p:sp>
        <p:nvSpPr>
          <p:cNvPr id="218" name="Google Shape;218;p25"/>
          <p:cNvSpPr txBox="1"/>
          <p:nvPr/>
        </p:nvSpPr>
        <p:spPr>
          <a:xfrm>
            <a:off x="460375" y="1047037"/>
            <a:ext cx="8337395" cy="2280357"/>
          </a:xfrm>
          <a:prstGeom prst="rect">
            <a:avLst/>
          </a:prstGeom>
          <a:noFill/>
          <a:ln>
            <a:noFill/>
          </a:ln>
        </p:spPr>
        <p:txBody>
          <a:bodyPr spcFirstLastPara="1" wrap="square" lIns="91425" tIns="45700" rIns="91425" bIns="45700" anchor="t" anchorCtr="0">
            <a:noAutofit/>
          </a:bodyPr>
          <a:lstStyle/>
          <a:p>
            <a:pPr lvl="0">
              <a:buClr>
                <a:schemeClr val="dk1"/>
              </a:buClr>
              <a:buSzPts val="2000"/>
            </a:pPr>
            <a:r>
              <a:rPr lang="en" sz="2000" b="1" u="sng" dirty="0"/>
              <a:t>Ternary relationships</a:t>
            </a:r>
          </a:p>
          <a:p>
            <a:pPr lvl="0">
              <a:buClr>
                <a:schemeClr val="dk1"/>
              </a:buClr>
              <a:buSzPts val="2000"/>
            </a:pPr>
            <a:endParaRPr lang="es-ES" sz="2000" dirty="0"/>
          </a:p>
          <a:p>
            <a:pPr lvl="0">
              <a:buClr>
                <a:schemeClr val="dk1"/>
              </a:buClr>
              <a:buSzPts val="2000"/>
            </a:pPr>
            <a:r>
              <a:rPr lang="en" sz="2000" dirty="0"/>
              <a:t>If the ratio is </a:t>
            </a:r>
            <a:r>
              <a:rPr lang="en" sz="2000" b="1" dirty="0"/>
              <a:t>1:1:N</a:t>
            </a:r>
            <a:r>
              <a:rPr lang="en" sz="2000" dirty="0"/>
              <a:t> </a:t>
            </a:r>
          </a:p>
          <a:p>
            <a:pPr lvl="0">
              <a:buClr>
                <a:schemeClr val="dk1"/>
              </a:buClr>
              <a:buSzPts val="2000"/>
            </a:pPr>
            <a:endParaRPr lang="es-ES" sz="2000" dirty="0"/>
          </a:p>
          <a:p>
            <a:pPr lvl="0" algn="just">
              <a:buClr>
                <a:schemeClr val="dk1"/>
              </a:buClr>
              <a:buSzPts val="2000"/>
            </a:pPr>
            <a:r>
              <a:rPr lang="en" sz="2000" dirty="0"/>
              <a:t>The keys of entities with maximum </a:t>
            </a:r>
            <a:r>
              <a:rPr lang="en" sz="2000" dirty="0" err="1"/>
              <a:t>cardinality </a:t>
            </a:r>
            <a:r>
              <a:rPr lang="en" sz="2000" dirty="0"/>
              <a:t>1 do not become part of the key of the resulting table, but are propagated and become part of the relationship table as another attribute (as foreign keys); the key of the entity with maximum </a:t>
            </a:r>
            <a:r>
              <a:rPr lang="en" sz="2000" dirty="0" err="1"/>
              <a:t>cardinality </a:t>
            </a:r>
            <a:r>
              <a:rPr lang="en" sz="2000" dirty="0"/>
              <a:t>N will also be primary of the relationship.</a:t>
            </a:r>
            <a:endParaRPr dirty="0"/>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 name="Imagen 1"/>
          <p:cNvPicPr>
            <a:picLocks noChangeAspect="1"/>
          </p:cNvPicPr>
          <p:nvPr/>
        </p:nvPicPr>
        <p:blipFill>
          <a:blip r:embed="rId3"/>
          <a:stretch>
            <a:fillRect/>
          </a:stretch>
        </p:blipFill>
        <p:spPr>
          <a:xfrm>
            <a:off x="687148" y="4184652"/>
            <a:ext cx="4012707" cy="2318500"/>
          </a:xfrm>
          <a:prstGeom prst="rect">
            <a:avLst/>
          </a:prstGeom>
        </p:spPr>
      </p:pic>
      <p:sp>
        <p:nvSpPr>
          <p:cNvPr id="13" name="Google Shape;218;p25"/>
          <p:cNvSpPr txBox="1"/>
          <p:nvPr/>
        </p:nvSpPr>
        <p:spPr>
          <a:xfrm>
            <a:off x="4018175" y="5192982"/>
            <a:ext cx="4879549" cy="845111"/>
          </a:xfrm>
          <a:prstGeom prst="rect">
            <a:avLst/>
          </a:prstGeom>
          <a:noFill/>
          <a:ln>
            <a:noFill/>
          </a:ln>
        </p:spPr>
        <p:txBody>
          <a:bodyPr spcFirstLastPara="1" wrap="square" lIns="91425" tIns="45700" rIns="91425" bIns="45700" anchor="t" anchorCtr="0">
            <a:noAutofit/>
          </a:bodyPr>
          <a:lstStyle/>
          <a:p>
            <a:pPr lvl="0" algn="just">
              <a:buClr>
                <a:schemeClr val="dk1"/>
              </a:buClr>
              <a:buSzPts val="2000"/>
            </a:pPr>
            <a:r>
              <a:rPr lang="en" sz="1100" dirty="0"/>
              <a:t>SPA ( </a:t>
            </a:r>
            <a:r>
              <a:rPr lang="en" sz="1100" b="1" u="sng" dirty="0" err="1"/>
              <a:t>spa_id </a:t>
            </a:r>
            <a:r>
              <a:rPr lang="en" sz="1100" dirty="0"/>
              <a:t>, name)</a:t>
            </a:r>
          </a:p>
          <a:p>
            <a:pPr algn="just">
              <a:buClr>
                <a:schemeClr val="dk1"/>
              </a:buClr>
              <a:buSzPts val="2000"/>
            </a:pPr>
            <a:r>
              <a:rPr lang="en" sz="1100" dirty="0"/>
              <a:t>THERAPIST( </a:t>
            </a:r>
            <a:r>
              <a:rPr lang="en" sz="1100" b="1" u="sng" dirty="0" err="1"/>
              <a:t>therapist_id </a:t>
            </a:r>
            <a:r>
              <a:rPr lang="en" sz="1100" dirty="0" err="1"/>
              <a:t>, name </a:t>
            </a:r>
            <a:r>
              <a:rPr lang="en" sz="1100" dirty="0"/>
              <a:t>)</a:t>
            </a:r>
          </a:p>
          <a:p>
            <a:pPr algn="just">
              <a:buClr>
                <a:schemeClr val="dk1"/>
              </a:buClr>
              <a:buSzPts val="2000"/>
            </a:pPr>
            <a:r>
              <a:rPr lang="en" sz="1100" dirty="0"/>
              <a:t>TREATMENT ( </a:t>
            </a:r>
            <a:r>
              <a:rPr lang="en" sz="1100" b="1" u="sng" dirty="0" err="1"/>
              <a:t>treatment_id </a:t>
            </a:r>
            <a:r>
              <a:rPr lang="en" sz="1100" dirty="0"/>
              <a:t>, name)</a:t>
            </a:r>
          </a:p>
          <a:p>
            <a:pPr lvl="0" algn="just">
              <a:buClr>
                <a:schemeClr val="dk1"/>
              </a:buClr>
              <a:buSzPts val="2000"/>
            </a:pPr>
            <a:r>
              <a:rPr lang="en" sz="1100" dirty="0"/>
              <a:t>OFFER( </a:t>
            </a:r>
            <a:r>
              <a:rPr lang="en" sz="1100" b="1" i="1" u="sng" dirty="0" err="1"/>
              <a:t>treatment_id </a:t>
            </a:r>
            <a:r>
              <a:rPr lang="en" sz="1100" b="1" i="1" u="sng" dirty="0"/>
              <a:t>(FK) </a:t>
            </a:r>
            <a:r>
              <a:rPr lang="en" sz="1100" b="1" u="sng" dirty="0"/>
              <a:t>, </a:t>
            </a:r>
            <a:r>
              <a:rPr lang="en" sz="1100" i="1" dirty="0" err="1"/>
              <a:t>spa_id </a:t>
            </a:r>
            <a:r>
              <a:rPr lang="en" sz="1100" i="1" dirty="0"/>
              <a:t>(FK), </a:t>
            </a:r>
            <a:r>
              <a:rPr lang="en" sz="1100" i="1" dirty="0" err="1"/>
              <a:t>therapist_id </a:t>
            </a:r>
            <a:r>
              <a:rPr lang="en" sz="1100" i="1" dirty="0"/>
              <a:t>(FK), cost)</a:t>
            </a:r>
            <a:endParaRPr sz="1100" i="1" dirty="0"/>
          </a:p>
        </p:txBody>
      </p:sp>
    </p:spTree>
    <p:extLst>
      <p:ext uri="{BB962C8B-B14F-4D97-AF65-F5344CB8AC3E}">
        <p14:creationId xmlns:p14="http://schemas.microsoft.com/office/powerpoint/2010/main" val="2074118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39</a:t>
            </a:fld>
            <a:endParaRPr/>
          </a:p>
        </p:txBody>
      </p:sp>
      <p:sp>
        <p:nvSpPr>
          <p:cNvPr id="218" name="Google Shape;218;p25"/>
          <p:cNvSpPr txBox="1"/>
          <p:nvPr/>
        </p:nvSpPr>
        <p:spPr>
          <a:xfrm>
            <a:off x="139700" y="936625"/>
            <a:ext cx="9004300" cy="1323975"/>
          </a:xfrm>
          <a:prstGeom prst="rect">
            <a:avLst/>
          </a:prstGeom>
          <a:noFill/>
          <a:ln>
            <a:noFill/>
          </a:ln>
        </p:spPr>
        <p:txBody>
          <a:bodyPr spcFirstLastPara="1" wrap="square" lIns="91425" tIns="45700" rIns="91425" bIns="45700" anchor="t" anchorCtr="0">
            <a:noAutofit/>
          </a:bodyPr>
          <a:lstStyle/>
          <a:p>
            <a:pPr lvl="0">
              <a:buClr>
                <a:schemeClr val="dk1"/>
              </a:buClr>
              <a:buSzPts val="2000"/>
            </a:pPr>
            <a:endParaRPr dirty="0"/>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 name="Imagen 1"/>
          <p:cNvPicPr>
            <a:picLocks noChangeAspect="1"/>
          </p:cNvPicPr>
          <p:nvPr/>
        </p:nvPicPr>
        <p:blipFill>
          <a:blip r:embed="rId3"/>
          <a:stretch>
            <a:fillRect/>
          </a:stretch>
        </p:blipFill>
        <p:spPr>
          <a:xfrm>
            <a:off x="861134" y="1122010"/>
            <a:ext cx="7272957" cy="4858825"/>
          </a:xfrm>
          <a:prstGeom prst="rect">
            <a:avLst/>
          </a:prstGeom>
        </p:spPr>
      </p:pic>
      <p:sp>
        <p:nvSpPr>
          <p:cNvPr id="4" name="Rectángulo 3"/>
          <p:cNvSpPr/>
          <p:nvPr/>
        </p:nvSpPr>
        <p:spPr>
          <a:xfrm>
            <a:off x="460375" y="6472349"/>
            <a:ext cx="7156666" cy="307777"/>
          </a:xfrm>
          <a:prstGeom prst="rect">
            <a:avLst/>
          </a:prstGeom>
        </p:spPr>
        <p:txBody>
          <a:bodyPr wrap="square">
            <a:spAutoFit/>
          </a:bodyPr>
          <a:lstStyle/>
          <a:p>
            <a:r>
              <a:rPr lang="en" dirty="0">
                <a:hlinkClick r:id="rId4"/>
              </a:rPr>
              <a:t>https://javierjg.es/blog/transformacion-modelo-entidad-relacion-a-modelo-relacional/</a:t>
            </a:r>
            <a:r>
              <a:rPr lang="en" dirty="0"/>
              <a:t> </a:t>
            </a:r>
          </a:p>
        </p:txBody>
      </p:sp>
    </p:spTree>
    <p:extLst>
      <p:ext uri="{BB962C8B-B14F-4D97-AF65-F5344CB8AC3E}">
        <p14:creationId xmlns:p14="http://schemas.microsoft.com/office/powerpoint/2010/main" val="24575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6.1 Characteristics of a relationship</a:t>
            </a:r>
            <a:endParaRPr/>
          </a:p>
        </p:txBody>
      </p:sp>
      <p:sp>
        <p:nvSpPr>
          <p:cNvPr id="112" name="Google Shape;112;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4</a:t>
            </a:fld>
            <a:endParaRPr/>
          </a:p>
        </p:txBody>
      </p:sp>
      <p:sp>
        <p:nvSpPr>
          <p:cNvPr id="114" name="Google Shape;114;p16"/>
          <p:cNvSpPr txBox="1"/>
          <p:nvPr/>
        </p:nvSpPr>
        <p:spPr>
          <a:xfrm>
            <a:off x="642937" y="1357312"/>
            <a:ext cx="7991475" cy="544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 sz="2000" b="1" i="0" u="none">
                <a:solidFill>
                  <a:schemeClr val="dk1"/>
                </a:solidFill>
                <a:latin typeface="Arial"/>
                <a:ea typeface="Arial"/>
                <a:cs typeface="Arial"/>
                <a:sym typeface="Arial"/>
              </a:rPr>
              <a:t>The main element of the relational model is the RELATIONSHIP.</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libri"/>
              <a:buNone/>
            </a:pPr>
            <a:r>
              <a:rPr lang="en" sz="2000" b="0" i="0" u="sng">
                <a:solidFill>
                  <a:schemeClr val="dk1"/>
                </a:solidFill>
                <a:latin typeface="Calibri"/>
                <a:ea typeface="Calibri"/>
                <a:cs typeface="Calibri"/>
                <a:sym typeface="Calibri"/>
              </a:rPr>
              <a:t>A relationship is a table where each element of the relationship is a row and is called </a:t>
            </a:r>
            <a:r>
              <a:rPr lang="en" sz="2000" b="1" i="0" u="sng">
                <a:solidFill>
                  <a:schemeClr val="dk1"/>
                </a:solidFill>
                <a:latin typeface="Calibri"/>
                <a:ea typeface="Calibri"/>
                <a:cs typeface="Calibri"/>
                <a:sym typeface="Calibri"/>
              </a:rPr>
              <a:t>a tuple of the relationship </a:t>
            </a:r>
            <a:r>
              <a:rPr lang="en" sz="2000" b="0" i="0" u="sng">
                <a:solidFill>
                  <a:schemeClr val="dk1"/>
                </a:solidFill>
                <a:latin typeface="Calibri"/>
                <a:ea typeface="Calibri"/>
                <a:cs typeface="Calibri"/>
                <a:sym typeface="Calibri"/>
              </a:rPr>
              <a:t>and each property, attribute or characteristic of the elements is a </a:t>
            </a:r>
            <a:r>
              <a:rPr lang="en" sz="2000" b="1" i="0" u="sng">
                <a:solidFill>
                  <a:schemeClr val="dk1"/>
                </a:solidFill>
                <a:latin typeface="Calibri"/>
                <a:ea typeface="Calibri"/>
                <a:cs typeface="Calibri"/>
                <a:sym typeface="Calibri"/>
              </a:rPr>
              <a:t>column </a:t>
            </a:r>
            <a:r>
              <a:rPr lang="en" sz="2000" b="0" i="0" u="sng">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2400"/>
              <a:buFont typeface="Calibri"/>
              <a:buNone/>
            </a:pPr>
            <a:r>
              <a:rPr lang="en" sz="2400" b="1" i="0" u="sng">
                <a:solidFill>
                  <a:srgbClr val="FF0000"/>
                </a:solidFill>
                <a:latin typeface="Calibri"/>
                <a:ea typeface="Calibri"/>
                <a:cs typeface="Calibri"/>
                <a:sym typeface="Calibri"/>
              </a:rPr>
              <a:t>You should not confuse the concept of relationship in the relational model with the concept of relationship in the E/R model</a:t>
            </a:r>
            <a:endParaRPr/>
          </a:p>
        </p:txBody>
      </p:sp>
      <p:sp>
        <p:nvSpPr>
          <p:cNvPr id="115" name="Google Shape;115;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7" name="Google Shape;117;p16"/>
          <p:cNvPicPr preferRelativeResize="0"/>
          <p:nvPr/>
        </p:nvPicPr>
        <p:blipFill rotWithShape="1">
          <a:blip r:embed="rId3">
            <a:alphaModFix/>
          </a:blip>
          <a:srcRect/>
          <a:stretch/>
        </p:blipFill>
        <p:spPr>
          <a:xfrm>
            <a:off x="827087" y="3295650"/>
            <a:ext cx="7273925" cy="263366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50825" y="207962"/>
            <a:ext cx="53292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5.6.- Step from the E/R diagram to the relational diagram</a:t>
            </a:r>
            <a:endParaRPr/>
          </a:p>
        </p:txBody>
      </p:sp>
      <p:sp>
        <p:nvSpPr>
          <p:cNvPr id="216" name="Google Shape;216;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40</a:t>
            </a:fld>
            <a:endParaRPr/>
          </a:p>
        </p:txBody>
      </p:sp>
      <p:sp>
        <p:nvSpPr>
          <p:cNvPr id="218" name="Google Shape;218;p25"/>
          <p:cNvSpPr txBox="1"/>
          <p:nvPr/>
        </p:nvSpPr>
        <p:spPr>
          <a:xfrm>
            <a:off x="139700" y="936625"/>
            <a:ext cx="9004300" cy="1323975"/>
          </a:xfrm>
          <a:prstGeom prst="rect">
            <a:avLst/>
          </a:prstGeom>
          <a:noFill/>
          <a:ln>
            <a:noFill/>
          </a:ln>
        </p:spPr>
        <p:txBody>
          <a:bodyPr spcFirstLastPara="1" wrap="square" lIns="91425" tIns="45700" rIns="91425" bIns="45700" anchor="t" anchorCtr="0">
            <a:noAutofit/>
          </a:bodyPr>
          <a:lstStyle/>
          <a:p>
            <a:pPr lvl="0">
              <a:buClr>
                <a:schemeClr val="dk1"/>
              </a:buClr>
              <a:buSzPts val="2000"/>
            </a:pPr>
            <a:endParaRPr dirty="0"/>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Rectángulo 3"/>
          <p:cNvSpPr/>
          <p:nvPr/>
        </p:nvSpPr>
        <p:spPr>
          <a:xfrm>
            <a:off x="460375" y="6472349"/>
            <a:ext cx="7156666" cy="307777"/>
          </a:xfrm>
          <a:prstGeom prst="rect">
            <a:avLst/>
          </a:prstGeom>
        </p:spPr>
        <p:txBody>
          <a:bodyPr wrap="square">
            <a:spAutoFit/>
          </a:bodyPr>
          <a:lstStyle/>
          <a:p>
            <a:r>
              <a:rPr lang="en" dirty="0">
                <a:hlinkClick r:id="rId3"/>
              </a:rPr>
              <a:t>https://javierjg.es/blog/transformacion-modelo-entidad-relacion-a-modelo-relacional/</a:t>
            </a:r>
            <a:r>
              <a:rPr lang="en" dirty="0"/>
              <a:t> </a:t>
            </a:r>
          </a:p>
        </p:txBody>
      </p:sp>
      <p:pic>
        <p:nvPicPr>
          <p:cNvPr id="10" name="Imagen 9"/>
          <p:cNvPicPr>
            <a:picLocks noChangeAspect="1"/>
          </p:cNvPicPr>
          <p:nvPr/>
        </p:nvPicPr>
        <p:blipFill>
          <a:blip r:embed="rId4"/>
          <a:stretch>
            <a:fillRect/>
          </a:stretch>
        </p:blipFill>
        <p:spPr>
          <a:xfrm>
            <a:off x="842114" y="1376588"/>
            <a:ext cx="7533197" cy="3389086"/>
          </a:xfrm>
          <a:prstGeom prst="rect">
            <a:avLst/>
          </a:prstGeom>
        </p:spPr>
      </p:pic>
      <p:sp>
        <p:nvSpPr>
          <p:cNvPr id="3" name="Rectángulo 2"/>
          <p:cNvSpPr/>
          <p:nvPr/>
        </p:nvSpPr>
        <p:spPr>
          <a:xfrm>
            <a:off x="818965" y="5083958"/>
            <a:ext cx="7506069" cy="954107"/>
          </a:xfrm>
          <a:prstGeom prst="rect">
            <a:avLst/>
          </a:prstGeom>
        </p:spPr>
        <p:txBody>
          <a:bodyPr wrap="square">
            <a:spAutoFit/>
          </a:bodyPr>
          <a:lstStyle/>
          <a:p>
            <a:r>
              <a:rPr lang="en" dirty="0"/>
              <a:t>For the relational scheme of the previous cases, it is necessary to take into account:</a:t>
            </a:r>
          </a:p>
          <a:p>
            <a:r>
              <a:rPr lang="en" b="1" dirty="0"/>
              <a:t>Bold </a:t>
            </a:r>
            <a:r>
              <a:rPr lang="en" dirty="0"/>
              <a:t>: Key</a:t>
            </a:r>
          </a:p>
          <a:p>
            <a:r>
              <a:rPr lang="en" b="1" u="sng" dirty="0"/>
              <a:t>Bold and underlined </a:t>
            </a:r>
            <a:r>
              <a:rPr lang="en" dirty="0"/>
              <a:t>: primary key</a:t>
            </a:r>
          </a:p>
          <a:p>
            <a:r>
              <a:rPr lang="en" dirty="0"/>
              <a:t>( </a:t>
            </a:r>
            <a:r>
              <a:rPr lang="en" dirty="0" err="1"/>
              <a:t>fk </a:t>
            </a:r>
            <a:r>
              <a:rPr lang="en" dirty="0"/>
              <a:t>): </a:t>
            </a:r>
            <a:r>
              <a:rPr lang="en" dirty="0" err="1"/>
              <a:t>Foreign </a:t>
            </a:r>
            <a:r>
              <a:rPr lang="en" dirty="0"/>
              <a:t>Key</a:t>
            </a:r>
          </a:p>
        </p:txBody>
      </p:sp>
    </p:spTree>
    <p:extLst>
      <p:ext uri="{BB962C8B-B14F-4D97-AF65-F5344CB8AC3E}">
        <p14:creationId xmlns:p14="http://schemas.microsoft.com/office/powerpoint/2010/main" val="239117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6.1 Characteristics of a relationship</a:t>
            </a:r>
            <a:endParaRPr/>
          </a:p>
        </p:txBody>
      </p:sp>
      <p:sp>
        <p:nvSpPr>
          <p:cNvPr id="123" name="Google Shape;123;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5</a:t>
            </a:fld>
            <a:endParaRPr/>
          </a:p>
        </p:txBody>
      </p:sp>
      <p:sp>
        <p:nvSpPr>
          <p:cNvPr id="125" name="Google Shape;125;p17"/>
          <p:cNvSpPr txBox="1"/>
          <p:nvPr/>
        </p:nvSpPr>
        <p:spPr>
          <a:xfrm>
            <a:off x="642937" y="1357312"/>
            <a:ext cx="7991475" cy="4894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0" i="0" u="sng">
                <a:solidFill>
                  <a:schemeClr val="dk1"/>
                </a:solidFill>
                <a:latin typeface="Calibri"/>
                <a:ea typeface="Calibri"/>
                <a:cs typeface="Calibri"/>
                <a:sym typeface="Calibri"/>
              </a:rPr>
              <a:t>The set of values that a column can take is called its </a:t>
            </a:r>
            <a:r>
              <a:rPr lang="en" sz="2400" b="1" i="0" u="sng">
                <a:solidFill>
                  <a:schemeClr val="dk1"/>
                </a:solidFill>
                <a:latin typeface="Calibri"/>
                <a:ea typeface="Calibri"/>
                <a:cs typeface="Calibri"/>
                <a:sym typeface="Calibri"/>
              </a:rPr>
              <a:t>domain. </a:t>
            </a:r>
            <a:r>
              <a:rPr lang="en" sz="2400" b="0" i="0" u="none">
                <a:solidFill>
                  <a:schemeClr val="dk1"/>
                </a:solidFill>
                <a:latin typeface="Calibri"/>
                <a:ea typeface="Calibri"/>
                <a:cs typeface="Calibri"/>
                <a:sym typeface="Calibri"/>
              </a:rPr>
              <a:t>A domain can be:</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152400" algn="l" rtl="0">
              <a:lnSpc>
                <a:spcPct val="100000"/>
              </a:lnSpc>
              <a:spcBef>
                <a:spcPts val="0"/>
              </a:spcBef>
              <a:spcAft>
                <a:spcPts val="0"/>
              </a:spcAft>
              <a:buClr>
                <a:schemeClr val="dk1"/>
              </a:buClr>
              <a:buSzPts val="2400"/>
              <a:buFont typeface="Noto Sans Symbols"/>
              <a:buChar char="❑"/>
            </a:pPr>
            <a:r>
              <a:rPr lang="en" sz="2400" b="1" i="0" u="none">
                <a:solidFill>
                  <a:schemeClr val="dk1"/>
                </a:solidFill>
                <a:latin typeface="Calibri"/>
                <a:ea typeface="Calibri"/>
                <a:cs typeface="Calibri"/>
                <a:sym typeface="Calibri"/>
              </a:rPr>
              <a:t>General: </a:t>
            </a:r>
            <a:r>
              <a:rPr lang="en" sz="2400" b="0" i="0" u="none">
                <a:solidFill>
                  <a:schemeClr val="dk1"/>
                </a:solidFill>
                <a:latin typeface="Calibri"/>
                <a:ea typeface="Calibri"/>
                <a:cs typeface="Calibri"/>
                <a:sym typeface="Calibri"/>
              </a:rPr>
              <a:t>if the values can be all those existing within the data type corresponding to the column.</a:t>
            </a:r>
            <a:endParaRPr/>
          </a:p>
          <a:p>
            <a:pPr marL="0" marR="0" lvl="0" indent="0" algn="l" rtl="0">
              <a:lnSpc>
                <a:spcPct val="100000"/>
              </a:lnSpc>
              <a:spcBef>
                <a:spcPts val="0"/>
              </a:spcBef>
              <a:spcAft>
                <a:spcPts val="0"/>
              </a:spcAft>
              <a:buClr>
                <a:schemeClr val="dk1"/>
              </a:buClr>
              <a:buSzPts val="2400"/>
              <a:buFont typeface="Noto Sans Symbols"/>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Noto Sans Symbols"/>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Noto Sans Symbols"/>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Noto Sans Symbols"/>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Noto Sans Symbols"/>
              <a:buNone/>
            </a:pPr>
            <a:endParaRPr sz="2400" b="1" i="0" u="none">
              <a:solidFill>
                <a:schemeClr val="dk1"/>
              </a:solidFill>
              <a:latin typeface="Calibri"/>
              <a:ea typeface="Calibri"/>
              <a:cs typeface="Calibri"/>
              <a:sym typeface="Calibri"/>
            </a:endParaRPr>
          </a:p>
          <a:p>
            <a:pPr marL="0" marR="0" lvl="0" indent="-152400" algn="l" rtl="0">
              <a:lnSpc>
                <a:spcPct val="100000"/>
              </a:lnSpc>
              <a:spcBef>
                <a:spcPts val="0"/>
              </a:spcBef>
              <a:spcAft>
                <a:spcPts val="0"/>
              </a:spcAft>
              <a:buClr>
                <a:schemeClr val="dk1"/>
              </a:buClr>
              <a:buSzPts val="2400"/>
              <a:buFont typeface="Noto Sans Symbols"/>
              <a:buChar char="❑"/>
            </a:pPr>
            <a:r>
              <a:rPr lang="en" sz="2400" b="1" i="0" u="none">
                <a:solidFill>
                  <a:schemeClr val="dk1"/>
                </a:solidFill>
                <a:latin typeface="Calibri"/>
                <a:ea typeface="Calibri"/>
                <a:cs typeface="Calibri"/>
                <a:sym typeface="Calibri"/>
              </a:rPr>
              <a:t>Restricted: </a:t>
            </a:r>
            <a:r>
              <a:rPr lang="en" sz="2400" b="0" i="0" u="none">
                <a:solidFill>
                  <a:schemeClr val="dk1"/>
                </a:solidFill>
                <a:latin typeface="Calibri"/>
                <a:ea typeface="Calibri"/>
                <a:cs typeface="Calibri"/>
                <a:sym typeface="Calibri"/>
              </a:rPr>
              <a:t>If it can only take values within a range of a general domain, for example, real numbers between 0 and 10.</a:t>
            </a:r>
            <a:endParaRPr/>
          </a:p>
        </p:txBody>
      </p:sp>
      <p:sp>
        <p:nvSpPr>
          <p:cNvPr id="126" name="Google Shape;126;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28" name="Google Shape;128;p17"/>
          <p:cNvPicPr preferRelativeResize="0"/>
          <p:nvPr/>
        </p:nvPicPr>
        <p:blipFill rotWithShape="1">
          <a:blip r:embed="rId3">
            <a:alphaModFix/>
          </a:blip>
          <a:srcRect/>
          <a:stretch/>
        </p:blipFill>
        <p:spPr>
          <a:xfrm>
            <a:off x="5003800" y="3284537"/>
            <a:ext cx="2214562" cy="171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2"/>
            <a:ext cx="46085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Restrictions of the relational model</a:t>
            </a:r>
            <a:endParaRPr/>
          </a:p>
        </p:txBody>
      </p:sp>
      <p:sp>
        <p:nvSpPr>
          <p:cNvPr id="134" name="Google Shape;134;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6</a:t>
            </a:fld>
            <a:endParaRPr/>
          </a:p>
        </p:txBody>
      </p:sp>
      <p:sp>
        <p:nvSpPr>
          <p:cNvPr id="136" name="Google Shape;136;p18"/>
          <p:cNvSpPr txBox="1"/>
          <p:nvPr/>
        </p:nvSpPr>
        <p:spPr>
          <a:xfrm>
            <a:off x="642937" y="1357312"/>
            <a:ext cx="7991475" cy="39084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Constraints inherent to the model </a:t>
            </a:r>
            <a:r>
              <a:rPr lang="en" sz="2400" b="0" i="0" u="none">
                <a:solidFill>
                  <a:schemeClr val="dk1"/>
                </a:solidFill>
                <a:latin typeface="Calibri"/>
                <a:ea typeface="Calibri"/>
                <a:cs typeface="Calibri"/>
                <a:sym typeface="Calibri"/>
              </a:rPr>
              <a:t>(established by the model itself):</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139700" algn="l" rtl="0">
              <a:lnSpc>
                <a:spcPct val="100000"/>
              </a:lnSpc>
              <a:spcBef>
                <a:spcPts val="0"/>
              </a:spcBef>
              <a:spcAft>
                <a:spcPts val="0"/>
              </a:spcAft>
              <a:buClr>
                <a:schemeClr val="dk1"/>
              </a:buClr>
              <a:buSzPts val="2200"/>
              <a:buFont typeface="Noto Sans Symbols"/>
              <a:buChar char="❑"/>
            </a:pPr>
            <a:r>
              <a:rPr lang="en" sz="2200" b="0" i="0" u="none">
                <a:solidFill>
                  <a:schemeClr val="dk1"/>
                </a:solidFill>
                <a:latin typeface="Calibri"/>
                <a:ea typeface="Calibri"/>
                <a:cs typeface="Calibri"/>
                <a:sym typeface="Calibri"/>
              </a:rPr>
              <a:t>There cannot be two tuples or rows that have the same content in all their columns.</a:t>
            </a:r>
            <a:endParaRPr/>
          </a:p>
          <a:p>
            <a:pPr marL="0" marR="0" lvl="0" indent="-139700" algn="l" rtl="0">
              <a:lnSpc>
                <a:spcPct val="100000"/>
              </a:lnSpc>
              <a:spcBef>
                <a:spcPts val="0"/>
              </a:spcBef>
              <a:spcAft>
                <a:spcPts val="0"/>
              </a:spcAft>
              <a:buClr>
                <a:schemeClr val="dk1"/>
              </a:buClr>
              <a:buSzPts val="2200"/>
              <a:buFont typeface="Noto Sans Symbols"/>
              <a:buChar char="❑"/>
            </a:pPr>
            <a:r>
              <a:rPr lang="en" sz="2200" b="0" i="0" u="none">
                <a:solidFill>
                  <a:schemeClr val="dk1"/>
                </a:solidFill>
                <a:latin typeface="Calibri"/>
                <a:ea typeface="Calibri"/>
                <a:cs typeface="Calibri"/>
                <a:sym typeface="Calibri"/>
              </a:rPr>
              <a:t>No column that is a primary key (user constraint) is nullable.</a:t>
            </a:r>
            <a:endParaRPr/>
          </a:p>
          <a:p>
            <a:pPr marL="0" marR="0" lvl="0" indent="-139700" algn="l" rtl="0">
              <a:lnSpc>
                <a:spcPct val="100000"/>
              </a:lnSpc>
              <a:spcBef>
                <a:spcPts val="0"/>
              </a:spcBef>
              <a:spcAft>
                <a:spcPts val="0"/>
              </a:spcAft>
              <a:buClr>
                <a:schemeClr val="dk1"/>
              </a:buClr>
              <a:buSzPts val="2200"/>
              <a:buFont typeface="Noto Sans Symbols"/>
              <a:buChar char="❑"/>
            </a:pPr>
            <a:r>
              <a:rPr lang="en" sz="2200" b="0" i="0" u="none">
                <a:solidFill>
                  <a:schemeClr val="dk1"/>
                </a:solidFill>
                <a:latin typeface="Calibri"/>
                <a:ea typeface="Calibri"/>
                <a:cs typeface="Calibri"/>
                <a:sym typeface="Calibri"/>
              </a:rPr>
              <a:t>No column that is a primary key allows repeated values in tuples.</a:t>
            </a:r>
            <a:endParaRPr/>
          </a:p>
          <a:p>
            <a:pPr marL="0" marR="0" lvl="0" indent="-139700" algn="l" rtl="0">
              <a:lnSpc>
                <a:spcPct val="100000"/>
              </a:lnSpc>
              <a:spcBef>
                <a:spcPts val="0"/>
              </a:spcBef>
              <a:spcAft>
                <a:spcPts val="0"/>
              </a:spcAft>
              <a:buClr>
                <a:schemeClr val="dk1"/>
              </a:buClr>
              <a:buSzPts val="2200"/>
              <a:buFont typeface="Noto Sans Symbols"/>
              <a:buChar char="❑"/>
            </a:pPr>
            <a:r>
              <a:rPr lang="en" sz="2200" b="0" i="0" u="none">
                <a:solidFill>
                  <a:schemeClr val="dk1"/>
                </a:solidFill>
                <a:latin typeface="Calibri"/>
                <a:ea typeface="Calibri"/>
                <a:cs typeface="Calibri"/>
                <a:sym typeface="Calibri"/>
              </a:rPr>
              <a:t>No column that is an alternative key allows repeated values in tuples.</a:t>
            </a:r>
            <a:endParaRPr/>
          </a:p>
        </p:txBody>
      </p:sp>
      <p:sp>
        <p:nvSpPr>
          <p:cNvPr id="137" name="Google Shape;137;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8" name="Google Shape;138;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p:nvPr/>
        </p:nvSpPr>
        <p:spPr>
          <a:xfrm>
            <a:off x="250825" y="207962"/>
            <a:ext cx="46085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6.2 Restrictions of the relational model</a:t>
            </a:r>
            <a:endParaRPr/>
          </a:p>
        </p:txBody>
      </p:sp>
      <p:sp>
        <p:nvSpPr>
          <p:cNvPr id="144" name="Google Shape;144;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7</a:t>
            </a:fld>
            <a:endParaRPr/>
          </a:p>
        </p:txBody>
      </p:sp>
      <p:sp>
        <p:nvSpPr>
          <p:cNvPr id="146" name="Google Shape;146;p19"/>
          <p:cNvSpPr txBox="1"/>
          <p:nvPr/>
        </p:nvSpPr>
        <p:spPr>
          <a:xfrm>
            <a:off x="642937" y="1357312"/>
            <a:ext cx="7991475" cy="397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User restrictions </a:t>
            </a:r>
            <a:r>
              <a:rPr lang="en" sz="2400" b="0" i="0" u="none">
                <a:solidFill>
                  <a:schemeClr val="dk1"/>
                </a:solidFill>
                <a:latin typeface="Calibri"/>
                <a:ea typeface="Calibri"/>
                <a:cs typeface="Calibri"/>
                <a:sym typeface="Calibri"/>
              </a:rPr>
              <a:t>(the relational model allows the user to set them):</a:t>
            </a:r>
            <a:endParaRPr/>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Primary key (PRIMARY KEY)</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Uniqueness or alternative key (UNIQUE)</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Mandatory (NOT NULL)</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Foreign key (FOREIGN KEY)</a:t>
            </a:r>
            <a:endParaRPr sz="2000" b="0" i="0" u="none">
              <a:solidFill>
                <a:schemeClr val="dk1"/>
              </a:solidFill>
              <a:latin typeface="Calibri"/>
              <a:ea typeface="Calibri"/>
              <a:cs typeface="Calibri"/>
              <a:sym typeface="Calibri"/>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Verification or check (CHECK)</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Assertions or assertions (ASSERTION)</a:t>
            </a:r>
            <a:endParaRPr/>
          </a:p>
          <a:p>
            <a:pPr marL="0" marR="0" lvl="0" indent="-127000" algn="l" rtl="0">
              <a:lnSpc>
                <a:spcPct val="100000"/>
              </a:lnSpc>
              <a:spcBef>
                <a:spcPts val="0"/>
              </a:spcBef>
              <a:spcAft>
                <a:spcPts val="0"/>
              </a:spcAft>
              <a:buClr>
                <a:schemeClr val="dk1"/>
              </a:buClr>
              <a:buSzPts val="2000"/>
              <a:buFont typeface="Noto Sans Symbols"/>
              <a:buChar char="❑"/>
            </a:pPr>
            <a:r>
              <a:rPr lang="en" sz="2000" b="1" i="0" u="none">
                <a:solidFill>
                  <a:schemeClr val="dk1"/>
                </a:solidFill>
                <a:latin typeface="Calibri"/>
                <a:ea typeface="Calibri"/>
                <a:cs typeface="Calibri"/>
                <a:sym typeface="Calibri"/>
              </a:rPr>
              <a:t>Triggers (TRIGGER)</a:t>
            </a:r>
            <a:endParaRPr/>
          </a:p>
          <a:p>
            <a:pPr marL="0" marR="0" lvl="0" indent="0" algn="l" rtl="0">
              <a:lnSpc>
                <a:spcPct val="100000"/>
              </a:lnSpc>
              <a:spcBef>
                <a:spcPts val="0"/>
              </a:spcBef>
              <a:spcAft>
                <a:spcPts val="0"/>
              </a:spcAft>
              <a:buClr>
                <a:schemeClr val="dk1"/>
              </a:buClr>
              <a:buSzPts val="2000"/>
              <a:buFont typeface="Noto Sans Symbols"/>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1" i="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Recommended Blog of the Programmer's Trunk</a:t>
            </a:r>
            <a:endParaRPr/>
          </a:p>
        </p:txBody>
      </p:sp>
      <p:sp>
        <p:nvSpPr>
          <p:cNvPr id="147" name="Google Shape;147;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250825" y="207962"/>
            <a:ext cx="46085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6.3 Primary and foreign keys</a:t>
            </a:r>
            <a:endParaRPr/>
          </a:p>
        </p:txBody>
      </p:sp>
      <p:sp>
        <p:nvSpPr>
          <p:cNvPr id="154" name="Google Shape;154;p2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5" name="Google Shape;155;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8</a:t>
            </a:fld>
            <a:endParaRPr/>
          </a:p>
        </p:txBody>
      </p:sp>
      <p:sp>
        <p:nvSpPr>
          <p:cNvPr id="156" name="Google Shape;156;p20"/>
          <p:cNvSpPr txBox="1"/>
          <p:nvPr/>
        </p:nvSpPr>
        <p:spPr>
          <a:xfrm>
            <a:off x="642937" y="1357312"/>
            <a:ext cx="7991475" cy="4832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Primary or primary key (PRIMARY KEY)</a:t>
            </a:r>
            <a:endParaRPr/>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1" i="0" u="none">
                <a:solidFill>
                  <a:schemeClr val="dk1"/>
                </a:solidFill>
                <a:latin typeface="Calibri"/>
                <a:ea typeface="Calibri"/>
                <a:cs typeface="Calibri"/>
                <a:sym typeface="Calibri"/>
              </a:rPr>
              <a:t>It is a set of attributes or columns that uniquely identify each tuple in a relationship (each row in a table).</a:t>
            </a:r>
            <a:endParaRPr/>
          </a:p>
          <a:p>
            <a:pPr marL="0" marR="0" lvl="0" indent="0" algn="l" rtl="0">
              <a:lnSpc>
                <a:spcPct val="100000"/>
              </a:lnSpc>
              <a:spcBef>
                <a:spcPts val="0"/>
              </a:spcBef>
              <a:spcAft>
                <a:spcPts val="0"/>
              </a:spcAft>
              <a:buClr>
                <a:schemeClr val="dk1"/>
              </a:buClr>
              <a:buSzPts val="2000"/>
              <a:buFont typeface="Calibri"/>
              <a:buNone/>
            </a:pPr>
            <a:endParaRPr sz="20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sng">
                <a:solidFill>
                  <a:schemeClr val="dk1"/>
                </a:solidFill>
                <a:latin typeface="Calibri"/>
                <a:ea typeface="Calibri"/>
                <a:cs typeface="Calibri"/>
                <a:sym typeface="Calibri"/>
              </a:rPr>
              <a:t>Primary key must be declared in any table, although it is not mandatory to do so.</a:t>
            </a:r>
            <a:r>
              <a:rPr lang="en" sz="20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Only one primary key can be defined in a table and it must be, within the columns that can be used to identify each tuple, the column or set of columns that is considered best to uniquely identify each tuple or element of the table. .</a:t>
            </a:r>
            <a:endParaRPr/>
          </a:p>
          <a:p>
            <a:pPr marL="0"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 sz="2000" b="0" i="0" u="none">
                <a:solidFill>
                  <a:schemeClr val="dk1"/>
                </a:solidFill>
                <a:latin typeface="Calibri"/>
                <a:ea typeface="Calibri"/>
                <a:cs typeface="Calibri"/>
                <a:sym typeface="Calibri"/>
              </a:rPr>
              <a:t>The inherent restrictions discussed above are established on the primary keys.</a:t>
            </a:r>
            <a:endParaRPr/>
          </a:p>
        </p:txBody>
      </p:sp>
      <p:sp>
        <p:nvSpPr>
          <p:cNvPr id="157" name="Google Shape;157;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9" name="Google Shape;159;p20" descr="Resultado de imagen de primary key"/>
          <p:cNvPicPr preferRelativeResize="0"/>
          <p:nvPr/>
        </p:nvPicPr>
        <p:blipFill rotWithShape="1">
          <a:blip r:embed="rId3">
            <a:alphaModFix/>
          </a:blip>
          <a:srcRect/>
          <a:stretch/>
        </p:blipFill>
        <p:spPr>
          <a:xfrm>
            <a:off x="6588125" y="477837"/>
            <a:ext cx="1495425"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p:nvPr/>
        </p:nvSpPr>
        <p:spPr>
          <a:xfrm>
            <a:off x="250825" y="207962"/>
            <a:ext cx="4608512"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 sz="1600" b="1" i="0" u="none">
                <a:solidFill>
                  <a:srgbClr val="11151A"/>
                </a:solidFill>
                <a:latin typeface="Arial"/>
                <a:ea typeface="Arial"/>
                <a:cs typeface="Arial"/>
                <a:sym typeface="Arial"/>
              </a:rPr>
              <a:t>6.3 Primary and foreign keys</a:t>
            </a:r>
            <a:endParaRPr/>
          </a:p>
        </p:txBody>
      </p:sp>
      <p:sp>
        <p:nvSpPr>
          <p:cNvPr id="165" name="Google Shape;165;p2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9</a:t>
            </a:fld>
            <a:endParaRPr/>
          </a:p>
        </p:txBody>
      </p:sp>
      <p:sp>
        <p:nvSpPr>
          <p:cNvPr id="167" name="Google Shape;167;p21"/>
          <p:cNvSpPr txBox="1"/>
          <p:nvPr/>
        </p:nvSpPr>
        <p:spPr>
          <a:xfrm>
            <a:off x="642937" y="1357312"/>
            <a:ext cx="7991475"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 sz="2400" b="1" i="0" u="none">
                <a:solidFill>
                  <a:schemeClr val="dk1"/>
                </a:solidFill>
                <a:latin typeface="Calibri"/>
                <a:ea typeface="Calibri"/>
                <a:cs typeface="Calibri"/>
                <a:sym typeface="Calibri"/>
              </a:rPr>
              <a:t>Primary or primary key (PRIMARY KEY)</a:t>
            </a:r>
            <a:endParaRPr/>
          </a:p>
          <a:p>
            <a:pPr marL="0" marR="0" lvl="0" indent="0" algn="l" rtl="0">
              <a:lnSpc>
                <a:spcPct val="100000"/>
              </a:lnSpc>
              <a:spcBef>
                <a:spcPts val="0"/>
              </a:spcBef>
              <a:spcAft>
                <a:spcPts val="0"/>
              </a:spcAft>
              <a:buNone/>
            </a:pPr>
            <a:endParaRPr sz="2400" b="1" i="0" u="none">
              <a:solidFill>
                <a:schemeClr val="dk1"/>
              </a:solidFill>
              <a:latin typeface="Calibri"/>
              <a:ea typeface="Calibri"/>
              <a:cs typeface="Calibri"/>
              <a:sym typeface="Calibri"/>
            </a:endParaRPr>
          </a:p>
        </p:txBody>
      </p:sp>
      <p:sp>
        <p:nvSpPr>
          <p:cNvPr id="168" name="Google Shape;168;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9" name="Google Shape;169;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0" name="Google Shape;170;p21" descr="Resultado de imagen de primary key"/>
          <p:cNvPicPr preferRelativeResize="0"/>
          <p:nvPr/>
        </p:nvPicPr>
        <p:blipFill rotWithShape="1">
          <a:blip r:embed="rId3">
            <a:alphaModFix/>
          </a:blip>
          <a:srcRect/>
          <a:stretch/>
        </p:blipFill>
        <p:spPr>
          <a:xfrm>
            <a:off x="6588125" y="477837"/>
            <a:ext cx="1495425" cy="1495425"/>
          </a:xfrm>
          <a:prstGeom prst="rect">
            <a:avLst/>
          </a:prstGeom>
          <a:noFill/>
          <a:ln>
            <a:noFill/>
          </a:ln>
        </p:spPr>
      </p:pic>
      <p:pic>
        <p:nvPicPr>
          <p:cNvPr id="171" name="Google Shape;171;p21"/>
          <p:cNvPicPr preferRelativeResize="0"/>
          <p:nvPr/>
        </p:nvPicPr>
        <p:blipFill rotWithShape="1">
          <a:blip r:embed="rId4">
            <a:alphaModFix/>
          </a:blip>
          <a:srcRect/>
          <a:stretch/>
        </p:blipFill>
        <p:spPr>
          <a:xfrm>
            <a:off x="642937" y="1957387"/>
            <a:ext cx="7600950" cy="449897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3346</Words>
  <Application>Microsoft Office PowerPoint</Application>
  <PresentationFormat>Presentación en pantalla (4:3)</PresentationFormat>
  <Paragraphs>322</Paragraphs>
  <Slides>40</Slides>
  <Notes>40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Calibri</vt:lpstr>
      <vt:lpstr>Noto Sans Symbols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Pedro Pérez Q</dc:creator>
  <cp:lastModifiedBy>Alfredo de la Presa Cruz</cp:lastModifiedBy>
  <cp:revision>23</cp:revision>
  <dcterms:modified xsi:type="dcterms:W3CDTF">2023-10-15T12:28:46Z</dcterms:modified>
</cp:coreProperties>
</file>