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CA0C2A-8F76-4154-B521-EB30FC2B6F9F}">
  <a:tblStyle styleId="{45CA0C2A-8F76-4154-B521-EB30FC2B6F9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tor Carreño Marqués" userId="0768d600-4f48-43a4-9e6b-9aa9cac8529c" providerId="ADAL" clId="{50878A31-0444-45A3-9D7C-5AA1CCD1FF25}"/>
    <pc:docChg chg="modSld">
      <pc:chgData name="Aitor Carreño Marqués" userId="0768d600-4f48-43a4-9e6b-9aa9cac8529c" providerId="ADAL" clId="{50878A31-0444-45A3-9D7C-5AA1CCD1FF25}" dt="2023-11-21T09:20:21.755" v="2" actId="1076"/>
      <pc:docMkLst>
        <pc:docMk/>
      </pc:docMkLst>
      <pc:sldChg chg="modSp mod">
        <pc:chgData name="Aitor Carreño Marqués" userId="0768d600-4f48-43a4-9e6b-9aa9cac8529c" providerId="ADAL" clId="{50878A31-0444-45A3-9D7C-5AA1CCD1FF25}" dt="2023-11-21T09:20:21.755" v="2" actId="1076"/>
        <pc:sldMkLst>
          <pc:docMk/>
          <pc:sldMk cId="0" sldId="262"/>
        </pc:sldMkLst>
        <pc:picChg chg="mod">
          <ac:chgData name="Aitor Carreño Marqués" userId="0768d600-4f48-43a4-9e6b-9aa9cac8529c" providerId="ADAL" clId="{50878A31-0444-45A3-9D7C-5AA1CCD1FF25}" dt="2023-11-21T09:20:21.755" v="2" actId="1076"/>
          <ac:picMkLst>
            <pc:docMk/>
            <pc:sldMk cId="0" sldId="262"/>
            <ac:picMk id="149" creationId="{00000000-0000-0000-0000-000000000000}"/>
          </ac:picMkLst>
        </pc:picChg>
      </pc:sldChg>
      <pc:sldChg chg="modSp mod">
        <pc:chgData name="Aitor Carreño Marqués" userId="0768d600-4f48-43a4-9e6b-9aa9cac8529c" providerId="ADAL" clId="{50878A31-0444-45A3-9D7C-5AA1CCD1FF25}" dt="2023-11-10T11:55:36.602" v="1" actId="14100"/>
        <pc:sldMkLst>
          <pc:docMk/>
          <pc:sldMk cId="0" sldId="264"/>
        </pc:sldMkLst>
        <pc:picChg chg="mod">
          <ac:chgData name="Aitor Carreño Marqués" userId="0768d600-4f48-43a4-9e6b-9aa9cac8529c" providerId="ADAL" clId="{50878A31-0444-45A3-9D7C-5AA1CCD1FF25}" dt="2023-11-10T11:55:36.602" v="1" actId="14100"/>
          <ac:picMkLst>
            <pc:docMk/>
            <pc:sldMk cId="0" sldId="264"/>
            <ac:picMk id="17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a:t>
            </a:fld>
            <a:endParaRPr/>
          </a:p>
        </p:txBody>
      </p:sp>
    </p:spTree>
    <p:extLst>
      <p:ext uri="{BB962C8B-B14F-4D97-AF65-F5344CB8AC3E}">
        <p14:creationId xmlns:p14="http://schemas.microsoft.com/office/powerpoint/2010/main" val="8754928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5666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7187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612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9456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822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51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099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2845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465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4429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1798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1016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5946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4208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7278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75" name="Google Shape;75;p1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2" name="Google Shape;22;p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rot="5400000">
            <a:off x="2396331" y="57943"/>
            <a:ext cx="4351337"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4" name="Google Shape;34;p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9" name="Google Shape;39;p6"/>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41" name="Google Shape;41;p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47" name="Google Shape;47;p7"/>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48" name="Google Shape;48;p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3" name="Google Shape;53;p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9" name="Google Shape;59;p9"/>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0" name="Google Shape;60;p9"/>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61" name="Google Shape;61;p9"/>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2" name="Google Shape;62;p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8" name="Google Shape;68;p10"/>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9" name="Google Shape;69;p1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375"/>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esacademic.com/dic.nsf/eswiki/135491"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468312" y="333375"/>
            <a:ext cx="8286750" cy="4862512"/>
          </a:xfrm>
          <a:prstGeom prst="rect">
            <a:avLst/>
          </a:prstGeom>
          <a:solidFill>
            <a:srgbClr val="FFD966"/>
          </a:solidFill>
          <a:ln>
            <a:noFill/>
          </a:ln>
          <a:effectLst>
            <a:outerShdw blurRad="63500" dist="50800" dir="5400000">
              <a:srgbClr val="E2F0D9"/>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3200"/>
              <a:buFont typeface="Calibri"/>
              <a:buNone/>
            </a:pPr>
            <a:r>
              <a:rPr lang="en" sz="3200" b="0" i="0" u="none" strike="noStrike" cap="none">
                <a:solidFill>
                  <a:schemeClr val="dk1"/>
                </a:solidFill>
                <a:latin typeface="Calibri"/>
                <a:ea typeface="Calibri"/>
                <a:cs typeface="Calibri"/>
                <a:sym typeface="Calibri"/>
              </a:rPr>
              <a:t>Unit 2 </a:t>
            </a:r>
            <a:r>
              <a:rPr lang="en" sz="4400" b="0" i="0" u="none" strike="noStrike" cap="none">
                <a:solidFill>
                  <a:schemeClr val="dk1"/>
                </a:solidFill>
                <a:latin typeface="Calibri"/>
                <a:ea typeface="Calibri"/>
                <a:cs typeface="Calibri"/>
                <a:sym typeface="Calibri"/>
              </a:rPr>
              <a:t>:</a:t>
            </a:r>
            <a:endParaRPr/>
          </a:p>
          <a:p>
            <a:pPr marL="0" marR="0" lvl="0" indent="0" algn="ctr" rtl="0">
              <a:lnSpc>
                <a:spcPct val="100000"/>
              </a:lnSpc>
              <a:spcBef>
                <a:spcPts val="0"/>
              </a:spcBef>
              <a:spcAft>
                <a:spcPts val="0"/>
              </a:spcAft>
              <a:buClr>
                <a:schemeClr val="dk1"/>
              </a:buClr>
              <a:buSzPts val="3200"/>
              <a:buFont typeface="Calibri"/>
              <a:buNone/>
            </a:pPr>
            <a:r>
              <a:rPr lang="en" sz="3200" b="1" i="0" u="none" strike="noStrike" cap="none">
                <a:solidFill>
                  <a:schemeClr val="dk1"/>
                </a:solidFill>
                <a:latin typeface="Calibri"/>
                <a:ea typeface="Calibri"/>
                <a:cs typeface="Calibri"/>
                <a:sym typeface="Calibri"/>
              </a:rPr>
              <a:t>Logical Database Design</a:t>
            </a:r>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9" name="Google Shape;89;p13"/>
          <p:cNvSpPr/>
          <p:nvPr/>
        </p:nvSpPr>
        <p:spPr>
          <a:xfrm>
            <a:off x="611187" y="839787"/>
            <a:ext cx="8001000" cy="2428875"/>
          </a:xfrm>
          <a:prstGeom prst="roundRect">
            <a:avLst>
              <a:gd name="adj" fmla="val 16667"/>
            </a:avLst>
          </a:prstGeom>
          <a:solidFill>
            <a:srgbClr val="2F5597"/>
          </a:solidFill>
          <a:ln w="12700" cap="flat" cmpd="sng">
            <a:solidFill>
              <a:srgbClr val="41719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Calibri"/>
              <a:buNone/>
            </a:pPr>
            <a:r>
              <a:rPr lang="en" sz="3600" b="1" i="0" u="none">
                <a:solidFill>
                  <a:schemeClr val="dk1"/>
                </a:solidFill>
                <a:latin typeface="Calibri"/>
                <a:ea typeface="Calibri"/>
                <a:cs typeface="Calibri"/>
                <a:sym typeface="Calibri"/>
              </a:rPr>
              <a:t>Databases</a:t>
            </a:r>
            <a:endParaRPr/>
          </a:p>
        </p:txBody>
      </p:sp>
      <p:sp>
        <p:nvSpPr>
          <p:cNvPr id="90" name="Google Shape;90;p13"/>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2"/>
          <p:cNvSpPr txBox="1"/>
          <p:nvPr/>
        </p:nvSpPr>
        <p:spPr>
          <a:xfrm>
            <a:off x="250825" y="207962"/>
            <a:ext cx="3529012"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6.2.- Normal Forms</a:t>
            </a:r>
            <a:endParaRPr/>
          </a:p>
        </p:txBody>
      </p:sp>
      <p:sp>
        <p:nvSpPr>
          <p:cNvPr id="179" name="Google Shape;179;p22"/>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0" name="Google Shape;180;p22"/>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10</a:t>
            </a:fld>
            <a:endParaRPr/>
          </a:p>
        </p:txBody>
      </p:sp>
      <p:sp>
        <p:nvSpPr>
          <p:cNvPr id="181" name="Google Shape;181;p22"/>
          <p:cNvSpPr txBox="1"/>
          <p:nvPr/>
        </p:nvSpPr>
        <p:spPr>
          <a:xfrm>
            <a:off x="523875" y="1177925"/>
            <a:ext cx="8224837" cy="17859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 sz="1800" b="1" i="0" u="sng">
                <a:solidFill>
                  <a:schemeClr val="dk1"/>
                </a:solidFill>
                <a:latin typeface="Calibri"/>
                <a:ea typeface="Calibri"/>
                <a:cs typeface="Calibri"/>
                <a:sym typeface="Calibri"/>
              </a:rPr>
              <a:t>FN3:</a:t>
            </a:r>
            <a:endParaRPr/>
          </a:p>
          <a:p>
            <a:pPr marL="0" marR="0" lvl="0" indent="0" algn="l" rtl="0">
              <a:lnSpc>
                <a:spcPct val="100000"/>
              </a:lnSpc>
              <a:spcBef>
                <a:spcPts val="0"/>
              </a:spcBef>
              <a:spcAft>
                <a:spcPts val="0"/>
              </a:spcAft>
              <a:buClr>
                <a:schemeClr val="dk1"/>
              </a:buClr>
              <a:buSzPts val="1800"/>
              <a:buFont typeface="Calibri"/>
              <a:buNone/>
            </a:pPr>
            <a:r>
              <a:rPr lang="en" sz="1800" b="0" i="0" u="none">
                <a:solidFill>
                  <a:schemeClr val="dk1"/>
                </a:solidFill>
                <a:latin typeface="Calibri"/>
                <a:ea typeface="Calibri"/>
                <a:cs typeface="Calibri"/>
                <a:sym typeface="Calibri"/>
              </a:rPr>
              <a:t>A design is in FN3 if it is in FN2 and, furthermore, there is no attribute that, not being part of the primary key, transitively depends on the primary key. </a:t>
            </a:r>
            <a:r>
              <a:rPr lang="en" sz="1800" b="0" i="1" u="none">
                <a:solidFill>
                  <a:schemeClr val="dk1"/>
                </a:solidFill>
                <a:latin typeface="Calibri"/>
                <a:ea typeface="Calibri"/>
                <a:cs typeface="Calibri"/>
                <a:sym typeface="Calibri"/>
              </a:rPr>
              <a:t>This can be said another way: when there is no attribute that has a dependency on another attribute that is not a primary key.</a:t>
            </a:r>
            <a:endParaRPr/>
          </a:p>
          <a:p>
            <a:pPr marL="0" marR="0" lvl="0" indent="0" algn="l" rtl="0">
              <a:lnSpc>
                <a:spcPct val="100000"/>
              </a:lnSpc>
              <a:spcBef>
                <a:spcPts val="0"/>
              </a:spcBef>
              <a:spcAft>
                <a:spcPts val="0"/>
              </a:spcAft>
              <a:buNone/>
            </a:pPr>
            <a:endParaRPr sz="1800" b="0" i="1" u="none">
              <a:solidFill>
                <a:schemeClr val="dk1"/>
              </a:solidFill>
              <a:latin typeface="Calibri"/>
              <a:ea typeface="Calibri"/>
              <a:cs typeface="Calibri"/>
              <a:sym typeface="Calibri"/>
            </a:endParaRPr>
          </a:p>
        </p:txBody>
      </p:sp>
      <p:sp>
        <p:nvSpPr>
          <p:cNvPr id="182" name="Google Shape;182;p22"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3" name="Google Shape;183;p22"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aphicFrame>
        <p:nvGraphicFramePr>
          <p:cNvPr id="184" name="Google Shape;184;p22"/>
          <p:cNvGraphicFramePr/>
          <p:nvPr/>
        </p:nvGraphicFramePr>
        <p:xfrm>
          <a:off x="523875" y="2944812"/>
          <a:ext cx="3949675" cy="2787550"/>
        </p:xfrm>
        <a:graphic>
          <a:graphicData uri="http://schemas.openxmlformats.org/drawingml/2006/table">
            <a:tbl>
              <a:tblPr>
                <a:noFill/>
                <a:tableStyleId>{45CA0C2A-8F76-4154-B521-EB30FC2B6F9F}</a:tableStyleId>
              </a:tblPr>
              <a:tblGrid>
                <a:gridCol w="873125">
                  <a:extLst>
                    <a:ext uri="{9D8B030D-6E8A-4147-A177-3AD203B41FA5}">
                      <a16:colId xmlns:a16="http://schemas.microsoft.com/office/drawing/2014/main" val="20000"/>
                    </a:ext>
                  </a:extLst>
                </a:gridCol>
                <a:gridCol w="619125">
                  <a:extLst>
                    <a:ext uri="{9D8B030D-6E8A-4147-A177-3AD203B41FA5}">
                      <a16:colId xmlns:a16="http://schemas.microsoft.com/office/drawing/2014/main" val="20001"/>
                    </a:ext>
                  </a:extLst>
                </a:gridCol>
                <a:gridCol w="1073150">
                  <a:extLst>
                    <a:ext uri="{9D8B030D-6E8A-4147-A177-3AD203B41FA5}">
                      <a16:colId xmlns:a16="http://schemas.microsoft.com/office/drawing/2014/main" val="20002"/>
                    </a:ext>
                  </a:extLst>
                </a:gridCol>
                <a:gridCol w="646100">
                  <a:extLst>
                    <a:ext uri="{9D8B030D-6E8A-4147-A177-3AD203B41FA5}">
                      <a16:colId xmlns:a16="http://schemas.microsoft.com/office/drawing/2014/main" val="20003"/>
                    </a:ext>
                  </a:extLst>
                </a:gridCol>
                <a:gridCol w="738175">
                  <a:extLst>
                    <a:ext uri="{9D8B030D-6E8A-4147-A177-3AD203B41FA5}">
                      <a16:colId xmlns:a16="http://schemas.microsoft.com/office/drawing/2014/main" val="20004"/>
                    </a:ext>
                  </a:extLst>
                </a:gridCol>
              </a:tblGrid>
              <a:tr h="309550">
                <a:tc gridSpan="5">
                  <a:txBody>
                    <a:bodyPr/>
                    <a:lstStyle/>
                    <a:p>
                      <a:pPr marL="0" marR="0" lvl="0" indent="0" algn="ctr" rtl="0">
                        <a:lnSpc>
                          <a:spcPct val="107000"/>
                        </a:lnSpc>
                        <a:spcBef>
                          <a:spcPts val="0"/>
                        </a:spcBef>
                        <a:spcAft>
                          <a:spcPts val="0"/>
                        </a:spcAft>
                        <a:buClr>
                          <a:srgbClr val="FFFFFF"/>
                        </a:buClr>
                        <a:buSzPts val="1100"/>
                        <a:buFont typeface="Calibri"/>
                        <a:buNone/>
                      </a:pPr>
                      <a:r>
                        <a:rPr lang="en" sz="1100" b="1" i="0" u="none" strike="noStrike" cap="none">
                          <a:solidFill>
                            <a:srgbClr val="FFFFFF"/>
                          </a:solidFill>
                          <a:latin typeface="Calibri"/>
                          <a:ea typeface="Calibri"/>
                          <a:cs typeface="Calibri"/>
                          <a:sym typeface="Calibri"/>
                        </a:rPr>
                        <a:t>Representatives</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0"/>
                  </a:ext>
                </a:extLst>
              </a:tr>
              <a:tr h="309550">
                <a:tc>
                  <a:txBody>
                    <a:bodyPr/>
                    <a:lstStyle/>
                    <a:p>
                      <a:pPr marL="0" marR="0" lvl="0" indent="0" algn="l" rtl="0">
                        <a:lnSpc>
                          <a:spcPct val="107000"/>
                        </a:lnSpc>
                        <a:spcBef>
                          <a:spcPts val="0"/>
                        </a:spcBef>
                        <a:spcAft>
                          <a:spcPts val="0"/>
                        </a:spcAft>
                        <a:buClr>
                          <a:srgbClr val="FFFFFF"/>
                        </a:buClr>
                        <a:buSzPts val="1100"/>
                        <a:buFont typeface="Calibri"/>
                        <a:buNone/>
                      </a:pPr>
                      <a:r>
                        <a:rPr lang="en" sz="1100" b="1" i="0" u="none" strike="noStrike" cap="none">
                          <a:solidFill>
                            <a:srgbClr val="FFFFFF"/>
                          </a:solidFill>
                          <a:latin typeface="Calibri"/>
                          <a:ea typeface="Calibri"/>
                          <a:cs typeface="Calibri"/>
                          <a:sym typeface="Calibri"/>
                        </a:rPr>
                        <a:t>ID</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name</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surnames</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CodProv</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Province</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extLst>
                  <a:ext uri="{0D108BD9-81ED-4DB2-BD59-A6C34878D82A}">
                    <a16:rowId xmlns:a16="http://schemas.microsoft.com/office/drawing/2014/main" val="10001"/>
                  </a:ext>
                </a:extLst>
              </a:tr>
              <a:tr h="309550">
                <a:tc>
                  <a:txBody>
                    <a:bodyPr/>
                    <a:lstStyle/>
                    <a:p>
                      <a:pPr marL="0" marR="0" lvl="0" indent="0" algn="l" rtl="0">
                        <a:lnSpc>
                          <a:spcPct val="107000"/>
                        </a:lnSpc>
                        <a:spcBef>
                          <a:spcPts val="0"/>
                        </a:spcBef>
                        <a:spcAft>
                          <a:spcPts val="0"/>
                        </a:spcAft>
                        <a:buClr>
                          <a:srgbClr val="FFFFFF"/>
                        </a:buClr>
                        <a:buSzPts val="1100"/>
                        <a:buFont typeface="Calibri"/>
                        <a:buNone/>
                      </a:pPr>
                      <a:r>
                        <a:rPr lang="en" sz="1100" b="1" i="0" u="none" strike="noStrike" cap="none">
                          <a:solidFill>
                            <a:srgbClr val="FFFFFF"/>
                          </a:solidFill>
                          <a:latin typeface="Calibri"/>
                          <a:ea typeface="Calibri"/>
                          <a:cs typeface="Calibri"/>
                          <a:sym typeface="Calibri"/>
                        </a:rPr>
                        <a:t>11111111B</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Anthony</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Arias Arias</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tc>
                  <a:txBody>
                    <a:bodyPr/>
                    <a:lstStyle/>
                    <a:p>
                      <a:pPr marL="0" marR="0" lvl="0" indent="0" algn="r"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39</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Cantabria</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extLst>
                  <a:ext uri="{0D108BD9-81ED-4DB2-BD59-A6C34878D82A}">
                    <a16:rowId xmlns:a16="http://schemas.microsoft.com/office/drawing/2014/main" val="10002"/>
                  </a:ext>
                </a:extLst>
              </a:tr>
              <a:tr h="309550">
                <a:tc>
                  <a:txBody>
                    <a:bodyPr/>
                    <a:lstStyle/>
                    <a:p>
                      <a:pPr marL="0" marR="0" lvl="0" indent="0" algn="l" rtl="0">
                        <a:lnSpc>
                          <a:spcPct val="107000"/>
                        </a:lnSpc>
                        <a:spcBef>
                          <a:spcPts val="0"/>
                        </a:spcBef>
                        <a:spcAft>
                          <a:spcPts val="0"/>
                        </a:spcAft>
                        <a:buClr>
                          <a:srgbClr val="FFFFFF"/>
                        </a:buClr>
                        <a:buSzPts val="1100"/>
                        <a:buFont typeface="Calibri"/>
                        <a:buNone/>
                      </a:pPr>
                      <a:r>
                        <a:rPr lang="en" sz="1100" b="1" i="0" u="none" strike="noStrike" cap="none">
                          <a:solidFill>
                            <a:srgbClr val="FFFFFF"/>
                          </a:solidFill>
                          <a:latin typeface="Calibri"/>
                          <a:ea typeface="Calibri"/>
                          <a:cs typeface="Calibri"/>
                          <a:sym typeface="Calibri"/>
                        </a:rPr>
                        <a:t>12121212C</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White</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Good good</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tc>
                  <a:txBody>
                    <a:bodyPr/>
                    <a:lstStyle/>
                    <a:p>
                      <a:pPr marL="0" marR="0" lvl="0" indent="0" algn="r"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28</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Madrid</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extLst>
                  <a:ext uri="{0D108BD9-81ED-4DB2-BD59-A6C34878D82A}">
                    <a16:rowId xmlns:a16="http://schemas.microsoft.com/office/drawing/2014/main" val="10003"/>
                  </a:ext>
                </a:extLst>
              </a:tr>
              <a:tr h="311150">
                <a:tc>
                  <a:txBody>
                    <a:bodyPr/>
                    <a:lstStyle/>
                    <a:p>
                      <a:pPr marL="0" marR="0" lvl="0" indent="0" algn="l" rtl="0">
                        <a:lnSpc>
                          <a:spcPct val="107000"/>
                        </a:lnSpc>
                        <a:spcBef>
                          <a:spcPts val="0"/>
                        </a:spcBef>
                        <a:spcAft>
                          <a:spcPts val="0"/>
                        </a:spcAft>
                        <a:buClr>
                          <a:srgbClr val="FFFFFF"/>
                        </a:buClr>
                        <a:buSzPts val="1100"/>
                        <a:buFont typeface="Calibri"/>
                        <a:buNone/>
                      </a:pPr>
                      <a:r>
                        <a:rPr lang="en" sz="1100" b="1" i="0" u="none" strike="noStrike" cap="none">
                          <a:solidFill>
                            <a:srgbClr val="FFFFFF"/>
                          </a:solidFill>
                          <a:latin typeface="Calibri"/>
                          <a:ea typeface="Calibri"/>
                          <a:cs typeface="Calibri"/>
                          <a:sym typeface="Calibri"/>
                        </a:rPr>
                        <a:t>13131313D</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Carlos</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Cross Cross</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tc>
                  <a:txBody>
                    <a:bodyPr/>
                    <a:lstStyle/>
                    <a:p>
                      <a:pPr marL="0" marR="0" lvl="0" indent="0" algn="r"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33</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Asturias</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extLst>
                  <a:ext uri="{0D108BD9-81ED-4DB2-BD59-A6C34878D82A}">
                    <a16:rowId xmlns:a16="http://schemas.microsoft.com/office/drawing/2014/main" val="10004"/>
                  </a:ext>
                </a:extLst>
              </a:tr>
              <a:tr h="309550">
                <a:tc>
                  <a:txBody>
                    <a:bodyPr/>
                    <a:lstStyle/>
                    <a:p>
                      <a:pPr marL="0" marR="0" lvl="0" indent="0" algn="l" rtl="0">
                        <a:lnSpc>
                          <a:spcPct val="107000"/>
                        </a:lnSpc>
                        <a:spcBef>
                          <a:spcPts val="0"/>
                        </a:spcBef>
                        <a:spcAft>
                          <a:spcPts val="0"/>
                        </a:spcAft>
                        <a:buClr>
                          <a:srgbClr val="FFFFFF"/>
                        </a:buClr>
                        <a:buSzPts val="1100"/>
                        <a:buFont typeface="Calibri"/>
                        <a:buNone/>
                      </a:pPr>
                      <a:r>
                        <a:rPr lang="en" sz="1100" b="1" i="0" u="none" strike="noStrike" cap="none">
                          <a:solidFill>
                            <a:srgbClr val="FFFFFF"/>
                          </a:solidFill>
                          <a:latin typeface="Calibri"/>
                          <a:ea typeface="Calibri"/>
                          <a:cs typeface="Calibri"/>
                          <a:sym typeface="Calibri"/>
                        </a:rPr>
                        <a:t>14141414E</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Diana</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Diaz Diaz</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tc>
                  <a:txBody>
                    <a:bodyPr/>
                    <a:lstStyle/>
                    <a:p>
                      <a:pPr marL="0" marR="0" lvl="0" indent="0" algn="r"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28</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Madrid</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extLst>
                  <a:ext uri="{0D108BD9-81ED-4DB2-BD59-A6C34878D82A}">
                    <a16:rowId xmlns:a16="http://schemas.microsoft.com/office/drawing/2014/main" val="10005"/>
                  </a:ext>
                </a:extLst>
              </a:tr>
              <a:tr h="309550">
                <a:tc>
                  <a:txBody>
                    <a:bodyPr/>
                    <a:lstStyle/>
                    <a:p>
                      <a:pPr marL="0" marR="0" lvl="0" indent="0" algn="l" rtl="0">
                        <a:lnSpc>
                          <a:spcPct val="107000"/>
                        </a:lnSpc>
                        <a:spcBef>
                          <a:spcPts val="0"/>
                        </a:spcBef>
                        <a:spcAft>
                          <a:spcPts val="0"/>
                        </a:spcAft>
                        <a:buClr>
                          <a:srgbClr val="FFFFFF"/>
                        </a:buClr>
                        <a:buSzPts val="1100"/>
                        <a:buFont typeface="Calibri"/>
                        <a:buNone/>
                      </a:pPr>
                      <a:r>
                        <a:rPr lang="en" sz="1100" b="1" i="0" u="none" strike="noStrike" cap="none">
                          <a:solidFill>
                            <a:srgbClr val="FFFFFF"/>
                          </a:solidFill>
                          <a:latin typeface="Calibri"/>
                          <a:ea typeface="Calibri"/>
                          <a:cs typeface="Calibri"/>
                          <a:sym typeface="Calibri"/>
                        </a:rPr>
                        <a:t>22222222F</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Emma</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Esquer Esquer</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tc>
                  <a:txBody>
                    <a:bodyPr/>
                    <a:lstStyle/>
                    <a:p>
                      <a:pPr marL="0" marR="0" lvl="0" indent="0" algn="r"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33</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Asturias</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extLst>
                  <a:ext uri="{0D108BD9-81ED-4DB2-BD59-A6C34878D82A}">
                    <a16:rowId xmlns:a16="http://schemas.microsoft.com/office/drawing/2014/main" val="10006"/>
                  </a:ext>
                </a:extLst>
              </a:tr>
              <a:tr h="309550">
                <a:tc>
                  <a:txBody>
                    <a:bodyPr/>
                    <a:lstStyle/>
                    <a:p>
                      <a:pPr marL="0" marR="0" lvl="0" indent="0" algn="l" rtl="0">
                        <a:lnSpc>
                          <a:spcPct val="107000"/>
                        </a:lnSpc>
                        <a:spcBef>
                          <a:spcPts val="0"/>
                        </a:spcBef>
                        <a:spcAft>
                          <a:spcPts val="0"/>
                        </a:spcAft>
                        <a:buClr>
                          <a:srgbClr val="FFFFFF"/>
                        </a:buClr>
                        <a:buSzPts val="1100"/>
                        <a:buFont typeface="Calibri"/>
                        <a:buNone/>
                      </a:pPr>
                      <a:r>
                        <a:rPr lang="en" sz="1100" b="1" i="0" u="none" strike="noStrike" cap="none">
                          <a:solidFill>
                            <a:srgbClr val="FFFFFF"/>
                          </a:solidFill>
                          <a:latin typeface="Calibri"/>
                          <a:ea typeface="Calibri"/>
                          <a:cs typeface="Calibri"/>
                          <a:sym typeface="Calibri"/>
                        </a:rPr>
                        <a:t>23232323G</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frank</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Strong Strong</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tc>
                  <a:txBody>
                    <a:bodyPr/>
                    <a:lstStyle/>
                    <a:p>
                      <a:pPr marL="0" marR="0" lvl="0" indent="0" algn="r"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48</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Bizkaia</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extLst>
                  <a:ext uri="{0D108BD9-81ED-4DB2-BD59-A6C34878D82A}">
                    <a16:rowId xmlns:a16="http://schemas.microsoft.com/office/drawing/2014/main" val="10007"/>
                  </a:ext>
                </a:extLst>
              </a:tr>
              <a:tr h="309550">
                <a:tc>
                  <a:txBody>
                    <a:bodyPr/>
                    <a:lstStyle/>
                    <a:p>
                      <a:pPr marL="0" marR="0" lvl="0" indent="0" algn="l" rtl="0">
                        <a:lnSpc>
                          <a:spcPct val="107000"/>
                        </a:lnSpc>
                        <a:spcBef>
                          <a:spcPts val="0"/>
                        </a:spcBef>
                        <a:spcAft>
                          <a:spcPts val="0"/>
                        </a:spcAft>
                        <a:buClr>
                          <a:srgbClr val="FFFFFF"/>
                        </a:buClr>
                        <a:buSzPts val="1100"/>
                        <a:buFont typeface="Calibri"/>
                        <a:buNone/>
                      </a:pPr>
                      <a:r>
                        <a:rPr lang="en" sz="1100" b="1" i="0" u="none" strike="noStrike" cap="none">
                          <a:solidFill>
                            <a:srgbClr val="FFFFFF"/>
                          </a:solidFill>
                          <a:latin typeface="Calibri"/>
                          <a:ea typeface="Calibri"/>
                          <a:cs typeface="Calibri"/>
                          <a:sym typeface="Calibri"/>
                        </a:rPr>
                        <a:t>24242424H</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German</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Garcia Garcia</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tc>
                  <a:txBody>
                    <a:bodyPr/>
                    <a:lstStyle/>
                    <a:p>
                      <a:pPr marL="0" marR="0" lvl="0" indent="0" algn="r"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28</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Madrid</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extLst>
                  <a:ext uri="{0D108BD9-81ED-4DB2-BD59-A6C34878D82A}">
                    <a16:rowId xmlns:a16="http://schemas.microsoft.com/office/drawing/2014/main" val="10008"/>
                  </a:ext>
                </a:extLst>
              </a:tr>
            </a:tbl>
          </a:graphicData>
        </a:graphic>
      </p:graphicFrame>
      <p:graphicFrame>
        <p:nvGraphicFramePr>
          <p:cNvPr id="185" name="Google Shape;185;p22"/>
          <p:cNvGraphicFramePr/>
          <p:nvPr/>
        </p:nvGraphicFramePr>
        <p:xfrm>
          <a:off x="5554662" y="2827337"/>
          <a:ext cx="3187700" cy="1714500"/>
        </p:xfrm>
        <a:graphic>
          <a:graphicData uri="http://schemas.openxmlformats.org/drawingml/2006/table">
            <a:tbl>
              <a:tblPr>
                <a:noFill/>
                <a:tableStyleId>{45CA0C2A-8F76-4154-B521-EB30FC2B6F9F}</a:tableStyleId>
              </a:tblPr>
              <a:tblGrid>
                <a:gridCol w="866775">
                  <a:extLst>
                    <a:ext uri="{9D8B030D-6E8A-4147-A177-3AD203B41FA5}">
                      <a16:colId xmlns:a16="http://schemas.microsoft.com/office/drawing/2014/main" val="20000"/>
                    </a:ext>
                  </a:extLst>
                </a:gridCol>
                <a:gridCol w="615950">
                  <a:extLst>
                    <a:ext uri="{9D8B030D-6E8A-4147-A177-3AD203B41FA5}">
                      <a16:colId xmlns:a16="http://schemas.microsoft.com/office/drawing/2014/main" val="20001"/>
                    </a:ext>
                  </a:extLst>
                </a:gridCol>
                <a:gridCol w="1063625">
                  <a:extLst>
                    <a:ext uri="{9D8B030D-6E8A-4147-A177-3AD203B41FA5}">
                      <a16:colId xmlns:a16="http://schemas.microsoft.com/office/drawing/2014/main" val="20002"/>
                    </a:ext>
                  </a:extLst>
                </a:gridCol>
                <a:gridCol w="641350">
                  <a:extLst>
                    <a:ext uri="{9D8B030D-6E8A-4147-A177-3AD203B41FA5}">
                      <a16:colId xmlns:a16="http://schemas.microsoft.com/office/drawing/2014/main" val="20003"/>
                    </a:ext>
                  </a:extLst>
                </a:gridCol>
              </a:tblGrid>
              <a:tr h="190500">
                <a:tc gridSpan="4">
                  <a:txBody>
                    <a:bodyPr/>
                    <a:lstStyle/>
                    <a:p>
                      <a:pPr marL="0" marR="0" lvl="0" indent="0" algn="ctr" rtl="0">
                        <a:lnSpc>
                          <a:spcPct val="107000"/>
                        </a:lnSpc>
                        <a:spcBef>
                          <a:spcPts val="0"/>
                        </a:spcBef>
                        <a:spcAft>
                          <a:spcPts val="0"/>
                        </a:spcAft>
                        <a:buClr>
                          <a:srgbClr val="FFFFFF"/>
                        </a:buClr>
                        <a:buSzPts val="1100"/>
                        <a:buFont typeface="Calibri"/>
                        <a:buNone/>
                      </a:pPr>
                      <a:r>
                        <a:rPr lang="en" sz="1100" b="1" i="0" u="none" strike="noStrike" cap="none">
                          <a:solidFill>
                            <a:srgbClr val="FFFFFF"/>
                          </a:solidFill>
                          <a:latin typeface="Calibri"/>
                          <a:ea typeface="Calibri"/>
                          <a:cs typeface="Calibri"/>
                          <a:sym typeface="Calibri"/>
                        </a:rPr>
                        <a:t>REPRESENTATIVES</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0"/>
                  </a:ext>
                </a:extLst>
              </a:tr>
              <a:tr h="190500">
                <a:tc>
                  <a:txBody>
                    <a:bodyPr/>
                    <a:lstStyle/>
                    <a:p>
                      <a:pPr marL="0" marR="0" lvl="0" indent="0" algn="l" rtl="0">
                        <a:lnSpc>
                          <a:spcPct val="107000"/>
                        </a:lnSpc>
                        <a:spcBef>
                          <a:spcPts val="0"/>
                        </a:spcBef>
                        <a:spcAft>
                          <a:spcPts val="0"/>
                        </a:spcAft>
                        <a:buClr>
                          <a:srgbClr val="FFFFFF"/>
                        </a:buClr>
                        <a:buSzPts val="1100"/>
                        <a:buFont typeface="Calibri"/>
                        <a:buNone/>
                      </a:pPr>
                      <a:r>
                        <a:rPr lang="en" sz="1100" b="1" i="0" u="none" strike="noStrike" cap="none">
                          <a:solidFill>
                            <a:srgbClr val="FFFFFF"/>
                          </a:solidFill>
                          <a:latin typeface="Calibri"/>
                          <a:ea typeface="Calibri"/>
                          <a:cs typeface="Calibri"/>
                          <a:sym typeface="Calibri"/>
                        </a:rPr>
                        <a:t>ID</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name</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surnames</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CodProv</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extLst>
                  <a:ext uri="{0D108BD9-81ED-4DB2-BD59-A6C34878D82A}">
                    <a16:rowId xmlns:a16="http://schemas.microsoft.com/office/drawing/2014/main" val="10001"/>
                  </a:ext>
                </a:extLst>
              </a:tr>
              <a:tr h="190500">
                <a:tc>
                  <a:txBody>
                    <a:bodyPr/>
                    <a:lstStyle/>
                    <a:p>
                      <a:pPr marL="0" marR="0" lvl="0" indent="0" algn="l" rtl="0">
                        <a:lnSpc>
                          <a:spcPct val="107000"/>
                        </a:lnSpc>
                        <a:spcBef>
                          <a:spcPts val="0"/>
                        </a:spcBef>
                        <a:spcAft>
                          <a:spcPts val="0"/>
                        </a:spcAft>
                        <a:buClr>
                          <a:srgbClr val="FFFFFF"/>
                        </a:buClr>
                        <a:buSzPts val="1100"/>
                        <a:buFont typeface="Calibri"/>
                        <a:buNone/>
                      </a:pPr>
                      <a:r>
                        <a:rPr lang="en" sz="1100" b="1" i="0" u="none" strike="noStrike" cap="none">
                          <a:solidFill>
                            <a:srgbClr val="FFFFFF"/>
                          </a:solidFill>
                          <a:latin typeface="Calibri"/>
                          <a:ea typeface="Calibri"/>
                          <a:cs typeface="Calibri"/>
                          <a:sym typeface="Calibri"/>
                        </a:rPr>
                        <a:t>11111111B</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Anthony</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Arias Arias</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tc>
                  <a:txBody>
                    <a:bodyPr/>
                    <a:lstStyle/>
                    <a:p>
                      <a:pPr marL="0" marR="0" lvl="0" indent="0" algn="r"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39</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extLst>
                  <a:ext uri="{0D108BD9-81ED-4DB2-BD59-A6C34878D82A}">
                    <a16:rowId xmlns:a16="http://schemas.microsoft.com/office/drawing/2014/main" val="10002"/>
                  </a:ext>
                </a:extLst>
              </a:tr>
              <a:tr h="190500">
                <a:tc>
                  <a:txBody>
                    <a:bodyPr/>
                    <a:lstStyle/>
                    <a:p>
                      <a:pPr marL="0" marR="0" lvl="0" indent="0" algn="l" rtl="0">
                        <a:lnSpc>
                          <a:spcPct val="107000"/>
                        </a:lnSpc>
                        <a:spcBef>
                          <a:spcPts val="0"/>
                        </a:spcBef>
                        <a:spcAft>
                          <a:spcPts val="0"/>
                        </a:spcAft>
                        <a:buClr>
                          <a:srgbClr val="FFFFFF"/>
                        </a:buClr>
                        <a:buSzPts val="1100"/>
                        <a:buFont typeface="Calibri"/>
                        <a:buNone/>
                      </a:pPr>
                      <a:r>
                        <a:rPr lang="en" sz="1100" b="1" i="0" u="none" strike="noStrike" cap="none">
                          <a:solidFill>
                            <a:srgbClr val="FFFFFF"/>
                          </a:solidFill>
                          <a:latin typeface="Calibri"/>
                          <a:ea typeface="Calibri"/>
                          <a:cs typeface="Calibri"/>
                          <a:sym typeface="Calibri"/>
                        </a:rPr>
                        <a:t>12121212C</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White</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Good good</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tc>
                  <a:txBody>
                    <a:bodyPr/>
                    <a:lstStyle/>
                    <a:p>
                      <a:pPr marL="0" marR="0" lvl="0" indent="0" algn="r"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28</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extLst>
                  <a:ext uri="{0D108BD9-81ED-4DB2-BD59-A6C34878D82A}">
                    <a16:rowId xmlns:a16="http://schemas.microsoft.com/office/drawing/2014/main" val="10003"/>
                  </a:ext>
                </a:extLst>
              </a:tr>
              <a:tr h="190500">
                <a:tc>
                  <a:txBody>
                    <a:bodyPr/>
                    <a:lstStyle/>
                    <a:p>
                      <a:pPr marL="0" marR="0" lvl="0" indent="0" algn="l" rtl="0">
                        <a:lnSpc>
                          <a:spcPct val="107000"/>
                        </a:lnSpc>
                        <a:spcBef>
                          <a:spcPts val="0"/>
                        </a:spcBef>
                        <a:spcAft>
                          <a:spcPts val="0"/>
                        </a:spcAft>
                        <a:buClr>
                          <a:srgbClr val="FFFFFF"/>
                        </a:buClr>
                        <a:buSzPts val="1100"/>
                        <a:buFont typeface="Calibri"/>
                        <a:buNone/>
                      </a:pPr>
                      <a:r>
                        <a:rPr lang="en" sz="1100" b="1" i="0" u="none" strike="noStrike" cap="none">
                          <a:solidFill>
                            <a:srgbClr val="FFFFFF"/>
                          </a:solidFill>
                          <a:latin typeface="Calibri"/>
                          <a:ea typeface="Calibri"/>
                          <a:cs typeface="Calibri"/>
                          <a:sym typeface="Calibri"/>
                        </a:rPr>
                        <a:t>13131313D</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Carlos</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Cross Cross</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tc>
                  <a:txBody>
                    <a:bodyPr/>
                    <a:lstStyle/>
                    <a:p>
                      <a:pPr marL="0" marR="0" lvl="0" indent="0" algn="r"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33</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extLst>
                  <a:ext uri="{0D108BD9-81ED-4DB2-BD59-A6C34878D82A}">
                    <a16:rowId xmlns:a16="http://schemas.microsoft.com/office/drawing/2014/main" val="10004"/>
                  </a:ext>
                </a:extLst>
              </a:tr>
              <a:tr h="190500">
                <a:tc>
                  <a:txBody>
                    <a:bodyPr/>
                    <a:lstStyle/>
                    <a:p>
                      <a:pPr marL="0" marR="0" lvl="0" indent="0" algn="l" rtl="0">
                        <a:lnSpc>
                          <a:spcPct val="107000"/>
                        </a:lnSpc>
                        <a:spcBef>
                          <a:spcPts val="0"/>
                        </a:spcBef>
                        <a:spcAft>
                          <a:spcPts val="0"/>
                        </a:spcAft>
                        <a:buClr>
                          <a:srgbClr val="FFFFFF"/>
                        </a:buClr>
                        <a:buSzPts val="1100"/>
                        <a:buFont typeface="Calibri"/>
                        <a:buNone/>
                      </a:pPr>
                      <a:r>
                        <a:rPr lang="en" sz="1100" b="1" i="0" u="none" strike="noStrike" cap="none">
                          <a:solidFill>
                            <a:srgbClr val="FFFFFF"/>
                          </a:solidFill>
                          <a:latin typeface="Calibri"/>
                          <a:ea typeface="Calibri"/>
                          <a:cs typeface="Calibri"/>
                          <a:sym typeface="Calibri"/>
                        </a:rPr>
                        <a:t>14141414E</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Diana</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Diaz Diaz</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tc>
                  <a:txBody>
                    <a:bodyPr/>
                    <a:lstStyle/>
                    <a:p>
                      <a:pPr marL="0" marR="0" lvl="0" indent="0" algn="r"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28</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extLst>
                  <a:ext uri="{0D108BD9-81ED-4DB2-BD59-A6C34878D82A}">
                    <a16:rowId xmlns:a16="http://schemas.microsoft.com/office/drawing/2014/main" val="10005"/>
                  </a:ext>
                </a:extLst>
              </a:tr>
              <a:tr h="190500">
                <a:tc>
                  <a:txBody>
                    <a:bodyPr/>
                    <a:lstStyle/>
                    <a:p>
                      <a:pPr marL="0" marR="0" lvl="0" indent="0" algn="l" rtl="0">
                        <a:lnSpc>
                          <a:spcPct val="107000"/>
                        </a:lnSpc>
                        <a:spcBef>
                          <a:spcPts val="0"/>
                        </a:spcBef>
                        <a:spcAft>
                          <a:spcPts val="0"/>
                        </a:spcAft>
                        <a:buClr>
                          <a:srgbClr val="FFFFFF"/>
                        </a:buClr>
                        <a:buSzPts val="1100"/>
                        <a:buFont typeface="Calibri"/>
                        <a:buNone/>
                      </a:pPr>
                      <a:r>
                        <a:rPr lang="en" sz="1100" b="1" i="0" u="none" strike="noStrike" cap="none">
                          <a:solidFill>
                            <a:srgbClr val="FFFFFF"/>
                          </a:solidFill>
                          <a:latin typeface="Calibri"/>
                          <a:ea typeface="Calibri"/>
                          <a:cs typeface="Calibri"/>
                          <a:sym typeface="Calibri"/>
                        </a:rPr>
                        <a:t>22222222F</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Emma</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Esquer Esquer</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tc>
                  <a:txBody>
                    <a:bodyPr/>
                    <a:lstStyle/>
                    <a:p>
                      <a:pPr marL="0" marR="0" lvl="0" indent="0" algn="r"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33</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extLst>
                  <a:ext uri="{0D108BD9-81ED-4DB2-BD59-A6C34878D82A}">
                    <a16:rowId xmlns:a16="http://schemas.microsoft.com/office/drawing/2014/main" val="10006"/>
                  </a:ext>
                </a:extLst>
              </a:tr>
              <a:tr h="190500">
                <a:tc>
                  <a:txBody>
                    <a:bodyPr/>
                    <a:lstStyle/>
                    <a:p>
                      <a:pPr marL="0" marR="0" lvl="0" indent="0" algn="l" rtl="0">
                        <a:lnSpc>
                          <a:spcPct val="107000"/>
                        </a:lnSpc>
                        <a:spcBef>
                          <a:spcPts val="0"/>
                        </a:spcBef>
                        <a:spcAft>
                          <a:spcPts val="0"/>
                        </a:spcAft>
                        <a:buClr>
                          <a:srgbClr val="FFFFFF"/>
                        </a:buClr>
                        <a:buSzPts val="1100"/>
                        <a:buFont typeface="Calibri"/>
                        <a:buNone/>
                      </a:pPr>
                      <a:r>
                        <a:rPr lang="en" sz="1100" b="1" i="0" u="none" strike="noStrike" cap="none">
                          <a:solidFill>
                            <a:srgbClr val="FFFFFF"/>
                          </a:solidFill>
                          <a:latin typeface="Calibri"/>
                          <a:ea typeface="Calibri"/>
                          <a:cs typeface="Calibri"/>
                          <a:sym typeface="Calibri"/>
                        </a:rPr>
                        <a:t>23232323G</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frank</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Strong Strong</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tc>
                  <a:txBody>
                    <a:bodyPr/>
                    <a:lstStyle/>
                    <a:p>
                      <a:pPr marL="0" marR="0" lvl="0" indent="0" algn="r"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48</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extLst>
                  <a:ext uri="{0D108BD9-81ED-4DB2-BD59-A6C34878D82A}">
                    <a16:rowId xmlns:a16="http://schemas.microsoft.com/office/drawing/2014/main" val="10007"/>
                  </a:ext>
                </a:extLst>
              </a:tr>
              <a:tr h="190500">
                <a:tc>
                  <a:txBody>
                    <a:bodyPr/>
                    <a:lstStyle/>
                    <a:p>
                      <a:pPr marL="0" marR="0" lvl="0" indent="0" algn="l" rtl="0">
                        <a:lnSpc>
                          <a:spcPct val="107000"/>
                        </a:lnSpc>
                        <a:spcBef>
                          <a:spcPts val="0"/>
                        </a:spcBef>
                        <a:spcAft>
                          <a:spcPts val="0"/>
                        </a:spcAft>
                        <a:buClr>
                          <a:srgbClr val="FFFFFF"/>
                        </a:buClr>
                        <a:buSzPts val="1100"/>
                        <a:buFont typeface="Calibri"/>
                        <a:buNone/>
                      </a:pPr>
                      <a:r>
                        <a:rPr lang="en" sz="1100" b="1" i="0" u="none" strike="noStrike" cap="none">
                          <a:solidFill>
                            <a:srgbClr val="FFFFFF"/>
                          </a:solidFill>
                          <a:latin typeface="Calibri"/>
                          <a:ea typeface="Calibri"/>
                          <a:cs typeface="Calibri"/>
                          <a:sym typeface="Calibri"/>
                        </a:rPr>
                        <a:t>24242424H</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German</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Garcia Garcia</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tc>
                  <a:txBody>
                    <a:bodyPr/>
                    <a:lstStyle/>
                    <a:p>
                      <a:pPr marL="0" marR="0" lvl="0" indent="0" algn="r"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28</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extLst>
                  <a:ext uri="{0D108BD9-81ED-4DB2-BD59-A6C34878D82A}">
                    <a16:rowId xmlns:a16="http://schemas.microsoft.com/office/drawing/2014/main" val="10008"/>
                  </a:ext>
                </a:extLst>
              </a:tr>
            </a:tbl>
          </a:graphicData>
        </a:graphic>
      </p:graphicFrame>
      <p:graphicFrame>
        <p:nvGraphicFramePr>
          <p:cNvPr id="186" name="Google Shape;186;p22"/>
          <p:cNvGraphicFramePr/>
          <p:nvPr/>
        </p:nvGraphicFramePr>
        <p:xfrm>
          <a:off x="6227762" y="4973637"/>
          <a:ext cx="1524000" cy="1143000"/>
        </p:xfrm>
        <a:graphic>
          <a:graphicData uri="http://schemas.openxmlformats.org/drawingml/2006/table">
            <a:tbl>
              <a:tblPr>
                <a:noFill/>
                <a:tableStyleId>{45CA0C2A-8F76-4154-B521-EB30FC2B6F9F}</a:tableStyleId>
              </a:tblPr>
              <a:tblGrid>
                <a:gridCol w="7112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tblGrid>
              <a:tr h="190500">
                <a:tc gridSpan="2">
                  <a:txBody>
                    <a:bodyPr/>
                    <a:lstStyle/>
                    <a:p>
                      <a:pPr marL="0" marR="0" lvl="0" indent="0" algn="ctr" rtl="0">
                        <a:lnSpc>
                          <a:spcPct val="107000"/>
                        </a:lnSpc>
                        <a:spcBef>
                          <a:spcPts val="0"/>
                        </a:spcBef>
                        <a:spcAft>
                          <a:spcPts val="0"/>
                        </a:spcAft>
                        <a:buClr>
                          <a:srgbClr val="FFFFFF"/>
                        </a:buClr>
                        <a:buSzPts val="1100"/>
                        <a:buFont typeface="Calibri"/>
                        <a:buNone/>
                      </a:pPr>
                      <a:r>
                        <a:rPr lang="en" sz="1100" b="1" i="0" u="none" strike="noStrike" cap="none">
                          <a:solidFill>
                            <a:srgbClr val="FFFFFF"/>
                          </a:solidFill>
                          <a:latin typeface="Calibri"/>
                          <a:ea typeface="Calibri"/>
                          <a:cs typeface="Calibri"/>
                          <a:sym typeface="Calibri"/>
                        </a:rPr>
                        <a:t>PROVINCES</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hMerge="1">
                  <a:txBody>
                    <a:bodyPr/>
                    <a:lstStyle/>
                    <a:p>
                      <a:endParaRPr lang="es-ES"/>
                    </a:p>
                  </a:txBody>
                  <a:tcPr/>
                </a:tc>
                <a:extLst>
                  <a:ext uri="{0D108BD9-81ED-4DB2-BD59-A6C34878D82A}">
                    <a16:rowId xmlns:a16="http://schemas.microsoft.com/office/drawing/2014/main" val="10000"/>
                  </a:ext>
                </a:extLst>
              </a:tr>
              <a:tr h="190500">
                <a:tc>
                  <a:txBody>
                    <a:bodyPr/>
                    <a:lstStyle/>
                    <a:p>
                      <a:pPr marL="0" marR="0" lvl="0" indent="0" algn="l" rtl="0">
                        <a:lnSpc>
                          <a:spcPct val="107000"/>
                        </a:lnSpc>
                        <a:spcBef>
                          <a:spcPts val="0"/>
                        </a:spcBef>
                        <a:spcAft>
                          <a:spcPts val="0"/>
                        </a:spcAft>
                        <a:buClr>
                          <a:srgbClr val="FFFFFF"/>
                        </a:buClr>
                        <a:buSzPts val="1100"/>
                        <a:buFont typeface="Calibri"/>
                        <a:buNone/>
                      </a:pPr>
                      <a:r>
                        <a:rPr lang="en" sz="1100" b="1" i="0" u="none" strike="noStrike" cap="none">
                          <a:solidFill>
                            <a:srgbClr val="FFFFFF"/>
                          </a:solidFill>
                          <a:latin typeface="Calibri"/>
                          <a:ea typeface="Calibri"/>
                          <a:cs typeface="Calibri"/>
                          <a:sym typeface="Calibri"/>
                        </a:rPr>
                        <a:t>CodProv</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ProvName</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extLst>
                  <a:ext uri="{0D108BD9-81ED-4DB2-BD59-A6C34878D82A}">
                    <a16:rowId xmlns:a16="http://schemas.microsoft.com/office/drawing/2014/main" val="10001"/>
                  </a:ext>
                </a:extLst>
              </a:tr>
              <a:tr h="190500">
                <a:tc>
                  <a:txBody>
                    <a:bodyPr/>
                    <a:lstStyle/>
                    <a:p>
                      <a:pPr marL="0" marR="0" lvl="0" indent="0" algn="r" rtl="0">
                        <a:lnSpc>
                          <a:spcPct val="107000"/>
                        </a:lnSpc>
                        <a:spcBef>
                          <a:spcPts val="0"/>
                        </a:spcBef>
                        <a:spcAft>
                          <a:spcPts val="0"/>
                        </a:spcAft>
                        <a:buClr>
                          <a:srgbClr val="FFFFFF"/>
                        </a:buClr>
                        <a:buSzPts val="1100"/>
                        <a:buFont typeface="Calibri"/>
                        <a:buNone/>
                      </a:pPr>
                      <a:r>
                        <a:rPr lang="en" sz="1100" b="1" i="0" u="none" strike="noStrike" cap="none">
                          <a:solidFill>
                            <a:srgbClr val="FFFFFF"/>
                          </a:solidFill>
                          <a:latin typeface="Calibri"/>
                          <a:ea typeface="Calibri"/>
                          <a:cs typeface="Calibri"/>
                          <a:sym typeface="Calibri"/>
                        </a:rPr>
                        <a:t>39</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Cantabria</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extLst>
                  <a:ext uri="{0D108BD9-81ED-4DB2-BD59-A6C34878D82A}">
                    <a16:rowId xmlns:a16="http://schemas.microsoft.com/office/drawing/2014/main" val="10002"/>
                  </a:ext>
                </a:extLst>
              </a:tr>
              <a:tr h="190500">
                <a:tc>
                  <a:txBody>
                    <a:bodyPr/>
                    <a:lstStyle/>
                    <a:p>
                      <a:pPr marL="0" marR="0" lvl="0" indent="0" algn="r" rtl="0">
                        <a:lnSpc>
                          <a:spcPct val="107000"/>
                        </a:lnSpc>
                        <a:spcBef>
                          <a:spcPts val="0"/>
                        </a:spcBef>
                        <a:spcAft>
                          <a:spcPts val="0"/>
                        </a:spcAft>
                        <a:buClr>
                          <a:srgbClr val="FFFFFF"/>
                        </a:buClr>
                        <a:buSzPts val="1100"/>
                        <a:buFont typeface="Calibri"/>
                        <a:buNone/>
                      </a:pPr>
                      <a:r>
                        <a:rPr lang="en" sz="1100" b="1" i="0" u="none" strike="noStrike" cap="none">
                          <a:solidFill>
                            <a:srgbClr val="FFFFFF"/>
                          </a:solidFill>
                          <a:latin typeface="Calibri"/>
                          <a:ea typeface="Calibri"/>
                          <a:cs typeface="Calibri"/>
                          <a:sym typeface="Calibri"/>
                        </a:rPr>
                        <a:t>28</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Madrid</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extLst>
                  <a:ext uri="{0D108BD9-81ED-4DB2-BD59-A6C34878D82A}">
                    <a16:rowId xmlns:a16="http://schemas.microsoft.com/office/drawing/2014/main" val="10003"/>
                  </a:ext>
                </a:extLst>
              </a:tr>
              <a:tr h="190500">
                <a:tc>
                  <a:txBody>
                    <a:bodyPr/>
                    <a:lstStyle/>
                    <a:p>
                      <a:pPr marL="0" marR="0" lvl="0" indent="0" algn="r" rtl="0">
                        <a:lnSpc>
                          <a:spcPct val="107000"/>
                        </a:lnSpc>
                        <a:spcBef>
                          <a:spcPts val="0"/>
                        </a:spcBef>
                        <a:spcAft>
                          <a:spcPts val="0"/>
                        </a:spcAft>
                        <a:buClr>
                          <a:srgbClr val="FFFFFF"/>
                        </a:buClr>
                        <a:buSzPts val="1100"/>
                        <a:buFont typeface="Calibri"/>
                        <a:buNone/>
                      </a:pPr>
                      <a:r>
                        <a:rPr lang="en" sz="1100" b="1" i="0" u="none" strike="noStrike" cap="none">
                          <a:solidFill>
                            <a:srgbClr val="FFFFFF"/>
                          </a:solidFill>
                          <a:latin typeface="Calibri"/>
                          <a:ea typeface="Calibri"/>
                          <a:cs typeface="Calibri"/>
                          <a:sym typeface="Calibri"/>
                        </a:rPr>
                        <a:t>33</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Asturias</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extLst>
                  <a:ext uri="{0D108BD9-81ED-4DB2-BD59-A6C34878D82A}">
                    <a16:rowId xmlns:a16="http://schemas.microsoft.com/office/drawing/2014/main" val="10004"/>
                  </a:ext>
                </a:extLst>
              </a:tr>
              <a:tr h="190500">
                <a:tc>
                  <a:txBody>
                    <a:bodyPr/>
                    <a:lstStyle/>
                    <a:p>
                      <a:pPr marL="0" marR="0" lvl="0" indent="0" algn="r" rtl="0">
                        <a:lnSpc>
                          <a:spcPct val="107000"/>
                        </a:lnSpc>
                        <a:spcBef>
                          <a:spcPts val="0"/>
                        </a:spcBef>
                        <a:spcAft>
                          <a:spcPts val="0"/>
                        </a:spcAft>
                        <a:buClr>
                          <a:srgbClr val="FFFFFF"/>
                        </a:buClr>
                        <a:buSzPts val="1100"/>
                        <a:buFont typeface="Calibri"/>
                        <a:buNone/>
                      </a:pPr>
                      <a:r>
                        <a:rPr lang="en" sz="1100" b="1" i="0" u="none" strike="noStrike" cap="none">
                          <a:solidFill>
                            <a:srgbClr val="FFFFFF"/>
                          </a:solidFill>
                          <a:latin typeface="Calibri"/>
                          <a:ea typeface="Calibri"/>
                          <a:cs typeface="Calibri"/>
                          <a:sym typeface="Calibri"/>
                        </a:rPr>
                        <a:t>48</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Clr>
                          <a:srgbClr val="000000"/>
                        </a:buClr>
                        <a:buSzPts val="1100"/>
                        <a:buFont typeface="Calibri"/>
                        <a:buNone/>
                      </a:pPr>
                      <a:r>
                        <a:rPr lang="en" sz="1100" b="0" i="0" u="none" strike="noStrike" cap="none">
                          <a:solidFill>
                            <a:srgbClr val="000000"/>
                          </a:solidFill>
                          <a:latin typeface="Calibri"/>
                          <a:ea typeface="Calibri"/>
                          <a:cs typeface="Calibri"/>
                          <a:sym typeface="Calibri"/>
                        </a:rPr>
                        <a:t>Bizkaia</a:t>
                      </a:r>
                      <a:endParaRPr/>
                    </a:p>
                  </a:txBody>
                  <a:tcPr marL="44450" marR="44450" marT="0" marB="0"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extLst>
                  <a:ext uri="{0D108BD9-81ED-4DB2-BD59-A6C34878D82A}">
                    <a16:rowId xmlns:a16="http://schemas.microsoft.com/office/drawing/2014/main" val="10005"/>
                  </a:ext>
                </a:extLst>
              </a:tr>
            </a:tbl>
          </a:graphicData>
        </a:graphic>
      </p:graphicFrame>
      <p:sp>
        <p:nvSpPr>
          <p:cNvPr id="187" name="Google Shape;187;p22"/>
          <p:cNvSpPr/>
          <p:nvPr/>
        </p:nvSpPr>
        <p:spPr>
          <a:xfrm>
            <a:off x="4635500" y="4338637"/>
            <a:ext cx="657225" cy="746125"/>
          </a:xfrm>
          <a:prstGeom prst="rightArrow">
            <a:avLst>
              <a:gd name="adj1" fmla="val 10800"/>
              <a:gd name="adj2" fmla="val 50000"/>
            </a:avLst>
          </a:prstGeom>
          <a:solidFill>
            <a:schemeClr val="accent1"/>
          </a:solidFill>
          <a:ln w="12700" cap="flat" cmpd="sng">
            <a:solidFill>
              <a:srgbClr val="41719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p:nvPr/>
        </p:nvSpPr>
        <p:spPr>
          <a:xfrm>
            <a:off x="250825" y="207962"/>
            <a:ext cx="3529012"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6.2.- Normal Forms</a:t>
            </a:r>
            <a:endParaRPr/>
          </a:p>
        </p:txBody>
      </p:sp>
      <p:sp>
        <p:nvSpPr>
          <p:cNvPr id="193" name="Google Shape;193;p23"/>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4" name="Google Shape;194;p23"/>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11</a:t>
            </a:fld>
            <a:endParaRPr/>
          </a:p>
        </p:txBody>
      </p:sp>
      <p:sp>
        <p:nvSpPr>
          <p:cNvPr id="195" name="Google Shape;195;p23"/>
          <p:cNvSpPr txBox="1"/>
          <p:nvPr/>
        </p:nvSpPr>
        <p:spPr>
          <a:xfrm>
            <a:off x="523875" y="1177925"/>
            <a:ext cx="8224837" cy="4340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 sz="1800" b="1" i="0" u="sng">
                <a:solidFill>
                  <a:schemeClr val="dk1"/>
                </a:solidFill>
                <a:latin typeface="Calibri"/>
                <a:ea typeface="Calibri"/>
                <a:cs typeface="Calibri"/>
                <a:sym typeface="Calibri"/>
              </a:rPr>
              <a:t>FN3:</a:t>
            </a:r>
            <a:endParaRPr/>
          </a:p>
          <a:p>
            <a:pPr marL="0" marR="0" lvl="0" indent="0" algn="l" rtl="0">
              <a:lnSpc>
                <a:spcPct val="100000"/>
              </a:lnSpc>
              <a:spcBef>
                <a:spcPts val="0"/>
              </a:spcBef>
              <a:spcAft>
                <a:spcPts val="0"/>
              </a:spcAft>
              <a:buClr>
                <a:schemeClr val="dk1"/>
              </a:buClr>
              <a:buSzPts val="1800"/>
              <a:buFont typeface="Calibri"/>
              <a:buNone/>
            </a:pPr>
            <a:r>
              <a:rPr lang="en" sz="1800" b="0" i="0" u="none">
                <a:solidFill>
                  <a:schemeClr val="dk1"/>
                </a:solidFill>
                <a:latin typeface="Calibri"/>
                <a:ea typeface="Calibri"/>
                <a:cs typeface="Calibri"/>
                <a:sym typeface="Calibri"/>
              </a:rPr>
              <a:t>Difference with FN2: In FN2 we talk about dependency on the key or part of it. In this case we talk about dependence on any attribute.</a:t>
            </a:r>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 sz="1800" b="1" i="0" u="none">
                <a:solidFill>
                  <a:schemeClr val="dk1"/>
                </a:solidFill>
                <a:latin typeface="Calibri"/>
                <a:ea typeface="Calibri"/>
                <a:cs typeface="Calibri"/>
                <a:sym typeface="Calibri"/>
              </a:rPr>
              <a:t>Another example:</a:t>
            </a:r>
            <a:endParaRPr/>
          </a:p>
          <a:p>
            <a:pPr marL="0" marR="0" lvl="0" indent="0" algn="l" rtl="0">
              <a:lnSpc>
                <a:spcPct val="100000"/>
              </a:lnSpc>
              <a:spcBef>
                <a:spcPts val="0"/>
              </a:spcBef>
              <a:spcAft>
                <a:spcPts val="0"/>
              </a:spcAft>
              <a:buClr>
                <a:schemeClr val="dk1"/>
              </a:buClr>
              <a:buSzPts val="1800"/>
              <a:buFont typeface="Calibri"/>
              <a:buNone/>
            </a:pPr>
            <a:r>
              <a:rPr lang="en" sz="1800" b="0" i="0" u="none">
                <a:solidFill>
                  <a:schemeClr val="dk1"/>
                </a:solidFill>
                <a:latin typeface="Calibri"/>
                <a:ea typeface="Calibri"/>
                <a:cs typeface="Calibri"/>
                <a:sym typeface="Calibri"/>
              </a:rPr>
              <a:t>If we have a table of winners of a tournament,</a:t>
            </a:r>
            <a:endParaRPr/>
          </a:p>
          <a:p>
            <a:pPr marL="0" marR="0" lvl="0" indent="0" algn="l" rtl="0">
              <a:lnSpc>
                <a:spcPct val="100000"/>
              </a:lnSpc>
              <a:spcBef>
                <a:spcPts val="0"/>
              </a:spcBef>
              <a:spcAft>
                <a:spcPts val="0"/>
              </a:spcAft>
              <a:buClr>
                <a:schemeClr val="dk1"/>
              </a:buClr>
              <a:buSzPts val="1800"/>
              <a:buFont typeface="Calibri"/>
              <a:buNone/>
            </a:pPr>
            <a:r>
              <a:rPr lang="en" sz="1800" b="0" i="0" u="none">
                <a:solidFill>
                  <a:schemeClr val="dk1"/>
                </a:solidFill>
                <a:latin typeface="Calibri"/>
                <a:ea typeface="Calibri"/>
                <a:cs typeface="Calibri"/>
                <a:sym typeface="Calibri"/>
              </a:rPr>
              <a:t>WINNERS ( </a:t>
            </a:r>
            <a:r>
              <a:rPr lang="en" sz="1800" b="0" i="0" u="sng">
                <a:solidFill>
                  <a:schemeClr val="dk1"/>
                </a:solidFill>
                <a:latin typeface="Calibri"/>
                <a:ea typeface="Calibri"/>
                <a:cs typeface="Calibri"/>
                <a:sym typeface="Calibri"/>
              </a:rPr>
              <a:t>Tournament, Year, </a:t>
            </a:r>
            <a:r>
              <a:rPr lang="en" sz="1800" b="0" i="0" u="none">
                <a:solidFill>
                  <a:schemeClr val="dk1"/>
                </a:solidFill>
                <a:latin typeface="Calibri"/>
                <a:ea typeface="Calibri"/>
                <a:cs typeface="Calibri"/>
                <a:sym typeface="Calibri"/>
              </a:rPr>
              <a:t>Winner, Date of BirthWinner)</a:t>
            </a:r>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 sz="1800" b="0" i="0" u="none">
                <a:solidFill>
                  <a:schemeClr val="dk1"/>
                </a:solidFill>
                <a:latin typeface="Calibri"/>
                <a:ea typeface="Calibri"/>
                <a:cs typeface="Calibri"/>
                <a:sym typeface="Calibri"/>
              </a:rPr>
              <a:t>This table is in FN2. Since neither Winner nor WinnerBirthDate functionally depend on Tournament or Year separately, but together.</a:t>
            </a:r>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 sz="1800" b="0" i="0" u="none">
                <a:solidFill>
                  <a:schemeClr val="dk1"/>
                </a:solidFill>
                <a:latin typeface="Calibri"/>
                <a:ea typeface="Calibri"/>
                <a:cs typeface="Calibri"/>
                <a:sym typeface="Calibri"/>
              </a:rPr>
              <a:t>However, it is not in FN3 since WinnerBirDate functionally depends on Winner.</a:t>
            </a:r>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000" b="0" i="0" u="none">
              <a:solidFill>
                <a:schemeClr val="dk1"/>
              </a:solidFill>
              <a:latin typeface="Calibri"/>
              <a:ea typeface="Calibri"/>
              <a:cs typeface="Calibri"/>
              <a:sym typeface="Calibri"/>
            </a:endParaRPr>
          </a:p>
        </p:txBody>
      </p:sp>
      <p:sp>
        <p:nvSpPr>
          <p:cNvPr id="196" name="Google Shape;196;p23"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7" name="Google Shape;197;p23"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p:nvPr/>
        </p:nvSpPr>
        <p:spPr>
          <a:xfrm>
            <a:off x="250825" y="207962"/>
            <a:ext cx="3529012"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6.2.- Normal Forms</a:t>
            </a:r>
            <a:endParaRPr/>
          </a:p>
        </p:txBody>
      </p:sp>
      <p:sp>
        <p:nvSpPr>
          <p:cNvPr id="203" name="Google Shape;203;p24"/>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4" name="Google Shape;204;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12</a:t>
            </a:fld>
            <a:endParaRPr/>
          </a:p>
        </p:txBody>
      </p:sp>
      <mc:AlternateContent xmlns:mc="http://schemas.openxmlformats.org/markup-compatibility/2006" xmlns:a14="http://schemas.microsoft.com/office/drawing/2010/main">
        <mc:Choice Requires="a14">
          <p:sp>
            <p:nvSpPr>
              <p:cNvPr id="205" name="Google Shape;205;p24"/>
              <p:cNvSpPr txBox="1"/>
              <p:nvPr/>
            </p:nvSpPr>
            <p:spPr>
              <a:xfrm>
                <a:off x="460375" y="831850"/>
                <a:ext cx="8224837" cy="62166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 sz="1800" b="1" i="0" u="sng" dirty="0">
                    <a:solidFill>
                      <a:schemeClr val="dk1"/>
                    </a:solidFill>
                    <a:latin typeface="Calibri"/>
                    <a:ea typeface="Calibri"/>
                    <a:cs typeface="Calibri"/>
                    <a:sym typeface="Calibri"/>
                  </a:rPr>
                  <a:t>FN3: </a:t>
                </a:r>
                <a:r>
                  <a:rPr lang="en" sz="1800" b="1" i="0" u="sng" dirty="0" err="1">
                    <a:solidFill>
                      <a:schemeClr val="dk1"/>
                    </a:solidFill>
                    <a:latin typeface="Calibri"/>
                    <a:ea typeface="Calibri"/>
                    <a:cs typeface="Calibri"/>
                    <a:sym typeface="Calibri"/>
                  </a:rPr>
                  <a:t>examples</a:t>
                </a:r>
                <a:endParaRPr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n" sz="2000" b="0" i="0" u="none" dirty="0">
                    <a:solidFill>
                      <a:schemeClr val="dk1"/>
                    </a:solidFill>
                    <a:latin typeface="Calibri"/>
                    <a:ea typeface="Calibri"/>
                    <a:cs typeface="Calibri"/>
                    <a:sym typeface="Calibri"/>
                  </a:rPr>
                  <a:t>The </a:t>
                </a:r>
                <a:r>
                  <a:rPr lang="en" sz="2000" b="0" i="0" u="none" dirty="0" err="1">
                    <a:solidFill>
                      <a:schemeClr val="dk1"/>
                    </a:solidFill>
                    <a:latin typeface="Calibri"/>
                    <a:ea typeface="Calibri"/>
                    <a:cs typeface="Calibri"/>
                    <a:sym typeface="Calibri"/>
                  </a:rPr>
                  <a:t>table </a:t>
                </a:r>
                <a:r>
                  <a:rPr lang="en" sz="2000" b="0" i="0" u="none" dirty="0">
                    <a:solidFill>
                      <a:schemeClr val="dk1"/>
                    </a:solidFill>
                    <a:latin typeface="Calibri"/>
                    <a:ea typeface="Calibri"/>
                    <a:cs typeface="Calibri"/>
                    <a:sym typeface="Calibri"/>
                  </a:rPr>
                  <a:t>: PARTNER ( </a:t>
                </a:r>
                <a:r>
                  <a:rPr lang="en" sz="2000" b="0" i="0" u="sng" dirty="0">
                    <a:solidFill>
                      <a:schemeClr val="dk1"/>
                    </a:solidFill>
                    <a:latin typeface="Calibri"/>
                    <a:ea typeface="Calibri"/>
                    <a:cs typeface="Calibri"/>
                    <a:sym typeface="Calibri"/>
                  </a:rPr>
                  <a:t>DNI </a:t>
                </a:r>
                <a:r>
                  <a:rPr lang="en" sz="2000" b="0" i="0" u="none" dirty="0">
                    <a:solidFill>
                      <a:schemeClr val="dk1"/>
                    </a:solidFill>
                    <a:latin typeface="Calibri"/>
                    <a:ea typeface="Calibri"/>
                    <a:cs typeface="Calibri"/>
                    <a:sym typeface="Calibri"/>
                  </a:rPr>
                  <a:t>, city, </a:t>
                </a:r>
                <a:r>
                  <a:rPr lang="en" sz="2000" b="0" i="0" u="none" dirty="0" err="1">
                    <a:solidFill>
                      <a:schemeClr val="dk1"/>
                    </a:solidFill>
                    <a:latin typeface="Calibri"/>
                    <a:ea typeface="Calibri"/>
                    <a:cs typeface="Calibri"/>
                    <a:sym typeface="Calibri"/>
                  </a:rPr>
                  <a:t>country </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age </a:t>
                </a:r>
                <a:r>
                  <a:rPr lang="en" sz="2000" b="0" i="0" u="none"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2000"/>
                  <a:buFont typeface="Calibri"/>
                  <a:buNone/>
                </a:pPr>
                <a:r>
                  <a:rPr lang="en" sz="2000" b="0" i="0" u="none" dirty="0">
                    <a:solidFill>
                      <a:schemeClr val="dk1"/>
                    </a:solidFill>
                    <a:latin typeface="Calibri"/>
                    <a:ea typeface="Calibri"/>
                    <a:cs typeface="Calibri"/>
                    <a:sym typeface="Calibri"/>
                  </a:rPr>
                  <a:t>Is </a:t>
                </a:r>
                <a:r>
                  <a:rPr lang="en" sz="2000" b="0" i="0" u="none" dirty="0" err="1">
                    <a:solidFill>
                      <a:schemeClr val="dk1"/>
                    </a:solidFill>
                    <a:latin typeface="Calibri"/>
                    <a:ea typeface="Calibri"/>
                    <a:cs typeface="Calibri"/>
                    <a:sym typeface="Calibri"/>
                  </a:rPr>
                  <a:t>it</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in </a:t>
                </a:r>
                <a:r>
                  <a:rPr lang="en" sz="2000" b="0" i="0" u="none" dirty="0">
                    <a:solidFill>
                      <a:schemeClr val="dk1"/>
                    </a:solidFill>
                    <a:latin typeface="Calibri"/>
                    <a:ea typeface="Calibri"/>
                    <a:cs typeface="Calibri"/>
                    <a:sym typeface="Calibri"/>
                  </a:rPr>
                  <a:t>FN2?</a:t>
                </a:r>
                <a:endParaRPr dirty="0"/>
              </a:p>
              <a:p>
                <a:pPr marL="0" marR="0" lvl="0" indent="0" algn="l" rtl="0">
                  <a:lnSpc>
                    <a:spcPct val="100000"/>
                  </a:lnSpc>
                  <a:spcBef>
                    <a:spcPts val="0"/>
                  </a:spcBef>
                  <a:spcAft>
                    <a:spcPts val="0"/>
                  </a:spcAft>
                  <a:buClr>
                    <a:schemeClr val="dk1"/>
                  </a:buClr>
                  <a:buSzPts val="2000"/>
                  <a:buFont typeface="Calibri"/>
                  <a:buNone/>
                </a:pPr>
                <a:endParaRPr sz="20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n" sz="2000" b="0" i="0" u="none" dirty="0" err="1">
                    <a:solidFill>
                      <a:schemeClr val="dk1"/>
                    </a:solidFill>
                    <a:latin typeface="Calibri"/>
                    <a:ea typeface="Calibri"/>
                    <a:cs typeface="Calibri"/>
                    <a:sym typeface="Calibri"/>
                  </a:rPr>
                  <a:t>is </a:t>
                </a:r>
                <a:r>
                  <a:rPr lang="en" sz="2000" b="0" i="0" u="none" dirty="0">
                    <a:solidFill>
                      <a:schemeClr val="dk1"/>
                    </a:solidFill>
                    <a:latin typeface="Calibri"/>
                    <a:ea typeface="Calibri"/>
                    <a:cs typeface="Calibri"/>
                    <a:sym typeface="Calibri"/>
                  </a:rPr>
                  <a:t>not </a:t>
                </a:r>
                <a:r>
                  <a:rPr lang="en" sz="2000" b="0" i="0" u="none" dirty="0" err="1">
                    <a:solidFill>
                      <a:schemeClr val="dk1"/>
                    </a:solidFill>
                    <a:latin typeface="Calibri"/>
                    <a:ea typeface="Calibri"/>
                    <a:cs typeface="Calibri"/>
                    <a:sym typeface="Calibri"/>
                  </a:rPr>
                  <a:t>in </a:t>
                </a:r>
                <a:r>
                  <a:rPr lang="en" sz="2000" b="0" i="0" u="none" dirty="0">
                    <a:solidFill>
                      <a:schemeClr val="dk1"/>
                    </a:solidFill>
                    <a:latin typeface="Calibri"/>
                    <a:ea typeface="Calibri"/>
                    <a:cs typeface="Calibri"/>
                    <a:sym typeface="Calibri"/>
                  </a:rPr>
                  <a:t>FN3 </a:t>
                </a:r>
                <a:r>
                  <a:rPr lang="en" sz="2000" b="0" i="0" u="none" dirty="0" err="1">
                    <a:solidFill>
                      <a:schemeClr val="dk1"/>
                    </a:solidFill>
                    <a:latin typeface="Calibri"/>
                    <a:ea typeface="Calibri"/>
                    <a:cs typeface="Calibri"/>
                    <a:sym typeface="Calibri"/>
                  </a:rPr>
                  <a:t>since </a:t>
                </a:r>
                <a:r>
                  <a:rPr lang="en" sz="2000" b="0" i="0" u="none" dirty="0">
                    <a:solidFill>
                      <a:schemeClr val="dk1"/>
                    </a:solidFill>
                    <a:latin typeface="Calibri"/>
                    <a:ea typeface="Calibri"/>
                    <a:cs typeface="Calibri"/>
                    <a:sym typeface="Calibri"/>
                  </a:rPr>
                  <a:t>which </a:t>
                </a:r>
                <a:r>
                  <a:rPr lang="en" sz="2000" b="0" i="0" u="none" dirty="0" err="1">
                    <a:solidFill>
                      <a:schemeClr val="dk1"/>
                    </a:solidFill>
                    <a:latin typeface="Calibri"/>
                    <a:ea typeface="Calibri"/>
                    <a:cs typeface="Calibri"/>
                    <a:sym typeface="Calibri"/>
                  </a:rPr>
                  <a:t>country</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depends</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transitively </a:t>
                </a:r>
                <a:r>
                  <a:rPr lang="en" sz="2000" b="0" i="0" u="none" dirty="0">
                    <a:solidFill>
                      <a:schemeClr val="dk1"/>
                    </a:solidFill>
                    <a:latin typeface="Calibri"/>
                    <a:ea typeface="Calibri"/>
                    <a:cs typeface="Calibri"/>
                    <a:sym typeface="Calibri"/>
                  </a:rPr>
                  <a:t>from DNI through </a:t>
                </a:r>
                <a:r>
                  <a:rPr lang="en" sz="2000" b="0" i="0" u="none" dirty="0" err="1">
                    <a:solidFill>
                      <a:schemeClr val="dk1"/>
                    </a:solidFill>
                    <a:latin typeface="Calibri"/>
                    <a:ea typeface="Calibri"/>
                    <a:cs typeface="Calibri"/>
                    <a:sym typeface="Calibri"/>
                  </a:rPr>
                  <a:t>city </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Since </a:t>
                </a:r>
                <a:r>
                  <a:rPr lang="en" sz="2000" b="0" i="0" u="none" dirty="0">
                    <a:solidFill>
                      <a:schemeClr val="dk1"/>
                    </a:solidFill>
                    <a:latin typeface="Calibri"/>
                    <a:ea typeface="Calibri"/>
                    <a:cs typeface="Calibri"/>
                    <a:sym typeface="Calibri"/>
                  </a:rPr>
                  <a:t>:</a:t>
                </a:r>
                <a:endParaRPr dirty="0"/>
              </a:p>
              <a:p>
                <a:pPr lvl="0" indent="-127000">
                  <a:buClr>
                    <a:schemeClr val="dk1"/>
                  </a:buClr>
                  <a:buSzPts val="2000"/>
                  <a:buFont typeface="Calibri"/>
                  <a:buChar char="-"/>
                </a:pPr>
                <a:r>
                  <a:rPr lang="en" sz="2000" b="0" i="0" u="none" dirty="0">
                    <a:solidFill>
                      <a:schemeClr val="dk1"/>
                    </a:solidFill>
                    <a:latin typeface="Calibri"/>
                    <a:ea typeface="Calibri"/>
                    <a:cs typeface="Calibri"/>
                    <a:sym typeface="Calibri"/>
                  </a:rPr>
                  <a:t>ID</a:t>
                </a:r>
                <a14:m>
                  <m:oMath xmlns:m="http://schemas.openxmlformats.org/officeDocument/2006/math">
                    <m:r>
                      <a:rPr lang="en-US" sz="2000" i="1" dirty="0">
                        <a:solidFill>
                          <a:schemeClr val="dk1"/>
                        </a:solidFill>
                        <a:latin typeface="Cambria Math" panose="02040503050406030204" pitchFamily="18" charset="0"/>
                        <a:ea typeface="Calibri"/>
                        <a:cs typeface="Calibri"/>
                        <a:sym typeface="Calibri"/>
                      </a:rPr>
                      <m:t>→</m:t>
                    </m:r>
                  </m:oMath>
                </a14:m>
                <a:r>
                  <a:rPr lang="en" sz="2000" dirty="0">
                    <a:solidFill>
                      <a:schemeClr val="dk1"/>
                    </a:solidFill>
                    <a:latin typeface="Calibri"/>
                    <a:ea typeface="Calibri"/>
                    <a:cs typeface="Calibri"/>
                    <a:sym typeface="Calibri"/>
                  </a:rPr>
                  <a:t> </a:t>
                </a:r>
                <a:r>
                  <a:rPr lang="en" sz="2000" b="0" i="0" u="none" dirty="0">
                    <a:solidFill>
                      <a:schemeClr val="dk1"/>
                    </a:solidFill>
                    <a:latin typeface="Calibri"/>
                    <a:ea typeface="Calibri"/>
                    <a:cs typeface="Calibri"/>
                    <a:sym typeface="Calibri"/>
                  </a:rPr>
                  <a:t>City , and City</a:t>
                </a:r>
                <a14:m>
                  <m:oMath xmlns:m="http://schemas.openxmlformats.org/officeDocument/2006/math">
                    <m:r>
                      <a:rPr lang="en-US" sz="2000" i="1" dirty="0">
                        <a:solidFill>
                          <a:schemeClr val="dk1"/>
                        </a:solidFill>
                        <a:latin typeface="Cambria Math" panose="02040503050406030204" pitchFamily="18" charset="0"/>
                        <a:ea typeface="Calibri"/>
                        <a:cs typeface="Calibri"/>
                        <a:sym typeface="Calibri"/>
                      </a:rPr>
                      <m:t>→</m:t>
                    </m:r>
                  </m:oMath>
                </a14:m>
                <a:r>
                  <a:rPr lang="en" sz="2000" dirty="0">
                    <a:solidFill>
                      <a:schemeClr val="dk1"/>
                    </a:solidFill>
                    <a:latin typeface="Calibri"/>
                    <a:ea typeface="Calibri"/>
                    <a:cs typeface="Calibri"/>
                    <a:sym typeface="Calibri"/>
                  </a:rPr>
                  <a:t> </a:t>
                </a:r>
                <a:r>
                  <a:rPr lang="en" sz="2000" b="0" i="0" u="none" dirty="0">
                    <a:solidFill>
                      <a:schemeClr val="dk1"/>
                    </a:solidFill>
                    <a:latin typeface="Calibri"/>
                    <a:ea typeface="Calibri"/>
                    <a:cs typeface="Calibri"/>
                    <a:sym typeface="Calibri"/>
                  </a:rPr>
                  <a:t>Country , </a:t>
                </a:r>
                <a:r>
                  <a:rPr lang="en" sz="2000" b="0" i="0" u="none" dirty="0" err="1">
                    <a:solidFill>
                      <a:schemeClr val="dk1"/>
                    </a:solidFill>
                    <a:latin typeface="Calibri"/>
                    <a:ea typeface="Calibri"/>
                    <a:cs typeface="Calibri"/>
                    <a:sym typeface="Calibri"/>
                  </a:rPr>
                  <a:t>but </a:t>
                </a:r>
                <a:r>
                  <a:rPr lang="en" sz="2000" b="0" i="0" u="none" dirty="0">
                    <a:solidFill>
                      <a:schemeClr val="dk1"/>
                    </a:solidFill>
                    <a:latin typeface="Calibri"/>
                    <a:ea typeface="Calibri"/>
                    <a:cs typeface="Calibri"/>
                    <a:sym typeface="Calibri"/>
                  </a:rPr>
                  <a:t>City does not </a:t>
                </a:r>
                <a:r>
                  <a:rPr lang="en" sz="2000" b="0" i="0" u="none" dirty="0" err="1">
                    <a:solidFill>
                      <a:schemeClr val="dk1"/>
                    </a:solidFill>
                    <a:latin typeface="Calibri"/>
                    <a:ea typeface="Calibri"/>
                    <a:cs typeface="Calibri"/>
                    <a:sym typeface="Calibri"/>
                  </a:rPr>
                  <a:t>imply </a:t>
                </a:r>
                <a:r>
                  <a:rPr lang="en" sz="2000" b="0" i="0" u="none" dirty="0">
                    <a:solidFill>
                      <a:schemeClr val="dk1"/>
                    </a:solidFill>
                    <a:latin typeface="Calibri"/>
                    <a:ea typeface="Calibri"/>
                    <a:cs typeface="Calibri"/>
                    <a:sym typeface="Calibri"/>
                  </a:rPr>
                  <a:t>DNI.</a:t>
                </a:r>
                <a:endParaRPr dirty="0"/>
              </a:p>
              <a:p>
                <a:pPr marL="0" marR="0" lvl="0" indent="0" algn="l" rtl="0">
                  <a:lnSpc>
                    <a:spcPct val="100000"/>
                  </a:lnSpc>
                  <a:spcBef>
                    <a:spcPts val="0"/>
                  </a:spcBef>
                  <a:spcAft>
                    <a:spcPts val="0"/>
                  </a:spcAft>
                  <a:buClr>
                    <a:schemeClr val="dk1"/>
                  </a:buClr>
                  <a:buSzPts val="2000"/>
                  <a:buFont typeface="Calibri"/>
                  <a:buNone/>
                </a:pPr>
                <a:endParaRPr sz="20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n" sz="2000" b="0" i="0" u="none" dirty="0">
                    <a:solidFill>
                      <a:schemeClr val="dk1"/>
                    </a:solidFill>
                    <a:latin typeface="Calibri"/>
                    <a:ea typeface="Calibri"/>
                    <a:cs typeface="Calibri"/>
                    <a:sym typeface="Calibri"/>
                  </a:rPr>
                  <a:t>How </a:t>
                </a:r>
                <a:r>
                  <a:rPr lang="en" sz="2000" b="0" i="0" u="none" dirty="0" err="1">
                    <a:solidFill>
                      <a:schemeClr val="dk1"/>
                    </a:solidFill>
                    <a:latin typeface="Calibri"/>
                    <a:ea typeface="Calibri"/>
                    <a:cs typeface="Calibri"/>
                    <a:sym typeface="Calibri"/>
                  </a:rPr>
                  <a:t>_</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we make </a:t>
                </a:r>
                <a:r>
                  <a:rPr lang="en" sz="2000" b="0" i="0" u="none" dirty="0">
                    <a:solidFill>
                      <a:schemeClr val="dk1"/>
                    </a:solidFill>
                    <a:latin typeface="Calibri"/>
                    <a:ea typeface="Calibri"/>
                    <a:cs typeface="Calibri"/>
                    <a:sym typeface="Calibri"/>
                  </a:rPr>
                  <a:t>it </a:t>
                </a:r>
                <a:r>
                  <a:rPr lang="en" sz="2000" b="0" i="0" u="none" dirty="0" err="1">
                    <a:solidFill>
                      <a:schemeClr val="dk1"/>
                    </a:solidFill>
                    <a:latin typeface="Calibri"/>
                    <a:ea typeface="Calibri"/>
                    <a:cs typeface="Calibri"/>
                    <a:sym typeface="Calibri"/>
                  </a:rPr>
                  <a:t>be</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in </a:t>
                </a:r>
                <a:r>
                  <a:rPr lang="en" sz="2000" b="0" i="0" u="none" dirty="0">
                    <a:solidFill>
                      <a:schemeClr val="dk1"/>
                    </a:solidFill>
                    <a:latin typeface="Calibri"/>
                    <a:ea typeface="Calibri"/>
                    <a:cs typeface="Calibri"/>
                    <a:sym typeface="Calibri"/>
                  </a:rPr>
                  <a:t>FN3?</a:t>
                </a:r>
                <a:endParaRPr dirty="0"/>
              </a:p>
              <a:p>
                <a:pPr marL="0" marR="0" lvl="0" indent="0" algn="l" rtl="0">
                  <a:lnSpc>
                    <a:spcPct val="100000"/>
                  </a:lnSpc>
                  <a:spcBef>
                    <a:spcPts val="0"/>
                  </a:spcBef>
                  <a:spcAft>
                    <a:spcPts val="0"/>
                  </a:spcAft>
                  <a:buClr>
                    <a:schemeClr val="dk1"/>
                  </a:buClr>
                  <a:buSzPts val="2000"/>
                  <a:buFont typeface="Calibri"/>
                  <a:buNone/>
                </a:pPr>
                <a:r>
                  <a:rPr lang="en" sz="2000" b="0" i="0" u="none" dirty="0">
                    <a:solidFill>
                      <a:schemeClr val="dk1"/>
                    </a:solidFill>
                    <a:latin typeface="Calibri"/>
                    <a:ea typeface="Calibri"/>
                    <a:cs typeface="Calibri"/>
                    <a:sym typeface="Calibri"/>
                  </a:rPr>
                  <a:t>PARTNER ( </a:t>
                </a:r>
                <a:r>
                  <a:rPr lang="en" sz="2000" b="0" i="0" u="sng" dirty="0">
                    <a:solidFill>
                      <a:schemeClr val="dk1"/>
                    </a:solidFill>
                    <a:latin typeface="Calibri"/>
                    <a:ea typeface="Calibri"/>
                    <a:cs typeface="Calibri"/>
                    <a:sym typeface="Calibri"/>
                  </a:rPr>
                  <a:t>DNI, </a:t>
                </a:r>
                <a:r>
                  <a:rPr lang="en" sz="2000" b="0" i="0" u="none" dirty="0">
                    <a:solidFill>
                      <a:schemeClr val="dk1"/>
                    </a:solidFill>
                    <a:latin typeface="Calibri"/>
                    <a:ea typeface="Calibri"/>
                    <a:cs typeface="Calibri"/>
                    <a:sym typeface="Calibri"/>
                  </a:rPr>
                  <a:t>City, </a:t>
                </a:r>
                <a:r>
                  <a:rPr lang="en" sz="2000" b="0" i="0" u="none" dirty="0" err="1">
                    <a:solidFill>
                      <a:schemeClr val="dk1"/>
                    </a:solidFill>
                    <a:latin typeface="Calibri"/>
                    <a:ea typeface="Calibri"/>
                    <a:cs typeface="Calibri"/>
                    <a:sym typeface="Calibri"/>
                  </a:rPr>
                  <a:t>Age </a:t>
                </a:r>
                <a:r>
                  <a:rPr lang="en" sz="2000" b="0" i="0" u="none"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2000"/>
                  <a:buFont typeface="Calibri"/>
                  <a:buNone/>
                </a:pPr>
                <a:r>
                  <a:rPr lang="en" sz="2000" b="0" i="0" u="none" dirty="0">
                    <a:solidFill>
                      <a:schemeClr val="dk1"/>
                    </a:solidFill>
                    <a:latin typeface="Calibri"/>
                    <a:ea typeface="Calibri"/>
                    <a:cs typeface="Calibri"/>
                    <a:sym typeface="Calibri"/>
                  </a:rPr>
                  <a:t>LOCATED ( </a:t>
                </a:r>
                <a:r>
                  <a:rPr lang="en" sz="2000" b="0" i="0" u="sng" dirty="0">
                    <a:solidFill>
                      <a:schemeClr val="dk1"/>
                    </a:solidFill>
                    <a:latin typeface="Calibri"/>
                    <a:ea typeface="Calibri"/>
                    <a:cs typeface="Calibri"/>
                    <a:sym typeface="Calibri"/>
                  </a:rPr>
                  <a:t>City, </a:t>
                </a:r>
                <a:r>
                  <a:rPr lang="en" sz="2000" b="0" i="0" u="none" dirty="0">
                    <a:solidFill>
                      <a:schemeClr val="dk1"/>
                    </a:solidFill>
                    <a:latin typeface="Calibri"/>
                    <a:ea typeface="Calibri"/>
                    <a:cs typeface="Calibri"/>
                    <a:sym typeface="Calibri"/>
                  </a:rPr>
                  <a:t>Country)</a:t>
                </a:r>
                <a:endParaRPr dirty="0"/>
              </a:p>
              <a:p>
                <a:pPr marL="0" marR="0" lvl="0" indent="0" algn="l" rtl="0">
                  <a:lnSpc>
                    <a:spcPct val="100000"/>
                  </a:lnSpc>
                  <a:spcBef>
                    <a:spcPts val="0"/>
                  </a:spcBef>
                  <a:spcAft>
                    <a:spcPts val="0"/>
                  </a:spcAft>
                  <a:buClr>
                    <a:schemeClr val="dk1"/>
                  </a:buClr>
                  <a:buSzPts val="2000"/>
                  <a:buFont typeface="Calibri"/>
                  <a:buNone/>
                </a:pPr>
                <a:r>
                  <a:rPr lang="en" sz="2000" b="1" i="0" u="sng" dirty="0" err="1">
                    <a:solidFill>
                      <a:schemeClr val="dk1"/>
                    </a:solidFill>
                    <a:latin typeface="Calibri"/>
                    <a:ea typeface="Calibri"/>
                    <a:cs typeface="Calibri"/>
                    <a:sym typeface="Calibri"/>
                  </a:rPr>
                  <a:t>Other</a:t>
                </a:r>
                <a:r>
                  <a:rPr lang="en" sz="2000" b="1" i="0" u="sng" dirty="0">
                    <a:solidFill>
                      <a:schemeClr val="dk1"/>
                    </a:solidFill>
                    <a:latin typeface="Calibri"/>
                    <a:ea typeface="Calibri"/>
                    <a:cs typeface="Calibri"/>
                    <a:sym typeface="Calibri"/>
                  </a:rPr>
                  <a:t> </a:t>
                </a:r>
                <a:r>
                  <a:rPr lang="en" sz="2000" b="1" i="0" u="sng" dirty="0" err="1">
                    <a:solidFill>
                      <a:schemeClr val="dk1"/>
                    </a:solidFill>
                    <a:latin typeface="Calibri"/>
                    <a:ea typeface="Calibri"/>
                    <a:cs typeface="Calibri"/>
                    <a:sym typeface="Calibri"/>
                  </a:rPr>
                  <a:t>example </a:t>
                </a:r>
                <a:r>
                  <a:rPr lang="en" sz="2000" b="1" i="0" u="sng"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2000"/>
                  <a:buFont typeface="Calibri"/>
                  <a:buNone/>
                </a:pPr>
                <a:r>
                  <a:rPr lang="en" sz="2000" b="0" i="0" u="none" dirty="0">
                    <a:solidFill>
                      <a:schemeClr val="dk1"/>
                    </a:solidFill>
                    <a:latin typeface="Calibri"/>
                    <a:ea typeface="Calibri"/>
                    <a:cs typeface="Calibri"/>
                    <a:sym typeface="Calibri"/>
                  </a:rPr>
                  <a:t>EVENTS ( </a:t>
                </a:r>
                <a:r>
                  <a:rPr lang="en" sz="2000" b="0" i="0" u="sng" dirty="0" err="1">
                    <a:solidFill>
                      <a:schemeClr val="dk1"/>
                    </a:solidFill>
                    <a:latin typeface="Calibri"/>
                    <a:ea typeface="Calibri"/>
                    <a:cs typeface="Calibri"/>
                    <a:sym typeface="Calibri"/>
                  </a:rPr>
                  <a:t>Event_Code </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Event_Name </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Local_Name </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Local_Addr </a:t>
                </a:r>
                <a:r>
                  <a:rPr lang="en" sz="2000" b="0" i="0" u="none"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2000"/>
                  <a:buFont typeface="Calibri"/>
                  <a:buNone/>
                </a:pPr>
                <a:r>
                  <a:rPr lang="en" sz="2000" b="0" i="0" u="none" dirty="0" err="1">
                    <a:solidFill>
                      <a:schemeClr val="dk1"/>
                    </a:solidFill>
                    <a:latin typeface="Calibri"/>
                    <a:ea typeface="Calibri"/>
                    <a:cs typeface="Calibri"/>
                    <a:sym typeface="Calibri"/>
                  </a:rPr>
                  <a:t>This</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in </a:t>
                </a:r>
                <a:r>
                  <a:rPr lang="en" sz="2000" b="0" i="0" u="none" dirty="0">
                    <a:solidFill>
                      <a:schemeClr val="dk1"/>
                    </a:solidFill>
                    <a:latin typeface="Calibri"/>
                    <a:ea typeface="Calibri"/>
                    <a:cs typeface="Calibri"/>
                    <a:sym typeface="Calibri"/>
                  </a:rPr>
                  <a:t>FN2 </a:t>
                </a:r>
                <a:r>
                  <a:rPr lang="en" sz="2000" b="0" i="0" u="none" dirty="0" err="1">
                    <a:solidFill>
                      <a:schemeClr val="dk1"/>
                    </a:solidFill>
                    <a:latin typeface="Calibri"/>
                    <a:ea typeface="Calibri"/>
                    <a:cs typeface="Calibri"/>
                    <a:sym typeface="Calibri"/>
                  </a:rPr>
                  <a:t>because</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all</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depend</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functionally </a:t>
                </a:r>
                <a:r>
                  <a:rPr lang="en" sz="2000" b="0" i="0" u="none" dirty="0">
                    <a:solidFill>
                      <a:schemeClr val="dk1"/>
                    </a:solidFill>
                    <a:latin typeface="Calibri"/>
                    <a:ea typeface="Calibri"/>
                    <a:cs typeface="Calibri"/>
                    <a:sym typeface="Calibri"/>
                  </a:rPr>
                  <a:t>of the key and not of </a:t>
                </a:r>
                <a:r>
                  <a:rPr lang="en" sz="2000" b="0" i="0" u="none" dirty="0" err="1">
                    <a:solidFill>
                      <a:schemeClr val="dk1"/>
                    </a:solidFill>
                    <a:latin typeface="Calibri"/>
                    <a:ea typeface="Calibri"/>
                    <a:cs typeface="Calibri"/>
                    <a:sym typeface="Calibri"/>
                  </a:rPr>
                  <a:t>a </a:t>
                </a:r>
                <a:r>
                  <a:rPr lang="en" sz="2000" b="0" i="0" u="none" dirty="0">
                    <a:solidFill>
                      <a:schemeClr val="dk1"/>
                    </a:solidFill>
                    <a:latin typeface="Calibri"/>
                    <a:ea typeface="Calibri"/>
                    <a:cs typeface="Calibri"/>
                    <a:sym typeface="Calibri"/>
                  </a:rPr>
                  <a:t>part of </a:t>
                </a:r>
                <a:r>
                  <a:rPr lang="en" sz="2000" b="0" i="0" u="none" dirty="0" err="1">
                    <a:solidFill>
                      <a:schemeClr val="dk1"/>
                    </a:solidFill>
                    <a:latin typeface="Calibri"/>
                    <a:ea typeface="Calibri"/>
                    <a:cs typeface="Calibri"/>
                    <a:sym typeface="Calibri"/>
                  </a:rPr>
                  <a:t>it </a:t>
                </a:r>
                <a:r>
                  <a:rPr lang="en" sz="2000" b="0" i="0" u="none" dirty="0">
                    <a:solidFill>
                      <a:schemeClr val="dk1"/>
                    </a:solidFill>
                    <a:latin typeface="Calibri"/>
                    <a:ea typeface="Calibri"/>
                    <a:cs typeface="Calibri"/>
                    <a:sym typeface="Calibri"/>
                  </a:rPr>
                  <a:t>(it </a:t>
                </a:r>
                <a:r>
                  <a:rPr lang="en" sz="2000" b="0" i="0" u="none" dirty="0" err="1">
                    <a:solidFill>
                      <a:schemeClr val="dk1"/>
                    </a:solidFill>
                    <a:latin typeface="Calibri"/>
                    <a:ea typeface="Calibri"/>
                    <a:cs typeface="Calibri"/>
                    <a:sym typeface="Calibri"/>
                  </a:rPr>
                  <a:t>cannot be</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split</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because it </a:t>
                </a:r>
                <a:r>
                  <a:rPr lang="en" sz="2000" b="0" i="0" u="none" dirty="0">
                    <a:solidFill>
                      <a:schemeClr val="dk1"/>
                    </a:solidFill>
                    <a:latin typeface="Calibri"/>
                    <a:ea typeface="Calibri"/>
                    <a:cs typeface="Calibri"/>
                    <a:sym typeface="Calibri"/>
                  </a:rPr>
                  <a:t>only </a:t>
                </a:r>
                <a:r>
                  <a:rPr lang="en" sz="2000" b="0" i="0" u="none" dirty="0" err="1">
                    <a:solidFill>
                      <a:schemeClr val="dk1"/>
                    </a:solidFill>
                    <a:latin typeface="Calibri"/>
                    <a:ea typeface="Calibri"/>
                    <a:cs typeface="Calibri"/>
                    <a:sym typeface="Calibri"/>
                  </a:rPr>
                  <a:t>has </a:t>
                </a:r>
                <a:r>
                  <a:rPr lang="en" sz="2000" b="0" i="0" u="none" dirty="0">
                    <a:solidFill>
                      <a:schemeClr val="dk1"/>
                    </a:solidFill>
                    <a:latin typeface="Calibri"/>
                    <a:ea typeface="Calibri"/>
                    <a:cs typeface="Calibri"/>
                    <a:sym typeface="Calibri"/>
                  </a:rPr>
                  <a:t>one </a:t>
                </a:r>
                <a:r>
                  <a:rPr lang="en" sz="2000" b="0" i="0" u="none" dirty="0" err="1">
                    <a:solidFill>
                      <a:schemeClr val="dk1"/>
                    </a:solidFill>
                    <a:latin typeface="Calibri"/>
                    <a:ea typeface="Calibri"/>
                    <a:cs typeface="Calibri"/>
                    <a:sym typeface="Calibri"/>
                  </a:rPr>
                  <a:t>attribute </a:t>
                </a:r>
                <a:r>
                  <a:rPr lang="en" sz="2000" b="0" i="0" u="none" dirty="0">
                    <a:solidFill>
                      <a:schemeClr val="dk1"/>
                    </a:solidFill>
                    <a:latin typeface="Calibri"/>
                    <a:ea typeface="Calibri"/>
                    <a:cs typeface="Calibri"/>
                    <a:sym typeface="Calibri"/>
                  </a:rPr>
                  <a:t>).</a:t>
                </a:r>
                <a:endParaRPr dirty="0"/>
              </a:p>
              <a:p>
                <a:pPr lvl="0">
                  <a:buClr>
                    <a:schemeClr val="dk1"/>
                  </a:buClr>
                  <a:buSzPts val="2000"/>
                </a:pPr>
                <a:r>
                  <a:rPr lang="en" sz="2000" b="0" i="0" u="none" dirty="0" err="1">
                    <a:solidFill>
                      <a:schemeClr val="dk1"/>
                    </a:solidFill>
                    <a:latin typeface="Calibri"/>
                    <a:ea typeface="Calibri"/>
                    <a:cs typeface="Calibri"/>
                    <a:sym typeface="Calibri"/>
                  </a:rPr>
                  <a:t>is </a:t>
                </a:r>
                <a:r>
                  <a:rPr lang="en" sz="2000" b="0" i="0" u="none" dirty="0">
                    <a:solidFill>
                      <a:schemeClr val="dk1"/>
                    </a:solidFill>
                    <a:latin typeface="Calibri"/>
                    <a:ea typeface="Calibri"/>
                    <a:cs typeface="Calibri"/>
                    <a:sym typeface="Calibri"/>
                  </a:rPr>
                  <a:t>not </a:t>
                </a:r>
                <a:r>
                  <a:rPr lang="en" sz="2000" b="0" i="0" u="none" dirty="0" err="1">
                    <a:solidFill>
                      <a:schemeClr val="dk1"/>
                    </a:solidFill>
                    <a:latin typeface="Calibri"/>
                    <a:ea typeface="Calibri"/>
                    <a:cs typeface="Calibri"/>
                    <a:sym typeface="Calibri"/>
                  </a:rPr>
                  <a:t>in </a:t>
                </a:r>
                <a:r>
                  <a:rPr lang="en" sz="2000" b="0" i="0" u="none" dirty="0">
                    <a:solidFill>
                      <a:schemeClr val="dk1"/>
                    </a:solidFill>
                    <a:latin typeface="Calibri"/>
                    <a:ea typeface="Calibri"/>
                    <a:cs typeface="Calibri"/>
                    <a:sym typeface="Calibri"/>
                  </a:rPr>
                  <a:t>FN3 </a:t>
                </a:r>
                <a:r>
                  <a:rPr lang="en" sz="2000" b="0" i="0" u="none" dirty="0" err="1">
                    <a:solidFill>
                      <a:schemeClr val="dk1"/>
                    </a:solidFill>
                    <a:latin typeface="Calibri"/>
                    <a:ea typeface="Calibri"/>
                    <a:cs typeface="Calibri"/>
                    <a:sym typeface="Calibri"/>
                  </a:rPr>
                  <a:t>because</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event_code</a:t>
                </a:r>
                <a:r>
                  <a:rPr lang="en" sz="2000" b="0" i="0" u="none" dirty="0">
                    <a:solidFill>
                      <a:schemeClr val="dk1"/>
                    </a:solidFill>
                    <a:latin typeface="Calibri"/>
                    <a:ea typeface="Calibri"/>
                    <a:cs typeface="Calibri"/>
                    <a:sym typeface="Calibri"/>
                  </a:rPr>
                  <a:t> </a:t>
                </a:r>
                <a14:m>
                  <m:oMath xmlns:m="http://schemas.openxmlformats.org/officeDocument/2006/math">
                    <m:r>
                      <a:rPr lang="en-US" sz="2000" i="1" dirty="0">
                        <a:solidFill>
                          <a:schemeClr val="dk1"/>
                        </a:solidFill>
                        <a:latin typeface="Cambria Math" panose="02040503050406030204" pitchFamily="18" charset="0"/>
                        <a:ea typeface="Calibri"/>
                        <a:cs typeface="Calibri"/>
                        <a:sym typeface="Calibri"/>
                      </a:rPr>
                      <m:t>→</m:t>
                    </m:r>
                  </m:oMath>
                </a14:m>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Local_Name </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Local_Name</a:t>
                </a:r>
                <a:r>
                  <a:rPr lang="en" sz="2000" b="0" i="0" u="none" dirty="0">
                    <a:solidFill>
                      <a:schemeClr val="dk1"/>
                    </a:solidFill>
                    <a:latin typeface="Calibri"/>
                    <a:ea typeface="Calibri"/>
                    <a:cs typeface="Calibri"/>
                    <a:sym typeface="Calibri"/>
                  </a:rPr>
                  <a:t> </a:t>
                </a:r>
                <a14:m>
                  <m:oMath xmlns:m="http://schemas.openxmlformats.org/officeDocument/2006/math">
                    <m:r>
                      <a:rPr lang="en-US" sz="2000" i="1" dirty="0">
                        <a:solidFill>
                          <a:schemeClr val="dk1"/>
                        </a:solidFill>
                        <a:latin typeface="Cambria Math" panose="02040503050406030204" pitchFamily="18" charset="0"/>
                        <a:ea typeface="Calibri"/>
                        <a:cs typeface="Calibri"/>
                        <a:sym typeface="Calibri"/>
                      </a:rPr>
                      <m:t>→</m:t>
                    </m:r>
                  </m:oMath>
                </a14:m>
                <a:r>
                  <a:rPr lang="en" sz="2000"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local_addr</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but</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local_name </a:t>
                </a:r>
                <a:r>
                  <a:rPr lang="en" sz="2000" b="0" i="0" u="none" dirty="0">
                    <a:solidFill>
                      <a:schemeClr val="dk1"/>
                    </a:solidFill>
                    <a:latin typeface="Calibri"/>
                    <a:ea typeface="Calibri"/>
                    <a:cs typeface="Calibri"/>
                    <a:sym typeface="Calibri"/>
                  </a:rPr>
                  <a:t>does not </a:t>
                </a:r>
                <a:r>
                  <a:rPr lang="en" sz="2000" b="0" i="0" u="none" dirty="0" err="1">
                    <a:solidFill>
                      <a:schemeClr val="dk1"/>
                    </a:solidFill>
                    <a:latin typeface="Calibri"/>
                    <a:ea typeface="Calibri"/>
                    <a:cs typeface="Calibri"/>
                    <a:sym typeface="Calibri"/>
                  </a:rPr>
                  <a:t>imply</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event_code </a:t>
                </a:r>
                <a:r>
                  <a:rPr lang="en" sz="2000" b="0" i="0" u="none" dirty="0">
                    <a:solidFill>
                      <a:schemeClr val="dk1"/>
                    </a:solidFill>
                    <a:latin typeface="Calibri"/>
                    <a:ea typeface="Calibri"/>
                    <a:cs typeface="Calibri"/>
                    <a:sym typeface="Calibri"/>
                  </a:rPr>
                  <a:t>. In other words , we have a functional depndence between attributes not belonging to the PK.</a:t>
                </a:r>
                <a:endParaRPr dirty="0"/>
              </a:p>
              <a:p>
                <a:pPr marL="0" marR="0" lvl="0" indent="0" algn="l" rtl="0">
                  <a:lnSpc>
                    <a:spcPct val="100000"/>
                  </a:lnSpc>
                  <a:spcBef>
                    <a:spcPts val="0"/>
                  </a:spcBef>
                  <a:spcAft>
                    <a:spcPts val="0"/>
                  </a:spcAft>
                  <a:buClr>
                    <a:schemeClr val="dk1"/>
                  </a:buClr>
                  <a:buSzPts val="2000"/>
                  <a:buFont typeface="Calibri"/>
                  <a:buNone/>
                </a:pPr>
                <a:endParaRPr sz="20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000" b="0" i="0" u="none" dirty="0">
                  <a:solidFill>
                    <a:schemeClr val="dk1"/>
                  </a:solidFill>
                  <a:latin typeface="Calibri"/>
                  <a:ea typeface="Calibri"/>
                  <a:cs typeface="Calibri"/>
                  <a:sym typeface="Calibri"/>
                </a:endParaRPr>
              </a:p>
            </p:txBody>
          </p:sp>
        </mc:Choice>
        <mc:Fallback xmlns="">
          <p:sp>
            <p:nvSpPr>
              <p:cNvPr id="205" name="Google Shape;205;p24"/>
              <p:cNvSpPr txBox="1">
                <a:spLocks noRot="1" noChangeAspect="1" noMove="1" noResize="1" noEditPoints="1" noAdjustHandles="1" noChangeArrowheads="1" noChangeShapeType="1" noTextEdit="1"/>
              </p:cNvSpPr>
              <p:nvPr/>
            </p:nvSpPr>
            <p:spPr>
              <a:xfrm>
                <a:off x="460375" y="831850"/>
                <a:ext cx="8224837" cy="6216650"/>
              </a:xfrm>
              <a:prstGeom prst="rect">
                <a:avLst/>
              </a:prstGeom>
              <a:blipFill>
                <a:blip r:embed="rId3"/>
                <a:stretch>
                  <a:fillRect l="-815" t="-490" r="-593"/>
                </a:stretch>
              </a:blipFill>
              <a:ln>
                <a:noFill/>
              </a:ln>
            </p:spPr>
            <p:txBody>
              <a:bodyPr/>
              <a:lstStyle/>
              <a:p>
                <a:r>
                  <a:rPr lang="es-ES">
                    <a:noFill/>
                  </a:rPr>
                  <a:t> </a:t>
                </a:r>
              </a:p>
            </p:txBody>
          </p:sp>
        </mc:Fallback>
      </mc:AlternateContent>
      <p:sp>
        <p:nvSpPr>
          <p:cNvPr id="206" name="Google Shape;206;p24"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7" name="Google Shape;207;p24"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5"/>
          <p:cNvSpPr txBox="1"/>
          <p:nvPr/>
        </p:nvSpPr>
        <p:spPr>
          <a:xfrm>
            <a:off x="250825" y="207962"/>
            <a:ext cx="3529012"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6.2.- Normal Forms</a:t>
            </a:r>
            <a:endParaRPr/>
          </a:p>
        </p:txBody>
      </p:sp>
      <p:sp>
        <p:nvSpPr>
          <p:cNvPr id="213" name="Google Shape;213;p25"/>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4" name="Google Shape;214;p25"/>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13</a:t>
            </a:fld>
            <a:endParaRPr/>
          </a:p>
        </p:txBody>
      </p:sp>
      <p:sp>
        <p:nvSpPr>
          <p:cNvPr id="215" name="Google Shape;215;p25"/>
          <p:cNvSpPr txBox="1"/>
          <p:nvPr/>
        </p:nvSpPr>
        <p:spPr>
          <a:xfrm>
            <a:off x="460375" y="831850"/>
            <a:ext cx="8224837" cy="5632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r>
              <a:rPr lang="en" sz="2000" b="1" i="0" u="none" dirty="0">
                <a:solidFill>
                  <a:schemeClr val="dk1"/>
                </a:solidFill>
                <a:latin typeface="Calibri"/>
                <a:ea typeface="Calibri"/>
                <a:cs typeface="Calibri"/>
                <a:sym typeface="Calibri"/>
              </a:rPr>
              <a:t>Candidate key </a:t>
            </a:r>
            <a:r>
              <a:rPr lang="en" sz="2000" b="0" i="0" u="none"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2000"/>
              <a:buFont typeface="Calibri"/>
              <a:buNone/>
            </a:pPr>
            <a:r>
              <a:rPr lang="en" sz="2000" b="0" i="0" u="none" dirty="0">
                <a:solidFill>
                  <a:schemeClr val="dk1"/>
                </a:solidFill>
                <a:latin typeface="Calibri"/>
                <a:ea typeface="Calibri"/>
                <a:cs typeface="Calibri"/>
                <a:sym typeface="Calibri"/>
              </a:rPr>
              <a:t>It would be any set of attributes that allow us to identify in a</a:t>
            </a:r>
            <a:endParaRPr dirty="0"/>
          </a:p>
          <a:p>
            <a:pPr marL="0" marR="0" lvl="0" indent="0" algn="l" rtl="0">
              <a:lnSpc>
                <a:spcPct val="100000"/>
              </a:lnSpc>
              <a:spcBef>
                <a:spcPts val="0"/>
              </a:spcBef>
              <a:spcAft>
                <a:spcPts val="0"/>
              </a:spcAft>
              <a:buClr>
                <a:schemeClr val="dk1"/>
              </a:buClr>
              <a:buSzPts val="2000"/>
              <a:buFont typeface="Calibri"/>
              <a:buNone/>
            </a:pPr>
            <a:r>
              <a:rPr lang="en" sz="2000" b="0" i="0" u="none" dirty="0">
                <a:solidFill>
                  <a:schemeClr val="dk1"/>
                </a:solidFill>
                <a:latin typeface="Calibri"/>
                <a:ea typeface="Calibri"/>
                <a:cs typeface="Calibri"/>
                <a:sym typeface="Calibri"/>
              </a:rPr>
              <a:t>unique way each element of the entity, and this identification cannot be made with a subset of attributes of the candidate key. For example, within the STUDENT attributes, candidate keys could be:</a:t>
            </a:r>
            <a:endParaRPr dirty="0"/>
          </a:p>
          <a:p>
            <a:pPr marL="0" marR="0" lvl="0" indent="0" algn="l" rtl="0">
              <a:lnSpc>
                <a:spcPct val="100000"/>
              </a:lnSpc>
              <a:spcBef>
                <a:spcPts val="0"/>
              </a:spcBef>
              <a:spcAft>
                <a:spcPts val="0"/>
              </a:spcAft>
              <a:buClr>
                <a:schemeClr val="dk1"/>
              </a:buClr>
              <a:buSzPts val="2000"/>
              <a:buFont typeface="Calibri"/>
              <a:buNone/>
            </a:pPr>
            <a:r>
              <a:rPr lang="en" sz="2000" b="0" i="0" u="none" dirty="0">
                <a:solidFill>
                  <a:schemeClr val="dk1"/>
                </a:solidFill>
                <a:latin typeface="Calibri"/>
                <a:ea typeface="Calibri"/>
                <a:cs typeface="Calibri"/>
                <a:sym typeface="Calibri"/>
              </a:rPr>
              <a:t>❑ ID</a:t>
            </a:r>
            <a:endParaRPr dirty="0"/>
          </a:p>
          <a:p>
            <a:pPr marL="0" marR="0" lvl="0" indent="0" algn="l" rtl="0">
              <a:lnSpc>
                <a:spcPct val="100000"/>
              </a:lnSpc>
              <a:spcBef>
                <a:spcPts val="0"/>
              </a:spcBef>
              <a:spcAft>
                <a:spcPts val="0"/>
              </a:spcAft>
              <a:buClr>
                <a:schemeClr val="dk1"/>
              </a:buClr>
              <a:buSzPts val="2000"/>
              <a:buFont typeface="Calibri"/>
              <a:buNone/>
            </a:pPr>
            <a:r>
              <a:rPr lang="en" sz="2000" b="0" i="0" u="none" dirty="0">
                <a:solidFill>
                  <a:schemeClr val="dk1"/>
                </a:solidFill>
                <a:latin typeface="Calibri"/>
                <a:ea typeface="Calibri"/>
                <a:cs typeface="Calibri"/>
                <a:sym typeface="Calibri"/>
              </a:rPr>
              <a:t>❑ Registration number</a:t>
            </a:r>
            <a:endParaRPr dirty="0"/>
          </a:p>
          <a:p>
            <a:pPr marL="0" marR="0" lvl="0" indent="0" algn="l" rtl="0">
              <a:lnSpc>
                <a:spcPct val="100000"/>
              </a:lnSpc>
              <a:spcBef>
                <a:spcPts val="0"/>
              </a:spcBef>
              <a:spcAft>
                <a:spcPts val="0"/>
              </a:spcAft>
              <a:buClr>
                <a:schemeClr val="dk1"/>
              </a:buClr>
              <a:buSzPts val="2000"/>
              <a:buFont typeface="Calibri"/>
              <a:buNone/>
            </a:pPr>
            <a:r>
              <a:rPr lang="en" sz="2000" b="0" i="0" u="none" dirty="0">
                <a:solidFill>
                  <a:schemeClr val="dk1"/>
                </a:solidFill>
                <a:latin typeface="Calibri"/>
                <a:ea typeface="Calibri"/>
                <a:cs typeface="Calibri"/>
                <a:sym typeface="Calibri"/>
              </a:rPr>
              <a:t>❑ Name + surname + date of birth (considering that name + surname could be repeated and therefore not serve to identify a single element).</a:t>
            </a:r>
            <a:endParaRPr dirty="0"/>
          </a:p>
          <a:p>
            <a:pPr marL="0" marR="0" lvl="0" indent="0" algn="l" rtl="0">
              <a:lnSpc>
                <a:spcPct val="100000"/>
              </a:lnSpc>
              <a:spcBef>
                <a:spcPts val="0"/>
              </a:spcBef>
              <a:spcAft>
                <a:spcPts val="0"/>
              </a:spcAft>
              <a:buClr>
                <a:schemeClr val="dk1"/>
              </a:buClr>
              <a:buSzPts val="2000"/>
              <a:buFont typeface="Calibri"/>
              <a:buNone/>
            </a:pPr>
            <a:r>
              <a:rPr lang="en" sz="2000" b="0" i="0" u="none" dirty="0">
                <a:solidFill>
                  <a:schemeClr val="dk1"/>
                </a:solidFill>
                <a:latin typeface="Calibri"/>
                <a:ea typeface="Calibri"/>
                <a:cs typeface="Calibri"/>
                <a:sym typeface="Calibri"/>
              </a:rPr>
              <a:t>However, the set DNI + Registration Number would not be a candidate key because at least a subset of attributes of that candidate key (DNI) allows each element of the entity to be uniquely identified.</a:t>
            </a:r>
            <a:endParaRPr dirty="0"/>
          </a:p>
          <a:p>
            <a:pPr marL="0" marR="0" lvl="0" indent="0" algn="l" rtl="0">
              <a:lnSpc>
                <a:spcPct val="100000"/>
              </a:lnSpc>
              <a:spcBef>
                <a:spcPts val="0"/>
              </a:spcBef>
              <a:spcAft>
                <a:spcPts val="0"/>
              </a:spcAft>
              <a:buClr>
                <a:schemeClr val="dk1"/>
              </a:buClr>
              <a:buSzPts val="2000"/>
              <a:buFont typeface="Calibri"/>
              <a:buNone/>
            </a:pPr>
            <a:r>
              <a:rPr lang="en" sz="2000" b="1" i="0" u="none" dirty="0">
                <a:solidFill>
                  <a:schemeClr val="dk1"/>
                </a:solidFill>
                <a:latin typeface="Calibri"/>
                <a:ea typeface="Calibri"/>
                <a:cs typeface="Calibri"/>
                <a:sym typeface="Calibri"/>
              </a:rPr>
              <a:t>Primary or primary key: </a:t>
            </a:r>
            <a:r>
              <a:rPr lang="en" sz="2000" b="0" i="0" u="none" dirty="0">
                <a:solidFill>
                  <a:schemeClr val="dk1"/>
                </a:solidFill>
                <a:latin typeface="Calibri"/>
                <a:ea typeface="Calibri"/>
                <a:cs typeface="Calibri"/>
                <a:sym typeface="Calibri"/>
              </a:rPr>
              <a:t>There can only be one primary or primary key to identify the elements of an entity. The primary key is, among the candidate keys, the one that has the best characteristics to be used as such primary key.</a:t>
            </a:r>
            <a:endParaRPr dirty="0"/>
          </a:p>
        </p:txBody>
      </p:sp>
      <p:sp>
        <p:nvSpPr>
          <p:cNvPr id="216" name="Google Shape;216;p2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7" name="Google Shape;217;p2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6"/>
          <p:cNvSpPr txBox="1"/>
          <p:nvPr/>
        </p:nvSpPr>
        <p:spPr>
          <a:xfrm>
            <a:off x="250825" y="207962"/>
            <a:ext cx="3529012"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6.2.- Normal Forms</a:t>
            </a:r>
            <a:endParaRPr/>
          </a:p>
        </p:txBody>
      </p:sp>
      <p:sp>
        <p:nvSpPr>
          <p:cNvPr id="223" name="Google Shape;223;p26"/>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4" name="Google Shape;224;p26"/>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14</a:t>
            </a:fld>
            <a:endParaRPr/>
          </a:p>
        </p:txBody>
      </p:sp>
      <p:sp>
        <p:nvSpPr>
          <p:cNvPr id="225" name="Google Shape;225;p26"/>
          <p:cNvSpPr txBox="1"/>
          <p:nvPr/>
        </p:nvSpPr>
        <p:spPr>
          <a:xfrm>
            <a:off x="523875" y="1177925"/>
            <a:ext cx="8224837" cy="1508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 sz="1800" b="1" i="0" u="sng" dirty="0" err="1">
                <a:solidFill>
                  <a:schemeClr val="dk1"/>
                </a:solidFill>
                <a:latin typeface="Calibri"/>
                <a:ea typeface="Calibri"/>
                <a:cs typeface="Calibri"/>
                <a:sym typeface="Calibri"/>
              </a:rPr>
              <a:t>Codd </a:t>
            </a:r>
            <a:r>
              <a:rPr lang="en" sz="1800" b="1" i="0" u="sng" dirty="0">
                <a:solidFill>
                  <a:schemeClr val="dk1"/>
                </a:solidFill>
                <a:latin typeface="Calibri"/>
                <a:ea typeface="Calibri"/>
                <a:cs typeface="Calibri"/>
                <a:sym typeface="Calibri"/>
              </a:rPr>
              <a:t>Normal Form ):</a:t>
            </a:r>
            <a:endParaRPr dirty="0"/>
          </a:p>
          <a:p>
            <a:pPr marL="0" marR="0" lvl="0" indent="0" algn="l" rtl="0">
              <a:lnSpc>
                <a:spcPct val="100000"/>
              </a:lnSpc>
              <a:spcBef>
                <a:spcPts val="0"/>
              </a:spcBef>
              <a:spcAft>
                <a:spcPts val="0"/>
              </a:spcAft>
              <a:buClr>
                <a:schemeClr val="dk1"/>
              </a:buClr>
              <a:buSzPts val="1800"/>
              <a:buFont typeface="Calibri"/>
              <a:buNone/>
            </a:pPr>
            <a:r>
              <a:rPr lang="en" sz="1800" b="0" i="0" u="none" dirty="0">
                <a:solidFill>
                  <a:schemeClr val="dk1"/>
                </a:solidFill>
                <a:latin typeface="Calibri"/>
                <a:ea typeface="Calibri"/>
                <a:cs typeface="Calibri"/>
                <a:sym typeface="Calibri"/>
              </a:rPr>
              <a:t>A design is found on FNBC </a:t>
            </a:r>
            <a:r>
              <a:rPr lang="en" sz="1800" dirty="0">
                <a:solidFill>
                  <a:schemeClr val="dk1"/>
                </a:solidFill>
                <a:latin typeface="Calibri"/>
                <a:ea typeface="Calibri"/>
                <a:cs typeface="Calibri"/>
                <a:sym typeface="Calibri"/>
              </a:rPr>
              <a:t>if </a:t>
            </a:r>
            <a:r>
              <a:rPr lang="en" sz="1800" b="0" i="0" u="none" dirty="0">
                <a:solidFill>
                  <a:schemeClr val="dk1"/>
                </a:solidFill>
                <a:latin typeface="Calibri"/>
                <a:ea typeface="Calibri"/>
                <a:cs typeface="Calibri"/>
                <a:sym typeface="Calibri"/>
              </a:rPr>
              <a:t> it is in FN3 and also all determinant (1) </a:t>
            </a:r>
            <a:r>
              <a:rPr lang="en" sz="1800" dirty="0">
                <a:solidFill>
                  <a:schemeClr val="dk1"/>
                </a:solidFill>
                <a:latin typeface="Calibri"/>
                <a:ea typeface="Calibri"/>
                <a:cs typeface="Calibri"/>
                <a:sym typeface="Calibri"/>
              </a:rPr>
              <a:t>are</a:t>
            </a:r>
            <a:r>
              <a:rPr lang="en" sz="1800" b="0" i="0" u="none" dirty="0">
                <a:solidFill>
                  <a:schemeClr val="dk1"/>
                </a:solidFill>
                <a:latin typeface="Calibri"/>
                <a:ea typeface="Calibri"/>
                <a:cs typeface="Calibri"/>
                <a:sym typeface="Calibri"/>
              </a:rPr>
              <a:t> candidate keys .</a:t>
            </a:r>
            <a:endParaRPr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 sz="1800" dirty="0">
                <a:solidFill>
                  <a:schemeClr val="dk1"/>
                </a:solidFill>
                <a:latin typeface="Calibri"/>
                <a:ea typeface="Calibri"/>
                <a:cs typeface="Calibri"/>
                <a:sym typeface="Calibri"/>
              </a:rPr>
              <a:t>In other words , it will not be on FNBC if </a:t>
            </a:r>
            <a:r>
              <a:rPr lang="en" sz="1800" b="0" i="0" u="none" dirty="0">
                <a:solidFill>
                  <a:schemeClr val="dk1"/>
                </a:solidFill>
                <a:latin typeface="Calibri"/>
                <a:ea typeface="Calibri"/>
                <a:cs typeface="Calibri"/>
                <a:sym typeface="Calibri"/>
              </a:rPr>
              <a:t>there is a FD between non- main attributes but not transitive .</a:t>
            </a:r>
            <a:endParaRPr dirty="0"/>
          </a:p>
          <a:p>
            <a:pPr marL="0" marR="0" lvl="0" indent="0" algn="l" rtl="0">
              <a:lnSpc>
                <a:spcPct val="100000"/>
              </a:lnSpc>
              <a:spcBef>
                <a:spcPts val="0"/>
              </a:spcBef>
              <a:spcAft>
                <a:spcPts val="0"/>
              </a:spcAft>
              <a:buNone/>
            </a:pPr>
            <a:endParaRPr sz="1800" b="0" i="0" u="none" dirty="0">
              <a:solidFill>
                <a:schemeClr val="dk1"/>
              </a:solidFill>
              <a:latin typeface="Calibri"/>
              <a:ea typeface="Calibri"/>
              <a:cs typeface="Calibri"/>
              <a:sym typeface="Calibri"/>
            </a:endParaRPr>
          </a:p>
        </p:txBody>
      </p:sp>
      <p:sp>
        <p:nvSpPr>
          <p:cNvPr id="226" name="Google Shape;226;p2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7" name="Google Shape;227;p2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 name="Rectángulo 1"/>
          <p:cNvSpPr/>
          <p:nvPr/>
        </p:nvSpPr>
        <p:spPr>
          <a:xfrm>
            <a:off x="710214" y="4495472"/>
            <a:ext cx="7883370" cy="954107"/>
          </a:xfrm>
          <a:prstGeom prst="rect">
            <a:avLst/>
          </a:prstGeom>
        </p:spPr>
        <p:txBody>
          <a:bodyPr wrap="square">
            <a:spAutoFit/>
          </a:bodyPr>
          <a:lstStyle/>
          <a:p>
            <a:r>
              <a:rPr lang="en" dirty="0">
                <a:solidFill>
                  <a:srgbClr val="202122"/>
                </a:solidFill>
                <a:latin typeface="Arial" panose="020B0604020202020204" pitchFamily="34" charset="0"/>
              </a:rPr>
              <a:t>(1) In </a:t>
            </a:r>
            <a:r>
              <a:rPr lang="en" dirty="0">
                <a:solidFill>
                  <a:srgbClr val="0B0080"/>
                </a:solidFill>
                <a:latin typeface="Arial" panose="020B0604020202020204" pitchFamily="34" charset="0"/>
              </a:rPr>
              <a:t>databases , </a:t>
            </a:r>
            <a:r>
              <a:rPr lang="en" dirty="0">
                <a:solidFill>
                  <a:srgbClr val="202122"/>
                </a:solidFill>
                <a:latin typeface="Arial" panose="020B0604020202020204" pitchFamily="34" charset="0"/>
              </a:rPr>
              <a:t>the attribute on which some other attribute functionally depends—completely— is defined as </a:t>
            </a:r>
            <a:r>
              <a:rPr lang="en" b="1" dirty="0">
                <a:solidFill>
                  <a:srgbClr val="202122"/>
                </a:solidFill>
                <a:latin typeface="Arial" panose="020B0604020202020204" pitchFamily="34" charset="0"/>
              </a:rPr>
              <a:t>a determinant .</a:t>
            </a:r>
          </a:p>
          <a:p>
            <a:br>
              <a:rPr lang="es-ES" dirty="0"/>
            </a:br>
            <a:endParaRPr lang="es-ES" dirty="0"/>
          </a:p>
        </p:txBody>
      </p:sp>
      <p:sp>
        <p:nvSpPr>
          <p:cNvPr id="9" name="Rectángulo 8"/>
          <p:cNvSpPr>
            <a:spLocks noChangeArrowheads="1"/>
          </p:cNvSpPr>
          <p:nvPr/>
        </p:nvSpPr>
        <p:spPr bwMode="auto">
          <a:xfrm>
            <a:off x="1547813" y="6165850"/>
            <a:ext cx="5616575" cy="307975"/>
          </a:xfrm>
          <a:prstGeom prst="rect">
            <a:avLst/>
          </a:prstGeom>
          <a:noFill/>
          <a:ln w="9525">
            <a:noFill/>
            <a:miter lim="800000"/>
            <a:headEnd/>
            <a:tailEnd/>
          </a:ln>
        </p:spPr>
        <p:txBody>
          <a:bodyPr>
            <a:spAutoFit/>
          </a:bodyPr>
          <a:lstStyle/>
          <a:p>
            <a:pPr algn="ctr"/>
            <a:r>
              <a:rPr lang="en" sz="1400" dirty="0">
                <a:hlinkClick r:id="rId3"/>
              </a:rPr>
              <a:t>https://esacademic.com/dic.nsf/eswiki/135491#Example</a:t>
            </a:r>
            <a:r>
              <a:rPr lang="en" sz="1400"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7"/>
          <p:cNvSpPr txBox="1"/>
          <p:nvPr/>
        </p:nvSpPr>
        <p:spPr>
          <a:xfrm>
            <a:off x="250825" y="207962"/>
            <a:ext cx="3529012"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6.2.- Normal Forms</a:t>
            </a:r>
            <a:endParaRPr/>
          </a:p>
        </p:txBody>
      </p:sp>
      <p:sp>
        <p:nvSpPr>
          <p:cNvPr id="233" name="Google Shape;233;p27"/>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4" name="Google Shape;234;p27"/>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15</a:t>
            </a:fld>
            <a:endParaRPr/>
          </a:p>
        </p:txBody>
      </p:sp>
      <p:sp>
        <p:nvSpPr>
          <p:cNvPr id="235" name="Google Shape;235;p27"/>
          <p:cNvSpPr txBox="1"/>
          <p:nvPr/>
        </p:nvSpPr>
        <p:spPr>
          <a:xfrm>
            <a:off x="523875" y="1177925"/>
            <a:ext cx="8224837" cy="4832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 sz="1800" b="1" i="0" u="sng" dirty="0" err="1">
                <a:solidFill>
                  <a:schemeClr val="dk1"/>
                </a:solidFill>
                <a:latin typeface="Calibri"/>
                <a:ea typeface="Calibri"/>
                <a:cs typeface="Calibri"/>
                <a:sym typeface="Calibri"/>
              </a:rPr>
              <a:t>Codd </a:t>
            </a:r>
            <a:r>
              <a:rPr lang="en" sz="1800" b="1" i="0" u="sng" dirty="0">
                <a:solidFill>
                  <a:schemeClr val="dk1"/>
                </a:solidFill>
                <a:latin typeface="Calibri"/>
                <a:ea typeface="Calibri"/>
                <a:cs typeface="Calibri"/>
                <a:sym typeface="Calibri"/>
              </a:rPr>
              <a:t>Normal Form ): </a:t>
            </a:r>
            <a:r>
              <a:rPr lang="en" sz="1800" b="1" i="0" u="sng" dirty="0" err="1">
                <a:solidFill>
                  <a:schemeClr val="dk1"/>
                </a:solidFill>
                <a:latin typeface="Calibri"/>
                <a:ea typeface="Calibri"/>
                <a:cs typeface="Calibri"/>
                <a:sym typeface="Calibri"/>
              </a:rPr>
              <a:t>example</a:t>
            </a:r>
            <a:endParaRPr dirty="0"/>
          </a:p>
          <a:p>
            <a:pPr marL="0" marR="0" lvl="0" indent="0" algn="l" rtl="0">
              <a:lnSpc>
                <a:spcPct val="100000"/>
              </a:lnSpc>
              <a:spcBef>
                <a:spcPts val="0"/>
              </a:spcBef>
              <a:spcAft>
                <a:spcPts val="0"/>
              </a:spcAft>
              <a:buClr>
                <a:schemeClr val="dk1"/>
              </a:buClr>
              <a:buSzPts val="1800"/>
              <a:buFont typeface="Calibri"/>
              <a:buNone/>
            </a:pPr>
            <a:r>
              <a:rPr lang="en" sz="1800" b="0" i="0" u="none" dirty="0" err="1">
                <a:solidFill>
                  <a:schemeClr val="dk1"/>
                </a:solidFill>
                <a:latin typeface="Calibri"/>
                <a:ea typeface="Calibri"/>
                <a:cs typeface="Calibri"/>
                <a:sym typeface="Calibri"/>
              </a:rPr>
              <a:t>Suppose </a:t>
            </a:r>
            <a:r>
              <a:rPr lang="en" sz="1800" b="0" i="0" u="none" dirty="0">
                <a:solidFill>
                  <a:schemeClr val="dk1"/>
                </a:solidFill>
                <a:latin typeface="Calibri"/>
                <a:ea typeface="Calibri"/>
                <a:cs typeface="Calibri"/>
                <a:sym typeface="Calibri"/>
              </a:rPr>
              <a:t>we </a:t>
            </a:r>
            <a:r>
              <a:rPr lang="en" sz="1800" b="0" i="0" u="none" dirty="0" err="1">
                <a:solidFill>
                  <a:schemeClr val="dk1"/>
                </a:solidFill>
                <a:latin typeface="Calibri"/>
                <a:ea typeface="Calibri"/>
                <a:cs typeface="Calibri"/>
                <a:sym typeface="Calibri"/>
              </a:rPr>
              <a:t>have</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this</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table </a:t>
            </a:r>
            <a:r>
              <a:rPr lang="en" sz="1800" b="0" i="0" u="none"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 sz="1800" b="0" i="0" u="none" dirty="0">
                <a:solidFill>
                  <a:schemeClr val="dk1"/>
                </a:solidFill>
                <a:latin typeface="Calibri"/>
                <a:ea typeface="Calibri"/>
                <a:cs typeface="Calibri"/>
                <a:sym typeface="Calibri"/>
              </a:rPr>
              <a:t>Which </a:t>
            </a:r>
            <a:r>
              <a:rPr lang="en" sz="1800" b="0" i="0" u="none" dirty="0" err="1">
                <a:solidFill>
                  <a:schemeClr val="dk1"/>
                </a:solidFill>
                <a:latin typeface="Calibri"/>
                <a:ea typeface="Calibri"/>
                <a:cs typeface="Calibri"/>
                <a:sym typeface="Calibri"/>
              </a:rPr>
              <a:t>_</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would it be </a:t>
            </a:r>
            <a:r>
              <a:rPr lang="en" sz="1800" b="0" i="0" u="none" dirty="0">
                <a:solidFill>
                  <a:schemeClr val="dk1"/>
                </a:solidFill>
                <a:latin typeface="Calibri"/>
                <a:ea typeface="Calibri"/>
                <a:cs typeface="Calibri"/>
                <a:sym typeface="Calibri"/>
              </a:rPr>
              <a:t>the primary key?</a:t>
            </a:r>
            <a:endParaRPr dirty="0"/>
          </a:p>
          <a:p>
            <a:pPr marL="0" marR="0" lvl="0" indent="0" algn="l" rtl="0">
              <a:lnSpc>
                <a:spcPct val="100000"/>
              </a:lnSpc>
              <a:spcBef>
                <a:spcPts val="0"/>
              </a:spcBef>
              <a:spcAft>
                <a:spcPts val="0"/>
              </a:spcAft>
              <a:buClr>
                <a:schemeClr val="dk1"/>
              </a:buClr>
              <a:buSzPts val="1800"/>
              <a:buFont typeface="Calibri"/>
              <a:buNone/>
            </a:pPr>
            <a:r>
              <a:rPr lang="en" sz="1800" b="0" i="0" u="none" dirty="0">
                <a:solidFill>
                  <a:schemeClr val="dk1"/>
                </a:solidFill>
                <a:latin typeface="Calibri"/>
                <a:ea typeface="Calibri"/>
                <a:cs typeface="Calibri"/>
                <a:sym typeface="Calibri"/>
              </a:rPr>
              <a:t>FN3 </a:t>
            </a:r>
            <a:r>
              <a:rPr lang="en" sz="1800" b="0" i="0" u="none" dirty="0" err="1">
                <a:solidFill>
                  <a:schemeClr val="dk1"/>
                </a:solidFill>
                <a:latin typeface="Calibri"/>
                <a:ea typeface="Calibri"/>
                <a:cs typeface="Calibri"/>
                <a:sym typeface="Calibri"/>
              </a:rPr>
              <a:t>comply </a:t>
            </a:r>
            <a:r>
              <a:rPr lang="en" sz="1800" b="0" i="0" u="none" dirty="0">
                <a:solidFill>
                  <a:schemeClr val="dk1"/>
                </a:solidFill>
                <a:latin typeface="Calibri"/>
                <a:ea typeface="Calibri"/>
                <a:cs typeface="Calibri"/>
                <a:sym typeface="Calibri"/>
              </a:rPr>
              <a:t>? Yes, because there are no transitive functional depndencies of the primary key.</a:t>
            </a:r>
            <a:endParaRPr dirty="0"/>
          </a:p>
          <a:p>
            <a:pPr marL="0" marR="0" lvl="0" indent="0" algn="l" rtl="0">
              <a:lnSpc>
                <a:spcPct val="100000"/>
              </a:lnSpc>
              <a:spcBef>
                <a:spcPts val="0"/>
              </a:spcBef>
              <a:spcAft>
                <a:spcPts val="0"/>
              </a:spcAft>
              <a:buClr>
                <a:schemeClr val="dk1"/>
              </a:buClr>
              <a:buSzPts val="1800"/>
              <a:buFont typeface="Calibri"/>
              <a:buNone/>
            </a:pPr>
            <a:r>
              <a:rPr lang="en" sz="1800" b="0" i="0" u="none" dirty="0">
                <a:solidFill>
                  <a:schemeClr val="dk1"/>
                </a:solidFill>
                <a:latin typeface="Calibri"/>
                <a:ea typeface="Calibri"/>
                <a:cs typeface="Calibri"/>
                <a:sym typeface="Calibri"/>
              </a:rPr>
              <a:t>FNBC </a:t>
            </a:r>
            <a:r>
              <a:rPr lang="en" sz="1800" b="0" i="0" u="none" dirty="0" err="1">
                <a:solidFill>
                  <a:schemeClr val="dk1"/>
                </a:solidFill>
                <a:latin typeface="Calibri"/>
                <a:ea typeface="Calibri"/>
                <a:cs typeface="Calibri"/>
                <a:sym typeface="Calibri"/>
              </a:rPr>
              <a:t>comply </a:t>
            </a:r>
            <a:r>
              <a:rPr lang="en" sz="1800" b="0" i="0" u="none" dirty="0">
                <a:solidFill>
                  <a:schemeClr val="dk1"/>
                </a:solidFill>
                <a:latin typeface="Calibri"/>
                <a:ea typeface="Calibri"/>
                <a:cs typeface="Calibri"/>
                <a:sym typeface="Calibri"/>
              </a:rPr>
              <a:t>? Subject has a functional dependence to professor . Then it doesn't comply .</a:t>
            </a:r>
            <a:endParaRPr dirty="0"/>
          </a:p>
          <a:p>
            <a:pPr marL="0" marR="0" lvl="0" indent="0" algn="l" rtl="0">
              <a:lnSpc>
                <a:spcPct val="100000"/>
              </a:lnSpc>
              <a:spcBef>
                <a:spcPts val="0"/>
              </a:spcBef>
              <a:spcAft>
                <a:spcPts val="0"/>
              </a:spcAft>
              <a:buClr>
                <a:schemeClr val="dk1"/>
              </a:buClr>
              <a:buSzPts val="1800"/>
              <a:buFont typeface="Calibri"/>
              <a:buNone/>
            </a:pPr>
            <a:r>
              <a:rPr lang="en" sz="1800" b="0" i="0" u="none" dirty="0">
                <a:solidFill>
                  <a:schemeClr val="dk1"/>
                </a:solidFill>
                <a:latin typeface="Calibri"/>
                <a:ea typeface="Calibri"/>
                <a:cs typeface="Calibri"/>
                <a:sym typeface="Calibri"/>
              </a:rPr>
              <a:t>How </a:t>
            </a:r>
            <a:r>
              <a:rPr lang="en" sz="1800" dirty="0">
                <a:solidFill>
                  <a:schemeClr val="dk1"/>
                </a:solidFill>
                <a:latin typeface="Calibri"/>
                <a:ea typeface="Calibri"/>
                <a:cs typeface="Calibri"/>
                <a:sym typeface="Calibri"/>
              </a:rPr>
              <a:t>d</a:t>
            </a:r>
            <a:r>
              <a:rPr lang="en" sz="1800" b="0" i="0" u="none" dirty="0">
                <a:solidFill>
                  <a:schemeClr val="dk1"/>
                </a:solidFill>
                <a:latin typeface="Calibri"/>
                <a:ea typeface="Calibri"/>
                <a:cs typeface="Calibri"/>
                <a:sym typeface="Calibri"/>
              </a:rPr>
              <a:t>o we make it FNBC comply ?</a:t>
            </a:r>
            <a:endParaRPr dirty="0"/>
          </a:p>
          <a:p>
            <a:pPr marL="0" marR="0" lvl="0" indent="0" algn="l" rtl="0">
              <a:lnSpc>
                <a:spcPct val="100000"/>
              </a:lnSpc>
              <a:spcBef>
                <a:spcPts val="0"/>
              </a:spcBef>
              <a:spcAft>
                <a:spcPts val="0"/>
              </a:spcAft>
              <a:buNone/>
            </a:pPr>
            <a:endParaRPr sz="1800" b="0" i="0" u="none" dirty="0">
              <a:solidFill>
                <a:schemeClr val="dk1"/>
              </a:solidFill>
              <a:latin typeface="Calibri"/>
              <a:ea typeface="Calibri"/>
              <a:cs typeface="Calibri"/>
              <a:sym typeface="Calibri"/>
            </a:endParaRPr>
          </a:p>
        </p:txBody>
      </p:sp>
      <p:sp>
        <p:nvSpPr>
          <p:cNvPr id="236" name="Google Shape;236;p27"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7" name="Google Shape;237;p27"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238" name="Google Shape;238;p27"/>
          <p:cNvPicPr preferRelativeResize="0"/>
          <p:nvPr/>
        </p:nvPicPr>
        <p:blipFill rotWithShape="1">
          <a:blip r:embed="rId3">
            <a:alphaModFix/>
          </a:blip>
          <a:srcRect/>
          <a:stretch/>
        </p:blipFill>
        <p:spPr>
          <a:xfrm>
            <a:off x="611187" y="1914525"/>
            <a:ext cx="5724525" cy="1895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2</a:t>
            </a:fld>
            <a:endParaRPr/>
          </a:p>
        </p:txBody>
      </p:sp>
      <p:sp>
        <p:nvSpPr>
          <p:cNvPr id="96" name="Google Shape;96;p14"/>
          <p:cNvSpPr txBox="1"/>
          <p:nvPr/>
        </p:nvSpPr>
        <p:spPr>
          <a:xfrm>
            <a:off x="295175" y="161587"/>
            <a:ext cx="8464500" cy="5765700"/>
          </a:xfrm>
          <a:prstGeom prst="rect">
            <a:avLst/>
          </a:prstGeom>
          <a:noFill/>
          <a:ln>
            <a:noFill/>
          </a:ln>
        </p:spPr>
        <p:txBody>
          <a:bodyPr spcFirstLastPara="1" wrap="square" lIns="91425" tIns="45700" rIns="91425" bIns="45700" anchor="t" anchorCtr="0">
            <a:noAutofit/>
          </a:bodyPr>
          <a:lstStyle/>
          <a:p>
            <a:pPr marL="0" marR="0" lvl="0" indent="323850" algn="l" rtl="0">
              <a:lnSpc>
                <a:spcPct val="100000"/>
              </a:lnSpc>
              <a:spcBef>
                <a:spcPts val="0"/>
              </a:spcBef>
              <a:spcAft>
                <a:spcPts val="0"/>
              </a:spcAft>
              <a:buClr>
                <a:srgbClr val="C00000"/>
              </a:buClr>
              <a:buSzPts val="1800"/>
              <a:buFont typeface="Times New Roman"/>
              <a:buNone/>
            </a:pPr>
            <a:r>
              <a:rPr lang="en" sz="1800" b="1" i="0" u="none">
                <a:solidFill>
                  <a:srgbClr val="C00000"/>
                </a:solidFill>
                <a:latin typeface="Times New Roman"/>
                <a:ea typeface="Times New Roman"/>
                <a:cs typeface="Times New Roman"/>
                <a:sym typeface="Times New Roman"/>
              </a:rPr>
              <a:t>UNIT 2: LOGICAL DESIGN OF DATABASES</a:t>
            </a:r>
            <a:endParaRPr/>
          </a:p>
          <a:p>
            <a:pPr marL="0" marR="0" lvl="0" indent="323850" algn="l" rtl="0">
              <a:lnSpc>
                <a:spcPct val="100000"/>
              </a:lnSpc>
              <a:spcBef>
                <a:spcPts val="0"/>
              </a:spcBef>
              <a:spcAft>
                <a:spcPts val="0"/>
              </a:spcAft>
              <a:buClr>
                <a:schemeClr val="dk1"/>
              </a:buClr>
              <a:buSzPts val="1800"/>
              <a:buFont typeface="Calibri"/>
              <a:buNone/>
            </a:pPr>
            <a:endParaRPr sz="1800" b="1" i="0" u="none">
              <a:solidFill>
                <a:srgbClr val="FFFF00"/>
              </a:solidFill>
              <a:latin typeface="Times New Roman"/>
              <a:ea typeface="Times New Roman"/>
              <a:cs typeface="Times New Roman"/>
              <a:sym typeface="Times New Roman"/>
            </a:endParaRPr>
          </a:p>
          <a:p>
            <a:pPr marL="0" marR="0" lvl="0" indent="323850" algn="l" rtl="0">
              <a:lnSpc>
                <a:spcPct val="100000"/>
              </a:lnSpc>
              <a:spcBef>
                <a:spcPts val="0"/>
              </a:spcBef>
              <a:spcAft>
                <a:spcPts val="0"/>
              </a:spcAft>
              <a:buClr>
                <a:schemeClr val="dk1"/>
              </a:buClr>
              <a:buSzPts val="1600"/>
              <a:buFont typeface="Calibri"/>
              <a:buNone/>
            </a:pPr>
            <a:endParaRPr sz="1600" b="0" i="0" u="none">
              <a:solidFill>
                <a:srgbClr val="000000"/>
              </a:solidFill>
              <a:latin typeface="Times New Roman"/>
              <a:ea typeface="Times New Roman"/>
              <a:cs typeface="Times New Roman"/>
              <a:sym typeface="Times New Roman"/>
            </a:endParaRPr>
          </a:p>
          <a:p>
            <a:pPr marL="323850" marR="0" lvl="0" indent="-323850" algn="l" rtl="0">
              <a:lnSpc>
                <a:spcPct val="111111"/>
              </a:lnSpc>
              <a:spcBef>
                <a:spcPts val="0"/>
              </a:spcBef>
              <a:spcAft>
                <a:spcPts val="0"/>
              </a:spcAft>
              <a:buClr>
                <a:schemeClr val="dk1"/>
              </a:buClr>
              <a:buSzPts val="1800"/>
              <a:buFont typeface="Calibri"/>
              <a:buAutoNum type="arabicPeriod"/>
            </a:pPr>
            <a:r>
              <a:rPr lang="en" sz="1800" b="1" i="0" u="none">
                <a:solidFill>
                  <a:schemeClr val="dk1"/>
                </a:solidFill>
                <a:latin typeface="Calibri"/>
                <a:ea typeface="Calibri"/>
                <a:cs typeface="Calibri"/>
                <a:sym typeface="Calibri"/>
              </a:rPr>
              <a:t>Data model</a:t>
            </a:r>
            <a:endParaRPr/>
          </a:p>
          <a:p>
            <a:pPr marL="323850" marR="0" lvl="0" indent="-323850" algn="l" rtl="0">
              <a:lnSpc>
                <a:spcPct val="111111"/>
              </a:lnSpc>
              <a:spcBef>
                <a:spcPts val="0"/>
              </a:spcBef>
              <a:spcAft>
                <a:spcPts val="0"/>
              </a:spcAft>
              <a:buClr>
                <a:schemeClr val="dk1"/>
              </a:buClr>
              <a:buSzPts val="1800"/>
              <a:buFont typeface="Calibri"/>
              <a:buAutoNum type="arabicPeriod"/>
            </a:pPr>
            <a:r>
              <a:rPr lang="en" sz="1800" b="1" i="0" u="none">
                <a:solidFill>
                  <a:schemeClr val="dk1"/>
                </a:solidFill>
                <a:latin typeface="Calibri"/>
                <a:ea typeface="Calibri"/>
                <a:cs typeface="Calibri"/>
                <a:sym typeface="Calibri"/>
              </a:rPr>
              <a:t>The representation of the problem: E/R diagrams</a:t>
            </a:r>
            <a:endParaRPr sz="2400" b="0" i="0" u="none">
              <a:solidFill>
                <a:schemeClr val="dk1"/>
              </a:solidFill>
              <a:latin typeface="Calibri"/>
              <a:ea typeface="Calibri"/>
              <a:cs typeface="Calibri"/>
              <a:sym typeface="Calibri"/>
            </a:endParaRPr>
          </a:p>
          <a:p>
            <a:pPr marL="457200" marR="0" lvl="1" indent="0" algn="l" rtl="0">
              <a:lnSpc>
                <a:spcPct val="111111"/>
              </a:lnSpc>
              <a:spcBef>
                <a:spcPts val="0"/>
              </a:spcBef>
              <a:spcAft>
                <a:spcPts val="0"/>
              </a:spcAft>
              <a:buClr>
                <a:schemeClr val="dk1"/>
              </a:buClr>
              <a:buSzPts val="1800"/>
              <a:buFont typeface="Calibri"/>
              <a:buNone/>
            </a:pPr>
            <a:r>
              <a:rPr lang="en" sz="1800" b="1" i="0" u="none" strike="noStrike" cap="none">
                <a:solidFill>
                  <a:schemeClr val="dk1"/>
                </a:solidFill>
                <a:latin typeface="Calibri"/>
                <a:ea typeface="Calibri"/>
                <a:cs typeface="Calibri"/>
                <a:sym typeface="Calibri"/>
              </a:rPr>
              <a:t>2.1 Entities</a:t>
            </a:r>
            <a:endParaRPr sz="2400" b="0" i="0" u="none" strike="noStrike" cap="none">
              <a:solidFill>
                <a:schemeClr val="dk1"/>
              </a:solidFill>
              <a:latin typeface="Calibri"/>
              <a:ea typeface="Calibri"/>
              <a:cs typeface="Calibri"/>
              <a:sym typeface="Calibri"/>
            </a:endParaRPr>
          </a:p>
          <a:p>
            <a:pPr marL="457200" marR="0" lvl="1" indent="0" algn="l" rtl="0">
              <a:lnSpc>
                <a:spcPct val="111111"/>
              </a:lnSpc>
              <a:spcBef>
                <a:spcPts val="0"/>
              </a:spcBef>
              <a:spcAft>
                <a:spcPts val="0"/>
              </a:spcAft>
              <a:buClr>
                <a:schemeClr val="dk1"/>
              </a:buClr>
              <a:buSzPts val="1800"/>
              <a:buFont typeface="Calibri"/>
              <a:buNone/>
            </a:pPr>
            <a:r>
              <a:rPr lang="en" sz="1800" b="1" i="0" u="none" strike="noStrike" cap="none">
                <a:solidFill>
                  <a:schemeClr val="dk1"/>
                </a:solidFill>
                <a:latin typeface="Calibri"/>
                <a:ea typeface="Calibri"/>
                <a:cs typeface="Calibri"/>
                <a:sym typeface="Calibri"/>
              </a:rPr>
              <a:t>2.2 Attributes and types</a:t>
            </a:r>
            <a:endParaRPr sz="2400" b="0" i="0" u="none" strike="noStrike" cap="none">
              <a:solidFill>
                <a:schemeClr val="dk1"/>
              </a:solidFill>
              <a:latin typeface="Calibri"/>
              <a:ea typeface="Calibri"/>
              <a:cs typeface="Calibri"/>
              <a:sym typeface="Calibri"/>
            </a:endParaRPr>
          </a:p>
          <a:p>
            <a:pPr marL="457200" marR="0" lvl="1" indent="0" algn="l" rtl="0">
              <a:lnSpc>
                <a:spcPct val="111111"/>
              </a:lnSpc>
              <a:spcBef>
                <a:spcPts val="0"/>
              </a:spcBef>
              <a:spcAft>
                <a:spcPts val="0"/>
              </a:spcAft>
              <a:buClr>
                <a:schemeClr val="dk1"/>
              </a:buClr>
              <a:buSzPts val="1800"/>
              <a:buFont typeface="Calibri"/>
              <a:buNone/>
            </a:pPr>
            <a:r>
              <a:rPr lang="en" sz="1800" b="1" i="0" u="none" strike="noStrike" cap="none">
                <a:solidFill>
                  <a:schemeClr val="dk1"/>
                </a:solidFill>
                <a:latin typeface="Calibri"/>
                <a:ea typeface="Calibri"/>
                <a:cs typeface="Calibri"/>
                <a:sym typeface="Calibri"/>
              </a:rPr>
              <a:t>2.3 Relationships</a:t>
            </a:r>
            <a:endParaRPr sz="2400" b="0" i="0" u="none" strike="noStrike" cap="none">
              <a:solidFill>
                <a:schemeClr val="dk1"/>
              </a:solidFill>
              <a:latin typeface="Calibri"/>
              <a:ea typeface="Calibri"/>
              <a:cs typeface="Calibri"/>
              <a:sym typeface="Calibri"/>
            </a:endParaRPr>
          </a:p>
          <a:p>
            <a:pPr marL="457200" marR="0" lvl="1" indent="0" algn="l" rtl="0">
              <a:lnSpc>
                <a:spcPct val="111111"/>
              </a:lnSpc>
              <a:spcBef>
                <a:spcPts val="0"/>
              </a:spcBef>
              <a:spcAft>
                <a:spcPts val="0"/>
              </a:spcAft>
              <a:buClr>
                <a:schemeClr val="dk1"/>
              </a:buClr>
              <a:buSzPts val="1800"/>
              <a:buFont typeface="Calibri"/>
              <a:buNone/>
            </a:pPr>
            <a:r>
              <a:rPr lang="en" sz="1800" b="1" i="0" u="none" strike="noStrike" cap="none">
                <a:solidFill>
                  <a:schemeClr val="dk1"/>
                </a:solidFill>
                <a:latin typeface="Calibri"/>
                <a:ea typeface="Calibri"/>
                <a:cs typeface="Calibri"/>
                <a:sym typeface="Calibri"/>
              </a:rPr>
              <a:t>2.4 Cardinality</a:t>
            </a:r>
            <a:endParaRPr sz="2400" b="0" i="0" u="none" strike="noStrike" cap="none">
              <a:solidFill>
                <a:schemeClr val="dk1"/>
              </a:solidFill>
              <a:latin typeface="Calibri"/>
              <a:ea typeface="Calibri"/>
              <a:cs typeface="Calibri"/>
              <a:sym typeface="Calibri"/>
            </a:endParaRPr>
          </a:p>
          <a:p>
            <a:pPr marL="457200" marR="0" lvl="1" indent="0" algn="l" rtl="0">
              <a:lnSpc>
                <a:spcPct val="111111"/>
              </a:lnSpc>
              <a:spcBef>
                <a:spcPts val="0"/>
              </a:spcBef>
              <a:spcAft>
                <a:spcPts val="0"/>
              </a:spcAft>
              <a:buClr>
                <a:schemeClr val="dk1"/>
              </a:buClr>
              <a:buSzPts val="1800"/>
              <a:buFont typeface="Calibri"/>
              <a:buNone/>
            </a:pPr>
            <a:r>
              <a:rPr lang="en" sz="1800" b="1" i="0" u="none" strike="noStrike" cap="none">
                <a:solidFill>
                  <a:schemeClr val="dk1"/>
                </a:solidFill>
                <a:latin typeface="Calibri"/>
                <a:ea typeface="Calibri"/>
                <a:cs typeface="Calibri"/>
                <a:sym typeface="Calibri"/>
              </a:rPr>
              <a:t>2.5 Weakness</a:t>
            </a:r>
            <a:endParaRPr sz="2400" b="0" i="0" u="none" strike="noStrike" cap="none">
              <a:solidFill>
                <a:schemeClr val="dk1"/>
              </a:solidFill>
              <a:latin typeface="Calibri"/>
              <a:ea typeface="Calibri"/>
              <a:cs typeface="Calibri"/>
              <a:sym typeface="Calibri"/>
            </a:endParaRPr>
          </a:p>
          <a:p>
            <a:pPr marL="323850" marR="0" lvl="0" indent="-323850" algn="l" rtl="0">
              <a:lnSpc>
                <a:spcPct val="111111"/>
              </a:lnSpc>
              <a:spcBef>
                <a:spcPts val="0"/>
              </a:spcBef>
              <a:spcAft>
                <a:spcPts val="0"/>
              </a:spcAft>
              <a:buClr>
                <a:schemeClr val="dk1"/>
              </a:buClr>
              <a:buSzPts val="1800"/>
              <a:buFont typeface="Calibri"/>
              <a:buAutoNum type="arabicPeriod"/>
            </a:pPr>
            <a:r>
              <a:rPr lang="en" sz="1800" b="1" i="0" u="none">
                <a:solidFill>
                  <a:schemeClr val="dk1"/>
                </a:solidFill>
                <a:latin typeface="Calibri"/>
                <a:ea typeface="Calibri"/>
                <a:cs typeface="Calibri"/>
                <a:sym typeface="Calibri"/>
              </a:rPr>
              <a:t>The expanded E/R model.</a:t>
            </a:r>
            <a:endParaRPr sz="2400" b="0" i="0" u="none">
              <a:solidFill>
                <a:schemeClr val="dk1"/>
              </a:solidFill>
              <a:latin typeface="Calibri"/>
              <a:ea typeface="Calibri"/>
              <a:cs typeface="Calibri"/>
              <a:sym typeface="Calibri"/>
            </a:endParaRPr>
          </a:p>
          <a:p>
            <a:pPr marL="323850" marR="0" lvl="0" indent="-323850" algn="l" rtl="0">
              <a:lnSpc>
                <a:spcPct val="111111"/>
              </a:lnSpc>
              <a:spcBef>
                <a:spcPts val="0"/>
              </a:spcBef>
              <a:spcAft>
                <a:spcPts val="0"/>
              </a:spcAft>
              <a:buClr>
                <a:schemeClr val="dk1"/>
              </a:buClr>
              <a:buSzPts val="1800"/>
              <a:buFont typeface="Calibri"/>
              <a:buAutoNum type="arabicPeriod"/>
            </a:pPr>
            <a:r>
              <a:rPr lang="en" sz="1800" b="1" i="0" u="none">
                <a:solidFill>
                  <a:schemeClr val="dk1"/>
                </a:solidFill>
                <a:latin typeface="Calibri"/>
                <a:ea typeface="Calibri"/>
                <a:cs typeface="Calibri"/>
                <a:sym typeface="Calibri"/>
              </a:rPr>
              <a:t>Construction of an E/R diagram</a:t>
            </a:r>
            <a:endParaRPr sz="2400" b="0" i="0" u="none">
              <a:solidFill>
                <a:schemeClr val="dk1"/>
              </a:solidFill>
              <a:latin typeface="Calibri"/>
              <a:ea typeface="Calibri"/>
              <a:cs typeface="Calibri"/>
              <a:sym typeface="Calibri"/>
            </a:endParaRPr>
          </a:p>
          <a:p>
            <a:pPr marL="323850" marR="0" lvl="0" indent="-323850" algn="l" rtl="0">
              <a:lnSpc>
                <a:spcPct val="111111"/>
              </a:lnSpc>
              <a:spcBef>
                <a:spcPts val="0"/>
              </a:spcBef>
              <a:spcAft>
                <a:spcPts val="0"/>
              </a:spcAft>
              <a:buClr>
                <a:schemeClr val="dk1"/>
              </a:buClr>
              <a:buSzPts val="1800"/>
              <a:buFont typeface="Calibri"/>
              <a:buAutoNum type="arabicPeriod"/>
            </a:pPr>
            <a:r>
              <a:rPr lang="en" sz="1800" b="1" i="0" u="none">
                <a:solidFill>
                  <a:schemeClr val="dk1"/>
                </a:solidFill>
                <a:latin typeface="Calibri"/>
                <a:ea typeface="Calibri"/>
                <a:cs typeface="Calibri"/>
                <a:sym typeface="Calibri"/>
              </a:rPr>
              <a:t>The relational model</a:t>
            </a:r>
            <a:endParaRPr sz="2400" b="0" i="0" u="none">
              <a:solidFill>
                <a:schemeClr val="dk1"/>
              </a:solidFill>
              <a:latin typeface="Calibri"/>
              <a:ea typeface="Calibri"/>
              <a:cs typeface="Calibri"/>
              <a:sym typeface="Calibri"/>
            </a:endParaRPr>
          </a:p>
          <a:p>
            <a:pPr marL="457200" marR="0" lvl="1" indent="0" algn="l" rtl="0">
              <a:lnSpc>
                <a:spcPct val="111111"/>
              </a:lnSpc>
              <a:spcBef>
                <a:spcPts val="0"/>
              </a:spcBef>
              <a:spcAft>
                <a:spcPts val="0"/>
              </a:spcAft>
              <a:buClr>
                <a:schemeClr val="dk1"/>
              </a:buClr>
              <a:buSzPts val="1800"/>
              <a:buFont typeface="Calibri"/>
              <a:buNone/>
            </a:pPr>
            <a:r>
              <a:rPr lang="en" sz="1800" b="1" i="0" u="none" strike="noStrike" cap="none">
                <a:solidFill>
                  <a:schemeClr val="dk1"/>
                </a:solidFill>
                <a:latin typeface="Calibri"/>
                <a:ea typeface="Calibri"/>
                <a:cs typeface="Calibri"/>
                <a:sym typeface="Calibri"/>
              </a:rPr>
              <a:t>5.1 Characteristics of a relationship.</a:t>
            </a:r>
            <a:endParaRPr sz="2400" b="0" i="0" u="none" strike="noStrike" cap="none">
              <a:solidFill>
                <a:schemeClr val="dk1"/>
              </a:solidFill>
              <a:latin typeface="Calibri"/>
              <a:ea typeface="Calibri"/>
              <a:cs typeface="Calibri"/>
              <a:sym typeface="Calibri"/>
            </a:endParaRPr>
          </a:p>
          <a:p>
            <a:pPr marL="457200" marR="0" lvl="1" indent="0" algn="l" rtl="0">
              <a:lnSpc>
                <a:spcPct val="111111"/>
              </a:lnSpc>
              <a:spcBef>
                <a:spcPts val="0"/>
              </a:spcBef>
              <a:spcAft>
                <a:spcPts val="0"/>
              </a:spcAft>
              <a:buClr>
                <a:schemeClr val="dk1"/>
              </a:buClr>
              <a:buSzPts val="1800"/>
              <a:buFont typeface="Calibri"/>
              <a:buNone/>
            </a:pPr>
            <a:r>
              <a:rPr lang="en" sz="1800" b="1" i="0" u="none" strike="noStrike" cap="none">
                <a:solidFill>
                  <a:schemeClr val="dk1"/>
                </a:solidFill>
                <a:latin typeface="Calibri"/>
                <a:ea typeface="Calibri"/>
                <a:cs typeface="Calibri"/>
                <a:sym typeface="Calibri"/>
              </a:rPr>
              <a:t>5.2 Restrictions</a:t>
            </a:r>
            <a:endParaRPr sz="2400" b="0" i="0" u="none" strike="noStrike" cap="none">
              <a:solidFill>
                <a:schemeClr val="dk1"/>
              </a:solidFill>
              <a:latin typeface="Calibri"/>
              <a:ea typeface="Calibri"/>
              <a:cs typeface="Calibri"/>
              <a:sym typeface="Calibri"/>
            </a:endParaRPr>
          </a:p>
          <a:p>
            <a:pPr marL="457200" marR="0" lvl="1" indent="0" algn="l" rtl="0">
              <a:lnSpc>
                <a:spcPct val="111111"/>
              </a:lnSpc>
              <a:spcBef>
                <a:spcPts val="0"/>
              </a:spcBef>
              <a:spcAft>
                <a:spcPts val="0"/>
              </a:spcAft>
              <a:buClr>
                <a:schemeClr val="dk1"/>
              </a:buClr>
              <a:buSzPts val="1800"/>
              <a:buFont typeface="Calibri"/>
              <a:buNone/>
            </a:pPr>
            <a:r>
              <a:rPr lang="en" sz="1800" b="1" i="0" u="none" strike="noStrike" cap="none">
                <a:solidFill>
                  <a:schemeClr val="dk1"/>
                </a:solidFill>
                <a:latin typeface="Calibri"/>
                <a:ea typeface="Calibri"/>
                <a:cs typeface="Calibri"/>
                <a:sym typeface="Calibri"/>
              </a:rPr>
              <a:t>5.3 Primary keys and foreign keys</a:t>
            </a:r>
            <a:endParaRPr sz="2400" b="0" i="0" u="none" strike="noStrike" cap="none">
              <a:solidFill>
                <a:schemeClr val="dk1"/>
              </a:solidFill>
              <a:latin typeface="Calibri"/>
              <a:ea typeface="Calibri"/>
              <a:cs typeface="Calibri"/>
              <a:sym typeface="Calibri"/>
            </a:endParaRPr>
          </a:p>
          <a:p>
            <a:pPr marL="457200" marR="0" lvl="1" indent="0" algn="l" rtl="0">
              <a:lnSpc>
                <a:spcPct val="111111"/>
              </a:lnSpc>
              <a:spcBef>
                <a:spcPts val="0"/>
              </a:spcBef>
              <a:spcAft>
                <a:spcPts val="0"/>
              </a:spcAft>
              <a:buClr>
                <a:schemeClr val="dk1"/>
              </a:buClr>
              <a:buSzPts val="1800"/>
              <a:buFont typeface="Calibri"/>
              <a:buNone/>
            </a:pPr>
            <a:r>
              <a:rPr lang="en" sz="1800" b="1" i="0" u="none" strike="noStrike" cap="none">
                <a:solidFill>
                  <a:schemeClr val="dk1"/>
                </a:solidFill>
                <a:latin typeface="Calibri"/>
                <a:ea typeface="Calibri"/>
                <a:cs typeface="Calibri"/>
                <a:sym typeface="Calibri"/>
              </a:rPr>
              <a:t>5.4 Referential Integrity</a:t>
            </a:r>
            <a:endParaRPr/>
          </a:p>
          <a:p>
            <a:pPr marL="457200" marR="0" lvl="1" indent="0" algn="l" rtl="0">
              <a:lnSpc>
                <a:spcPct val="111111"/>
              </a:lnSpc>
              <a:spcBef>
                <a:spcPts val="0"/>
              </a:spcBef>
              <a:spcAft>
                <a:spcPts val="0"/>
              </a:spcAft>
              <a:buClr>
                <a:schemeClr val="dk1"/>
              </a:buClr>
              <a:buSzPts val="1800"/>
              <a:buFont typeface="Calibri"/>
              <a:buNone/>
            </a:pPr>
            <a:r>
              <a:rPr lang="en" sz="1800" b="1" i="0" u="none" strike="noStrike" cap="none">
                <a:solidFill>
                  <a:schemeClr val="dk1"/>
                </a:solidFill>
                <a:latin typeface="Calibri"/>
                <a:ea typeface="Calibri"/>
                <a:cs typeface="Calibri"/>
                <a:sym typeface="Calibri"/>
              </a:rPr>
              <a:t>5.5 Representation of the relational schema</a:t>
            </a:r>
            <a:endParaRPr sz="2400" b="0" i="0" u="none" strike="noStrike" cap="none">
              <a:solidFill>
                <a:schemeClr val="dk1"/>
              </a:solidFill>
              <a:latin typeface="Calibri"/>
              <a:ea typeface="Calibri"/>
              <a:cs typeface="Calibri"/>
              <a:sym typeface="Calibri"/>
            </a:endParaRPr>
          </a:p>
          <a:p>
            <a:pPr marL="457200" marR="0" lvl="1" indent="0" algn="l" rtl="0">
              <a:lnSpc>
                <a:spcPct val="111111"/>
              </a:lnSpc>
              <a:spcBef>
                <a:spcPts val="0"/>
              </a:spcBef>
              <a:spcAft>
                <a:spcPts val="0"/>
              </a:spcAft>
              <a:buClr>
                <a:schemeClr val="dk1"/>
              </a:buClr>
              <a:buSzPts val="1800"/>
              <a:buFont typeface="Calibri"/>
              <a:buNone/>
            </a:pPr>
            <a:r>
              <a:rPr lang="en" sz="1800" b="1" i="0" u="none" strike="noStrike" cap="none">
                <a:solidFill>
                  <a:schemeClr val="dk1"/>
                </a:solidFill>
                <a:latin typeface="Calibri"/>
                <a:ea typeface="Calibri"/>
                <a:cs typeface="Calibri"/>
                <a:sym typeface="Calibri"/>
              </a:rPr>
              <a:t>5.6 Step from the E/R diagram to the relational model.</a:t>
            </a:r>
            <a:endParaRPr sz="2400" b="0" i="0" u="none" strike="noStrike" cap="none">
              <a:solidFill>
                <a:schemeClr val="dk1"/>
              </a:solidFill>
              <a:latin typeface="Calibri"/>
              <a:ea typeface="Calibri"/>
              <a:cs typeface="Calibri"/>
              <a:sym typeface="Calibri"/>
            </a:endParaRPr>
          </a:p>
          <a:p>
            <a:pPr marL="323850" marR="0" lvl="0" indent="-323850" algn="l" rtl="0">
              <a:lnSpc>
                <a:spcPct val="111111"/>
              </a:lnSpc>
              <a:spcBef>
                <a:spcPts val="0"/>
              </a:spcBef>
              <a:spcAft>
                <a:spcPts val="0"/>
              </a:spcAft>
              <a:buClr>
                <a:srgbClr val="FF0000"/>
              </a:buClr>
              <a:buSzPts val="1800"/>
              <a:buFont typeface="Calibri"/>
              <a:buAutoNum type="arabicPeriod"/>
            </a:pPr>
            <a:r>
              <a:rPr lang="en" sz="1800" b="1" i="0" u="none">
                <a:solidFill>
                  <a:srgbClr val="FF0000"/>
                </a:solidFill>
                <a:latin typeface="Calibri"/>
                <a:ea typeface="Calibri"/>
                <a:cs typeface="Calibri"/>
                <a:sym typeface="Calibri"/>
              </a:rPr>
              <a:t>Standardization.</a:t>
            </a:r>
            <a:endParaRPr/>
          </a:p>
          <a:p>
            <a:pPr marL="457200" marR="0" lvl="1" indent="0" algn="l" rtl="0">
              <a:lnSpc>
                <a:spcPct val="111111"/>
              </a:lnSpc>
              <a:spcBef>
                <a:spcPts val="0"/>
              </a:spcBef>
              <a:spcAft>
                <a:spcPts val="0"/>
              </a:spcAft>
              <a:buClr>
                <a:srgbClr val="FF0000"/>
              </a:buClr>
              <a:buSzPts val="1800"/>
              <a:buFont typeface="Calibri"/>
              <a:buNone/>
            </a:pPr>
            <a:r>
              <a:rPr lang="en" sz="1800" b="1" i="0" u="none" strike="noStrike" cap="none">
                <a:solidFill>
                  <a:srgbClr val="FF0000"/>
                </a:solidFill>
                <a:latin typeface="Calibri"/>
                <a:ea typeface="Calibri"/>
                <a:cs typeface="Calibri"/>
                <a:sym typeface="Calibri"/>
              </a:rPr>
              <a:t>6.1 Functional dependencies</a:t>
            </a:r>
            <a:endParaRPr/>
          </a:p>
          <a:p>
            <a:pPr marL="457200" marR="0" lvl="1" indent="0" algn="l" rtl="0">
              <a:lnSpc>
                <a:spcPct val="111111"/>
              </a:lnSpc>
              <a:spcBef>
                <a:spcPts val="0"/>
              </a:spcBef>
              <a:spcAft>
                <a:spcPts val="0"/>
              </a:spcAft>
              <a:buClr>
                <a:srgbClr val="FF0000"/>
              </a:buClr>
              <a:buSzPts val="1800"/>
              <a:buFont typeface="Calibri"/>
              <a:buNone/>
            </a:pPr>
            <a:r>
              <a:rPr lang="en" sz="1800" b="1" i="0" u="none" strike="noStrike" cap="none">
                <a:solidFill>
                  <a:srgbClr val="FF0000"/>
                </a:solidFill>
                <a:latin typeface="Calibri"/>
                <a:ea typeface="Calibri"/>
                <a:cs typeface="Calibri"/>
                <a:sym typeface="Calibri"/>
              </a:rPr>
              <a:t>6.2 Normal forms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p:nvPr/>
        </p:nvSpPr>
        <p:spPr>
          <a:xfrm>
            <a:off x="250825" y="207962"/>
            <a:ext cx="3529012"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6- Normalization</a:t>
            </a:r>
            <a:endParaRPr/>
          </a:p>
        </p:txBody>
      </p:sp>
      <p:sp>
        <p:nvSpPr>
          <p:cNvPr id="102" name="Google Shape;102;p15"/>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3" name="Google Shape;103;p15"/>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3</a:t>
            </a:fld>
            <a:endParaRPr/>
          </a:p>
        </p:txBody>
      </p:sp>
      <p:sp>
        <p:nvSpPr>
          <p:cNvPr id="104" name="Google Shape;104;p15"/>
          <p:cNvSpPr txBox="1"/>
          <p:nvPr/>
        </p:nvSpPr>
        <p:spPr>
          <a:xfrm>
            <a:off x="523875" y="1177925"/>
            <a:ext cx="8224837" cy="42783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 sz="1800" b="1" i="0" u="none">
                <a:solidFill>
                  <a:schemeClr val="dk1"/>
                </a:solidFill>
                <a:latin typeface="Calibri"/>
                <a:ea typeface="Calibri"/>
                <a:cs typeface="Calibri"/>
                <a:sym typeface="Calibri"/>
              </a:rPr>
              <a:t>Standardization</a:t>
            </a:r>
            <a:endParaRPr/>
          </a:p>
          <a:p>
            <a:pPr marL="0" marR="0" lvl="0" indent="0" algn="l" rtl="0">
              <a:lnSpc>
                <a:spcPct val="100000"/>
              </a:lnSpc>
              <a:spcBef>
                <a:spcPts val="0"/>
              </a:spcBef>
              <a:spcAft>
                <a:spcPts val="0"/>
              </a:spcAft>
              <a:buClr>
                <a:schemeClr val="dk1"/>
              </a:buClr>
              <a:buSzPts val="1800"/>
              <a:buFont typeface="Calibri"/>
              <a:buNone/>
            </a:pPr>
            <a:r>
              <a:rPr lang="en" sz="1800" b="0" i="0" u="none">
                <a:solidFill>
                  <a:schemeClr val="dk1"/>
                </a:solidFill>
                <a:latin typeface="Calibri"/>
                <a:ea typeface="Calibri"/>
                <a:cs typeface="Calibri"/>
                <a:sym typeface="Calibri"/>
              </a:rPr>
              <a:t>Process that seeks to guarantee that a series of standards are met.</a:t>
            </a:r>
            <a:endParaRPr/>
          </a:p>
          <a:p>
            <a:pPr marL="0" marR="0" lvl="0" indent="0" algn="l" rtl="0">
              <a:lnSpc>
                <a:spcPct val="100000"/>
              </a:lnSpc>
              <a:spcBef>
                <a:spcPts val="0"/>
              </a:spcBef>
              <a:spcAft>
                <a:spcPts val="0"/>
              </a:spcAft>
              <a:buClr>
                <a:schemeClr val="dk1"/>
              </a:buClr>
              <a:buSzPts val="1800"/>
              <a:buFont typeface="Calibri"/>
              <a:buNone/>
            </a:pPr>
            <a:r>
              <a:rPr lang="en" sz="1800" b="0" i="0" u="none">
                <a:solidFill>
                  <a:schemeClr val="dk1"/>
                </a:solidFill>
                <a:latin typeface="Calibri"/>
                <a:ea typeface="Calibri"/>
                <a:cs typeface="Calibri"/>
                <a:sym typeface="Calibri"/>
              </a:rPr>
              <a:t>First of all, it must be guaranteed that there is no redundancy in the saved data.</a:t>
            </a:r>
            <a:endParaRPr/>
          </a:p>
          <a:p>
            <a:pPr marL="0" marR="0" lvl="0" indent="0" algn="l" rtl="0">
              <a:lnSpc>
                <a:spcPct val="100000"/>
              </a:lnSpc>
              <a:spcBef>
                <a:spcPts val="0"/>
              </a:spcBef>
              <a:spcAft>
                <a:spcPts val="0"/>
              </a:spcAft>
              <a:buClr>
                <a:schemeClr val="dk1"/>
              </a:buClr>
              <a:buSzPts val="1800"/>
              <a:buFont typeface="Calibri"/>
              <a:buNone/>
            </a:pPr>
            <a:r>
              <a:rPr lang="en" sz="1800" b="0" i="0" u="none">
                <a:solidFill>
                  <a:schemeClr val="dk1"/>
                </a:solidFill>
                <a:latin typeface="Calibri"/>
                <a:ea typeface="Calibri"/>
                <a:cs typeface="Calibri"/>
                <a:sym typeface="Calibri"/>
              </a:rPr>
              <a:t>Secondly, coherence is sought in the conceptual scheme of the stored data.</a:t>
            </a:r>
            <a:endParaRPr/>
          </a:p>
          <a:p>
            <a:pPr marL="0" marR="0" lvl="0" indent="0" algn="l" rtl="0">
              <a:lnSpc>
                <a:spcPct val="100000"/>
              </a:lnSpc>
              <a:spcBef>
                <a:spcPts val="0"/>
              </a:spcBef>
              <a:spcAft>
                <a:spcPts val="0"/>
              </a:spcAft>
              <a:buClr>
                <a:schemeClr val="dk1"/>
              </a:buClr>
              <a:buSzPts val="1800"/>
              <a:buFont typeface="Calibri"/>
              <a:buNone/>
            </a:pPr>
            <a:r>
              <a:rPr lang="en" sz="1800" b="0" i="0" u="none">
                <a:solidFill>
                  <a:schemeClr val="dk1"/>
                </a:solidFill>
                <a:latin typeface="Calibri"/>
                <a:ea typeface="Calibri"/>
                <a:cs typeface="Calibri"/>
                <a:sym typeface="Calibri"/>
              </a:rPr>
              <a:t>We will transform the original complex structures into small, simpler and more stable data.</a:t>
            </a:r>
            <a:endParaRPr/>
          </a:p>
          <a:p>
            <a:pPr marL="0" marR="0" lvl="0" indent="0" algn="l" rtl="0">
              <a:lnSpc>
                <a:spcPct val="100000"/>
              </a:lnSpc>
              <a:spcBef>
                <a:spcPts val="0"/>
              </a:spcBef>
              <a:spcAft>
                <a:spcPts val="0"/>
              </a:spcAft>
              <a:buClr>
                <a:schemeClr val="dk1"/>
              </a:buClr>
              <a:buSzPts val="1800"/>
              <a:buFont typeface="Calibri"/>
              <a:buNone/>
            </a:pPr>
            <a:r>
              <a:rPr lang="en" sz="1800" b="0" i="0" u="none">
                <a:solidFill>
                  <a:schemeClr val="dk1"/>
                </a:solidFill>
                <a:latin typeface="Calibri"/>
                <a:ea typeface="Calibri"/>
                <a:cs typeface="Calibri"/>
                <a:sym typeface="Calibri"/>
              </a:rPr>
              <a:t>The aim is to avoid logical errors derived from a complex structure.</a:t>
            </a:r>
            <a:endParaRPr/>
          </a:p>
          <a:p>
            <a:pPr marL="0" marR="0" lvl="0" indent="0" algn="l" rtl="0">
              <a:lnSpc>
                <a:spcPct val="100000"/>
              </a:lnSpc>
              <a:spcBef>
                <a:spcPts val="0"/>
              </a:spcBef>
              <a:spcAft>
                <a:spcPts val="0"/>
              </a:spcAft>
              <a:buClr>
                <a:schemeClr val="dk1"/>
              </a:buClr>
              <a:buSzPts val="1800"/>
              <a:buFont typeface="Calibri"/>
              <a:buNone/>
            </a:pPr>
            <a:r>
              <a:rPr lang="en" sz="1800" b="0" i="0" u="none">
                <a:solidFill>
                  <a:schemeClr val="dk1"/>
                </a:solidFill>
                <a:latin typeface="Calibri"/>
                <a:ea typeface="Calibri"/>
                <a:cs typeface="Calibri"/>
                <a:sym typeface="Calibri"/>
              </a:rPr>
              <a:t>A normalized database will take up less space than a non-normalized one.</a:t>
            </a:r>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 sz="1800" b="0" i="0" u="none">
                <a:solidFill>
                  <a:schemeClr val="dk1"/>
                </a:solidFill>
                <a:latin typeface="Calibri"/>
                <a:ea typeface="Calibri"/>
                <a:cs typeface="Calibri"/>
                <a:sym typeface="Calibri"/>
              </a:rPr>
              <a:t>There are several Normal Forms, each one derived from the previous one. Before discussing normal forms, let's look at the concept of functional dependency between attributes or groups of attributes.</a:t>
            </a:r>
            <a:endParaRPr/>
          </a:p>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5" name="Google Shape;105;p1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6" name="Google Shape;106;p1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07" name="Google Shape;107;p15"/>
          <p:cNvPicPr preferRelativeResize="0"/>
          <p:nvPr/>
        </p:nvPicPr>
        <p:blipFill rotWithShape="1">
          <a:blip r:embed="rId3">
            <a:alphaModFix/>
          </a:blip>
          <a:srcRect/>
          <a:stretch/>
        </p:blipFill>
        <p:spPr>
          <a:xfrm>
            <a:off x="3492500" y="5011737"/>
            <a:ext cx="2687637" cy="13446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p:nvPr/>
        </p:nvSpPr>
        <p:spPr>
          <a:xfrm>
            <a:off x="250825" y="207962"/>
            <a:ext cx="3529012"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6- Normalization</a:t>
            </a:r>
            <a:endParaRPr/>
          </a:p>
        </p:txBody>
      </p:sp>
      <p:sp>
        <p:nvSpPr>
          <p:cNvPr id="113" name="Google Shape;113;p16"/>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4" name="Google Shape;114;p16"/>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4</a:t>
            </a:fld>
            <a:endParaRPr/>
          </a:p>
        </p:txBody>
      </p:sp>
      <p:sp>
        <p:nvSpPr>
          <p:cNvPr id="115" name="Google Shape;115;p16"/>
          <p:cNvSpPr txBox="1"/>
          <p:nvPr/>
        </p:nvSpPr>
        <p:spPr>
          <a:xfrm>
            <a:off x="523875" y="1177925"/>
            <a:ext cx="8224837" cy="8124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 sz="1800" b="1" i="0" u="none">
                <a:solidFill>
                  <a:schemeClr val="dk1"/>
                </a:solidFill>
                <a:latin typeface="Calibri"/>
                <a:ea typeface="Calibri"/>
                <a:cs typeface="Calibri"/>
                <a:sym typeface="Calibri"/>
              </a:rPr>
              <a:t>Improper Design:</a:t>
            </a:r>
            <a:endParaRPr/>
          </a:p>
          <a:p>
            <a:pPr marL="0" marR="0" lvl="0" indent="0" algn="l" rtl="0">
              <a:lnSpc>
                <a:spcPct val="100000"/>
              </a:lnSpc>
              <a:spcBef>
                <a:spcPts val="0"/>
              </a:spcBef>
              <a:spcAft>
                <a:spcPts val="0"/>
              </a:spcAft>
              <a:buClr>
                <a:schemeClr val="dk1"/>
              </a:buClr>
              <a:buSzPts val="1800"/>
              <a:buFont typeface="Calibri"/>
              <a:buNone/>
            </a:pPr>
            <a:endParaRPr sz="18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n" sz="2000" b="0" i="0" u="none">
                <a:solidFill>
                  <a:schemeClr val="dk1"/>
                </a:solidFill>
                <a:latin typeface="Calibri"/>
                <a:ea typeface="Calibri"/>
                <a:cs typeface="Calibri"/>
                <a:sym typeface="Calibri"/>
              </a:rPr>
              <a:t>This design is inappropriate because:</a:t>
            </a:r>
            <a:endParaRPr/>
          </a:p>
          <a:p>
            <a:pPr marL="0" marR="0" lvl="0" indent="-127000" algn="l" rtl="0">
              <a:lnSpc>
                <a:spcPct val="100000"/>
              </a:lnSpc>
              <a:spcBef>
                <a:spcPts val="0"/>
              </a:spcBef>
              <a:spcAft>
                <a:spcPts val="0"/>
              </a:spcAft>
              <a:buClr>
                <a:schemeClr val="dk1"/>
              </a:buClr>
              <a:buSzPts val="2000"/>
              <a:buFont typeface="Calibri"/>
              <a:buChar char="-"/>
            </a:pPr>
            <a:r>
              <a:rPr lang="en" sz="2000" b="1" i="0" u="none">
                <a:solidFill>
                  <a:schemeClr val="dk1"/>
                </a:solidFill>
                <a:latin typeface="Calibri"/>
                <a:ea typeface="Calibri"/>
                <a:cs typeface="Calibri"/>
                <a:sym typeface="Calibri"/>
              </a:rPr>
              <a:t>There is redundancy </a:t>
            </a:r>
            <a:r>
              <a:rPr lang="en" sz="2000" b="0" i="0" u="none">
                <a:solidFill>
                  <a:schemeClr val="dk1"/>
                </a:solidFill>
                <a:latin typeface="Calibri"/>
                <a:ea typeface="Calibri"/>
                <a:cs typeface="Calibri"/>
                <a:sym typeface="Calibri"/>
              </a:rPr>
              <a:t>: price, city, distance are repeated unnecessarily.</a:t>
            </a:r>
            <a:endParaRPr/>
          </a:p>
          <a:p>
            <a:pPr marL="0" marR="0" lvl="0" indent="-127000" algn="l" rtl="0">
              <a:lnSpc>
                <a:spcPct val="100000"/>
              </a:lnSpc>
              <a:spcBef>
                <a:spcPts val="0"/>
              </a:spcBef>
              <a:spcAft>
                <a:spcPts val="0"/>
              </a:spcAft>
              <a:buClr>
                <a:schemeClr val="dk1"/>
              </a:buClr>
              <a:buSzPts val="2000"/>
              <a:buFont typeface="Calibri"/>
              <a:buChar char="-"/>
            </a:pPr>
            <a:r>
              <a:rPr lang="en" sz="2000" b="1" i="0" u="none">
                <a:solidFill>
                  <a:schemeClr val="dk1"/>
                </a:solidFill>
                <a:latin typeface="Calibri"/>
                <a:ea typeface="Calibri"/>
                <a:cs typeface="Calibri"/>
                <a:sym typeface="Calibri"/>
              </a:rPr>
              <a:t>Modification anomalies </a:t>
            </a:r>
            <a:r>
              <a:rPr lang="en" sz="2000" b="0" i="0" u="none">
                <a:solidFill>
                  <a:schemeClr val="dk1"/>
                </a:solidFill>
                <a:latin typeface="Calibri"/>
                <a:ea typeface="Calibri"/>
                <a:cs typeface="Calibri"/>
                <a:sym typeface="Calibri"/>
              </a:rPr>
              <a:t>: By mistake we could have the same item with two prices.</a:t>
            </a:r>
            <a:endParaRPr/>
          </a:p>
          <a:p>
            <a:pPr marL="0" marR="0" lvl="0" indent="-127000" algn="l" rtl="0">
              <a:lnSpc>
                <a:spcPct val="100000"/>
              </a:lnSpc>
              <a:spcBef>
                <a:spcPts val="0"/>
              </a:spcBef>
              <a:spcAft>
                <a:spcPts val="0"/>
              </a:spcAft>
              <a:buClr>
                <a:schemeClr val="dk1"/>
              </a:buClr>
              <a:buSzPts val="2000"/>
              <a:buFont typeface="Calibri"/>
              <a:buChar char="-"/>
            </a:pPr>
            <a:r>
              <a:rPr lang="en" sz="2000" b="1" i="0" u="none">
                <a:solidFill>
                  <a:schemeClr val="dk1"/>
                </a:solidFill>
                <a:latin typeface="Calibri"/>
                <a:ea typeface="Calibri"/>
                <a:cs typeface="Calibri"/>
                <a:sym typeface="Calibri"/>
              </a:rPr>
              <a:t>Insertion anomalies </a:t>
            </a:r>
            <a:r>
              <a:rPr lang="en" sz="2000" b="0" i="0" u="none">
                <a:solidFill>
                  <a:schemeClr val="dk1"/>
                </a:solidFill>
                <a:latin typeface="Calibri"/>
                <a:ea typeface="Calibri"/>
                <a:cs typeface="Calibri"/>
                <a:sym typeface="Calibri"/>
              </a:rPr>
              <a:t>: When inserting a new item we can make errors since we are actually placing an order, not an item.</a:t>
            </a:r>
            <a:endParaRPr/>
          </a:p>
          <a:p>
            <a:pPr marL="0" marR="0" lvl="0" indent="-127000" algn="l" rtl="0">
              <a:lnSpc>
                <a:spcPct val="100000"/>
              </a:lnSpc>
              <a:spcBef>
                <a:spcPts val="0"/>
              </a:spcBef>
              <a:spcAft>
                <a:spcPts val="0"/>
              </a:spcAft>
              <a:buClr>
                <a:schemeClr val="dk1"/>
              </a:buClr>
              <a:buSzPts val="2000"/>
              <a:buFont typeface="Calibri"/>
              <a:buChar char="-"/>
            </a:pPr>
            <a:r>
              <a:rPr lang="en" sz="2000" b="1" i="0" u="none">
                <a:solidFill>
                  <a:schemeClr val="dk1"/>
                </a:solidFill>
                <a:latin typeface="Calibri"/>
                <a:ea typeface="Calibri"/>
                <a:cs typeface="Calibri"/>
                <a:sym typeface="Calibri"/>
              </a:rPr>
              <a:t>Deletion anomalies </a:t>
            </a:r>
            <a:r>
              <a:rPr lang="en" sz="2000" b="0" i="0" u="none">
                <a:solidFill>
                  <a:schemeClr val="dk1"/>
                </a:solidFill>
                <a:latin typeface="Calibri"/>
                <a:ea typeface="Calibri"/>
                <a:cs typeface="Calibri"/>
                <a:sym typeface="Calibri"/>
              </a:rPr>
              <a:t>: If we delete, for example, orders A1-C2 and A2-C2, we lose the data of customer C2.</a:t>
            </a:r>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000" b="0" i="0" u="none">
              <a:solidFill>
                <a:schemeClr val="dk1"/>
              </a:solidFill>
              <a:latin typeface="Calibri"/>
              <a:ea typeface="Calibri"/>
              <a:cs typeface="Calibri"/>
              <a:sym typeface="Calibri"/>
            </a:endParaRPr>
          </a:p>
        </p:txBody>
      </p:sp>
      <p:sp>
        <p:nvSpPr>
          <p:cNvPr id="116" name="Google Shape;116;p1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7" name="Google Shape;117;p1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18" name="Google Shape;118;p16"/>
          <p:cNvPicPr preferRelativeResize="0"/>
          <p:nvPr/>
        </p:nvPicPr>
        <p:blipFill rotWithShape="1">
          <a:blip r:embed="rId3">
            <a:alphaModFix/>
          </a:blip>
          <a:srcRect/>
          <a:stretch/>
        </p:blipFill>
        <p:spPr>
          <a:xfrm>
            <a:off x="515937" y="1527175"/>
            <a:ext cx="6577012" cy="2124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p:nvPr/>
        </p:nvSpPr>
        <p:spPr>
          <a:xfrm>
            <a:off x="250825" y="207962"/>
            <a:ext cx="3529012"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6.1.- Functional dependency</a:t>
            </a:r>
            <a:endParaRPr/>
          </a:p>
        </p:txBody>
      </p:sp>
      <p:sp>
        <p:nvSpPr>
          <p:cNvPr id="124" name="Google Shape;124;p17"/>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5" name="Google Shape;125;p17"/>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5</a:t>
            </a:fld>
            <a:endParaRPr/>
          </a:p>
        </p:txBody>
      </p:sp>
      <p:sp>
        <p:nvSpPr>
          <p:cNvPr id="126" name="Google Shape;126;p17"/>
          <p:cNvSpPr txBox="1"/>
          <p:nvPr/>
        </p:nvSpPr>
        <p:spPr>
          <a:xfrm>
            <a:off x="523875" y="1177925"/>
            <a:ext cx="8224837" cy="4064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 sz="1800" b="1" i="0" u="none" dirty="0">
                <a:solidFill>
                  <a:schemeClr val="dk1"/>
                </a:solidFill>
                <a:latin typeface="Calibri"/>
                <a:ea typeface="Calibri"/>
                <a:cs typeface="Calibri"/>
                <a:sym typeface="Calibri"/>
              </a:rPr>
              <a:t>Concept of functional dependence:</a:t>
            </a:r>
            <a:endParaRPr dirty="0"/>
          </a:p>
          <a:p>
            <a:pPr marL="0" marR="0" lvl="0" indent="0" algn="l" rtl="0">
              <a:lnSpc>
                <a:spcPct val="100000"/>
              </a:lnSpc>
              <a:spcBef>
                <a:spcPts val="0"/>
              </a:spcBef>
              <a:spcAft>
                <a:spcPts val="0"/>
              </a:spcAft>
              <a:buClr>
                <a:schemeClr val="dk1"/>
              </a:buClr>
              <a:buSzPts val="1800"/>
              <a:buFont typeface="Calibri"/>
              <a:buNone/>
            </a:pPr>
            <a:r>
              <a:rPr lang="en" sz="1800" b="0" i="0" u="none" dirty="0">
                <a:solidFill>
                  <a:schemeClr val="dk1"/>
                </a:solidFill>
                <a:latin typeface="Calibri"/>
                <a:ea typeface="Calibri"/>
                <a:cs typeface="Calibri"/>
                <a:sym typeface="Calibri"/>
              </a:rPr>
              <a:t>It is said that, in a table or relationship, an attribute  depends functionally from another attribute if  each value of X is associated in all moment to a single value of Y. We also say that X is implicant of Y.</a:t>
            </a:r>
            <a:endParaRPr dirty="0"/>
          </a:p>
          <a:p>
            <a:pPr marL="0" marR="0" lvl="0" indent="0" algn="l" rtl="0">
              <a:lnSpc>
                <a:spcPct val="100000"/>
              </a:lnSpc>
              <a:spcBef>
                <a:spcPts val="0"/>
              </a:spcBef>
              <a:spcAft>
                <a:spcPts val="0"/>
              </a:spcAft>
              <a:buClr>
                <a:schemeClr val="dk1"/>
              </a:buClr>
              <a:buSzPts val="2000"/>
              <a:buFont typeface="Calibri"/>
              <a:buNone/>
            </a:pPr>
            <a:endParaRPr sz="20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 sz="1800" b="1" dirty="0">
                <a:solidFill>
                  <a:schemeClr val="dk1"/>
                </a:solidFill>
                <a:latin typeface="Calibri"/>
                <a:ea typeface="Calibri"/>
                <a:cs typeface="Calibri"/>
                <a:sym typeface="Calibri"/>
              </a:rPr>
              <a:t>Compllete</a:t>
            </a:r>
            <a:r>
              <a:rPr lang="en" sz="1800" b="1" i="0" u="none" dirty="0">
                <a:solidFill>
                  <a:schemeClr val="dk1"/>
                </a:solidFill>
                <a:latin typeface="Calibri"/>
                <a:ea typeface="Calibri"/>
                <a:cs typeface="Calibri"/>
                <a:sym typeface="Calibri"/>
              </a:rPr>
              <a:t> functional </a:t>
            </a:r>
            <a:r>
              <a:rPr lang="en" sz="1800" b="1" dirty="0">
                <a:solidFill>
                  <a:schemeClr val="dk1"/>
                </a:solidFill>
                <a:latin typeface="Calibri"/>
                <a:ea typeface="Calibri"/>
                <a:cs typeface="Calibri"/>
                <a:sym typeface="Calibri"/>
              </a:rPr>
              <a:t>dependence</a:t>
            </a:r>
            <a:r>
              <a:rPr lang="en" sz="1800" b="1" i="0" u="none" dirty="0">
                <a:solidFill>
                  <a:schemeClr val="dk1"/>
                </a:solidFill>
                <a:latin typeface="Calibri"/>
                <a:ea typeface="Calibri"/>
                <a:cs typeface="Calibri"/>
                <a:sym typeface="Calibri"/>
              </a:rPr>
              <a:t> :</a:t>
            </a:r>
            <a:endParaRPr dirty="0"/>
          </a:p>
          <a:p>
            <a:pPr marL="0" marR="0" lvl="0" indent="0" algn="l" rtl="0">
              <a:lnSpc>
                <a:spcPct val="100000"/>
              </a:lnSpc>
              <a:spcBef>
                <a:spcPts val="0"/>
              </a:spcBef>
              <a:spcAft>
                <a:spcPts val="0"/>
              </a:spcAft>
              <a:buClr>
                <a:schemeClr val="dk1"/>
              </a:buClr>
              <a:buSzPts val="1800"/>
              <a:buFont typeface="Calibri"/>
              <a:buNone/>
            </a:pPr>
            <a:r>
              <a:rPr lang="en" sz="1800" b="0" i="0" u="none" dirty="0">
                <a:solidFill>
                  <a:schemeClr val="dk1"/>
                </a:solidFill>
                <a:latin typeface="Calibri"/>
                <a:ea typeface="Calibri"/>
                <a:cs typeface="Calibri"/>
                <a:sym typeface="Calibri"/>
              </a:rPr>
              <a:t>Given a combination of attributes (X1,X2,...), it is said that Y has complete functional dependence of those attributes </a:t>
            </a:r>
            <a:r>
              <a:rPr lang="en" sz="1800" dirty="0">
                <a:solidFill>
                  <a:schemeClr val="dk1"/>
                </a:solidFill>
                <a:latin typeface="Calibri"/>
                <a:ea typeface="Calibri"/>
                <a:cs typeface="Calibri"/>
                <a:sym typeface="Calibri"/>
              </a:rPr>
              <a:t>if it</a:t>
            </a:r>
            <a:r>
              <a:rPr lang="en" sz="1800" b="0" i="0" u="none" dirty="0">
                <a:solidFill>
                  <a:schemeClr val="dk1"/>
                </a:solidFill>
                <a:latin typeface="Calibri"/>
                <a:ea typeface="Calibri"/>
                <a:cs typeface="Calibri"/>
                <a:sym typeface="Calibri"/>
              </a:rPr>
              <a:t> depends functionally of that set but it doesn't depend functionally from a subset of them .</a:t>
            </a:r>
            <a:endParaRPr dirty="0"/>
          </a:p>
          <a:p>
            <a:pPr marL="0" marR="0" lvl="0" indent="0" algn="l" rtl="0">
              <a:lnSpc>
                <a:spcPct val="100000"/>
              </a:lnSpc>
              <a:spcBef>
                <a:spcPts val="0"/>
              </a:spcBef>
              <a:spcAft>
                <a:spcPts val="0"/>
              </a:spcAft>
              <a:buClr>
                <a:schemeClr val="dk1"/>
              </a:buClr>
              <a:buSzPts val="2000"/>
              <a:buFont typeface="Calibri"/>
              <a:buNone/>
            </a:pPr>
            <a:endParaRPr sz="20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 sz="1800" b="1" dirty="0">
                <a:solidFill>
                  <a:schemeClr val="dk1"/>
                </a:solidFill>
                <a:latin typeface="Calibri"/>
                <a:ea typeface="Calibri"/>
                <a:cs typeface="Calibri"/>
                <a:sym typeface="Calibri"/>
              </a:rPr>
              <a:t>Transitive </a:t>
            </a:r>
            <a:r>
              <a:rPr lang="en" sz="1800" b="1" i="0" u="none" dirty="0">
                <a:solidFill>
                  <a:schemeClr val="dk1"/>
                </a:solidFill>
                <a:latin typeface="Calibri"/>
                <a:ea typeface="Calibri"/>
                <a:cs typeface="Calibri"/>
                <a:sym typeface="Calibri"/>
              </a:rPr>
              <a:t>functional dependence:</a:t>
            </a:r>
            <a:endParaRPr dirty="0"/>
          </a:p>
          <a:p>
            <a:pPr marL="0" marR="0" lvl="0" indent="0" algn="l" rtl="0">
              <a:lnSpc>
                <a:spcPct val="100000"/>
              </a:lnSpc>
              <a:spcBef>
                <a:spcPts val="0"/>
              </a:spcBef>
              <a:spcAft>
                <a:spcPts val="0"/>
              </a:spcAft>
              <a:buClr>
                <a:schemeClr val="dk1"/>
              </a:buClr>
              <a:buSzPts val="1800"/>
              <a:buFont typeface="Calibri"/>
              <a:buNone/>
            </a:pPr>
            <a:r>
              <a:rPr lang="en" sz="1800" b="0" i="0" u="none">
                <a:solidFill>
                  <a:schemeClr val="dk1"/>
                </a:solidFill>
                <a:latin typeface="Calibri"/>
                <a:ea typeface="Calibri"/>
                <a:cs typeface="Calibri"/>
                <a:sym typeface="Calibri"/>
              </a:rPr>
              <a:t>a functional dependence is </a:t>
            </a:r>
            <a:r>
              <a:rPr lang="en" sz="1800" b="1" i="0" u="none" dirty="0" err="1">
                <a:solidFill>
                  <a:schemeClr val="dk1"/>
                </a:solidFill>
                <a:latin typeface="Calibri"/>
                <a:ea typeface="Calibri"/>
                <a:cs typeface="Calibri"/>
                <a:sym typeface="Calibri"/>
              </a:rPr>
              <a:t>transitive</a:t>
            </a:r>
            <a:r>
              <a:rPr lang="en" sz="1800" b="1"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if </a:t>
            </a:r>
            <a:r>
              <a:rPr lang="en" sz="1800" b="0" i="0" u="none" dirty="0">
                <a:solidFill>
                  <a:schemeClr val="dk1"/>
                </a:solidFill>
                <a:latin typeface="Calibri"/>
                <a:ea typeface="Calibri"/>
                <a:cs typeface="Calibri"/>
                <a:sym typeface="Calibri"/>
              </a:rPr>
              <a:t>it </a:t>
            </a:r>
            <a:r>
              <a:rPr lang="en" sz="1800" b="0" i="0" u="none" dirty="0" err="1">
                <a:solidFill>
                  <a:schemeClr val="dk1"/>
                </a:solidFill>
                <a:latin typeface="Calibri"/>
                <a:ea typeface="Calibri"/>
                <a:cs typeface="Calibri"/>
                <a:sym typeface="Calibri"/>
              </a:rPr>
              <a:t>holds </a:t>
            </a:r>
            <a:r>
              <a:rPr lang="en" sz="1800" b="0" i="0" u="none" dirty="0">
                <a:solidFill>
                  <a:schemeClr val="dk1"/>
                </a:solidFill>
                <a:latin typeface="Calibri"/>
                <a:ea typeface="Calibri"/>
                <a:cs typeface="Calibri"/>
                <a:sym typeface="Calibri"/>
              </a:rPr>
              <a:t>that </a:t>
            </a:r>
            <a:r>
              <a:rPr lang="en" sz="1800" b="1" i="0" u="none" dirty="0">
                <a:solidFill>
                  <a:schemeClr val="dk1"/>
                </a:solidFill>
                <a:latin typeface="Calibri"/>
                <a:ea typeface="Calibri"/>
                <a:cs typeface="Calibri"/>
                <a:sym typeface="Calibri"/>
              </a:rPr>
              <a:t>“a </a:t>
            </a:r>
            <a:r>
              <a:rPr lang="en" sz="1800" b="1" i="0" u="none" dirty="0" err="1">
                <a:solidFill>
                  <a:schemeClr val="dk1"/>
                </a:solidFill>
                <a:latin typeface="Calibri"/>
                <a:ea typeface="Calibri"/>
                <a:cs typeface="Calibri"/>
                <a:sym typeface="Calibri"/>
              </a:rPr>
              <a:t>implies </a:t>
            </a:r>
            <a:r>
              <a:rPr lang="en" sz="1800" b="1" i="0" u="none" dirty="0">
                <a:solidFill>
                  <a:schemeClr val="dk1"/>
                </a:solidFill>
                <a:latin typeface="Calibri"/>
                <a:ea typeface="Calibri"/>
                <a:cs typeface="Calibri"/>
                <a:sym typeface="Calibri"/>
              </a:rPr>
              <a:t>b” </a:t>
            </a:r>
            <a:r>
              <a:rPr lang="en" sz="1800" b="0" i="0" u="none" dirty="0">
                <a:solidFill>
                  <a:schemeClr val="dk1"/>
                </a:solidFill>
                <a:latin typeface="Calibri"/>
                <a:ea typeface="Calibri"/>
                <a:cs typeface="Calibri"/>
                <a:sym typeface="Calibri"/>
              </a:rPr>
              <a:t>and </a:t>
            </a:r>
            <a:r>
              <a:rPr lang="en" sz="1800" b="1" i="0" u="none" dirty="0">
                <a:solidFill>
                  <a:schemeClr val="dk1"/>
                </a:solidFill>
                <a:latin typeface="Calibri"/>
                <a:ea typeface="Calibri"/>
                <a:cs typeface="Calibri"/>
                <a:sym typeface="Calibri"/>
              </a:rPr>
              <a:t>“b </a:t>
            </a:r>
            <a:r>
              <a:rPr lang="en" sz="1800" b="1" i="0" u="none" dirty="0" err="1">
                <a:solidFill>
                  <a:schemeClr val="dk1"/>
                </a:solidFill>
                <a:latin typeface="Calibri"/>
                <a:ea typeface="Calibri"/>
                <a:cs typeface="Calibri"/>
                <a:sym typeface="Calibri"/>
              </a:rPr>
              <a:t>implies </a:t>
            </a:r>
            <a:r>
              <a:rPr lang="en" sz="1800" b="1" i="0" u="none" dirty="0">
                <a:solidFill>
                  <a:schemeClr val="dk1"/>
                </a:solidFill>
                <a:latin typeface="Calibri"/>
                <a:ea typeface="Calibri"/>
                <a:cs typeface="Calibri"/>
                <a:sym typeface="Calibri"/>
              </a:rPr>
              <a:t>c</a:t>
            </a:r>
            <a:r>
              <a:rPr lang="en" sz="1800" b="1" i="0" u="none">
                <a:solidFill>
                  <a:schemeClr val="dk1"/>
                </a:solidFill>
                <a:latin typeface="Calibri"/>
                <a:ea typeface="Calibri"/>
                <a:cs typeface="Calibri"/>
                <a:sym typeface="Calibri"/>
              </a:rPr>
              <a:t>” and </a:t>
            </a:r>
            <a:r>
              <a:rPr lang="en" sz="1800" b="0" i="0" u="none">
                <a:solidFill>
                  <a:schemeClr val="dk1"/>
                </a:solidFill>
                <a:latin typeface="Calibri"/>
                <a:ea typeface="Calibri"/>
                <a:cs typeface="Calibri"/>
                <a:sym typeface="Calibri"/>
              </a:rPr>
              <a:t>it </a:t>
            </a:r>
            <a:r>
              <a:rPr lang="en" sz="1800" b="0" i="0" u="none" dirty="0">
                <a:solidFill>
                  <a:schemeClr val="dk1"/>
                </a:solidFill>
                <a:latin typeface="Calibri"/>
                <a:ea typeface="Calibri"/>
                <a:cs typeface="Calibri"/>
                <a:sym typeface="Calibri"/>
              </a:rPr>
              <a:t>does not </a:t>
            </a:r>
            <a:r>
              <a:rPr lang="en" sz="1800" b="0" i="0" u="none" dirty="0" err="1">
                <a:solidFill>
                  <a:schemeClr val="dk1"/>
                </a:solidFill>
                <a:latin typeface="Calibri"/>
                <a:ea typeface="Calibri"/>
                <a:cs typeface="Calibri"/>
                <a:sym typeface="Calibri"/>
              </a:rPr>
              <a:t>hold </a:t>
            </a:r>
            <a:r>
              <a:rPr lang="en" sz="1800" b="0" i="0" u="none" dirty="0">
                <a:solidFill>
                  <a:schemeClr val="dk1"/>
                </a:solidFill>
                <a:latin typeface="Calibri"/>
                <a:ea typeface="Calibri"/>
                <a:cs typeface="Calibri"/>
                <a:sym typeface="Calibri"/>
              </a:rPr>
              <a:t>that </a:t>
            </a:r>
            <a:r>
              <a:rPr lang="en" sz="1800" b="1" i="0" u="none" dirty="0">
                <a:solidFill>
                  <a:schemeClr val="dk1"/>
                </a:solidFill>
                <a:latin typeface="Calibri"/>
                <a:ea typeface="Calibri"/>
                <a:cs typeface="Calibri"/>
                <a:sym typeface="Calibri"/>
              </a:rPr>
              <a:t>“b </a:t>
            </a:r>
            <a:r>
              <a:rPr lang="en" sz="1800" b="1" i="0" u="none" dirty="0" err="1">
                <a:solidFill>
                  <a:schemeClr val="dk1"/>
                </a:solidFill>
                <a:latin typeface="Calibri"/>
                <a:ea typeface="Calibri"/>
                <a:cs typeface="Calibri"/>
                <a:sym typeface="Calibri"/>
              </a:rPr>
              <a:t>implies </a:t>
            </a:r>
            <a:r>
              <a:rPr lang="en" sz="1800" b="1" i="0" u="none" dirty="0">
                <a:solidFill>
                  <a:schemeClr val="dk1"/>
                </a:solidFill>
                <a:latin typeface="Calibri"/>
                <a:ea typeface="Calibri"/>
                <a:cs typeface="Calibri"/>
                <a:sym typeface="Calibri"/>
              </a:rPr>
              <a:t>a” </a:t>
            </a:r>
            <a:r>
              <a:rPr lang="en" sz="1800" b="0" i="0" u="none"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None/>
            </a:pPr>
            <a:endParaRPr sz="1800" b="0" i="0" u="none" dirty="0">
              <a:solidFill>
                <a:schemeClr val="dk1"/>
              </a:solidFill>
              <a:latin typeface="Calibri"/>
              <a:ea typeface="Calibri"/>
              <a:cs typeface="Calibri"/>
              <a:sym typeface="Calibri"/>
            </a:endParaRPr>
          </a:p>
        </p:txBody>
      </p:sp>
      <p:sp>
        <p:nvSpPr>
          <p:cNvPr id="127" name="Google Shape;127;p17"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8" name="Google Shape;128;p17"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p:nvPr/>
        </p:nvSpPr>
        <p:spPr>
          <a:xfrm>
            <a:off x="250825" y="207962"/>
            <a:ext cx="3529012"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6.1.- Functional dependency</a:t>
            </a:r>
            <a:endParaRPr/>
          </a:p>
        </p:txBody>
      </p:sp>
      <p:sp>
        <p:nvSpPr>
          <p:cNvPr id="134" name="Google Shape;134;p18"/>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5" name="Google Shape;135;p18"/>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6</a:t>
            </a:fld>
            <a:endParaRPr/>
          </a:p>
        </p:txBody>
      </p:sp>
      <mc:AlternateContent xmlns:mc="http://schemas.openxmlformats.org/markup-compatibility/2006" xmlns:a14="http://schemas.microsoft.com/office/drawing/2010/main">
        <mc:Choice Requires="a14">
          <p:sp>
            <p:nvSpPr>
              <p:cNvPr id="136" name="Google Shape;136;p18"/>
              <p:cNvSpPr txBox="1"/>
              <p:nvPr/>
            </p:nvSpPr>
            <p:spPr>
              <a:xfrm>
                <a:off x="523875" y="1177925"/>
                <a:ext cx="8224837" cy="48942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 sz="1800" b="1" dirty="0">
                    <a:solidFill>
                      <a:schemeClr val="dk1"/>
                    </a:solidFill>
                    <a:latin typeface="Calibri"/>
                    <a:ea typeface="Calibri"/>
                    <a:cs typeface="Calibri"/>
                    <a:sym typeface="Calibri"/>
                  </a:rPr>
                  <a:t>F</a:t>
                </a:r>
                <a:r>
                  <a:rPr lang="en" sz="1800" b="1" i="0" u="none" dirty="0">
                    <a:solidFill>
                      <a:schemeClr val="dk1"/>
                    </a:solidFill>
                    <a:latin typeface="Calibri"/>
                    <a:ea typeface="Calibri"/>
                    <a:cs typeface="Calibri"/>
                    <a:sym typeface="Calibri"/>
                  </a:rPr>
                  <a:t>unctional dependence:</a:t>
                </a:r>
                <a:endParaRPr dirty="0"/>
              </a:p>
              <a:p>
                <a:pPr marL="0" marR="0" lvl="0" indent="0" algn="l"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 sz="1800" b="0" i="0" u="none" dirty="0">
                    <a:solidFill>
                      <a:schemeClr val="dk1"/>
                    </a:solidFill>
                    <a:latin typeface="Calibri"/>
                    <a:ea typeface="Calibri"/>
                    <a:cs typeface="Calibri"/>
                    <a:sym typeface="Calibri"/>
                  </a:rPr>
                  <a:t>PRODUCTS ( </a:t>
                </a:r>
                <a:r>
                  <a:rPr lang="en" sz="1800" b="0" i="0" u="sng" dirty="0" err="1">
                    <a:solidFill>
                      <a:schemeClr val="dk1"/>
                    </a:solidFill>
                    <a:latin typeface="Calibri"/>
                    <a:ea typeface="Calibri"/>
                    <a:cs typeface="Calibri"/>
                    <a:sym typeface="Calibri"/>
                  </a:rPr>
                  <a:t>codPro </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name </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price </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description </a:t>
                </a:r>
                <a:r>
                  <a:rPr lang="en" sz="1800" b="0" i="0" u="none" dirty="0">
                    <a:solidFill>
                      <a:schemeClr val="dk1"/>
                    </a:solidFill>
                    <a:latin typeface="Calibri"/>
                    <a:ea typeface="Calibri"/>
                    <a:cs typeface="Calibri"/>
                    <a:sym typeface="Calibri"/>
                  </a:rPr>
                  <a:t>)</a:t>
                </a:r>
                <a:endParaRPr dirty="0"/>
              </a:p>
              <a:p>
                <a:pPr lvl="0">
                  <a:buClr>
                    <a:schemeClr val="dk1"/>
                  </a:buClr>
                  <a:buSzPts val="1800"/>
                </a:pPr>
                <a:r>
                  <a:rPr lang="en" sz="1800" b="0" i="0" u="none" dirty="0">
                    <a:solidFill>
                      <a:schemeClr val="dk1"/>
                    </a:solidFill>
                    <a:latin typeface="Calibri"/>
                    <a:ea typeface="Calibri"/>
                    <a:cs typeface="Calibri"/>
                    <a:sym typeface="Calibri"/>
                  </a:rPr>
                  <a:t>It occurs that </a:t>
                </a:r>
                <a:r>
                  <a:rPr lang="en" sz="1800" b="1" i="0" u="none" dirty="0" err="1">
                    <a:solidFill>
                      <a:schemeClr val="dk1"/>
                    </a:solidFill>
                    <a:latin typeface="Calibri"/>
                    <a:ea typeface="Calibri"/>
                    <a:cs typeface="Calibri"/>
                    <a:sym typeface="Calibri"/>
                  </a:rPr>
                  <a:t>codPro</a:t>
                </a:r>
                <a:r>
                  <a:rPr lang="en" sz="1800" b="1" i="0" u="none" dirty="0">
                    <a:solidFill>
                      <a:schemeClr val="dk1"/>
                    </a:solidFill>
                    <a:latin typeface="Calibri"/>
                    <a:ea typeface="Calibri"/>
                    <a:cs typeface="Calibri"/>
                    <a:sym typeface="Calibri"/>
                  </a:rPr>
                  <a:t> </a:t>
                </a:r>
                <a14:m>
                  <m:oMath xmlns:m="http://schemas.openxmlformats.org/officeDocument/2006/math">
                    <m:r>
                      <a:rPr lang="en-US" sz="1800" i="1" dirty="0">
                        <a:solidFill>
                          <a:schemeClr val="dk1"/>
                        </a:solidFill>
                        <a:latin typeface="Cambria Math" panose="02040503050406030204" pitchFamily="18" charset="0"/>
                        <a:ea typeface="Calibri"/>
                        <a:cs typeface="Calibri"/>
                        <a:sym typeface="Calibri"/>
                      </a:rPr>
                      <m:t>→</m:t>
                    </m:r>
                  </m:oMath>
                </a14:m>
                <a:r>
                  <a:rPr lang="en" sz="1800" b="1" i="0" u="none" dirty="0">
                    <a:solidFill>
                      <a:schemeClr val="dk1"/>
                    </a:solidFill>
                    <a:latin typeface="Calibri"/>
                    <a:ea typeface="Calibri"/>
                    <a:cs typeface="Calibri"/>
                    <a:sym typeface="Calibri"/>
                  </a:rPr>
                  <a:t> </a:t>
                </a:r>
                <a:r>
                  <a:rPr lang="en" sz="1800" b="1" i="0" u="none" dirty="0" err="1">
                    <a:solidFill>
                      <a:schemeClr val="dk1"/>
                    </a:solidFill>
                    <a:latin typeface="Calibri"/>
                    <a:ea typeface="Calibri"/>
                    <a:cs typeface="Calibri"/>
                    <a:sym typeface="Calibri"/>
                  </a:rPr>
                  <a:t>name</a:t>
                </a:r>
                <a:endParaRPr sz="20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 sz="1800" b="1" dirty="0">
                    <a:solidFill>
                      <a:schemeClr val="dk1"/>
                    </a:solidFill>
                    <a:latin typeface="Calibri"/>
                    <a:ea typeface="Calibri"/>
                    <a:cs typeface="Calibri"/>
                    <a:sym typeface="Calibri"/>
                  </a:rPr>
                  <a:t>C</a:t>
                </a:r>
                <a:r>
                  <a:rPr lang="en" sz="1800" b="1" i="0" u="none" dirty="0">
                    <a:solidFill>
                      <a:schemeClr val="dk1"/>
                    </a:solidFill>
                    <a:latin typeface="Calibri"/>
                    <a:ea typeface="Calibri"/>
                    <a:cs typeface="Calibri"/>
                    <a:sym typeface="Calibri"/>
                  </a:rPr>
                  <a:t>omplete Functional Dependence:</a:t>
                </a:r>
                <a:endParaRPr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 sz="1800" b="0" i="0" u="none" dirty="0">
                    <a:solidFill>
                      <a:schemeClr val="dk1"/>
                    </a:solidFill>
                    <a:latin typeface="Calibri"/>
                    <a:ea typeface="Calibri"/>
                    <a:cs typeface="Calibri"/>
                    <a:sym typeface="Calibri"/>
                  </a:rPr>
                  <a:t>ARTICLES ( </a:t>
                </a:r>
                <a:r>
                  <a:rPr lang="en" sz="1800" b="0" i="0" u="sng" dirty="0" err="1">
                    <a:solidFill>
                      <a:schemeClr val="dk1"/>
                    </a:solidFill>
                    <a:latin typeface="Calibri"/>
                    <a:ea typeface="Calibri"/>
                    <a:cs typeface="Calibri"/>
                    <a:sym typeface="Calibri"/>
                  </a:rPr>
                  <a:t>journalid </a:t>
                </a:r>
                <a:r>
                  <a:rPr lang="en" sz="1800" b="0" i="0" u="sng" dirty="0">
                    <a:solidFill>
                      <a:schemeClr val="dk1"/>
                    </a:solidFill>
                    <a:latin typeface="Calibri"/>
                    <a:ea typeface="Calibri"/>
                    <a:cs typeface="Calibri"/>
                    <a:sym typeface="Calibri"/>
                  </a:rPr>
                  <a:t>, </a:t>
                </a:r>
                <a:r>
                  <a:rPr lang="en" sz="1800" b="0" i="0" u="sng" dirty="0" err="1">
                    <a:solidFill>
                      <a:schemeClr val="dk1"/>
                    </a:solidFill>
                    <a:latin typeface="Calibri"/>
                    <a:ea typeface="Calibri"/>
                    <a:cs typeface="Calibri"/>
                    <a:sym typeface="Calibri"/>
                  </a:rPr>
                  <a:t>issuenumber </a:t>
                </a:r>
                <a:r>
                  <a:rPr lang="en" sz="1800" b="0" i="0" u="sng" dirty="0">
                    <a:solidFill>
                      <a:schemeClr val="dk1"/>
                    </a:solidFill>
                    <a:latin typeface="Calibri"/>
                    <a:ea typeface="Calibri"/>
                    <a:cs typeface="Calibri"/>
                    <a:sym typeface="Calibri"/>
                  </a:rPr>
                  <a:t>, </a:t>
                </a:r>
                <a:r>
                  <a:rPr lang="en" sz="1800" b="0" i="0" u="sng" dirty="0" err="1">
                    <a:solidFill>
                      <a:schemeClr val="dk1"/>
                    </a:solidFill>
                    <a:latin typeface="Calibri"/>
                    <a:ea typeface="Calibri"/>
                    <a:cs typeface="Calibri"/>
                    <a:sym typeface="Calibri"/>
                  </a:rPr>
                  <a:t>articlenumber </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page </a:t>
                </a:r>
                <a:r>
                  <a:rPr lang="en" sz="1800" b="0" i="0" u="none" dirty="0">
                    <a:solidFill>
                      <a:schemeClr val="dk1"/>
                    </a:solidFill>
                    <a:latin typeface="Calibri"/>
                    <a:ea typeface="Calibri"/>
                    <a:cs typeface="Calibri"/>
                    <a:sym typeface="Calibri"/>
                  </a:rPr>
                  <a:t>)</a:t>
                </a:r>
                <a:endParaRPr dirty="0"/>
              </a:p>
              <a:p>
                <a:pPr lvl="0">
                  <a:buClr>
                    <a:schemeClr val="dk1"/>
                  </a:buClr>
                  <a:buSzPts val="1800"/>
                </a:pPr>
                <a:r>
                  <a:rPr lang="en" sz="1800" b="1" i="0" u="none" dirty="0" err="1">
                    <a:solidFill>
                      <a:schemeClr val="dk1"/>
                    </a:solidFill>
                    <a:latin typeface="Calibri"/>
                    <a:ea typeface="Calibri"/>
                    <a:cs typeface="Calibri"/>
                    <a:sym typeface="Calibri"/>
                  </a:rPr>
                  <a:t>JournalId </a:t>
                </a:r>
                <a:r>
                  <a:rPr lang="en" sz="1800" b="1" i="0" u="none" dirty="0">
                    <a:solidFill>
                      <a:schemeClr val="dk1"/>
                    </a:solidFill>
                    <a:latin typeface="Calibri"/>
                    <a:ea typeface="Calibri"/>
                    <a:cs typeface="Calibri"/>
                    <a:sym typeface="Calibri"/>
                  </a:rPr>
                  <a:t>, </a:t>
                </a:r>
                <a:r>
                  <a:rPr lang="en" sz="1800" b="1" i="0" u="none" dirty="0" err="1">
                    <a:solidFill>
                      <a:schemeClr val="dk1"/>
                    </a:solidFill>
                    <a:latin typeface="Calibri"/>
                    <a:ea typeface="Calibri"/>
                    <a:cs typeface="Calibri"/>
                    <a:sym typeface="Calibri"/>
                  </a:rPr>
                  <a:t>IssueNumber </a:t>
                </a:r>
                <a:r>
                  <a:rPr lang="en" sz="1800" b="1" i="0" u="none" dirty="0">
                    <a:solidFill>
                      <a:schemeClr val="dk1"/>
                    </a:solidFill>
                    <a:latin typeface="Calibri"/>
                    <a:ea typeface="Calibri"/>
                    <a:cs typeface="Calibri"/>
                    <a:sym typeface="Calibri"/>
                  </a:rPr>
                  <a:t>, </a:t>
                </a:r>
                <a:r>
                  <a:rPr lang="en" sz="1800" b="1" i="0" u="none" dirty="0" err="1">
                    <a:solidFill>
                      <a:schemeClr val="dk1"/>
                    </a:solidFill>
                    <a:latin typeface="Calibri"/>
                    <a:ea typeface="Calibri"/>
                    <a:cs typeface="Calibri"/>
                    <a:sym typeface="Calibri"/>
                  </a:rPr>
                  <a:t>ArticleNumber</a:t>
                </a:r>
                <a:r>
                  <a:rPr lang="en" sz="1800" b="1" i="0" u="none" dirty="0">
                    <a:solidFill>
                      <a:schemeClr val="dk1"/>
                    </a:solidFill>
                    <a:latin typeface="Calibri"/>
                    <a:ea typeface="Calibri"/>
                    <a:cs typeface="Calibri"/>
                    <a:sym typeface="Calibri"/>
                  </a:rPr>
                  <a:t> </a:t>
                </a:r>
                <a14:m>
                  <m:oMath xmlns:m="http://schemas.openxmlformats.org/officeDocument/2006/math">
                    <m:r>
                      <a:rPr lang="en-US" sz="1800" i="1" dirty="0">
                        <a:solidFill>
                          <a:schemeClr val="dk1"/>
                        </a:solidFill>
                        <a:latin typeface="Cambria Math" panose="02040503050406030204" pitchFamily="18" charset="0"/>
                        <a:ea typeface="Calibri"/>
                        <a:cs typeface="Calibri"/>
                        <a:sym typeface="Calibri"/>
                      </a:rPr>
                      <m:t>→ </m:t>
                    </m:r>
                  </m:oMath>
                </a14:m>
                <a:r>
                  <a:rPr lang="en" sz="1800" b="1" i="0" u="none" dirty="0" err="1">
                    <a:solidFill>
                      <a:schemeClr val="dk1"/>
                    </a:solidFill>
                    <a:latin typeface="Calibri"/>
                    <a:ea typeface="Calibri"/>
                    <a:cs typeface="Calibri"/>
                    <a:sym typeface="Calibri"/>
                  </a:rPr>
                  <a:t>page</a:t>
                </a:r>
                <a:endParaRPr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endParaRPr sz="20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 sz="1800" b="1" dirty="0">
                    <a:solidFill>
                      <a:schemeClr val="dk1"/>
                    </a:solidFill>
                    <a:latin typeface="Calibri"/>
                    <a:ea typeface="Calibri"/>
                    <a:cs typeface="Calibri"/>
                    <a:sym typeface="Calibri"/>
                  </a:rPr>
                  <a:t>T</a:t>
                </a:r>
                <a:r>
                  <a:rPr lang="en" sz="1800" b="1" i="0" u="none" dirty="0">
                    <a:solidFill>
                      <a:schemeClr val="dk1"/>
                    </a:solidFill>
                    <a:latin typeface="Calibri"/>
                    <a:ea typeface="Calibri"/>
                    <a:cs typeface="Calibri"/>
                    <a:sym typeface="Calibri"/>
                  </a:rPr>
                  <a:t>ransitive Functional Dependence :</a:t>
                </a:r>
                <a:endParaRPr dirty="0"/>
              </a:p>
              <a:p>
                <a:pPr marL="0" marR="0" lvl="0" indent="0" algn="l" rtl="0">
                  <a:lnSpc>
                    <a:spcPct val="100000"/>
                  </a:lnSpc>
                  <a:spcBef>
                    <a:spcPts val="0"/>
                  </a:spcBef>
                  <a:spcAft>
                    <a:spcPts val="0"/>
                  </a:spcAft>
                  <a:buClr>
                    <a:schemeClr val="dk1"/>
                  </a:buClr>
                  <a:buSzPts val="1800"/>
                  <a:buFont typeface="Calibri"/>
                  <a:buNone/>
                </a:pPr>
                <a:r>
                  <a:rPr lang="en" sz="1800" b="0" i="0" u="none" dirty="0">
                    <a:solidFill>
                      <a:schemeClr val="dk1"/>
                    </a:solidFill>
                    <a:latin typeface="Calibri"/>
                    <a:ea typeface="Calibri"/>
                    <a:cs typeface="Calibri"/>
                    <a:sym typeface="Calibri"/>
                  </a:rPr>
                  <a:t>CUSTOMERS ( </a:t>
                </a:r>
                <a:r>
                  <a:rPr lang="en" sz="1800" b="0" i="0" u="none" dirty="0" err="1">
                    <a:solidFill>
                      <a:schemeClr val="dk1"/>
                    </a:solidFill>
                    <a:latin typeface="Calibri"/>
                    <a:ea typeface="Calibri"/>
                    <a:cs typeface="Calibri"/>
                    <a:sym typeface="Calibri"/>
                  </a:rPr>
                  <a:t>codCli </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name </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codProv </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Province </a:t>
                </a:r>
                <a:r>
                  <a:rPr lang="en" sz="1800" b="0" i="0" u="none"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1800"/>
                  <a:buFont typeface="Calibri"/>
                  <a:buNone/>
                </a:pPr>
                <a:r>
                  <a:rPr lang="en" sz="1800" b="0" i="0" u="none" dirty="0">
                    <a:solidFill>
                      <a:schemeClr val="dk1"/>
                    </a:solidFill>
                    <a:latin typeface="Calibri"/>
                    <a:ea typeface="Calibri"/>
                    <a:cs typeface="Calibri"/>
                    <a:sym typeface="Calibri"/>
                  </a:rPr>
                  <a:t>There is </a:t>
                </a:r>
                <a:r>
                  <a:rPr lang="en" sz="1800" b="0" i="0" u="none" dirty="0" err="1">
                    <a:solidFill>
                      <a:schemeClr val="dk1"/>
                    </a:solidFill>
                    <a:latin typeface="Calibri"/>
                    <a:ea typeface="Calibri"/>
                    <a:cs typeface="Calibri"/>
                    <a:sym typeface="Calibri"/>
                  </a:rPr>
                  <a:t>a</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dependence</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transitive </a:t>
                </a:r>
                <a:r>
                  <a:rPr lang="en" sz="1800" b="0" i="0" u="none" dirty="0">
                    <a:solidFill>
                      <a:schemeClr val="dk1"/>
                    </a:solidFill>
                    <a:latin typeface="Calibri"/>
                    <a:ea typeface="Calibri"/>
                    <a:cs typeface="Calibri"/>
                    <a:sym typeface="Calibri"/>
                  </a:rPr>
                  <a:t>between </a:t>
                </a:r>
                <a:r>
                  <a:rPr lang="en" sz="1800" b="0" i="0" u="none" dirty="0" err="1">
                    <a:solidFill>
                      <a:schemeClr val="dk1"/>
                    </a:solidFill>
                    <a:latin typeface="Calibri"/>
                    <a:ea typeface="Calibri"/>
                    <a:cs typeface="Calibri"/>
                    <a:sym typeface="Calibri"/>
                  </a:rPr>
                  <a:t>codCLi </a:t>
                </a:r>
                <a:r>
                  <a:rPr lang="en" sz="1800" b="0" i="0" u="none" dirty="0">
                    <a:solidFill>
                      <a:schemeClr val="dk1"/>
                    </a:solidFill>
                    <a:latin typeface="Calibri"/>
                    <a:ea typeface="Calibri"/>
                    <a:cs typeface="Calibri"/>
                    <a:sym typeface="Calibri"/>
                  </a:rPr>
                  <a:t>and </a:t>
                </a:r>
                <a:r>
                  <a:rPr lang="en" sz="1800" b="0" i="0" u="none" dirty="0" err="1">
                    <a:solidFill>
                      <a:schemeClr val="dk1"/>
                    </a:solidFill>
                    <a:latin typeface="Calibri"/>
                    <a:ea typeface="Calibri"/>
                    <a:cs typeface="Calibri"/>
                    <a:sym typeface="Calibri"/>
                  </a:rPr>
                  <a:t>Province</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since </a:t>
                </a:r>
                <a:r>
                  <a:rPr lang="en" sz="1800" b="0" i="0" u="none" dirty="0">
                    <a:solidFill>
                      <a:schemeClr val="dk1"/>
                    </a:solidFill>
                    <a:latin typeface="Calibri"/>
                    <a:ea typeface="Calibri"/>
                    <a:cs typeface="Calibri"/>
                    <a:sym typeface="Calibri"/>
                  </a:rPr>
                  <a:t>:</a:t>
                </a:r>
                <a:endParaRPr dirty="0"/>
              </a:p>
              <a:p>
                <a:pPr lvl="0">
                  <a:buClr>
                    <a:schemeClr val="dk1"/>
                  </a:buClr>
                  <a:buSzPts val="1800"/>
                </a:pPr>
                <a:r>
                  <a:rPr lang="en" sz="1800" b="1" i="0" u="none" dirty="0" err="1">
                    <a:solidFill>
                      <a:schemeClr val="dk1"/>
                    </a:solidFill>
                    <a:latin typeface="Calibri"/>
                    <a:ea typeface="Calibri"/>
                    <a:cs typeface="Calibri"/>
                    <a:sym typeface="Calibri"/>
                  </a:rPr>
                  <a:t>codCli</a:t>
                </a:r>
                <a:r>
                  <a:rPr lang="en" sz="1800" b="1" i="0" u="none" dirty="0">
                    <a:solidFill>
                      <a:schemeClr val="dk1"/>
                    </a:solidFill>
                    <a:latin typeface="Calibri"/>
                    <a:ea typeface="Calibri"/>
                    <a:cs typeface="Calibri"/>
                    <a:sym typeface="Calibri"/>
                  </a:rPr>
                  <a:t> </a:t>
                </a:r>
                <a14:m>
                  <m:oMath xmlns:m="http://schemas.openxmlformats.org/officeDocument/2006/math">
                    <m:r>
                      <a:rPr lang="en-US" sz="1800" i="1" dirty="0">
                        <a:solidFill>
                          <a:schemeClr val="dk1"/>
                        </a:solidFill>
                        <a:latin typeface="Cambria Math" panose="02040503050406030204" pitchFamily="18" charset="0"/>
                        <a:ea typeface="Calibri"/>
                        <a:cs typeface="Calibri"/>
                        <a:sym typeface="Calibri"/>
                      </a:rPr>
                      <m:t>→</m:t>
                    </m:r>
                  </m:oMath>
                </a14:m>
                <a:r>
                  <a:rPr lang="en" sz="1800" b="1" i="0" u="none" dirty="0">
                    <a:solidFill>
                      <a:schemeClr val="dk1"/>
                    </a:solidFill>
                    <a:latin typeface="Calibri"/>
                    <a:ea typeface="Calibri"/>
                    <a:cs typeface="Calibri"/>
                    <a:sym typeface="Calibri"/>
                  </a:rPr>
                  <a:t> </a:t>
                </a:r>
                <a:r>
                  <a:rPr lang="en" sz="1800" b="1" i="0" u="none" dirty="0" err="1">
                    <a:solidFill>
                      <a:schemeClr val="dk1"/>
                    </a:solidFill>
                    <a:latin typeface="Calibri"/>
                    <a:ea typeface="Calibri"/>
                    <a:cs typeface="Calibri"/>
                    <a:sym typeface="Calibri"/>
                  </a:rPr>
                  <a:t>codeProv</a:t>
                </a:r>
                <a:endParaRPr dirty="0"/>
              </a:p>
              <a:p>
                <a:pPr lvl="0">
                  <a:buClr>
                    <a:schemeClr val="dk1"/>
                  </a:buClr>
                  <a:buSzPts val="1800"/>
                </a:pPr>
                <a:r>
                  <a:rPr lang="en" sz="1800" b="1" i="0" u="none" dirty="0" err="1">
                    <a:solidFill>
                      <a:schemeClr val="dk1"/>
                    </a:solidFill>
                    <a:latin typeface="Calibri"/>
                    <a:ea typeface="Calibri"/>
                    <a:cs typeface="Calibri"/>
                    <a:sym typeface="Calibri"/>
                  </a:rPr>
                  <a:t>codeProv</a:t>
                </a:r>
                <a:r>
                  <a:rPr lang="en" sz="1800" b="1" i="0" u="none" dirty="0">
                    <a:solidFill>
                      <a:schemeClr val="dk1"/>
                    </a:solidFill>
                    <a:latin typeface="Calibri"/>
                    <a:ea typeface="Calibri"/>
                    <a:cs typeface="Calibri"/>
                    <a:sym typeface="Calibri"/>
                  </a:rPr>
                  <a:t> </a:t>
                </a:r>
                <a14:m>
                  <m:oMath xmlns:m="http://schemas.openxmlformats.org/officeDocument/2006/math">
                    <m:r>
                      <a:rPr lang="en-US" sz="1800" i="1" dirty="0">
                        <a:solidFill>
                          <a:schemeClr val="dk1"/>
                        </a:solidFill>
                        <a:latin typeface="Cambria Math" panose="02040503050406030204" pitchFamily="18" charset="0"/>
                        <a:ea typeface="Calibri"/>
                        <a:cs typeface="Calibri"/>
                        <a:sym typeface="Calibri"/>
                      </a:rPr>
                      <m:t>→</m:t>
                    </m:r>
                  </m:oMath>
                </a14:m>
                <a:r>
                  <a:rPr lang="en" sz="1800" b="1" i="0" u="none" dirty="0">
                    <a:solidFill>
                      <a:schemeClr val="dk1"/>
                    </a:solidFill>
                    <a:latin typeface="Calibri"/>
                    <a:ea typeface="Calibri"/>
                    <a:cs typeface="Calibri"/>
                    <a:sym typeface="Calibri"/>
                  </a:rPr>
                  <a:t> </a:t>
                </a:r>
                <a:r>
                  <a:rPr lang="en" sz="1800" b="1" i="0" u="none" dirty="0" err="1">
                    <a:solidFill>
                      <a:schemeClr val="dk1"/>
                    </a:solidFill>
                    <a:latin typeface="Calibri"/>
                    <a:ea typeface="Calibri"/>
                    <a:cs typeface="Calibri"/>
                    <a:sym typeface="Calibri"/>
                  </a:rPr>
                  <a:t>Province</a:t>
                </a:r>
                <a:endParaRPr dirty="0"/>
              </a:p>
              <a:p>
                <a:pPr marL="0" marR="0" lvl="0" indent="0" algn="l" rtl="0">
                  <a:lnSpc>
                    <a:spcPct val="100000"/>
                  </a:lnSpc>
                  <a:spcBef>
                    <a:spcPts val="0"/>
                  </a:spcBef>
                  <a:spcAft>
                    <a:spcPts val="0"/>
                  </a:spcAft>
                  <a:buClr>
                    <a:schemeClr val="dk1"/>
                  </a:buClr>
                  <a:buSzPts val="1800"/>
                  <a:buFont typeface="Calibri"/>
                  <a:buNone/>
                </a:pPr>
                <a:r>
                  <a:rPr lang="en" sz="1800" b="1" i="0" u="none" dirty="0">
                    <a:solidFill>
                      <a:schemeClr val="dk1"/>
                    </a:solidFill>
                    <a:latin typeface="Calibri"/>
                    <a:ea typeface="Calibri"/>
                    <a:cs typeface="Calibri"/>
                    <a:sym typeface="Calibri"/>
                  </a:rPr>
                  <a:t>And </a:t>
                </a:r>
                <a:r>
                  <a:rPr lang="en" sz="1800" b="1" i="0" u="none" dirty="0" err="1">
                    <a:solidFill>
                      <a:schemeClr val="dk1"/>
                    </a:solidFill>
                    <a:latin typeface="Calibri"/>
                    <a:ea typeface="Calibri"/>
                    <a:cs typeface="Calibri"/>
                    <a:sym typeface="Calibri"/>
                  </a:rPr>
                  <a:t>codProv </a:t>
                </a:r>
                <a:r>
                  <a:rPr lang="en" sz="1800" b="1" i="0" u="none" dirty="0">
                    <a:solidFill>
                      <a:schemeClr val="dk1"/>
                    </a:solidFill>
                    <a:latin typeface="Calibri"/>
                    <a:ea typeface="Calibri"/>
                    <a:cs typeface="Calibri"/>
                    <a:sym typeface="Calibri"/>
                  </a:rPr>
                  <a:t>does not </a:t>
                </a:r>
                <a:r>
                  <a:rPr lang="en" sz="1800" b="1" i="0" u="none" dirty="0" err="1">
                    <a:solidFill>
                      <a:schemeClr val="dk1"/>
                    </a:solidFill>
                    <a:latin typeface="Calibri"/>
                    <a:ea typeface="Calibri"/>
                    <a:cs typeface="Calibri"/>
                    <a:sym typeface="Calibri"/>
                  </a:rPr>
                  <a:t>imply</a:t>
                </a:r>
                <a:r>
                  <a:rPr lang="en" sz="1800" b="1" i="0" u="none" dirty="0">
                    <a:solidFill>
                      <a:schemeClr val="dk1"/>
                    </a:solidFill>
                    <a:latin typeface="Calibri"/>
                    <a:ea typeface="Calibri"/>
                    <a:cs typeface="Calibri"/>
                    <a:sym typeface="Calibri"/>
                  </a:rPr>
                  <a:t> </a:t>
                </a:r>
                <a:r>
                  <a:rPr lang="en" sz="1800" b="1" i="0" u="none" dirty="0" err="1">
                    <a:solidFill>
                      <a:schemeClr val="dk1"/>
                    </a:solidFill>
                    <a:latin typeface="Calibri"/>
                    <a:ea typeface="Calibri"/>
                    <a:cs typeface="Calibri"/>
                    <a:sym typeface="Calibri"/>
                  </a:rPr>
                  <a:t>CodCli </a:t>
                </a:r>
                <a:r>
                  <a:rPr lang="en" sz="1800" b="1" i="0" u="none" dirty="0">
                    <a:solidFill>
                      <a:schemeClr val="dk1"/>
                    </a:solidFill>
                    <a:latin typeface="Calibri"/>
                    <a:ea typeface="Calibri"/>
                    <a:cs typeface="Calibri"/>
                    <a:sym typeface="Calibri"/>
                  </a:rPr>
                  <a:t>.</a:t>
                </a:r>
                <a:endParaRPr sz="18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i="0" u="none" dirty="0">
                  <a:solidFill>
                    <a:schemeClr val="dk1"/>
                  </a:solidFill>
                  <a:latin typeface="Calibri"/>
                  <a:ea typeface="Calibri"/>
                  <a:cs typeface="Calibri"/>
                  <a:sym typeface="Calibri"/>
                </a:endParaRPr>
              </a:p>
            </p:txBody>
          </p:sp>
        </mc:Choice>
        <mc:Fallback xmlns="">
          <p:sp>
            <p:nvSpPr>
              <p:cNvPr id="136" name="Google Shape;136;p18"/>
              <p:cNvSpPr txBox="1">
                <a:spLocks noRot="1" noChangeAspect="1" noMove="1" noResize="1" noEditPoints="1" noAdjustHandles="1" noChangeArrowheads="1" noChangeShapeType="1" noTextEdit="1"/>
              </p:cNvSpPr>
              <p:nvPr/>
            </p:nvSpPr>
            <p:spPr>
              <a:xfrm>
                <a:off x="523875" y="1177925"/>
                <a:ext cx="8224837" cy="4894262"/>
              </a:xfrm>
              <a:prstGeom prst="rect">
                <a:avLst/>
              </a:prstGeom>
              <a:blipFill>
                <a:blip r:embed="rId3"/>
                <a:stretch>
                  <a:fillRect l="-667" t="-623"/>
                </a:stretch>
              </a:blipFill>
              <a:ln>
                <a:noFill/>
              </a:ln>
            </p:spPr>
            <p:txBody>
              <a:bodyPr/>
              <a:lstStyle/>
              <a:p>
                <a:r>
                  <a:rPr lang="es-ES">
                    <a:noFill/>
                  </a:rPr>
                  <a:t> </a:t>
                </a:r>
              </a:p>
            </p:txBody>
          </p:sp>
        </mc:Fallback>
      </mc:AlternateContent>
      <p:sp>
        <p:nvSpPr>
          <p:cNvPr id="137" name="Google Shape;137;p18"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8" name="Google Shape;138;p18"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9"/>
          <p:cNvSpPr txBox="1"/>
          <p:nvPr/>
        </p:nvSpPr>
        <p:spPr>
          <a:xfrm>
            <a:off x="250825" y="207962"/>
            <a:ext cx="3529012"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6.2.- Normal Forms</a:t>
            </a:r>
            <a:endParaRPr/>
          </a:p>
        </p:txBody>
      </p:sp>
      <p:sp>
        <p:nvSpPr>
          <p:cNvPr id="144" name="Google Shape;144;p19"/>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5" name="Google Shape;145;p19"/>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7</a:t>
            </a:fld>
            <a:endParaRPr/>
          </a:p>
        </p:txBody>
      </p:sp>
      <p:sp>
        <p:nvSpPr>
          <p:cNvPr id="146" name="Google Shape;146;p19"/>
          <p:cNvSpPr txBox="1"/>
          <p:nvPr/>
        </p:nvSpPr>
        <p:spPr>
          <a:xfrm>
            <a:off x="523875" y="1177925"/>
            <a:ext cx="8224837" cy="36623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 sz="1800" b="1" i="0" u="sng">
                <a:solidFill>
                  <a:schemeClr val="dk1"/>
                </a:solidFill>
                <a:latin typeface="Calibri"/>
                <a:ea typeface="Calibri"/>
                <a:cs typeface="Calibri"/>
                <a:sym typeface="Calibri"/>
              </a:rPr>
              <a:t>FN1:</a:t>
            </a:r>
            <a:endParaRPr/>
          </a:p>
          <a:p>
            <a:pPr marL="0" marR="0" lvl="0" indent="0" algn="l" rtl="0">
              <a:lnSpc>
                <a:spcPct val="100000"/>
              </a:lnSpc>
              <a:spcBef>
                <a:spcPts val="0"/>
              </a:spcBef>
              <a:spcAft>
                <a:spcPts val="0"/>
              </a:spcAft>
              <a:buClr>
                <a:schemeClr val="dk1"/>
              </a:buClr>
              <a:buSzPts val="1800"/>
              <a:buFont typeface="Calibri"/>
              <a:buNone/>
            </a:pPr>
            <a:r>
              <a:rPr lang="en" sz="1800" b="0" i="0" u="none">
                <a:solidFill>
                  <a:schemeClr val="dk1"/>
                </a:solidFill>
                <a:latin typeface="Calibri"/>
                <a:ea typeface="Calibri"/>
                <a:cs typeface="Calibri"/>
                <a:sym typeface="Calibri"/>
              </a:rPr>
              <a:t>This normal form prohibits attributes in a table that can take multiple values. It is a form inherent to the model since the tables of a relational DBMS prevent it from being carried out.</a:t>
            </a:r>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n" sz="2000" b="0" i="0" u="none">
                <a:solidFill>
                  <a:schemeClr val="dk1"/>
                </a:solidFill>
                <a:latin typeface="Calibri"/>
                <a:ea typeface="Calibri"/>
                <a:cs typeface="Calibri"/>
                <a:sym typeface="Calibri"/>
              </a:rPr>
              <a:t>This table is not in FN1. The solution will be:</a:t>
            </a:r>
            <a:endParaRPr/>
          </a:p>
        </p:txBody>
      </p:sp>
      <p:sp>
        <p:nvSpPr>
          <p:cNvPr id="147" name="Google Shape;147;p19"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8" name="Google Shape;148;p19"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49" name="Google Shape;149;p19"/>
          <p:cNvPicPr preferRelativeResize="0"/>
          <p:nvPr/>
        </p:nvPicPr>
        <p:blipFill rotWithShape="1">
          <a:blip r:embed="rId3">
            <a:alphaModFix/>
          </a:blip>
          <a:srcRect/>
          <a:stretch/>
        </p:blipFill>
        <p:spPr>
          <a:xfrm>
            <a:off x="2736850" y="2562225"/>
            <a:ext cx="3800475" cy="1733550"/>
          </a:xfrm>
          <a:prstGeom prst="rect">
            <a:avLst/>
          </a:prstGeom>
          <a:noFill/>
          <a:ln>
            <a:noFill/>
          </a:ln>
        </p:spPr>
      </p:pic>
      <p:graphicFrame>
        <p:nvGraphicFramePr>
          <p:cNvPr id="150" name="Google Shape;150;p19"/>
          <p:cNvGraphicFramePr/>
          <p:nvPr/>
        </p:nvGraphicFramePr>
        <p:xfrm>
          <a:off x="2736850" y="4841875"/>
          <a:ext cx="3668675" cy="1957300"/>
        </p:xfrm>
        <a:graphic>
          <a:graphicData uri="http://schemas.openxmlformats.org/drawingml/2006/table">
            <a:tbl>
              <a:tblPr>
                <a:noFill/>
                <a:tableStyleId>{45CA0C2A-8F76-4154-B521-EB30FC2B6F9F}</a:tableStyleId>
              </a:tblPr>
              <a:tblGrid>
                <a:gridCol w="788975">
                  <a:extLst>
                    <a:ext uri="{9D8B030D-6E8A-4147-A177-3AD203B41FA5}">
                      <a16:colId xmlns:a16="http://schemas.microsoft.com/office/drawing/2014/main" val="20000"/>
                    </a:ext>
                  </a:extLst>
                </a:gridCol>
                <a:gridCol w="900100">
                  <a:extLst>
                    <a:ext uri="{9D8B030D-6E8A-4147-A177-3AD203B41FA5}">
                      <a16:colId xmlns:a16="http://schemas.microsoft.com/office/drawing/2014/main" val="20001"/>
                    </a:ext>
                  </a:extLst>
                </a:gridCol>
                <a:gridCol w="1979600">
                  <a:extLst>
                    <a:ext uri="{9D8B030D-6E8A-4147-A177-3AD203B41FA5}">
                      <a16:colId xmlns:a16="http://schemas.microsoft.com/office/drawing/2014/main" val="20002"/>
                    </a:ext>
                  </a:extLst>
                </a:gridCol>
              </a:tblGrid>
              <a:tr h="392100">
                <a:tc>
                  <a:txBody>
                    <a:bodyPr/>
                    <a:lstStyle/>
                    <a:p>
                      <a:pPr marL="0" marR="0" lvl="0" indent="0" algn="l" rtl="0">
                        <a:lnSpc>
                          <a:spcPct val="107000"/>
                        </a:lnSpc>
                        <a:spcBef>
                          <a:spcPts val="0"/>
                        </a:spcBef>
                        <a:spcAft>
                          <a:spcPts val="0"/>
                        </a:spcAft>
                        <a:buClr>
                          <a:srgbClr val="FFFFFF"/>
                        </a:buClr>
                        <a:buSzPts val="1200"/>
                        <a:buFont typeface="Calibri"/>
                        <a:buNone/>
                      </a:pPr>
                      <a:r>
                        <a:rPr lang="en" sz="1200" b="1" i="0" u="none" strike="noStrike" cap="none">
                          <a:solidFill>
                            <a:srgbClr val="FFFFFF"/>
                          </a:solidFill>
                          <a:latin typeface="Calibri"/>
                          <a:ea typeface="Calibri"/>
                          <a:cs typeface="Calibri"/>
                          <a:sym typeface="Calibri"/>
                        </a:rPr>
                        <a:t> </a:t>
                      </a:r>
                      <a:br>
                        <a:rPr lang="en-US" sz="1200" b="1" i="0" u="none" strike="noStrike" cap="none">
                          <a:solidFill>
                            <a:srgbClr val="FFFFFF"/>
                          </a:solidFill>
                          <a:latin typeface="Calibri"/>
                          <a:ea typeface="Calibri"/>
                          <a:cs typeface="Calibri"/>
                          <a:sym typeface="Calibri"/>
                        </a:rPr>
                      </a:br>
                      <a:r>
                        <a:rPr lang="en" sz="1200" b="1" i="0" u="none" strike="noStrike" cap="none">
                          <a:solidFill>
                            <a:srgbClr val="FFFFFF"/>
                          </a:solidFill>
                          <a:latin typeface="Calibri"/>
                          <a:ea typeface="Calibri"/>
                          <a:cs typeface="Calibri"/>
                          <a:sym typeface="Calibri"/>
                        </a:rPr>
                        <a:t>codeEq</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Clr>
                          <a:srgbClr val="FFFFFF"/>
                        </a:buClr>
                        <a:buSzPts val="1200"/>
                        <a:buFont typeface="Calibri"/>
                        <a:buNone/>
                      </a:pPr>
                      <a:r>
                        <a:rPr lang="en" sz="1200" b="1" i="0" u="none" strike="noStrike" cap="none">
                          <a:solidFill>
                            <a:srgbClr val="FFFFFF"/>
                          </a:solidFill>
                          <a:latin typeface="Calibri"/>
                          <a:ea typeface="Calibri"/>
                          <a:cs typeface="Calibri"/>
                          <a:sym typeface="Calibri"/>
                        </a:rPr>
                        <a:t>position</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Clr>
                          <a:srgbClr val="FFFFFF"/>
                        </a:buClr>
                        <a:buSzPts val="1200"/>
                        <a:buFont typeface="Calibri"/>
                        <a:buNone/>
                      </a:pPr>
                      <a:r>
                        <a:rPr lang="en" sz="1200" b="1" i="0" u="none" strike="noStrike" cap="none">
                          <a:solidFill>
                            <a:srgbClr val="FFFFFF"/>
                          </a:solidFill>
                          <a:latin typeface="Calibri"/>
                          <a:ea typeface="Calibri"/>
                          <a:cs typeface="Calibri"/>
                          <a:sym typeface="Calibri"/>
                        </a:rPr>
                        <a:t>Player</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195250">
                <a:tc>
                  <a:txBody>
                    <a:bodyPr/>
                    <a:lstStyle/>
                    <a:p>
                      <a:pPr marL="0" marR="0" lvl="0" indent="0" algn="l" rtl="0">
                        <a:lnSpc>
                          <a:spcPct val="107000"/>
                        </a:lnSpc>
                        <a:spcBef>
                          <a:spcPts val="0"/>
                        </a:spcBef>
                        <a:spcAft>
                          <a:spcPts val="0"/>
                        </a:spcAft>
                        <a:buClr>
                          <a:srgbClr val="FFFFFF"/>
                        </a:buClr>
                        <a:buSzPts val="1200"/>
                        <a:buFont typeface="Calibri"/>
                        <a:buNone/>
                      </a:pPr>
                      <a:r>
                        <a:rPr lang="en" sz="1200" b="1" i="0" u="none" strike="noStrike" cap="none">
                          <a:solidFill>
                            <a:srgbClr val="FFFFFF"/>
                          </a:solidFill>
                          <a:latin typeface="Calibri"/>
                          <a:ea typeface="Calibri"/>
                          <a:cs typeface="Calibri"/>
                          <a:sym typeface="Calibri"/>
                        </a:rPr>
                        <a:t>RMA</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Clr>
                          <a:srgbClr val="000000"/>
                        </a:buClr>
                        <a:buSzPts val="1200"/>
                        <a:buFont typeface="Calibri"/>
                        <a:buNone/>
                      </a:pPr>
                      <a:r>
                        <a:rPr lang="en" sz="1200" b="0" i="0" u="none" strike="noStrike" cap="none">
                          <a:solidFill>
                            <a:srgbClr val="000000"/>
                          </a:solidFill>
                          <a:latin typeface="Calibri"/>
                          <a:ea typeface="Calibri"/>
                          <a:cs typeface="Calibri"/>
                          <a:sym typeface="Calibri"/>
                        </a:rPr>
                        <a:t>Forward</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tc>
                  <a:txBody>
                    <a:bodyPr/>
                    <a:lstStyle/>
                    <a:p>
                      <a:pPr marL="0" marR="0" lvl="0" indent="0" algn="l" rtl="0">
                        <a:lnSpc>
                          <a:spcPct val="107000"/>
                        </a:lnSpc>
                        <a:spcBef>
                          <a:spcPts val="0"/>
                        </a:spcBef>
                        <a:spcAft>
                          <a:spcPts val="0"/>
                        </a:spcAft>
                        <a:buClr>
                          <a:srgbClr val="000000"/>
                        </a:buClr>
                        <a:buSzPts val="1200"/>
                        <a:buFont typeface="Calibri"/>
                        <a:buNone/>
                      </a:pPr>
                      <a:r>
                        <a:rPr lang="en" sz="1200" b="0" i="0" u="none" strike="noStrike" cap="none">
                          <a:solidFill>
                            <a:srgbClr val="000000"/>
                          </a:solidFill>
                          <a:latin typeface="Calibri"/>
                          <a:ea typeface="Calibri"/>
                          <a:cs typeface="Calibri"/>
                          <a:sym typeface="Calibri"/>
                        </a:rPr>
                        <a:t>C. Ronaldo</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extLst>
                  <a:ext uri="{0D108BD9-81ED-4DB2-BD59-A6C34878D82A}">
                    <a16:rowId xmlns:a16="http://schemas.microsoft.com/office/drawing/2014/main" val="10001"/>
                  </a:ext>
                </a:extLst>
              </a:tr>
              <a:tr h="195250">
                <a:tc>
                  <a:txBody>
                    <a:bodyPr/>
                    <a:lstStyle/>
                    <a:p>
                      <a:pPr marL="0" marR="0" lvl="0" indent="0" algn="l" rtl="0">
                        <a:lnSpc>
                          <a:spcPct val="107000"/>
                        </a:lnSpc>
                        <a:spcBef>
                          <a:spcPts val="0"/>
                        </a:spcBef>
                        <a:spcAft>
                          <a:spcPts val="0"/>
                        </a:spcAft>
                        <a:buClr>
                          <a:srgbClr val="FFFFFF"/>
                        </a:buClr>
                        <a:buSzPts val="1200"/>
                        <a:buFont typeface="Calibri"/>
                        <a:buNone/>
                      </a:pPr>
                      <a:r>
                        <a:rPr lang="en" sz="1200" b="1" i="0" u="none" strike="noStrike" cap="none">
                          <a:solidFill>
                            <a:srgbClr val="FFFFFF"/>
                          </a:solidFill>
                          <a:latin typeface="Calibri"/>
                          <a:ea typeface="Calibri"/>
                          <a:cs typeface="Calibri"/>
                          <a:sym typeface="Calibri"/>
                        </a:rPr>
                        <a:t>RMA</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Clr>
                          <a:srgbClr val="000000"/>
                        </a:buClr>
                        <a:buSzPts val="1200"/>
                        <a:buFont typeface="Calibri"/>
                        <a:buNone/>
                      </a:pPr>
                      <a:r>
                        <a:rPr lang="en" sz="1200" b="0" i="0" u="none" strike="noStrike" cap="none">
                          <a:solidFill>
                            <a:srgbClr val="000000"/>
                          </a:solidFill>
                          <a:latin typeface="Calibri"/>
                          <a:ea typeface="Calibri"/>
                          <a:cs typeface="Calibri"/>
                          <a:sym typeface="Calibri"/>
                        </a:rPr>
                        <a:t>Forward</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tc>
                  <a:txBody>
                    <a:bodyPr/>
                    <a:lstStyle/>
                    <a:p>
                      <a:pPr marL="0" marR="0" lvl="0" indent="0" algn="l" rtl="0">
                        <a:lnSpc>
                          <a:spcPct val="107000"/>
                        </a:lnSpc>
                        <a:spcBef>
                          <a:spcPts val="0"/>
                        </a:spcBef>
                        <a:spcAft>
                          <a:spcPts val="0"/>
                        </a:spcAft>
                        <a:buClr>
                          <a:srgbClr val="000000"/>
                        </a:buClr>
                        <a:buSzPts val="1200"/>
                        <a:buFont typeface="Calibri"/>
                        <a:buNone/>
                      </a:pPr>
                      <a:r>
                        <a:rPr lang="en" sz="1200" b="0" i="0" u="none" strike="noStrike" cap="none">
                          <a:solidFill>
                            <a:srgbClr val="000000"/>
                          </a:solidFill>
                          <a:latin typeface="Calibri"/>
                          <a:ea typeface="Calibri"/>
                          <a:cs typeface="Calibri"/>
                          <a:sym typeface="Calibri"/>
                        </a:rPr>
                        <a:t>bale</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extLst>
                  <a:ext uri="{0D108BD9-81ED-4DB2-BD59-A6C34878D82A}">
                    <a16:rowId xmlns:a16="http://schemas.microsoft.com/office/drawing/2014/main" val="10002"/>
                  </a:ext>
                </a:extLst>
              </a:tr>
              <a:tr h="196850">
                <a:tc>
                  <a:txBody>
                    <a:bodyPr/>
                    <a:lstStyle/>
                    <a:p>
                      <a:pPr marL="0" marR="0" lvl="0" indent="0" algn="l" rtl="0">
                        <a:lnSpc>
                          <a:spcPct val="107000"/>
                        </a:lnSpc>
                        <a:spcBef>
                          <a:spcPts val="0"/>
                        </a:spcBef>
                        <a:spcAft>
                          <a:spcPts val="0"/>
                        </a:spcAft>
                        <a:buClr>
                          <a:srgbClr val="FFFFFF"/>
                        </a:buClr>
                        <a:buSzPts val="1200"/>
                        <a:buFont typeface="Calibri"/>
                        <a:buNone/>
                      </a:pPr>
                      <a:r>
                        <a:rPr lang="en" sz="1200" b="1" i="0" u="none" strike="noStrike" cap="none">
                          <a:solidFill>
                            <a:srgbClr val="FFFFFF"/>
                          </a:solidFill>
                          <a:latin typeface="Calibri"/>
                          <a:ea typeface="Calibri"/>
                          <a:cs typeface="Calibri"/>
                          <a:sym typeface="Calibri"/>
                        </a:rPr>
                        <a:t>RMA</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Clr>
                          <a:srgbClr val="000000"/>
                        </a:buClr>
                        <a:buSzPts val="1200"/>
                        <a:buFont typeface="Calibri"/>
                        <a:buNone/>
                      </a:pPr>
                      <a:r>
                        <a:rPr lang="en" sz="1200" b="0" i="0" u="none" strike="noStrike" cap="none">
                          <a:solidFill>
                            <a:srgbClr val="000000"/>
                          </a:solidFill>
                          <a:latin typeface="Calibri"/>
                          <a:ea typeface="Calibri"/>
                          <a:cs typeface="Calibri"/>
                          <a:sym typeface="Calibri"/>
                        </a:rPr>
                        <a:t>Forward</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tc>
                  <a:txBody>
                    <a:bodyPr/>
                    <a:lstStyle/>
                    <a:p>
                      <a:pPr marL="0" marR="0" lvl="0" indent="0" algn="l" rtl="0">
                        <a:lnSpc>
                          <a:spcPct val="107000"/>
                        </a:lnSpc>
                        <a:spcBef>
                          <a:spcPts val="0"/>
                        </a:spcBef>
                        <a:spcAft>
                          <a:spcPts val="0"/>
                        </a:spcAft>
                        <a:buClr>
                          <a:srgbClr val="000000"/>
                        </a:buClr>
                        <a:buSzPts val="1200"/>
                        <a:buFont typeface="Calibri"/>
                        <a:buNone/>
                      </a:pPr>
                      <a:r>
                        <a:rPr lang="en" sz="1200" b="0" i="0" u="none" strike="noStrike" cap="none">
                          <a:solidFill>
                            <a:srgbClr val="000000"/>
                          </a:solidFill>
                          <a:latin typeface="Calibri"/>
                          <a:ea typeface="Calibri"/>
                          <a:cs typeface="Calibri"/>
                          <a:sym typeface="Calibri"/>
                        </a:rPr>
                        <a:t>Benzema</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extLst>
                  <a:ext uri="{0D108BD9-81ED-4DB2-BD59-A6C34878D82A}">
                    <a16:rowId xmlns:a16="http://schemas.microsoft.com/office/drawing/2014/main" val="10003"/>
                  </a:ext>
                </a:extLst>
              </a:tr>
              <a:tr h="195250">
                <a:tc>
                  <a:txBody>
                    <a:bodyPr/>
                    <a:lstStyle/>
                    <a:p>
                      <a:pPr marL="0" marR="0" lvl="0" indent="0" algn="l" rtl="0">
                        <a:lnSpc>
                          <a:spcPct val="107000"/>
                        </a:lnSpc>
                        <a:spcBef>
                          <a:spcPts val="0"/>
                        </a:spcBef>
                        <a:spcAft>
                          <a:spcPts val="0"/>
                        </a:spcAft>
                        <a:buClr>
                          <a:srgbClr val="FFFFFF"/>
                        </a:buClr>
                        <a:buSzPts val="1200"/>
                        <a:buFont typeface="Calibri"/>
                        <a:buNone/>
                      </a:pPr>
                      <a:r>
                        <a:rPr lang="en" sz="1200" b="1" i="0" u="none" strike="noStrike" cap="none">
                          <a:solidFill>
                            <a:srgbClr val="FFFFFF"/>
                          </a:solidFill>
                          <a:latin typeface="Calibri"/>
                          <a:ea typeface="Calibri"/>
                          <a:cs typeface="Calibri"/>
                          <a:sym typeface="Calibri"/>
                        </a:rPr>
                        <a:t>RMA</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Clr>
                          <a:srgbClr val="000000"/>
                        </a:buClr>
                        <a:buSzPts val="1200"/>
                        <a:buFont typeface="Calibri"/>
                        <a:buNone/>
                      </a:pPr>
                      <a:r>
                        <a:rPr lang="en" sz="1200" b="0" i="0" u="none" strike="noStrike" cap="none">
                          <a:solidFill>
                            <a:srgbClr val="000000"/>
                          </a:solidFill>
                          <a:latin typeface="Calibri"/>
                          <a:ea typeface="Calibri"/>
                          <a:cs typeface="Calibri"/>
                          <a:sym typeface="Calibri"/>
                        </a:rPr>
                        <a:t>Goalie</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tc>
                  <a:txBody>
                    <a:bodyPr/>
                    <a:lstStyle/>
                    <a:p>
                      <a:pPr marL="0" marR="0" lvl="0" indent="0" algn="l" rtl="0">
                        <a:lnSpc>
                          <a:spcPct val="107000"/>
                        </a:lnSpc>
                        <a:spcBef>
                          <a:spcPts val="0"/>
                        </a:spcBef>
                        <a:spcAft>
                          <a:spcPts val="0"/>
                        </a:spcAft>
                        <a:buClr>
                          <a:srgbClr val="000000"/>
                        </a:buClr>
                        <a:buSzPts val="1200"/>
                        <a:buFont typeface="Calibri"/>
                        <a:buNone/>
                      </a:pPr>
                      <a:r>
                        <a:rPr lang="en" sz="1200" b="0" i="0" u="none" strike="noStrike" cap="none">
                          <a:solidFill>
                            <a:srgbClr val="000000"/>
                          </a:solidFill>
                          <a:latin typeface="Calibri"/>
                          <a:ea typeface="Calibri"/>
                          <a:cs typeface="Calibri"/>
                          <a:sym typeface="Calibri"/>
                        </a:rPr>
                        <a:t>K. Navas</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extLst>
                  <a:ext uri="{0D108BD9-81ED-4DB2-BD59-A6C34878D82A}">
                    <a16:rowId xmlns:a16="http://schemas.microsoft.com/office/drawing/2014/main" val="10004"/>
                  </a:ext>
                </a:extLst>
              </a:tr>
              <a:tr h="195250">
                <a:tc>
                  <a:txBody>
                    <a:bodyPr/>
                    <a:lstStyle/>
                    <a:p>
                      <a:pPr marL="0" marR="0" lvl="0" indent="0" algn="l" rtl="0">
                        <a:lnSpc>
                          <a:spcPct val="107000"/>
                        </a:lnSpc>
                        <a:spcBef>
                          <a:spcPts val="0"/>
                        </a:spcBef>
                        <a:spcAft>
                          <a:spcPts val="0"/>
                        </a:spcAft>
                        <a:buClr>
                          <a:srgbClr val="FFFFFF"/>
                        </a:buClr>
                        <a:buSzPts val="1200"/>
                        <a:buFont typeface="Calibri"/>
                        <a:buNone/>
                      </a:pPr>
                      <a:r>
                        <a:rPr lang="en" sz="1200" b="1" i="0" u="none" strike="noStrike" cap="none">
                          <a:solidFill>
                            <a:srgbClr val="FFFFFF"/>
                          </a:solidFill>
                          <a:latin typeface="Calibri"/>
                          <a:ea typeface="Calibri"/>
                          <a:cs typeface="Calibri"/>
                          <a:sym typeface="Calibri"/>
                        </a:rPr>
                        <a:t>RMA</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Clr>
                          <a:srgbClr val="000000"/>
                        </a:buClr>
                        <a:buSzPts val="1200"/>
                        <a:buFont typeface="Calibri"/>
                        <a:buNone/>
                      </a:pPr>
                      <a:r>
                        <a:rPr lang="en" sz="1200" b="0" i="0" u="none" strike="noStrike" cap="none">
                          <a:solidFill>
                            <a:srgbClr val="000000"/>
                          </a:solidFill>
                          <a:latin typeface="Calibri"/>
                          <a:ea typeface="Calibri"/>
                          <a:cs typeface="Calibri"/>
                          <a:sym typeface="Calibri"/>
                        </a:rPr>
                        <a:t>Goalie</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tc>
                  <a:txBody>
                    <a:bodyPr/>
                    <a:lstStyle/>
                    <a:p>
                      <a:pPr marL="0" marR="0" lvl="0" indent="0" algn="l" rtl="0">
                        <a:lnSpc>
                          <a:spcPct val="107000"/>
                        </a:lnSpc>
                        <a:spcBef>
                          <a:spcPts val="0"/>
                        </a:spcBef>
                        <a:spcAft>
                          <a:spcPts val="0"/>
                        </a:spcAft>
                        <a:buClr>
                          <a:srgbClr val="000000"/>
                        </a:buClr>
                        <a:buSzPts val="1200"/>
                        <a:buFont typeface="Calibri"/>
                        <a:buNone/>
                      </a:pPr>
                      <a:r>
                        <a:rPr lang="en" sz="1200" b="0" i="0" u="none" strike="noStrike" cap="none">
                          <a:solidFill>
                            <a:srgbClr val="000000"/>
                          </a:solidFill>
                          <a:latin typeface="Calibri"/>
                          <a:ea typeface="Calibri"/>
                          <a:cs typeface="Calibri"/>
                          <a:sym typeface="Calibri"/>
                        </a:rPr>
                        <a:t>Box</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extLst>
                  <a:ext uri="{0D108BD9-81ED-4DB2-BD59-A6C34878D82A}">
                    <a16:rowId xmlns:a16="http://schemas.microsoft.com/office/drawing/2014/main" val="10005"/>
                  </a:ext>
                </a:extLst>
              </a:tr>
              <a:tr h="195250">
                <a:tc>
                  <a:txBody>
                    <a:bodyPr/>
                    <a:lstStyle/>
                    <a:p>
                      <a:pPr marL="0" marR="0" lvl="0" indent="0" algn="l" rtl="0">
                        <a:lnSpc>
                          <a:spcPct val="107000"/>
                        </a:lnSpc>
                        <a:spcBef>
                          <a:spcPts val="0"/>
                        </a:spcBef>
                        <a:spcAft>
                          <a:spcPts val="0"/>
                        </a:spcAft>
                        <a:buClr>
                          <a:srgbClr val="FFFFFF"/>
                        </a:buClr>
                        <a:buSzPts val="1200"/>
                        <a:buFont typeface="Calibri"/>
                        <a:buNone/>
                      </a:pPr>
                      <a:r>
                        <a:rPr lang="en" sz="1200" b="1" i="0" u="none" strike="noStrike" cap="none">
                          <a:solidFill>
                            <a:srgbClr val="FFFFFF"/>
                          </a:solidFill>
                          <a:latin typeface="Calibri"/>
                          <a:ea typeface="Calibri"/>
                          <a:cs typeface="Calibri"/>
                          <a:sym typeface="Calibri"/>
                        </a:rPr>
                        <a:t>FCB</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Clr>
                          <a:srgbClr val="000000"/>
                        </a:buClr>
                        <a:buSzPts val="1200"/>
                        <a:buFont typeface="Calibri"/>
                        <a:buNone/>
                      </a:pPr>
                      <a:r>
                        <a:rPr lang="en" sz="1200" b="0" i="0" u="none" strike="noStrike" cap="none">
                          <a:solidFill>
                            <a:srgbClr val="000000"/>
                          </a:solidFill>
                          <a:latin typeface="Calibri"/>
                          <a:ea typeface="Calibri"/>
                          <a:cs typeface="Calibri"/>
                          <a:sym typeface="Calibri"/>
                        </a:rPr>
                        <a:t>Forward</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tc>
                  <a:txBody>
                    <a:bodyPr/>
                    <a:lstStyle/>
                    <a:p>
                      <a:pPr marL="0" marR="0" lvl="0" indent="0" algn="l" rtl="0">
                        <a:lnSpc>
                          <a:spcPct val="107000"/>
                        </a:lnSpc>
                        <a:spcBef>
                          <a:spcPts val="0"/>
                        </a:spcBef>
                        <a:spcAft>
                          <a:spcPts val="0"/>
                        </a:spcAft>
                        <a:buClr>
                          <a:srgbClr val="000000"/>
                        </a:buClr>
                        <a:buSzPts val="1200"/>
                        <a:buFont typeface="Calibri"/>
                        <a:buNone/>
                      </a:pPr>
                      <a:r>
                        <a:rPr lang="en" sz="1200" b="0" i="0" u="none" strike="noStrike" cap="none">
                          <a:solidFill>
                            <a:srgbClr val="000000"/>
                          </a:solidFill>
                          <a:latin typeface="Calibri"/>
                          <a:ea typeface="Calibri"/>
                          <a:cs typeface="Calibri"/>
                          <a:sym typeface="Calibri"/>
                        </a:rPr>
                        <a:t>Suarez</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extLst>
                  <a:ext uri="{0D108BD9-81ED-4DB2-BD59-A6C34878D82A}">
                    <a16:rowId xmlns:a16="http://schemas.microsoft.com/office/drawing/2014/main" val="10006"/>
                  </a:ext>
                </a:extLst>
              </a:tr>
              <a:tr h="196850">
                <a:tc>
                  <a:txBody>
                    <a:bodyPr/>
                    <a:lstStyle/>
                    <a:p>
                      <a:pPr marL="0" marR="0" lvl="0" indent="0" algn="l" rtl="0">
                        <a:lnSpc>
                          <a:spcPct val="107000"/>
                        </a:lnSpc>
                        <a:spcBef>
                          <a:spcPts val="0"/>
                        </a:spcBef>
                        <a:spcAft>
                          <a:spcPts val="0"/>
                        </a:spcAft>
                        <a:buClr>
                          <a:srgbClr val="FFFFFF"/>
                        </a:buClr>
                        <a:buSzPts val="1200"/>
                        <a:buFont typeface="Calibri"/>
                        <a:buNone/>
                      </a:pPr>
                      <a:r>
                        <a:rPr lang="en" sz="1200" b="1" i="0" u="none" strike="noStrike" cap="none">
                          <a:solidFill>
                            <a:srgbClr val="FFFFFF"/>
                          </a:solidFill>
                          <a:latin typeface="Calibri"/>
                          <a:ea typeface="Calibri"/>
                          <a:cs typeface="Calibri"/>
                          <a:sym typeface="Calibri"/>
                        </a:rPr>
                        <a:t>FCB</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Clr>
                          <a:srgbClr val="000000"/>
                        </a:buClr>
                        <a:buSzPts val="1200"/>
                        <a:buFont typeface="Calibri"/>
                        <a:buNone/>
                      </a:pPr>
                      <a:r>
                        <a:rPr lang="en" sz="1200" b="0" i="0" u="none" strike="noStrike" cap="none">
                          <a:solidFill>
                            <a:srgbClr val="000000"/>
                          </a:solidFill>
                          <a:latin typeface="Calibri"/>
                          <a:ea typeface="Calibri"/>
                          <a:cs typeface="Calibri"/>
                          <a:sym typeface="Calibri"/>
                        </a:rPr>
                        <a:t>Forward</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tc>
                  <a:txBody>
                    <a:bodyPr/>
                    <a:lstStyle/>
                    <a:p>
                      <a:pPr marL="0" marR="0" lvl="0" indent="0" algn="l" rtl="0">
                        <a:lnSpc>
                          <a:spcPct val="107000"/>
                        </a:lnSpc>
                        <a:spcBef>
                          <a:spcPts val="0"/>
                        </a:spcBef>
                        <a:spcAft>
                          <a:spcPts val="0"/>
                        </a:spcAft>
                        <a:buClr>
                          <a:srgbClr val="000000"/>
                        </a:buClr>
                        <a:buSzPts val="1200"/>
                        <a:buFont typeface="Calibri"/>
                        <a:buNone/>
                      </a:pPr>
                      <a:r>
                        <a:rPr lang="en" sz="1200" b="0" i="0" u="none" strike="noStrike" cap="none">
                          <a:solidFill>
                            <a:srgbClr val="000000"/>
                          </a:solidFill>
                          <a:latin typeface="Calibri"/>
                          <a:ea typeface="Calibri"/>
                          <a:cs typeface="Calibri"/>
                          <a:sym typeface="Calibri"/>
                        </a:rPr>
                        <a:t>Messi</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extLst>
                  <a:ext uri="{0D108BD9-81ED-4DB2-BD59-A6C34878D82A}">
                    <a16:rowId xmlns:a16="http://schemas.microsoft.com/office/drawing/2014/main" val="10007"/>
                  </a:ext>
                </a:extLst>
              </a:tr>
              <a:tr h="195250">
                <a:tc>
                  <a:txBody>
                    <a:bodyPr/>
                    <a:lstStyle/>
                    <a:p>
                      <a:pPr marL="0" marR="0" lvl="0" indent="0" algn="l" rtl="0">
                        <a:lnSpc>
                          <a:spcPct val="107000"/>
                        </a:lnSpc>
                        <a:spcBef>
                          <a:spcPts val="0"/>
                        </a:spcBef>
                        <a:spcAft>
                          <a:spcPts val="0"/>
                        </a:spcAft>
                        <a:buClr>
                          <a:srgbClr val="FFFFFF"/>
                        </a:buClr>
                        <a:buSzPts val="1200"/>
                        <a:buFont typeface="Calibri"/>
                        <a:buNone/>
                      </a:pPr>
                      <a:r>
                        <a:rPr lang="en" sz="1200" b="1" i="0" u="none" strike="noStrike" cap="none">
                          <a:solidFill>
                            <a:srgbClr val="FFFFFF"/>
                          </a:solidFill>
                          <a:latin typeface="Calibri"/>
                          <a:ea typeface="Calibri"/>
                          <a:cs typeface="Calibri"/>
                          <a:sym typeface="Calibri"/>
                        </a:rPr>
                        <a:t>FCB</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7000"/>
                        </a:lnSpc>
                        <a:spcBef>
                          <a:spcPts val="0"/>
                        </a:spcBef>
                        <a:spcAft>
                          <a:spcPts val="0"/>
                        </a:spcAft>
                        <a:buClr>
                          <a:srgbClr val="000000"/>
                        </a:buClr>
                        <a:buSzPts val="1200"/>
                        <a:buFont typeface="Calibri"/>
                        <a:buNone/>
                      </a:pPr>
                      <a:r>
                        <a:rPr lang="en" sz="1200" b="0" i="0" u="none" strike="noStrike" cap="none">
                          <a:solidFill>
                            <a:srgbClr val="000000"/>
                          </a:solidFill>
                          <a:latin typeface="Calibri"/>
                          <a:ea typeface="Calibri"/>
                          <a:cs typeface="Calibri"/>
                          <a:sym typeface="Calibri"/>
                        </a:rPr>
                        <a:t>Forward</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tc>
                  <a:txBody>
                    <a:bodyPr/>
                    <a:lstStyle/>
                    <a:p>
                      <a:pPr marL="0" marR="0" lvl="0" indent="0" algn="l" rtl="0">
                        <a:lnSpc>
                          <a:spcPct val="107000"/>
                        </a:lnSpc>
                        <a:spcBef>
                          <a:spcPts val="0"/>
                        </a:spcBef>
                        <a:spcAft>
                          <a:spcPts val="0"/>
                        </a:spcAft>
                        <a:buClr>
                          <a:srgbClr val="000000"/>
                        </a:buClr>
                        <a:buSzPts val="1200"/>
                        <a:buFont typeface="Calibri"/>
                        <a:buNone/>
                      </a:pPr>
                      <a:r>
                        <a:rPr lang="en" sz="1200" b="0" i="0" u="none" strike="noStrike" cap="none">
                          <a:solidFill>
                            <a:srgbClr val="000000"/>
                          </a:solidFill>
                          <a:latin typeface="Calibri"/>
                          <a:ea typeface="Calibri"/>
                          <a:cs typeface="Calibri"/>
                          <a:sym typeface="Calibri"/>
                        </a:rPr>
                        <a:t>Neymar</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p:nvPr/>
        </p:nvSpPr>
        <p:spPr>
          <a:xfrm>
            <a:off x="250825" y="207962"/>
            <a:ext cx="3529012"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6.2.- Normal Forms</a:t>
            </a:r>
            <a:endParaRPr/>
          </a:p>
        </p:txBody>
      </p:sp>
      <p:sp>
        <p:nvSpPr>
          <p:cNvPr id="156" name="Google Shape;156;p20"/>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7" name="Google Shape;157;p20"/>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8</a:t>
            </a:fld>
            <a:endParaRPr/>
          </a:p>
        </p:txBody>
      </p:sp>
      <p:sp>
        <p:nvSpPr>
          <p:cNvPr id="158" name="Google Shape;158;p20"/>
          <p:cNvSpPr txBox="1"/>
          <p:nvPr/>
        </p:nvSpPr>
        <p:spPr>
          <a:xfrm>
            <a:off x="523875" y="1177925"/>
            <a:ext cx="8224837" cy="51704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 sz="1800" b="1" i="0" u="sng" dirty="0">
                <a:solidFill>
                  <a:schemeClr val="dk1"/>
                </a:solidFill>
                <a:latin typeface="Calibri"/>
                <a:ea typeface="Calibri"/>
                <a:cs typeface="Calibri"/>
                <a:sym typeface="Calibri"/>
              </a:rPr>
              <a:t>FN2:</a:t>
            </a:r>
            <a:endParaRPr dirty="0"/>
          </a:p>
          <a:p>
            <a:pPr marL="0" marR="0" lvl="0" indent="0" algn="l" rtl="0">
              <a:lnSpc>
                <a:spcPct val="100000"/>
              </a:lnSpc>
              <a:spcBef>
                <a:spcPts val="0"/>
              </a:spcBef>
              <a:spcAft>
                <a:spcPts val="0"/>
              </a:spcAft>
              <a:buClr>
                <a:schemeClr val="dk1"/>
              </a:buClr>
              <a:buSzPts val="1800"/>
              <a:buFont typeface="Calibri"/>
              <a:buNone/>
            </a:pPr>
            <a:r>
              <a:rPr lang="en" sz="1800" b="0" i="0" u="none" dirty="0">
                <a:solidFill>
                  <a:schemeClr val="dk1"/>
                </a:solidFill>
                <a:latin typeface="Calibri"/>
                <a:ea typeface="Calibri"/>
                <a:cs typeface="Calibri"/>
                <a:sym typeface="Calibri"/>
              </a:rPr>
              <a:t>A DB layout is in FN2 if it is in FN1 and, in addition, each attribute that is not part of the key has complete dependence on the primary key.</a:t>
            </a:r>
            <a:endParaRPr dirty="0"/>
          </a:p>
          <a:p>
            <a:pPr marL="0" marR="0" lvl="0" indent="0" algn="l" rtl="0">
              <a:lnSpc>
                <a:spcPct val="100000"/>
              </a:lnSpc>
              <a:spcBef>
                <a:spcPts val="0"/>
              </a:spcBef>
              <a:spcAft>
                <a:spcPts val="0"/>
              </a:spcAft>
              <a:buClr>
                <a:schemeClr val="dk1"/>
              </a:buClr>
              <a:buSzPts val="1800"/>
              <a:buFont typeface="Calibri"/>
              <a:buNone/>
            </a:pPr>
            <a:r>
              <a:rPr lang="en" sz="1800" b="0" i="0" u="none" dirty="0">
                <a:solidFill>
                  <a:schemeClr val="dk1"/>
                </a:solidFill>
                <a:latin typeface="Calibri"/>
                <a:ea typeface="Calibri"/>
                <a:cs typeface="Calibri"/>
                <a:sym typeface="Calibri"/>
              </a:rPr>
              <a:t>In other words: </a:t>
            </a:r>
            <a:r>
              <a:rPr lang="en" sz="1800" b="0" i="1" u="none" dirty="0">
                <a:solidFill>
                  <a:schemeClr val="dk1"/>
                </a:solidFill>
                <a:latin typeface="Calibri"/>
                <a:ea typeface="Calibri"/>
                <a:cs typeface="Calibri"/>
                <a:sym typeface="Calibri"/>
              </a:rPr>
              <a:t>Each attribute that is not part of the primary key has no dependency on any non-complete part of the key.</a:t>
            </a:r>
            <a:endParaRPr dirty="0"/>
          </a:p>
          <a:p>
            <a:pPr marL="0" marR="0" lvl="0" indent="0" algn="l" rtl="0">
              <a:lnSpc>
                <a:spcPct val="100000"/>
              </a:lnSpc>
              <a:spcBef>
                <a:spcPts val="0"/>
              </a:spcBef>
              <a:spcAft>
                <a:spcPts val="0"/>
              </a:spcAft>
              <a:buClr>
                <a:schemeClr val="dk1"/>
              </a:buClr>
              <a:buSzPts val="2000"/>
              <a:buFont typeface="Calibri"/>
              <a:buNone/>
            </a:pPr>
            <a:endParaRPr sz="20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 sz="1800" b="1" i="0" u="none" dirty="0">
                <a:solidFill>
                  <a:schemeClr val="dk1"/>
                </a:solidFill>
                <a:latin typeface="Calibri"/>
                <a:ea typeface="Calibri"/>
                <a:cs typeface="Calibri"/>
                <a:sym typeface="Calibri"/>
              </a:rPr>
              <a:t>For example:</a:t>
            </a:r>
            <a:endParaRPr dirty="0"/>
          </a:p>
          <a:p>
            <a:pPr marL="0" marR="0" lvl="0" indent="0" algn="l" rtl="0">
              <a:lnSpc>
                <a:spcPct val="100000"/>
              </a:lnSpc>
              <a:spcBef>
                <a:spcPts val="0"/>
              </a:spcBef>
              <a:spcAft>
                <a:spcPts val="0"/>
              </a:spcAft>
              <a:buClr>
                <a:schemeClr val="dk1"/>
              </a:buClr>
              <a:buSzPts val="1800"/>
              <a:buFont typeface="Calibri"/>
              <a:buNone/>
            </a:pPr>
            <a:r>
              <a:rPr lang="en" sz="1800" b="0" i="0" u="none" dirty="0">
                <a:solidFill>
                  <a:schemeClr val="dk1"/>
                </a:solidFill>
                <a:latin typeface="Calibri"/>
                <a:ea typeface="Calibri"/>
                <a:cs typeface="Calibri"/>
                <a:sym typeface="Calibri"/>
              </a:rPr>
              <a:t>If we have a table of modules taken by students,</a:t>
            </a:r>
            <a:endParaRPr dirty="0"/>
          </a:p>
          <a:p>
            <a:pPr marL="0" marR="0" lvl="0" indent="0" algn="l" rtl="0">
              <a:lnSpc>
                <a:spcPct val="100000"/>
              </a:lnSpc>
              <a:spcBef>
                <a:spcPts val="0"/>
              </a:spcBef>
              <a:spcAft>
                <a:spcPts val="0"/>
              </a:spcAft>
              <a:buClr>
                <a:schemeClr val="dk1"/>
              </a:buClr>
              <a:buSzPts val="1800"/>
              <a:buFont typeface="Calibri"/>
              <a:buNone/>
            </a:pPr>
            <a:r>
              <a:rPr lang="en" sz="1800" b="0" i="0" u="none" dirty="0">
                <a:solidFill>
                  <a:schemeClr val="dk1"/>
                </a:solidFill>
                <a:latin typeface="Calibri"/>
                <a:ea typeface="Calibri"/>
                <a:cs typeface="Calibri"/>
                <a:sym typeface="Calibri"/>
              </a:rPr>
              <a:t>COURSES ( </a:t>
            </a:r>
            <a:r>
              <a:rPr lang="en" sz="1800" b="0" i="0" u="sng" dirty="0">
                <a:solidFill>
                  <a:schemeClr val="dk1"/>
                </a:solidFill>
                <a:latin typeface="Calibri"/>
                <a:ea typeface="Calibri"/>
                <a:cs typeface="Calibri"/>
                <a:sym typeface="Calibri"/>
              </a:rPr>
              <a:t>studentcod, modulecod </a:t>
            </a:r>
            <a:r>
              <a:rPr lang="en" sz="1800" b="0" i="0" u="none" dirty="0">
                <a:solidFill>
                  <a:schemeClr val="dk1"/>
                </a:solidFill>
                <a:latin typeface="Calibri"/>
                <a:ea typeface="Calibri"/>
                <a:cs typeface="Calibri"/>
                <a:sym typeface="Calibri"/>
              </a:rPr>
              <a:t>, modulename, finalnote)</a:t>
            </a:r>
            <a:endParaRPr dirty="0"/>
          </a:p>
          <a:p>
            <a:pPr marL="0" marR="0" lvl="0" indent="0" algn="l"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 sz="1800" b="0" i="0" u="none" dirty="0">
                <a:solidFill>
                  <a:schemeClr val="dk1"/>
                </a:solidFill>
                <a:latin typeface="Calibri"/>
                <a:ea typeface="Calibri"/>
                <a:cs typeface="Calibri"/>
                <a:sym typeface="Calibri"/>
              </a:rPr>
              <a:t>This is not in FN2 since an attribute that is not part of the primary key ( </a:t>
            </a:r>
            <a:r>
              <a:rPr lang="en" sz="1800" b="1" i="0" u="none" dirty="0">
                <a:solidFill>
                  <a:schemeClr val="dk1"/>
                </a:solidFill>
                <a:latin typeface="Calibri"/>
                <a:ea typeface="Calibri"/>
                <a:cs typeface="Calibri"/>
                <a:sym typeface="Calibri"/>
              </a:rPr>
              <a:t>moduleName) does not have a complete dependency on the primary key </a:t>
            </a:r>
            <a:r>
              <a:rPr lang="en" sz="1800" b="0" i="0" u="none"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 sz="1800" b="0" i="0" u="none" dirty="0">
                <a:solidFill>
                  <a:schemeClr val="dk1"/>
                </a:solidFill>
                <a:latin typeface="Calibri"/>
                <a:ea typeface="Calibri"/>
                <a:cs typeface="Calibri"/>
                <a:sym typeface="Calibri"/>
              </a:rPr>
              <a:t>It does not have a complete dependency because ModuleName functionally depends on a part of the primary key (in this case on the two parts separately, both StudentCod and ModuleCod).</a:t>
            </a:r>
            <a:endParaRPr dirty="0"/>
          </a:p>
          <a:p>
            <a:pPr marL="0" marR="0" lvl="0" indent="0" algn="l" rtl="0">
              <a:lnSpc>
                <a:spcPct val="100000"/>
              </a:lnSpc>
              <a:spcBef>
                <a:spcPts val="0"/>
              </a:spcBef>
              <a:spcAft>
                <a:spcPts val="0"/>
              </a:spcAft>
              <a:buClr>
                <a:schemeClr val="dk1"/>
              </a:buClr>
              <a:buSzPts val="2000"/>
              <a:buFont typeface="Calibri"/>
              <a:buNone/>
            </a:pPr>
            <a:endParaRPr sz="20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000" b="0" i="0" u="none" dirty="0">
              <a:solidFill>
                <a:schemeClr val="dk1"/>
              </a:solidFill>
              <a:latin typeface="Calibri"/>
              <a:ea typeface="Calibri"/>
              <a:cs typeface="Calibri"/>
              <a:sym typeface="Calibri"/>
            </a:endParaRPr>
          </a:p>
        </p:txBody>
      </p:sp>
      <p:sp>
        <p:nvSpPr>
          <p:cNvPr id="159" name="Google Shape;159;p20"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0" name="Google Shape;160;p20"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1"/>
          <p:cNvSpPr txBox="1"/>
          <p:nvPr/>
        </p:nvSpPr>
        <p:spPr>
          <a:xfrm>
            <a:off x="250825" y="207962"/>
            <a:ext cx="3529012"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6.2.- Normal Forms</a:t>
            </a:r>
            <a:endParaRPr/>
          </a:p>
        </p:txBody>
      </p:sp>
      <p:sp>
        <p:nvSpPr>
          <p:cNvPr id="166" name="Google Shape;166;p21"/>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7" name="Google Shape;167;p21"/>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9</a:t>
            </a:fld>
            <a:endParaRPr/>
          </a:p>
        </p:txBody>
      </p:sp>
      <p:sp>
        <p:nvSpPr>
          <p:cNvPr id="168" name="Google Shape;168;p21"/>
          <p:cNvSpPr txBox="1"/>
          <p:nvPr/>
        </p:nvSpPr>
        <p:spPr>
          <a:xfrm>
            <a:off x="523875" y="1177925"/>
            <a:ext cx="8224837" cy="43703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 sz="1800" b="1" i="0" u="sng" dirty="0">
                <a:solidFill>
                  <a:schemeClr val="dk1"/>
                </a:solidFill>
                <a:latin typeface="Calibri"/>
                <a:ea typeface="Calibri"/>
                <a:cs typeface="Calibri"/>
                <a:sym typeface="Calibri"/>
              </a:rPr>
              <a:t>FN2: Examples</a:t>
            </a:r>
            <a:endParaRPr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n" sz="2000" b="0" i="0" u="none" dirty="0">
                <a:solidFill>
                  <a:schemeClr val="dk1"/>
                </a:solidFill>
                <a:latin typeface="Calibri"/>
                <a:ea typeface="Calibri"/>
                <a:cs typeface="Calibri"/>
                <a:sym typeface="Calibri"/>
              </a:rPr>
              <a:t>In the following example, “Current workplace” has a functional dependency on a part of the key, “Employee, therefore it is not in FN2.</a:t>
            </a:r>
            <a:endParaRPr dirty="0"/>
          </a:p>
          <a:p>
            <a:pPr marL="0" marR="0" lvl="0" indent="0" algn="l" rtl="0">
              <a:lnSpc>
                <a:spcPct val="100000"/>
              </a:lnSpc>
              <a:spcBef>
                <a:spcPts val="0"/>
              </a:spcBef>
              <a:spcAft>
                <a:spcPts val="0"/>
              </a:spcAft>
              <a:buClr>
                <a:schemeClr val="dk1"/>
              </a:buClr>
              <a:buSzPts val="2000"/>
              <a:buFont typeface="Calibri"/>
              <a:buNone/>
            </a:pPr>
            <a:endParaRPr sz="20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endParaRPr sz="20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endParaRPr sz="20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endParaRPr sz="20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endParaRPr sz="20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endParaRPr sz="20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endParaRPr sz="20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endParaRPr sz="20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n" sz="2000" b="0" i="0" u="none" dirty="0">
                <a:solidFill>
                  <a:schemeClr val="dk1"/>
                </a:solidFill>
                <a:latin typeface="Calibri"/>
                <a:ea typeface="Calibri"/>
                <a:cs typeface="Calibri"/>
                <a:sym typeface="Calibri"/>
              </a:rPr>
              <a:t>For it to be there, it would have to be transformed into two tables:</a:t>
            </a:r>
            <a:endParaRPr dirty="0"/>
          </a:p>
          <a:p>
            <a:pPr marL="0" marR="0" lvl="0" indent="0" algn="l" rtl="0">
              <a:lnSpc>
                <a:spcPct val="100000"/>
              </a:lnSpc>
              <a:spcBef>
                <a:spcPts val="0"/>
              </a:spcBef>
              <a:spcAft>
                <a:spcPts val="0"/>
              </a:spcAft>
              <a:buClr>
                <a:schemeClr val="dk1"/>
              </a:buClr>
              <a:buSzPts val="2000"/>
              <a:buFont typeface="Calibri"/>
              <a:buNone/>
            </a:pPr>
            <a:r>
              <a:rPr lang="en" sz="2000" b="0" i="0" u="none" dirty="0">
                <a:solidFill>
                  <a:schemeClr val="dk1"/>
                </a:solidFill>
                <a:latin typeface="Calibri"/>
                <a:ea typeface="Calibri"/>
                <a:cs typeface="Calibri"/>
                <a:sym typeface="Calibri"/>
              </a:rPr>
              <a:t>  </a:t>
            </a:r>
            <a:endParaRPr dirty="0"/>
          </a:p>
          <a:p>
            <a:pPr marL="0" marR="0" lvl="0" indent="0" algn="l" rtl="0">
              <a:lnSpc>
                <a:spcPct val="100000"/>
              </a:lnSpc>
              <a:spcBef>
                <a:spcPts val="0"/>
              </a:spcBef>
              <a:spcAft>
                <a:spcPts val="0"/>
              </a:spcAft>
              <a:buNone/>
            </a:pPr>
            <a:endParaRPr sz="2000" b="0" i="0" u="none" dirty="0">
              <a:solidFill>
                <a:schemeClr val="dk1"/>
              </a:solidFill>
              <a:latin typeface="Calibri"/>
              <a:ea typeface="Calibri"/>
              <a:cs typeface="Calibri"/>
              <a:sym typeface="Calibri"/>
            </a:endParaRPr>
          </a:p>
        </p:txBody>
      </p:sp>
      <p:sp>
        <p:nvSpPr>
          <p:cNvPr id="169" name="Google Shape;169;p21"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0" name="Google Shape;170;p21"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71" name="Google Shape;171;p21"/>
          <p:cNvPicPr preferRelativeResize="0"/>
          <p:nvPr/>
        </p:nvPicPr>
        <p:blipFill rotWithShape="1">
          <a:blip r:embed="rId3">
            <a:alphaModFix/>
          </a:blip>
          <a:srcRect/>
          <a:stretch/>
        </p:blipFill>
        <p:spPr>
          <a:xfrm>
            <a:off x="549275" y="2109787"/>
            <a:ext cx="3462337" cy="2303462"/>
          </a:xfrm>
          <a:prstGeom prst="rect">
            <a:avLst/>
          </a:prstGeom>
          <a:noFill/>
          <a:ln>
            <a:noFill/>
          </a:ln>
        </p:spPr>
      </p:pic>
      <p:pic>
        <p:nvPicPr>
          <p:cNvPr id="172" name="Google Shape;172;p21"/>
          <p:cNvPicPr preferRelativeResize="0"/>
          <p:nvPr/>
        </p:nvPicPr>
        <p:blipFill rotWithShape="1">
          <a:blip r:embed="rId4">
            <a:alphaModFix/>
          </a:blip>
          <a:srcRect/>
          <a:stretch/>
        </p:blipFill>
        <p:spPr>
          <a:xfrm>
            <a:off x="1547812" y="4924425"/>
            <a:ext cx="2355850" cy="1431925"/>
          </a:xfrm>
          <a:prstGeom prst="rect">
            <a:avLst/>
          </a:prstGeom>
          <a:noFill/>
          <a:ln>
            <a:noFill/>
          </a:ln>
        </p:spPr>
      </p:pic>
      <p:pic>
        <p:nvPicPr>
          <p:cNvPr id="173" name="Google Shape;173;p21"/>
          <p:cNvPicPr preferRelativeResize="0"/>
          <p:nvPr/>
        </p:nvPicPr>
        <p:blipFill rotWithShape="1">
          <a:blip r:embed="rId5">
            <a:alphaModFix/>
          </a:blip>
          <a:srcRect/>
          <a:stretch/>
        </p:blipFill>
        <p:spPr>
          <a:xfrm>
            <a:off x="6274191" y="4924424"/>
            <a:ext cx="1517210" cy="1651793"/>
          </a:xfrm>
          <a:prstGeom prst="rect">
            <a:avLst/>
          </a:prstGeom>
          <a:noFill/>
          <a:ln>
            <a:noFill/>
          </a:ln>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963</TotalTime>
  <Words>1607</Words>
  <Application>Microsoft Office PowerPoint</Application>
  <PresentationFormat>On-screen Show (4:3)</PresentationFormat>
  <Paragraphs>318</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Cambria Math</vt:lpstr>
      <vt:lpstr>Times New Roman</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Aitor Carreño Marqués</cp:lastModifiedBy>
  <cp:revision>13</cp:revision>
  <dcterms:modified xsi:type="dcterms:W3CDTF">2023-11-21T09:20:34Z</dcterms:modified>
</cp:coreProperties>
</file>