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748821-5EB3-4425-9601-094D479315CE}">
  <a:tblStyle styleId="{17748821-5EB3-4425-9601-094D479315C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8" name="Shape 78"/>
        <p:cNvGrpSpPr/>
        <p:nvPr/>
      </p:nvGrpSpPr>
      <p:grpSpPr>
        <a:xfrm>
          <a:off x="0" y="0"/>
          <a:ext cx="0" cy="0"/>
          <a:chOff x="0" y="0"/>
          <a:chExt cx="0" cy="0"/>
        </a:xfrm>
      </p:grpSpPr>
      <p:sp>
        <p:nvSpPr>
          <p:cNvPr id="79" name="Google Shape;79;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7" name="Google Shape;47;p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1" name="Google Shape;61;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r="5400000" dist="50800">
              <a:srgbClr val="E2F0D9"/>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Unidad 2</a:t>
            </a:r>
            <a:r>
              <a:rPr b="0" i="0" lang="en-US" sz="4400" u="none" cap="none" strike="noStrike">
                <a:solidFill>
                  <a:schemeClr val="dk1"/>
                </a:solidFill>
                <a:latin typeface="Calibri"/>
                <a:ea typeface="Calibri"/>
                <a:cs typeface="Calibri"/>
                <a:sym typeface="Calibri"/>
              </a:rPr>
              <a:t>:</a:t>
            </a:r>
            <a:endParaRPr/>
          </a:p>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Diseño Lógico de Bases de Datos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fmla="val 16667" name="adj"/>
            </a:avLst>
          </a:prstGeom>
          <a:solidFill>
            <a:srgbClr val="2F5597"/>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Bases de Datos</a:t>
            </a:r>
            <a:endParaRPr/>
          </a:p>
        </p:txBody>
      </p:sp>
      <p:sp>
        <p:nvSpPr>
          <p:cNvPr id="90" name="Google Shape;90;p1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180" name="Google Shape;180;p22"/>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1" name="Google Shape;181;p2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82" name="Google Shape;182;p22"/>
          <p:cNvSpPr txBox="1"/>
          <p:nvPr/>
        </p:nvSpPr>
        <p:spPr>
          <a:xfrm>
            <a:off x="307975" y="612775"/>
            <a:ext cx="7991475" cy="224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Los atributos de una entidad, se representan mediante pequeños círculos unidos a la entidad por una línea. Al lado de cada círculo se escribe el nombre del atributo.</a:t>
            </a:r>
            <a:endParaRPr/>
          </a:p>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a:solidFill>
                <a:schemeClr val="dk1"/>
              </a:solidFill>
              <a:latin typeface="Calibri"/>
              <a:ea typeface="Calibri"/>
              <a:cs typeface="Calibri"/>
              <a:sym typeface="Calibri"/>
            </a:endParaRPr>
          </a:p>
        </p:txBody>
      </p:sp>
      <p:sp>
        <p:nvSpPr>
          <p:cNvPr descr="Resultado de imagen de ordenador ficheros" id="183" name="Google Shape;183;p22"/>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84" name="Google Shape;184;p22"/>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5" name="Google Shape;185;p22"/>
          <p:cNvPicPr preferRelativeResize="0"/>
          <p:nvPr/>
        </p:nvPicPr>
        <p:blipFill rotWithShape="1">
          <a:blip r:embed="rId3">
            <a:alphaModFix/>
          </a:blip>
          <a:srcRect b="0" l="0" r="0" t="0"/>
          <a:stretch/>
        </p:blipFill>
        <p:spPr>
          <a:xfrm>
            <a:off x="2517775" y="2871787"/>
            <a:ext cx="3571875"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191" name="Google Shape;191;p23"/>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2" name="Google Shape;192;p2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93" name="Google Shape;193;p23"/>
          <p:cNvSpPr txBox="1"/>
          <p:nvPr/>
        </p:nvSpPr>
        <p:spPr>
          <a:xfrm>
            <a:off x="307975" y="612775"/>
            <a:ext cx="7991475" cy="26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sng">
                <a:solidFill>
                  <a:schemeClr val="dk1"/>
                </a:solidFill>
                <a:latin typeface="Calibri"/>
                <a:ea typeface="Calibri"/>
                <a:cs typeface="Calibri"/>
                <a:sym typeface="Calibri"/>
              </a:rPr>
              <a:t>Dominios de los atributos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El </a:t>
            </a:r>
            <a:r>
              <a:rPr b="1" i="1" lang="en-US" sz="2000" u="none">
                <a:solidFill>
                  <a:schemeClr val="dk1"/>
                </a:solidFill>
                <a:latin typeface="Calibri"/>
                <a:ea typeface="Calibri"/>
                <a:cs typeface="Calibri"/>
                <a:sym typeface="Calibri"/>
              </a:rPr>
              <a:t>dominio</a:t>
            </a:r>
            <a:r>
              <a:rPr b="0" i="1" lang="en-US" sz="2000" u="none">
                <a:solidFill>
                  <a:schemeClr val="dk1"/>
                </a:solidFill>
                <a:latin typeface="Calibri"/>
                <a:ea typeface="Calibri"/>
                <a:cs typeface="Calibri"/>
                <a:sym typeface="Calibri"/>
              </a:rPr>
              <a:t> de un atributo es todo el conjunto de valores que se pueden asignar a ese atributo.</a:t>
            </a:r>
            <a:endParaRPr/>
          </a:p>
          <a:p>
            <a:pPr indent="0" lvl="0" marL="0" marR="0" rtl="0" algn="l">
              <a:lnSpc>
                <a:spcPct val="100000"/>
              </a:lnSpc>
              <a:spcBef>
                <a:spcPts val="0"/>
              </a:spcBef>
              <a:spcAft>
                <a:spcPts val="0"/>
              </a:spcAft>
              <a:buClr>
                <a:schemeClr val="dk1"/>
              </a:buClr>
              <a:buSzPts val="2000"/>
              <a:buFont typeface="Calibri"/>
              <a:buNone/>
            </a:pPr>
            <a:r>
              <a:t/>
            </a:r>
            <a:endParaRPr b="0" i="1"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 </a:t>
            </a:r>
            <a:endParaRPr b="1" i="1"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1" sz="2000" u="none">
              <a:solidFill>
                <a:schemeClr val="dk1"/>
              </a:solidFill>
              <a:latin typeface="Calibri"/>
              <a:ea typeface="Calibri"/>
              <a:cs typeface="Calibri"/>
              <a:sym typeface="Calibri"/>
            </a:endParaRPr>
          </a:p>
        </p:txBody>
      </p:sp>
      <p:sp>
        <p:nvSpPr>
          <p:cNvPr descr="Resultado de imagen de ordenador ficheros" id="194" name="Google Shape;194;p23"/>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95" name="Google Shape;195;p23"/>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96" name="Google Shape;196;p23"/>
          <p:cNvGraphicFramePr/>
          <p:nvPr/>
        </p:nvGraphicFramePr>
        <p:xfrm>
          <a:off x="1403350" y="3221037"/>
          <a:ext cx="3000000" cy="3000000"/>
        </p:xfrm>
        <a:graphic>
          <a:graphicData uri="http://schemas.openxmlformats.org/drawingml/2006/table">
            <a:tbl>
              <a:tblPr>
                <a:noFill/>
                <a:tableStyleId>{17748821-5EB3-4425-9601-094D479315CE}</a:tableStyleId>
              </a:tblPr>
              <a:tblGrid>
                <a:gridCol w="2663825"/>
                <a:gridCol w="3673475"/>
              </a:tblGrid>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Atributo</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Dominio</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DNI</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Cadena de caracteres de longitud 9</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Nombre</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Cadena de caracteres de longitud 20</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Apellidos</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Cadena de caracteres de longitud 30</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339725">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Antig</a:t>
                      </a:r>
                      <a:r>
                        <a:rPr b="1" lang="en-US" sz="1600">
                          <a:solidFill>
                            <a:srgbClr val="FFFFFF"/>
                          </a:solidFill>
                          <a:latin typeface="Calibri"/>
                          <a:ea typeface="Calibri"/>
                          <a:cs typeface="Calibri"/>
                          <a:sym typeface="Calibri"/>
                        </a:rPr>
                        <a:t>ü</a:t>
                      </a:r>
                      <a:r>
                        <a:rPr b="1" i="0" lang="en-US" sz="1600" u="none" cap="none" strike="noStrike">
                          <a:solidFill>
                            <a:srgbClr val="FFFFFF"/>
                          </a:solidFill>
                          <a:latin typeface="Calibri"/>
                          <a:ea typeface="Calibri"/>
                          <a:cs typeface="Calibri"/>
                          <a:sym typeface="Calibri"/>
                        </a:rPr>
                        <a:t>edad</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Fecha</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Salario</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Número real con dos decimales</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Categoria</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Enumerado de Categorías</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341300">
                <a:tc>
                  <a:txBody>
                    <a:bodyPr/>
                    <a:lstStyle/>
                    <a:p>
                      <a:pPr indent="0" lvl="0" marL="0" marR="0" rtl="0" algn="just">
                        <a:lnSpc>
                          <a:spcPct val="107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JornadaCompleta</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Verdadero/Falso</a:t>
                      </a:r>
                      <a:endParaRPr/>
                    </a:p>
                  </a:txBody>
                  <a:tcPr marT="0" marB="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
        <p:nvSpPr>
          <p:cNvPr id="197" name="Google Shape;197;p23"/>
          <p:cNvSpPr txBox="1"/>
          <p:nvPr/>
        </p:nvSpPr>
        <p:spPr>
          <a:xfrm>
            <a:off x="307975" y="2498725"/>
            <a:ext cx="6615112" cy="6762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Ejemplos de atributos y dominios de una entidad </a:t>
            </a:r>
            <a:r>
              <a:rPr b="1" i="0" lang="en-US" sz="2000" u="none">
                <a:solidFill>
                  <a:schemeClr val="dk1"/>
                </a:solidFill>
                <a:latin typeface="Calibri"/>
                <a:ea typeface="Calibri"/>
                <a:cs typeface="Calibri"/>
                <a:sym typeface="Calibri"/>
              </a:rPr>
              <a:t>EMPLEADO:</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03" name="Google Shape;203;p24"/>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4" name="Google Shape;204;p2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05" name="Google Shape;205;p24"/>
          <p:cNvSpPr txBox="1"/>
          <p:nvPr/>
        </p:nvSpPr>
        <p:spPr>
          <a:xfrm>
            <a:off x="307975" y="612775"/>
            <a:ext cx="7991475" cy="4462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Ejercicio 1: </a:t>
            </a:r>
            <a:endParaRPr/>
          </a:p>
          <a:p>
            <a:pPr indent="0" lvl="1" marL="45720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Indica cual sería el dominio de cada uno de los siguientes atributos de la entidad PERSONA:</a:t>
            </a:r>
            <a:endParaRPr/>
          </a:p>
          <a:p>
            <a:pPr indent="0" lvl="1" marL="457200" marR="0" rtl="0" algn="l">
              <a:lnSpc>
                <a:spcPct val="100000"/>
              </a:lnSpc>
              <a:spcBef>
                <a:spcPts val="0"/>
              </a:spcBef>
              <a:spcAft>
                <a:spcPts val="0"/>
              </a:spcAft>
              <a:buClr>
                <a:schemeClr val="dk1"/>
              </a:buClr>
              <a:buSzPts val="2000"/>
              <a:buFont typeface="Calibri"/>
              <a:buNone/>
            </a:pPr>
            <a:r>
              <a:t/>
            </a:r>
            <a:endParaRPr b="0" i="1" sz="2000" u="none" cap="none" strike="noStrike">
              <a:solidFill>
                <a:schemeClr val="dk1"/>
              </a:solidFill>
              <a:latin typeface="Arial"/>
              <a:ea typeface="Arial"/>
              <a:cs typeface="Arial"/>
              <a:sym typeface="Arial"/>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Fecha de nacimiento</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Localidad de nacimiento</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Edad</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EsMayorDeEdad</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DNI</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Teléfonos</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Nombre</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Apellidos</a:t>
            </a:r>
            <a:endParaRPr/>
          </a:p>
        </p:txBody>
      </p:sp>
      <p:sp>
        <p:nvSpPr>
          <p:cNvPr descr="Resultado de imagen de ordenador ficheros" id="206" name="Google Shape;206;p24"/>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07" name="Google Shape;207;p24"/>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13" name="Google Shape;213;p25"/>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4" name="Google Shape;214;p2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15" name="Google Shape;215;p25"/>
          <p:cNvSpPr txBox="1"/>
          <p:nvPr/>
        </p:nvSpPr>
        <p:spPr>
          <a:xfrm>
            <a:off x="307975" y="612775"/>
            <a:ext cx="7991475" cy="26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Tipos de atributos: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Atributos simples y atributos compuestos: </a:t>
            </a:r>
            <a:r>
              <a:rPr b="0" i="0" lang="en-US" sz="2000" u="none">
                <a:solidFill>
                  <a:schemeClr val="dk1"/>
                </a:solidFill>
                <a:latin typeface="Calibri"/>
                <a:ea typeface="Calibri"/>
                <a:cs typeface="Calibri"/>
                <a:sym typeface="Calibri"/>
              </a:rPr>
              <a:t>Un atributo es simple si su contenido no se considera dividido en partes, por ejemplo NOMBRE. Es compuesto si admite dividirse en partes. Por ejemplo, FECHA podría ser compuesto si se considera que de FECHA se puede usar aisladamente DIA, MES y AÑO.</a:t>
            </a:r>
            <a:endParaRPr/>
          </a:p>
        </p:txBody>
      </p:sp>
      <p:sp>
        <p:nvSpPr>
          <p:cNvPr descr="Resultado de imagen de ordenador ficheros" id="216" name="Google Shape;216;p2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17" name="Google Shape;217;p2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Resultado de imagen de atributos simples y compuestos base de datos" id="218" name="Google Shape;218;p25"/>
          <p:cNvPicPr preferRelativeResize="0"/>
          <p:nvPr/>
        </p:nvPicPr>
        <p:blipFill rotWithShape="1">
          <a:blip r:embed="rId3">
            <a:alphaModFix/>
          </a:blip>
          <a:srcRect b="10658" l="0" r="0" t="0"/>
          <a:stretch/>
        </p:blipFill>
        <p:spPr>
          <a:xfrm>
            <a:off x="1476375" y="3389312"/>
            <a:ext cx="6302375" cy="18399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24" name="Google Shape;224;p26"/>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5" name="Google Shape;225;p2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26" name="Google Shape;226;p26"/>
          <p:cNvSpPr txBox="1"/>
          <p:nvPr/>
        </p:nvSpPr>
        <p:spPr>
          <a:xfrm>
            <a:off x="307975" y="612775"/>
            <a:ext cx="7991475" cy="3294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Tipos de atributos:</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Atributos monovaluados y atributos multivaluados: </a:t>
            </a:r>
            <a:r>
              <a:rPr b="0" i="0" lang="en-US" sz="2000" u="none">
                <a:solidFill>
                  <a:schemeClr val="dk1"/>
                </a:solidFill>
                <a:latin typeface="Calibri"/>
                <a:ea typeface="Calibri"/>
                <a:cs typeface="Calibri"/>
                <a:sym typeface="Calibri"/>
              </a:rPr>
              <a:t>Un atributo es monovaluado si admite para cada elemento de la entidad un solo valor, por ejemplo nombre de una persona sería monovaluado. Si un atributo admite una lista de valores para cada elemento, sería multivaluado, por ejemplo si un atributo de la entidad CLIENTE fuese teléfono_cliente, éste podría ser  atributo multivaluado</a:t>
            </a:r>
            <a:r>
              <a:rPr b="0" i="0" lang="en-US" sz="1800" u="none">
                <a:solidFill>
                  <a:schemeClr val="dk1"/>
                </a:solidFill>
                <a:latin typeface="Calibri"/>
                <a:ea typeface="Calibri"/>
                <a:cs typeface="Calibri"/>
                <a:sym typeface="Calibri"/>
              </a:rPr>
              <a:t>.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a:solidFill>
                <a:schemeClr val="dk1"/>
              </a:solidFill>
              <a:latin typeface="Calibri"/>
              <a:ea typeface="Calibri"/>
              <a:cs typeface="Calibri"/>
              <a:sym typeface="Calibri"/>
            </a:endParaRPr>
          </a:p>
        </p:txBody>
      </p:sp>
      <p:sp>
        <p:nvSpPr>
          <p:cNvPr descr="Resultado de imagen de ordenador ficheros" id="227" name="Google Shape;227;p2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28" name="Google Shape;228;p2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29" name="Google Shape;229;p26"/>
          <p:cNvPicPr preferRelativeResize="0"/>
          <p:nvPr/>
        </p:nvPicPr>
        <p:blipFill rotWithShape="1">
          <a:blip r:embed="rId3">
            <a:alphaModFix/>
          </a:blip>
          <a:srcRect b="0" l="0" r="0" t="0"/>
          <a:stretch/>
        </p:blipFill>
        <p:spPr>
          <a:xfrm>
            <a:off x="2284412" y="4062412"/>
            <a:ext cx="4173537" cy="174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35" name="Google Shape;235;p27"/>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6" name="Google Shape;236;p2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37" name="Google Shape;237;p27"/>
          <p:cNvSpPr txBox="1"/>
          <p:nvPr/>
        </p:nvSpPr>
        <p:spPr>
          <a:xfrm>
            <a:off x="460375" y="730250"/>
            <a:ext cx="7991475" cy="4308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Tipos de atributos:</a:t>
            </a:r>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Atributos obligatorios y atributos opcionales: </a:t>
            </a:r>
            <a:r>
              <a:rPr b="0" i="0" lang="en-US" sz="2000" u="none">
                <a:solidFill>
                  <a:schemeClr val="dk1"/>
                </a:solidFill>
                <a:latin typeface="Calibri"/>
                <a:ea typeface="Calibri"/>
                <a:cs typeface="Calibri"/>
                <a:sym typeface="Calibri"/>
              </a:rPr>
              <a:t>Un atributo es obligatorio si para todo elemento debe contener algún valor y es opcional si puede haber elementos que no tengan asignado ningún valor para ese atributo. Por ejemplo, el atributo </a:t>
            </a:r>
            <a:r>
              <a:rPr b="1" i="0" lang="en-US" sz="2000" u="none">
                <a:solidFill>
                  <a:schemeClr val="dk1"/>
                </a:solidFill>
                <a:latin typeface="Calibri"/>
                <a:ea typeface="Calibri"/>
                <a:cs typeface="Calibri"/>
                <a:sym typeface="Calibri"/>
              </a:rPr>
              <a:t>Aficiones</a:t>
            </a:r>
            <a:r>
              <a:rPr b="0" i="0" lang="en-US" sz="2000" u="none">
                <a:solidFill>
                  <a:schemeClr val="dk1"/>
                </a:solidFill>
                <a:latin typeface="Calibri"/>
                <a:ea typeface="Calibri"/>
                <a:cs typeface="Calibri"/>
                <a:sym typeface="Calibri"/>
              </a:rPr>
              <a:t> podría ser opcional para una entidad </a:t>
            </a:r>
            <a:r>
              <a:rPr b="1" i="0" lang="en-US" sz="2000" u="none">
                <a:solidFill>
                  <a:schemeClr val="dk1"/>
                </a:solidFill>
                <a:latin typeface="Calibri"/>
                <a:ea typeface="Calibri"/>
                <a:cs typeface="Calibri"/>
                <a:sym typeface="Calibri"/>
              </a:rPr>
              <a:t>CLIENTE.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Un atributo opcional se representa:</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38" name="Google Shape;238;p27"/>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39" name="Google Shape;239;p27"/>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40" name="Google Shape;240;p27"/>
          <p:cNvPicPr preferRelativeResize="0"/>
          <p:nvPr/>
        </p:nvPicPr>
        <p:blipFill rotWithShape="1">
          <a:blip r:embed="rId3">
            <a:alphaModFix/>
          </a:blip>
          <a:srcRect b="0" l="0" r="0" t="0"/>
          <a:stretch/>
        </p:blipFill>
        <p:spPr>
          <a:xfrm>
            <a:off x="2668587" y="4332287"/>
            <a:ext cx="2943225" cy="73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46" name="Google Shape;246;p28"/>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7" name="Google Shape;247;p2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48" name="Google Shape;248;p28"/>
          <p:cNvSpPr txBox="1"/>
          <p:nvPr/>
        </p:nvSpPr>
        <p:spPr>
          <a:xfrm>
            <a:off x="307975" y="612775"/>
            <a:ext cx="7991475" cy="3694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Atributos derivados y no derivados: </a:t>
            </a:r>
            <a:r>
              <a:rPr b="0" i="0" lang="en-US" sz="2000" u="none">
                <a:solidFill>
                  <a:schemeClr val="dk1"/>
                </a:solidFill>
                <a:latin typeface="Calibri"/>
                <a:ea typeface="Calibri"/>
                <a:cs typeface="Calibri"/>
                <a:sym typeface="Calibri"/>
              </a:rPr>
              <a:t>Un atributo es derivado si se puede obtener a partir de los datos contenidos en otros atributos y es no derivado si su valor no depende de ningún otro atributo. Un atributo derivado podría ser IMPORTE DE VENTA si los valores para ese atributo se obtuviesen a través de los atributos UNIDADES VENDIDAS y PRECIO UNIDAD.</a:t>
            </a:r>
            <a:endParaRPr/>
          </a:p>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No es recomendable usar atributos derivados.</a:t>
            </a:r>
            <a:endParaRPr/>
          </a:p>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a:solidFill>
                <a:schemeClr val="dk1"/>
              </a:solidFill>
              <a:latin typeface="Calibri"/>
              <a:ea typeface="Calibri"/>
              <a:cs typeface="Calibri"/>
              <a:sym typeface="Calibri"/>
            </a:endParaRPr>
          </a:p>
        </p:txBody>
      </p:sp>
      <p:sp>
        <p:nvSpPr>
          <p:cNvPr descr="Resultado de imagen de ordenador ficheros" id="249" name="Google Shape;249;p28"/>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50" name="Google Shape;250;p28"/>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56" name="Google Shape;256;p29"/>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7" name="Google Shape;257;p2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58" name="Google Shape;258;p29"/>
          <p:cNvSpPr txBox="1"/>
          <p:nvPr/>
        </p:nvSpPr>
        <p:spPr>
          <a:xfrm>
            <a:off x="307975" y="612775"/>
            <a:ext cx="7991475" cy="5048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Clave : </a:t>
            </a:r>
            <a:r>
              <a:rPr b="0" i="0" lang="en-US" sz="2000" u="none">
                <a:solidFill>
                  <a:schemeClr val="dk1"/>
                </a:solidFill>
                <a:latin typeface="Calibri"/>
                <a:ea typeface="Calibri"/>
                <a:cs typeface="Calibri"/>
                <a:sym typeface="Calibri"/>
              </a:rPr>
              <a:t>Una clave sirve para </a:t>
            </a:r>
            <a:r>
              <a:rPr b="0" i="0" lang="en-US" sz="2000" u="sng">
                <a:solidFill>
                  <a:schemeClr val="dk1"/>
                </a:solidFill>
                <a:latin typeface="Calibri"/>
                <a:ea typeface="Calibri"/>
                <a:cs typeface="Calibri"/>
                <a:sym typeface="Calibri"/>
              </a:rPr>
              <a:t>identificar de forma única</a:t>
            </a:r>
            <a:r>
              <a:rPr b="0" i="0" lang="en-US" sz="2000" u="none">
                <a:solidFill>
                  <a:schemeClr val="dk1"/>
                </a:solidFill>
                <a:latin typeface="Calibri"/>
                <a:ea typeface="Calibri"/>
                <a:cs typeface="Calibri"/>
                <a:sym typeface="Calibri"/>
              </a:rPr>
              <a:t> a cada elemento de una entidad. Una clave </a:t>
            </a:r>
            <a:r>
              <a:rPr b="0" i="0" lang="en-US" sz="2000" u="sng">
                <a:solidFill>
                  <a:schemeClr val="dk1"/>
                </a:solidFill>
                <a:latin typeface="Calibri"/>
                <a:ea typeface="Calibri"/>
                <a:cs typeface="Calibri"/>
                <a:sym typeface="Calibri"/>
              </a:rPr>
              <a:t>puede estar formada por un solo atributo o por varios.</a:t>
            </a:r>
            <a:r>
              <a:rPr b="0" i="0" lang="en-US" sz="2000" u="none">
                <a:solidFill>
                  <a:schemeClr val="dk1"/>
                </a:solidFill>
                <a:latin typeface="Calibri"/>
                <a:ea typeface="Calibri"/>
                <a:cs typeface="Calibri"/>
                <a:sym typeface="Calibri"/>
              </a:rPr>
              <a:t> En una clave no se pueden repetir valores, es decir, no puede haber dos elementos de la misma entidad con la misma clave. En una entidad puede haber dos tipos de clave:</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Clave primaria o principal: </a:t>
            </a:r>
            <a:r>
              <a:rPr b="0" i="0" lang="en-US" sz="2000" u="none">
                <a:solidFill>
                  <a:schemeClr val="dk1"/>
                </a:solidFill>
                <a:latin typeface="Calibri"/>
                <a:ea typeface="Calibri"/>
                <a:cs typeface="Calibri"/>
                <a:sym typeface="Calibri"/>
              </a:rPr>
              <a:t>Dentro de los conjuntos de atributos que pueden permitir identificar a los elementos de una entidad, debería ser la que se considera más adecuada en base a una serie de requisitos: </a:t>
            </a:r>
            <a:r>
              <a:rPr b="1" i="0" lang="en-US" sz="2000" u="none">
                <a:solidFill>
                  <a:schemeClr val="dk1"/>
                </a:solidFill>
                <a:latin typeface="Calibri"/>
                <a:ea typeface="Calibri"/>
                <a:cs typeface="Calibri"/>
                <a:sym typeface="Calibri"/>
              </a:rPr>
              <a:t>simplicidad, longitud, representatividad, estabilidad.</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Clave secundaria o alternativa. </a:t>
            </a:r>
            <a:r>
              <a:rPr b="0" i="0" lang="en-US" sz="2000" u="none">
                <a:solidFill>
                  <a:schemeClr val="dk1"/>
                </a:solidFill>
                <a:latin typeface="Calibri"/>
                <a:ea typeface="Calibri"/>
                <a:cs typeface="Calibri"/>
                <a:sym typeface="Calibri"/>
              </a:rPr>
              <a:t>Puede haber varias en una entidad pero no se debe abusar de estas claves. Serán todas aquellas que decidamos, aparte de la primaria.</a:t>
            </a:r>
            <a:endParaRPr/>
          </a:p>
        </p:txBody>
      </p:sp>
      <p:sp>
        <p:nvSpPr>
          <p:cNvPr descr="Resultado de imagen de ordenador ficheros" id="259" name="Google Shape;259;p2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60" name="Google Shape;260;p2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66" name="Google Shape;266;p30"/>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7" name="Google Shape;267;p3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68" name="Google Shape;268;p30"/>
          <p:cNvSpPr txBox="1"/>
          <p:nvPr/>
        </p:nvSpPr>
        <p:spPr>
          <a:xfrm>
            <a:off x="307975" y="612775"/>
            <a:ext cx="7991475" cy="1046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Representación de los atributos:</a:t>
            </a:r>
            <a:endParaRPr/>
          </a:p>
        </p:txBody>
      </p:sp>
      <p:sp>
        <p:nvSpPr>
          <p:cNvPr descr="Resultado de imagen de ordenador ficheros" id="269" name="Google Shape;269;p30"/>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70" name="Google Shape;270;p30"/>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71" name="Google Shape;271;p30"/>
          <p:cNvPicPr preferRelativeResize="0"/>
          <p:nvPr/>
        </p:nvPicPr>
        <p:blipFill rotWithShape="1">
          <a:blip r:embed="rId3">
            <a:alphaModFix/>
          </a:blip>
          <a:srcRect b="0" l="0" r="0" t="0"/>
          <a:stretch/>
        </p:blipFill>
        <p:spPr>
          <a:xfrm>
            <a:off x="1042987" y="1989137"/>
            <a:ext cx="6867525" cy="370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277" name="Google Shape;277;p31"/>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8" name="Google Shape;278;p3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279" name="Google Shape;279;p31"/>
          <p:cNvSpPr txBox="1"/>
          <p:nvPr/>
        </p:nvSpPr>
        <p:spPr>
          <a:xfrm>
            <a:off x="307975" y="612775"/>
            <a:ext cx="7991475" cy="4770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Ejercicio 2: </a:t>
            </a:r>
            <a:endParaRPr/>
          </a:p>
          <a:p>
            <a:pPr indent="0" lvl="1" marL="45720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000"/>
              <a:buFont typeface="Arial"/>
              <a:buNone/>
            </a:pPr>
            <a:r>
              <a:rPr b="0" i="1" lang="en-US" sz="2000" u="none" cap="none" strike="noStrike">
                <a:solidFill>
                  <a:schemeClr val="dk1"/>
                </a:solidFill>
                <a:latin typeface="Arial"/>
                <a:ea typeface="Arial"/>
                <a:cs typeface="Arial"/>
                <a:sym typeface="Arial"/>
              </a:rPr>
              <a:t>Justifica si los siguientes atributos sería obligatorios-opcionales, compuestos-simples,  derivado-no derivado, monovaluado-multivaluado.</a:t>
            </a:r>
            <a:endParaRPr/>
          </a:p>
          <a:p>
            <a:pPr indent="0" lvl="1" marL="457200" marR="0" rtl="0" algn="l">
              <a:lnSpc>
                <a:spcPct val="100000"/>
              </a:lnSpc>
              <a:spcBef>
                <a:spcPts val="0"/>
              </a:spcBef>
              <a:spcAft>
                <a:spcPts val="0"/>
              </a:spcAft>
              <a:buClr>
                <a:schemeClr val="dk1"/>
              </a:buClr>
              <a:buSzPts val="2000"/>
              <a:buFont typeface="Calibri"/>
              <a:buNone/>
            </a:pPr>
            <a:r>
              <a:t/>
            </a:r>
            <a:endParaRPr b="0" i="1" sz="2000" u="none" cap="none" strike="noStrike">
              <a:solidFill>
                <a:schemeClr val="dk1"/>
              </a:solidFill>
              <a:latin typeface="Arial"/>
              <a:ea typeface="Arial"/>
              <a:cs typeface="Arial"/>
              <a:sym typeface="Arial"/>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Fecha de nacimiento</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Localidad de nacimiento</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Edad</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EsMayorDeEdad</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DNI</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Teléfonos</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Nombre</a:t>
            </a:r>
            <a:endParaRPr/>
          </a:p>
          <a:p>
            <a:pPr indent="-127000" lvl="1" marL="457200" marR="0" rtl="0" algn="l">
              <a:lnSpc>
                <a:spcPct val="100000"/>
              </a:lnSpc>
              <a:spcBef>
                <a:spcPts val="0"/>
              </a:spcBef>
              <a:spcAft>
                <a:spcPts val="0"/>
              </a:spcAft>
              <a:buClr>
                <a:schemeClr val="dk1"/>
              </a:buClr>
              <a:buSzPts val="2000"/>
              <a:buFont typeface="Arial"/>
              <a:buChar char="•"/>
            </a:pPr>
            <a:r>
              <a:rPr b="0" i="1" lang="en-US" sz="2000" u="none" cap="none" strike="noStrike">
                <a:solidFill>
                  <a:schemeClr val="dk1"/>
                </a:solidFill>
                <a:latin typeface="Arial"/>
                <a:ea typeface="Arial"/>
                <a:cs typeface="Arial"/>
                <a:sym typeface="Arial"/>
              </a:rPr>
              <a:t>Apellidos</a:t>
            </a:r>
            <a:endParaRPr/>
          </a:p>
        </p:txBody>
      </p:sp>
      <p:sp>
        <p:nvSpPr>
          <p:cNvPr descr="Resultado de imagen de ordenador ficheros" id="280" name="Google Shape;280;p31"/>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281" name="Google Shape;281;p31"/>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96" name="Google Shape;96;p14"/>
          <p:cNvSpPr txBox="1"/>
          <p:nvPr/>
        </p:nvSpPr>
        <p:spPr>
          <a:xfrm>
            <a:off x="210350" y="476387"/>
            <a:ext cx="8464500" cy="5253000"/>
          </a:xfrm>
          <a:prstGeom prst="rect">
            <a:avLst/>
          </a:prstGeom>
          <a:noFill/>
          <a:ln>
            <a:noFill/>
          </a:ln>
        </p:spPr>
        <p:txBody>
          <a:bodyPr anchorCtr="0" anchor="t" bIns="45700" lIns="91425" spcFirstLastPara="1" rIns="91425" wrap="square" tIns="45700">
            <a:noAutofit/>
          </a:bodyPr>
          <a:lstStyle/>
          <a:p>
            <a:pPr indent="323850" lvl="0" marL="0" marR="0" rtl="0" algn="l">
              <a:lnSpc>
                <a:spcPct val="100000"/>
              </a:lnSpc>
              <a:spcBef>
                <a:spcPts val="0"/>
              </a:spcBef>
              <a:spcAft>
                <a:spcPts val="0"/>
              </a:spcAft>
              <a:buClr>
                <a:srgbClr val="C00000"/>
              </a:buClr>
              <a:buSzPts val="1800"/>
              <a:buFont typeface="Times New Roman"/>
              <a:buNone/>
            </a:pPr>
            <a:r>
              <a:rPr b="1" i="0" lang="en-US" sz="1800" u="none">
                <a:solidFill>
                  <a:srgbClr val="C00000"/>
                </a:solidFill>
                <a:latin typeface="Times New Roman"/>
                <a:ea typeface="Times New Roman"/>
                <a:cs typeface="Times New Roman"/>
                <a:sym typeface="Times New Roman"/>
              </a:rPr>
              <a:t>UNIDAD 2: DISEÑO LÓGICO DE BASES DE DATOS</a:t>
            </a:r>
            <a:endParaRPr/>
          </a:p>
          <a:p>
            <a:pPr indent="323850" lvl="0" marL="0" marR="0" rtl="0" algn="l">
              <a:lnSpc>
                <a:spcPct val="100000"/>
              </a:lnSpc>
              <a:spcBef>
                <a:spcPts val="0"/>
              </a:spcBef>
              <a:spcAft>
                <a:spcPts val="0"/>
              </a:spcAft>
              <a:buClr>
                <a:schemeClr val="dk1"/>
              </a:buClr>
              <a:buSzPts val="1800"/>
              <a:buFont typeface="Calibri"/>
              <a:buNone/>
            </a:pPr>
            <a:r>
              <a:t/>
            </a:r>
            <a:endParaRPr b="1" i="0" sz="1800" u="none">
              <a:solidFill>
                <a:srgbClr val="FFFF00"/>
              </a:solidFill>
              <a:latin typeface="Times New Roman"/>
              <a:ea typeface="Times New Roman"/>
              <a:cs typeface="Times New Roman"/>
              <a:sym typeface="Times New Roman"/>
            </a:endParaRPr>
          </a:p>
          <a:p>
            <a:pPr indent="323850" lvl="0" marL="0" marR="0" rtl="0" algn="l">
              <a:lnSpc>
                <a:spcPct val="100000"/>
              </a:lnSpc>
              <a:spcBef>
                <a:spcPts val="0"/>
              </a:spcBef>
              <a:spcAft>
                <a:spcPts val="0"/>
              </a:spcAft>
              <a:buClr>
                <a:schemeClr val="dk1"/>
              </a:buClr>
              <a:buSzPts val="1600"/>
              <a:buFont typeface="Calibri"/>
              <a:buNone/>
            </a:pPr>
            <a:r>
              <a:t/>
            </a:r>
            <a:endParaRPr b="0" i="0" sz="1600" u="none">
              <a:solidFill>
                <a:srgbClr val="000000"/>
              </a:solidFill>
              <a:latin typeface="Times New Roman"/>
              <a:ea typeface="Times New Roman"/>
              <a:cs typeface="Times New Roman"/>
              <a:sym typeface="Times New Roman"/>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Modelo de datos</a:t>
            </a:r>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La representación del problema: los diagramas E/R</a:t>
            </a:r>
            <a:endParaRPr b="0" i="0" sz="2400" u="non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2.1 Entidades</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2.2 Atributos y tipos</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2.3 Relaciones</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2.4 Cardinalidad </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2.5 Debilidad</a:t>
            </a:r>
            <a:endParaRPr b="0" i="0" sz="2400" u="none" cap="none" strike="noStrike">
              <a:solidFill>
                <a:schemeClr val="dk1"/>
              </a:solidFill>
              <a:latin typeface="Calibri"/>
              <a:ea typeface="Calibri"/>
              <a:cs typeface="Calibri"/>
              <a:sym typeface="Calibri"/>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Integridad referencial y dependencia funcional</a:t>
            </a:r>
            <a:endParaRPr b="0" i="0" sz="2400" u="none">
              <a:solidFill>
                <a:schemeClr val="dk1"/>
              </a:solidFill>
              <a:latin typeface="Calibri"/>
              <a:ea typeface="Calibri"/>
              <a:cs typeface="Calibri"/>
              <a:sym typeface="Calibri"/>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El modelo E/R ampliado.</a:t>
            </a:r>
            <a:endParaRPr b="0" i="0" sz="2400" u="none">
              <a:solidFill>
                <a:schemeClr val="dk1"/>
              </a:solidFill>
              <a:latin typeface="Calibri"/>
              <a:ea typeface="Calibri"/>
              <a:cs typeface="Calibri"/>
              <a:sym typeface="Calibri"/>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Construcción de un diagrama E/R</a:t>
            </a:r>
            <a:endParaRPr b="0" i="0" sz="2400" u="none">
              <a:solidFill>
                <a:schemeClr val="dk1"/>
              </a:solidFill>
              <a:latin typeface="Calibri"/>
              <a:ea typeface="Calibri"/>
              <a:cs typeface="Calibri"/>
              <a:sym typeface="Calibri"/>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El modelo relacional</a:t>
            </a:r>
            <a:endParaRPr b="0" i="0" sz="2400" u="non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6.1 Características de una relación. </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6.2 Claves primarias y claves ajenas</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6.3 Restricciones</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6.4 Representación del esquema relacional</a:t>
            </a:r>
            <a:endParaRPr b="0" i="0" sz="2400" u="none" cap="none" strike="noStrike">
              <a:solidFill>
                <a:schemeClr val="dk1"/>
              </a:solidFill>
              <a:latin typeface="Calibri"/>
              <a:ea typeface="Calibri"/>
              <a:cs typeface="Calibri"/>
              <a:sym typeface="Calibri"/>
            </a:endParaRPr>
          </a:p>
          <a:p>
            <a:pPr indent="0" lvl="1" marL="457200" marR="0" rtl="0" algn="l">
              <a:lnSpc>
                <a:spcPct val="111111"/>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6.5 Paso del diagrama E/R al modelo relacional.</a:t>
            </a:r>
            <a:endParaRPr b="0" i="0" sz="2400" u="none" cap="none" strike="noStrike">
              <a:solidFill>
                <a:schemeClr val="dk1"/>
              </a:solidFill>
              <a:latin typeface="Calibri"/>
              <a:ea typeface="Calibri"/>
              <a:cs typeface="Calibri"/>
              <a:sym typeface="Calibri"/>
            </a:endParaRPr>
          </a:p>
          <a:p>
            <a:pPr indent="-323850" lvl="0" marL="323850" marR="0" rtl="0" algn="l">
              <a:lnSpc>
                <a:spcPct val="111111"/>
              </a:lnSpc>
              <a:spcBef>
                <a:spcPts val="0"/>
              </a:spcBef>
              <a:spcAft>
                <a:spcPts val="0"/>
              </a:spcAft>
              <a:buClr>
                <a:schemeClr val="dk1"/>
              </a:buClr>
              <a:buSzPts val="1800"/>
              <a:buFont typeface="Calibri"/>
              <a:buAutoNum type="arabicPeriod"/>
            </a:pPr>
            <a:r>
              <a:rPr b="1" i="0" lang="en-US" sz="1800" u="none">
                <a:solidFill>
                  <a:schemeClr val="dk1"/>
                </a:solidFill>
                <a:latin typeface="Calibri"/>
                <a:ea typeface="Calibri"/>
                <a:cs typeface="Calibri"/>
                <a:sym typeface="Calibri"/>
              </a:rPr>
              <a:t>Normalización.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1. Modelo de datos</a:t>
            </a:r>
            <a:endParaRPr/>
          </a:p>
        </p:txBody>
      </p:sp>
      <p:sp>
        <p:nvSpPr>
          <p:cNvPr id="102" name="Google Shape;102;p15"/>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04" name="Google Shape;104;p15"/>
          <p:cNvSpPr txBox="1"/>
          <p:nvPr/>
        </p:nvSpPr>
        <p:spPr>
          <a:xfrm>
            <a:off x="642937" y="1357312"/>
            <a:ext cx="7991475" cy="5262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Un modelo de datos es un conjunto de herramientas y reglas para representar los datos, las relaciones entre éstos y las restricciones de una base de datos. </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Fundamentalmente se han utilizado los siguientes modelos de datos:</a:t>
            </a:r>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Entidad-Relación</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Relacional</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Jerárquico</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En red</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Orientado a Objetos</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Relacional orientado a objetos</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
        <p:nvSpPr>
          <p:cNvPr descr="Resultado de imagen de ordenador ficheros" id="105" name="Google Shape;105;p1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06" name="Google Shape;106;p1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Resultado de imagen de modelos de datos" id="107" name="Google Shape;107;p15"/>
          <p:cNvPicPr preferRelativeResize="0"/>
          <p:nvPr/>
        </p:nvPicPr>
        <p:blipFill rotWithShape="1">
          <a:blip r:embed="rId3">
            <a:alphaModFix/>
          </a:blip>
          <a:srcRect b="0" l="0" r="0" t="0"/>
          <a:stretch/>
        </p:blipFill>
        <p:spPr>
          <a:xfrm>
            <a:off x="4892675" y="3300412"/>
            <a:ext cx="3130550" cy="23479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 Los diagramas E/R</a:t>
            </a:r>
            <a:endParaRPr/>
          </a:p>
        </p:txBody>
      </p:sp>
      <p:sp>
        <p:nvSpPr>
          <p:cNvPr id="113" name="Google Shape;113;p16"/>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4" name="Google Shape;114;p1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15" name="Google Shape;115;p16"/>
          <p:cNvSpPr txBox="1"/>
          <p:nvPr/>
        </p:nvSpPr>
        <p:spPr>
          <a:xfrm>
            <a:off x="576262" y="981075"/>
            <a:ext cx="7991475"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El proceso de diseño de una base de datos, desde la descripción del funcionamiento del sistema hasta la implementación de la BD</a:t>
            </a:r>
            <a:endParaRPr/>
          </a:p>
        </p:txBody>
      </p:sp>
      <p:sp>
        <p:nvSpPr>
          <p:cNvPr descr="Resultado de imagen de ordenador ficheros" id="116" name="Google Shape;116;p1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17" name="Google Shape;117;p1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8" name="Google Shape;118;p16"/>
          <p:cNvPicPr preferRelativeResize="0"/>
          <p:nvPr/>
        </p:nvPicPr>
        <p:blipFill rotWithShape="1">
          <a:blip r:embed="rId3">
            <a:alphaModFix/>
          </a:blip>
          <a:srcRect b="0" l="0" r="0" t="0"/>
          <a:stretch/>
        </p:blipFill>
        <p:spPr>
          <a:xfrm>
            <a:off x="1258887" y="1722437"/>
            <a:ext cx="6386512" cy="481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 Los diagramas E/R</a:t>
            </a:r>
            <a:endParaRPr/>
          </a:p>
        </p:txBody>
      </p:sp>
      <p:sp>
        <p:nvSpPr>
          <p:cNvPr id="124" name="Google Shape;124;p17"/>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 name="Google Shape;125;p1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26" name="Google Shape;126;p17"/>
          <p:cNvSpPr txBox="1"/>
          <p:nvPr/>
        </p:nvSpPr>
        <p:spPr>
          <a:xfrm>
            <a:off x="642937" y="1357312"/>
            <a:ext cx="7991475" cy="427831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El modelo Entidad-Relación es un modelo puramente conceptual. </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Representa el funcionamiento de un sistema de información mediante un diagrama Entidad Relación (E/R).</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Facilita enormemente el diseño de una base de datos. Es muy representativo del funcionamiento del sistema de información.</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Toma como referencia la percepción que tenemos del funcionamiento del mundo real:</a:t>
            </a:r>
            <a:endParaRPr/>
          </a:p>
          <a:p>
            <a:pPr indent="0" lvl="1" marL="45720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Esa percepción se basa en entidades que actúan sobre otras entidades haciendo procesos.</a:t>
            </a:r>
            <a:endParaRPr/>
          </a:p>
          <a:p>
            <a:pPr indent="0" lvl="1" marL="45720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Consta de una colección de objetos básicos llamados </a:t>
            </a:r>
            <a:r>
              <a:rPr b="1" i="1" lang="en-US" sz="1800" u="none" cap="none" strike="noStrike">
                <a:solidFill>
                  <a:schemeClr val="dk1"/>
                </a:solidFill>
                <a:latin typeface="Calibri"/>
                <a:ea typeface="Calibri"/>
                <a:cs typeface="Calibri"/>
                <a:sym typeface="Calibri"/>
              </a:rPr>
              <a:t>entidades</a:t>
            </a:r>
            <a:r>
              <a:rPr b="0" i="0" lang="en-US" sz="1800" u="none" cap="none" strike="noStrike">
                <a:solidFill>
                  <a:schemeClr val="dk1"/>
                </a:solidFill>
                <a:latin typeface="Calibri"/>
                <a:ea typeface="Calibri"/>
                <a:cs typeface="Calibri"/>
                <a:sym typeface="Calibri"/>
              </a:rPr>
              <a:t> y de unas </a:t>
            </a:r>
            <a:r>
              <a:rPr b="1" i="1" lang="en-US" sz="1800" u="none" cap="none" strike="noStrike">
                <a:solidFill>
                  <a:schemeClr val="dk1"/>
                </a:solidFill>
                <a:latin typeface="Calibri"/>
                <a:ea typeface="Calibri"/>
                <a:cs typeface="Calibri"/>
                <a:sym typeface="Calibri"/>
              </a:rPr>
              <a:t>relaciones </a:t>
            </a:r>
            <a:r>
              <a:rPr b="0" i="0" lang="en-US" sz="1800" u="none" cap="none" strike="noStrike">
                <a:solidFill>
                  <a:schemeClr val="dk1"/>
                </a:solidFill>
                <a:latin typeface="Calibri"/>
                <a:ea typeface="Calibri"/>
                <a:cs typeface="Calibri"/>
                <a:sym typeface="Calibri"/>
              </a:rPr>
              <a:t>establecidas entre dichas entidades.  </a:t>
            </a:r>
            <a:endParaRPr/>
          </a:p>
        </p:txBody>
      </p:sp>
      <p:sp>
        <p:nvSpPr>
          <p:cNvPr descr="Resultado de imagen de ordenador ficheros" id="127" name="Google Shape;127;p17"/>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28" name="Google Shape;128;p17"/>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 Los diagramas E/R</a:t>
            </a:r>
            <a:endParaRPr/>
          </a:p>
        </p:txBody>
      </p:sp>
      <p:sp>
        <p:nvSpPr>
          <p:cNvPr id="134" name="Google Shape;134;p18"/>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 name="Google Shape;135;p1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36" name="Google Shape;136;p18"/>
          <p:cNvSpPr txBox="1"/>
          <p:nvPr/>
        </p:nvSpPr>
        <p:spPr>
          <a:xfrm>
            <a:off x="642937" y="1357312"/>
            <a:ext cx="7991475" cy="13239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Se han desarrollado varios modelos E/R y diagramas de representación para el modelo.</a:t>
            </a:r>
            <a:endParaRPr/>
          </a:p>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En este curso vamos a usar el modelo de Chen. Este es un ejemplo de diagrama E/R que usa las normas de representación de Chen.</a:t>
            </a:r>
            <a:endParaRPr/>
          </a:p>
        </p:txBody>
      </p:sp>
      <p:sp>
        <p:nvSpPr>
          <p:cNvPr descr="Resultado de imagen de ordenador ficheros" id="137" name="Google Shape;137;p18"/>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38" name="Google Shape;138;p18"/>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Resultado de imagen de diagrama entidad relacion" id="139" name="Google Shape;139;p18"/>
          <p:cNvPicPr preferRelativeResize="0"/>
          <p:nvPr/>
        </p:nvPicPr>
        <p:blipFill rotWithShape="1">
          <a:blip r:embed="rId3">
            <a:alphaModFix/>
          </a:blip>
          <a:srcRect b="0" l="0" r="0" t="0"/>
          <a:stretch/>
        </p:blipFill>
        <p:spPr>
          <a:xfrm>
            <a:off x="1871662" y="2974975"/>
            <a:ext cx="5400675" cy="33575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2.1 Entidades</a:t>
            </a:r>
            <a:endParaRPr/>
          </a:p>
        </p:txBody>
      </p:sp>
      <p:sp>
        <p:nvSpPr>
          <p:cNvPr id="145" name="Google Shape;145;p19"/>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6" name="Google Shape;146;p1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47" name="Google Shape;147;p19"/>
          <p:cNvSpPr txBox="1"/>
          <p:nvPr/>
        </p:nvSpPr>
        <p:spPr>
          <a:xfrm>
            <a:off x="642937" y="1357312"/>
            <a:ext cx="7991475" cy="40941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Las entidades son uno de los elementos usados en los diagramas E/R.</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1" i="1" sz="20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Noto Sans Symbols"/>
              <a:buChar char="❑"/>
            </a:pPr>
            <a:r>
              <a:rPr b="1" i="1" lang="en-US" sz="2000" u="none">
                <a:solidFill>
                  <a:schemeClr val="dk1"/>
                </a:solidFill>
                <a:latin typeface="Calibri"/>
                <a:ea typeface="Calibri"/>
                <a:cs typeface="Calibri"/>
                <a:sym typeface="Calibri"/>
              </a:rPr>
              <a:t>Una entidad es un objeto, sujeto o concepto sobre el que se recoge información básica en el sistema para poder realizar los procesos que se requieran. </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En un sistema de información que permite gestionar el funcionamiento de un centro de estudios, serían entidades:</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28600" lvl="2" marL="114300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ALUMNO</a:t>
            </a:r>
            <a:endParaRPr/>
          </a:p>
          <a:p>
            <a:pPr indent="-228600" lvl="2" marL="114300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PROFESOR</a:t>
            </a:r>
            <a:endParaRPr/>
          </a:p>
          <a:p>
            <a:pPr indent="-228600" lvl="2" marL="114300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ASIGNATURA</a:t>
            </a:r>
            <a:endParaRPr/>
          </a:p>
          <a:p>
            <a:pPr indent="-228600" lvl="2" marL="114300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CURSO</a:t>
            </a:r>
            <a:endParaRPr/>
          </a:p>
        </p:txBody>
      </p:sp>
      <p:sp>
        <p:nvSpPr>
          <p:cNvPr descr="Resultado de imagen de ordenador ficheros" id="148" name="Google Shape;148;p1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49" name="Google Shape;149;p1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250825" y="207962"/>
            <a:ext cx="5367337" cy="415925"/>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2.1 Entidades</a:t>
            </a:r>
            <a:endParaRPr/>
          </a:p>
        </p:txBody>
      </p:sp>
      <p:sp>
        <p:nvSpPr>
          <p:cNvPr id="155" name="Google Shape;155;p20"/>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6" name="Google Shape;156;p20"/>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57" name="Google Shape;157;p20"/>
          <p:cNvSpPr txBox="1"/>
          <p:nvPr/>
        </p:nvSpPr>
        <p:spPr>
          <a:xfrm>
            <a:off x="704850" y="1319212"/>
            <a:ext cx="7929562" cy="16303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000"/>
              <a:buFont typeface="Noto Sans Symbols"/>
              <a:buChar char="❑"/>
            </a:pPr>
            <a:r>
              <a:rPr b="1" i="1" lang="en-US" sz="2000" u="none">
                <a:solidFill>
                  <a:schemeClr val="dk1"/>
                </a:solidFill>
                <a:latin typeface="Calibri"/>
                <a:ea typeface="Calibri"/>
                <a:cs typeface="Calibri"/>
                <a:sym typeface="Calibri"/>
              </a:rPr>
              <a:t>Una entidad se representa en un diagrama E/R mediante un rectángulo.</a:t>
            </a:r>
            <a:endParaRPr/>
          </a:p>
          <a:p>
            <a:pPr indent="-158750" lvl="0" marL="285750" marR="0" rtl="0" algn="l">
              <a:lnSpc>
                <a:spcPct val="100000"/>
              </a:lnSpc>
              <a:spcBef>
                <a:spcPts val="0"/>
              </a:spcBef>
              <a:spcAft>
                <a:spcPts val="0"/>
              </a:spcAft>
              <a:buClr>
                <a:schemeClr val="dk1"/>
              </a:buClr>
              <a:buSzPts val="2000"/>
              <a:buFont typeface="Noto Sans Symbols"/>
              <a:buNone/>
            </a:pPr>
            <a:r>
              <a:t/>
            </a:r>
            <a:endParaRPr b="1" i="1" sz="2000" u="none">
              <a:solidFill>
                <a:schemeClr val="dk1"/>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Noto Sans Symbols"/>
              <a:buNone/>
            </a:pPr>
            <a:r>
              <a:t/>
            </a:r>
            <a:endParaRPr b="1" i="1"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1" sz="2000" u="none">
              <a:solidFill>
                <a:schemeClr val="dk1"/>
              </a:solidFill>
              <a:latin typeface="Calibri"/>
              <a:ea typeface="Calibri"/>
              <a:cs typeface="Calibri"/>
              <a:sym typeface="Calibri"/>
            </a:endParaRPr>
          </a:p>
        </p:txBody>
      </p:sp>
      <p:sp>
        <p:nvSpPr>
          <p:cNvPr descr="Resultado de imagen de ordenador ficheros" id="158" name="Google Shape;158;p20"/>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59" name="Google Shape;159;p20"/>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0" name="Google Shape;160;p20"/>
          <p:cNvSpPr txBox="1"/>
          <p:nvPr/>
        </p:nvSpPr>
        <p:spPr>
          <a:xfrm>
            <a:off x="1116012" y="2636837"/>
            <a:ext cx="2087562" cy="792162"/>
          </a:xfrm>
          <a:prstGeom prst="rect">
            <a:avLst/>
          </a:prstGeom>
          <a:solidFill>
            <a:schemeClr val="lt1"/>
          </a:solidFill>
          <a:ln cap="flat" cmpd="sng" w="28575">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ALUMNO</a:t>
            </a:r>
            <a:endParaRPr/>
          </a:p>
        </p:txBody>
      </p:sp>
      <p:sp>
        <p:nvSpPr>
          <p:cNvPr id="161" name="Google Shape;161;p20"/>
          <p:cNvSpPr txBox="1"/>
          <p:nvPr/>
        </p:nvSpPr>
        <p:spPr>
          <a:xfrm>
            <a:off x="4627562" y="4503737"/>
            <a:ext cx="2089150" cy="792162"/>
          </a:xfrm>
          <a:prstGeom prst="rect">
            <a:avLst/>
          </a:prstGeom>
          <a:solidFill>
            <a:schemeClr val="lt1"/>
          </a:solidFill>
          <a:ln cap="flat" cmpd="sng" w="28575">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MODULO</a:t>
            </a:r>
            <a:endParaRPr/>
          </a:p>
        </p:txBody>
      </p:sp>
      <p:sp>
        <p:nvSpPr>
          <p:cNvPr id="162" name="Google Shape;162;p20"/>
          <p:cNvSpPr txBox="1"/>
          <p:nvPr/>
        </p:nvSpPr>
        <p:spPr>
          <a:xfrm>
            <a:off x="1116012" y="4503737"/>
            <a:ext cx="2087562" cy="792162"/>
          </a:xfrm>
          <a:prstGeom prst="rect">
            <a:avLst/>
          </a:prstGeom>
          <a:solidFill>
            <a:schemeClr val="lt1"/>
          </a:solidFill>
          <a:ln cap="flat" cmpd="sng" w="28575">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CURSO</a:t>
            </a:r>
            <a:endParaRPr/>
          </a:p>
        </p:txBody>
      </p:sp>
      <p:sp>
        <p:nvSpPr>
          <p:cNvPr id="163" name="Google Shape;163;p20"/>
          <p:cNvSpPr txBox="1"/>
          <p:nvPr/>
        </p:nvSpPr>
        <p:spPr>
          <a:xfrm>
            <a:off x="4668837" y="2636837"/>
            <a:ext cx="2089150" cy="792162"/>
          </a:xfrm>
          <a:prstGeom prst="rect">
            <a:avLst/>
          </a:prstGeom>
          <a:solidFill>
            <a:schemeClr val="lt1"/>
          </a:solidFill>
          <a:ln cap="flat" cmpd="sng" w="28575">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PROFESOR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nvSpPr>
        <p:spPr>
          <a:xfrm>
            <a:off x="250825" y="207962"/>
            <a:ext cx="5367337" cy="461962"/>
          </a:xfrm>
          <a:prstGeom prst="rect">
            <a:avLst/>
          </a:prstGeom>
          <a:solidFill>
            <a:srgbClr val="E2F0D9"/>
          </a:solidFill>
          <a:ln cap="sq" cmpd="sng" w="9525">
            <a:solidFill>
              <a:schemeClr val="dk1"/>
            </a:solidFill>
            <a:prstDash val="solid"/>
            <a:miter lim="800000"/>
            <a:headEnd len="sm" w="sm" type="none"/>
            <a:tailEnd len="sm" w="sm" type="none"/>
          </a:ln>
          <a:effectLst>
            <a:outerShdw blurRad="63500" dir="5400000" dist="50800">
              <a:schemeClr val="dk1"/>
            </a:outerShdw>
          </a:effectLst>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11151A"/>
              </a:buClr>
              <a:buSzPts val="1600"/>
              <a:buFont typeface="Arial"/>
              <a:buNone/>
            </a:pPr>
            <a:r>
              <a:rPr b="1" i="0" lang="en-US" sz="1600" u="none">
                <a:solidFill>
                  <a:srgbClr val="11151A"/>
                </a:solidFill>
                <a:latin typeface="Arial"/>
                <a:ea typeface="Arial"/>
                <a:cs typeface="Arial"/>
                <a:sym typeface="Arial"/>
              </a:rPr>
              <a:t>2.2 Atributos y tipos</a:t>
            </a:r>
            <a:endParaRPr/>
          </a:p>
        </p:txBody>
      </p:sp>
      <p:sp>
        <p:nvSpPr>
          <p:cNvPr id="169" name="Google Shape;169;p21"/>
          <p:cNvSpPr txBox="1"/>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0" name="Google Shape;170;p2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2800"/>
              <a:buFont typeface="Calibri"/>
              <a:buNone/>
            </a:pPr>
            <a:fld id="{00000000-1234-1234-1234-123412341234}" type="slidenum">
              <a:rPr b="0" i="0" lang="en-US" sz="2800" u="none">
                <a:solidFill>
                  <a:srgbClr val="898989"/>
                </a:solidFill>
                <a:latin typeface="Calibri"/>
                <a:ea typeface="Calibri"/>
                <a:cs typeface="Calibri"/>
                <a:sym typeface="Calibri"/>
              </a:rPr>
              <a:t>‹#›</a:t>
            </a:fld>
            <a:endParaRPr/>
          </a:p>
        </p:txBody>
      </p:sp>
      <p:sp>
        <p:nvSpPr>
          <p:cNvPr id="171" name="Google Shape;171;p21"/>
          <p:cNvSpPr txBox="1"/>
          <p:nvPr/>
        </p:nvSpPr>
        <p:spPr>
          <a:xfrm>
            <a:off x="307975" y="612775"/>
            <a:ext cx="7991475" cy="4556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Un atributo es una propiedad o una característica de una entidad.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Como veremos más adelante, las relaciones también pueden tener atributos.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Por ejemplo, la entidad ALUMNO puede tener los atributos:</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Numero</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Nombre</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Apellidos</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Fecha Nac.</a:t>
            </a:r>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Poblacion</a:t>
            </a:r>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descr="Resultado de imagen de ordenador ficheros" id="172" name="Google Shape;172;p21"/>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Resultado de imagen de ordenador ficheros" id="173" name="Google Shape;173;p21"/>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Resultado de imagen de datos de alumno" id="174" name="Google Shape;174;p21"/>
          <p:cNvPicPr preferRelativeResize="0"/>
          <p:nvPr/>
        </p:nvPicPr>
        <p:blipFill rotWithShape="1">
          <a:blip r:embed="rId3">
            <a:alphaModFix/>
          </a:blip>
          <a:srcRect b="0" l="0" r="0" t="0"/>
          <a:stretch/>
        </p:blipFill>
        <p:spPr>
          <a:xfrm>
            <a:off x="4775200" y="3249612"/>
            <a:ext cx="2711450" cy="360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