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5" r:id="rId14"/>
    <p:sldId id="269" r:id="rId15"/>
    <p:sldId id="270" r:id="rId16"/>
    <p:sldId id="271" r:id="rId17"/>
    <p:sldId id="272" r:id="rId18"/>
    <p:sldId id="273" r:id="rId19"/>
    <p:sldId id="274" r:id="rId20"/>
    <p:sldId id="275" r:id="rId21"/>
    <p:sldId id="276" r:id="rId22"/>
    <p:sldId id="277" r:id="rId23"/>
    <p:sldId id="278" r:id="rId24"/>
    <p:sldId id="282" r:id="rId25"/>
    <p:sldId id="279" r:id="rId26"/>
    <p:sldId id="280" r:id="rId2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359D1F5-110D-41C1-9B01-2D299F224E67}">
  <a:tblStyle styleId="{6359D1F5-110D-41C1-9B01-2D299F224E6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5" d="100"/>
          <a:sy n="65" d="100"/>
        </p:scale>
        <p:origin x="1320" y="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‹Nº›</a:t>
            </a:fld>
            <a:endParaRPr/>
          </a:p>
        </p:txBody>
      </p:sp>
    </p:spTree>
    <p:extLst>
      <p:ext uri="{BB962C8B-B14F-4D97-AF65-F5344CB8AC3E}">
        <p14:creationId xmlns:p14="http://schemas.microsoft.com/office/powerpoint/2010/main" val="314726615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4962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9257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41145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18690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6161eb7759_1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g6161eb7759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08170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359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6537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55615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08497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07124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1709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13925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65194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95118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05619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95433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60538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72456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s-ES" dirty="0" smtClean="0"/>
              <a:t>  </a:t>
            </a:r>
            <a:endParaRPr dirty="0"/>
          </a:p>
        </p:txBody>
      </p:sp>
      <p:sp>
        <p:nvSpPr>
          <p:cNvPr id="337" name="Google Shape;337;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4493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9562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6972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7390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2889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3932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3038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8728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75" name="Google Shape;75;p1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22" name="Google Shape;22;p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7" name="Google Shape;27;p4"/>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rot="5400000">
            <a:off x="2396331" y="57943"/>
            <a:ext cx="4351337"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4" name="Google Shape;34;p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9" name="Google Shape;39;p6"/>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41" name="Google Shape;41;p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47" name="Google Shape;47;p7"/>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48" name="Google Shape;48;p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3" name="Google Shape;53;p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8" name="Google Shape;58;p9"/>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59" name="Google Shape;59;p9"/>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0" name="Google Shape;60;p9"/>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61" name="Google Shape;61;p9"/>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2" name="Google Shape;62;p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7" name="Google Shape;67;p10"/>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8" name="Google Shape;68;p10"/>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9" name="Google Shape;69;p1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375"/>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4pPr>
            <a:lvl5pPr marL="2286000" marR="0" lvl="4"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9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‹Nº›</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p:nvPr/>
        </p:nvSpPr>
        <p:spPr>
          <a:xfrm>
            <a:off x="468312" y="333375"/>
            <a:ext cx="8286750" cy="4862512"/>
          </a:xfrm>
          <a:prstGeom prst="rect">
            <a:avLst/>
          </a:prstGeom>
          <a:solidFill>
            <a:srgbClr val="FFD966"/>
          </a:solidFill>
          <a:ln>
            <a:noFill/>
          </a:ln>
          <a:effectLst>
            <a:outerShdw blurRad="63500" dist="50800" dir="5400000">
              <a:srgbClr val="E2F0D9"/>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3200"/>
              <a:buFont typeface="Calibri"/>
              <a:buNone/>
            </a:pPr>
            <a:r>
              <a:rPr lang="en-US" sz="3200" b="0" i="0" u="none" strike="noStrike" cap="none" dirty="0" err="1">
                <a:solidFill>
                  <a:schemeClr val="dk1"/>
                </a:solidFill>
                <a:latin typeface="Calibri"/>
                <a:ea typeface="Calibri"/>
                <a:cs typeface="Calibri"/>
                <a:sym typeface="Calibri"/>
              </a:rPr>
              <a:t>Unidad</a:t>
            </a:r>
            <a:r>
              <a:rPr lang="en-US" sz="3200" b="0" i="0" u="none" strike="noStrike" cap="none" dirty="0">
                <a:solidFill>
                  <a:schemeClr val="dk1"/>
                </a:solidFill>
                <a:latin typeface="Calibri"/>
                <a:ea typeface="Calibri"/>
                <a:cs typeface="Calibri"/>
                <a:sym typeface="Calibri"/>
              </a:rPr>
              <a:t> 2</a:t>
            </a:r>
            <a:r>
              <a:rPr lang="en-US" sz="4400" b="0" i="0" u="none" strike="noStrike" cap="none" dirty="0">
                <a:solidFill>
                  <a:schemeClr val="dk1"/>
                </a:solidFill>
                <a:latin typeface="Calibri"/>
                <a:ea typeface="Calibri"/>
                <a:cs typeface="Calibri"/>
                <a:sym typeface="Calibri"/>
              </a:rPr>
              <a:t>:</a:t>
            </a:r>
            <a:endParaRPr dirty="0"/>
          </a:p>
          <a:p>
            <a:pPr marL="0" marR="0" lvl="0" indent="0" algn="ctr" rtl="0">
              <a:lnSpc>
                <a:spcPct val="100000"/>
              </a:lnSpc>
              <a:spcBef>
                <a:spcPts val="0"/>
              </a:spcBef>
              <a:spcAft>
                <a:spcPts val="0"/>
              </a:spcAft>
              <a:buClr>
                <a:schemeClr val="dk1"/>
              </a:buClr>
              <a:buSzPts val="3200"/>
              <a:buFont typeface="Calibri"/>
              <a:buNone/>
            </a:pPr>
            <a:r>
              <a:rPr lang="en-US" sz="3200" b="1" dirty="0" smtClean="0">
                <a:solidFill>
                  <a:schemeClr val="dk1"/>
                </a:solidFill>
                <a:latin typeface="Calibri"/>
                <a:cs typeface="Calibri"/>
                <a:sym typeface="Calibri"/>
              </a:rPr>
              <a:t>Database Logical Design</a:t>
            </a:r>
            <a:endParaRPr dirty="0"/>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dirty="0">
              <a:solidFill>
                <a:schemeClr val="dk1"/>
              </a:solidFill>
              <a:latin typeface="Calibri"/>
              <a:ea typeface="Calibri"/>
              <a:cs typeface="Calibri"/>
              <a:sym typeface="Calibri"/>
            </a:endParaRPr>
          </a:p>
        </p:txBody>
      </p:sp>
      <p:sp>
        <p:nvSpPr>
          <p:cNvPr id="89" name="Google Shape;89;p13"/>
          <p:cNvSpPr/>
          <p:nvPr/>
        </p:nvSpPr>
        <p:spPr>
          <a:xfrm>
            <a:off x="611187" y="839787"/>
            <a:ext cx="8001000" cy="2428875"/>
          </a:xfrm>
          <a:prstGeom prst="roundRect">
            <a:avLst>
              <a:gd name="adj" fmla="val 16667"/>
            </a:avLst>
          </a:prstGeom>
          <a:solidFill>
            <a:srgbClr val="2F5597"/>
          </a:solidFill>
          <a:ln w="12700" cap="flat" cmpd="sng">
            <a:solidFill>
              <a:srgbClr val="41719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600"/>
              <a:buFont typeface="Calibri"/>
              <a:buNone/>
            </a:pPr>
            <a:r>
              <a:rPr lang="en-US" sz="3600" b="1" i="0" u="none">
                <a:solidFill>
                  <a:schemeClr val="dk1"/>
                </a:solidFill>
                <a:latin typeface="Calibri"/>
                <a:ea typeface="Calibri"/>
                <a:cs typeface="Calibri"/>
                <a:sym typeface="Calibri"/>
              </a:rPr>
              <a:t>Bases de Datos</a:t>
            </a:r>
            <a:endParaRPr/>
          </a:p>
        </p:txBody>
      </p:sp>
      <p:sp>
        <p:nvSpPr>
          <p:cNvPr id="90" name="Google Shape;90;p13"/>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1</a:t>
            </a:f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2"/>
          <p:cNvSpPr txBox="1"/>
          <p:nvPr/>
        </p:nvSpPr>
        <p:spPr>
          <a:xfrm>
            <a:off x="250825" y="207962"/>
            <a:ext cx="5367337"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US" sz="1600" b="1" i="0" u="none">
                <a:solidFill>
                  <a:srgbClr val="11151A"/>
                </a:solidFill>
                <a:latin typeface="Arial"/>
                <a:ea typeface="Arial"/>
                <a:cs typeface="Arial"/>
                <a:sym typeface="Arial"/>
              </a:rPr>
              <a:t>2.5 Tipo de correspondencia</a:t>
            </a:r>
            <a:endParaRPr/>
          </a:p>
        </p:txBody>
      </p:sp>
      <p:sp>
        <p:nvSpPr>
          <p:cNvPr id="177" name="Google Shape;177;p22"/>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8" name="Google Shape;178;p22"/>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10</a:t>
            </a:fld>
            <a:endParaRPr/>
          </a:p>
        </p:txBody>
      </p:sp>
      <p:sp>
        <p:nvSpPr>
          <p:cNvPr id="179" name="Google Shape;179;p22"/>
          <p:cNvSpPr txBox="1"/>
          <p:nvPr/>
        </p:nvSpPr>
        <p:spPr>
          <a:xfrm>
            <a:off x="393700" y="473075"/>
            <a:ext cx="7991475" cy="12001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b="0" i="0" u="none" dirty="0">
                <a:solidFill>
                  <a:schemeClr val="dk1"/>
                </a:solidFill>
                <a:latin typeface="Calibri"/>
                <a:ea typeface="Calibri"/>
                <a:cs typeface="Calibri"/>
                <a:sym typeface="Calibri"/>
              </a:rPr>
              <a:t> </a:t>
            </a:r>
          </a:p>
          <a:p>
            <a:pPr marL="0" marR="0" lvl="0" indent="0" algn="l" rtl="0">
              <a:lnSpc>
                <a:spcPct val="100000"/>
              </a:lnSpc>
              <a:spcBef>
                <a:spcPts val="0"/>
              </a:spcBef>
              <a:spcAft>
                <a:spcPts val="0"/>
              </a:spcAft>
              <a:buClr>
                <a:schemeClr val="dk1"/>
              </a:buClr>
              <a:buSzPts val="2400"/>
              <a:buFont typeface="Calibri"/>
              <a:buNone/>
            </a:pPr>
            <a:r>
              <a:rPr lang="en-US" sz="2400" b="1" dirty="0" smtClean="0">
                <a:solidFill>
                  <a:schemeClr val="dk1"/>
                </a:solidFill>
                <a:latin typeface="Calibri"/>
                <a:cs typeface="Calibri"/>
                <a:sym typeface="Calibri"/>
              </a:rPr>
              <a:t>Cardinality representation and correspondence</a:t>
            </a:r>
            <a:endParaRPr dirty="0"/>
          </a:p>
        </p:txBody>
      </p:sp>
      <p:sp>
        <p:nvSpPr>
          <p:cNvPr id="180" name="Google Shape;180;p22"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1" name="Google Shape;181;p22"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82" name="Google Shape;182;p22"/>
          <p:cNvPicPr preferRelativeResize="0"/>
          <p:nvPr/>
        </p:nvPicPr>
        <p:blipFill rotWithShape="1">
          <a:blip r:embed="rId3">
            <a:alphaModFix/>
          </a:blip>
          <a:srcRect/>
          <a:stretch/>
        </p:blipFill>
        <p:spPr>
          <a:xfrm>
            <a:off x="2328862" y="2247900"/>
            <a:ext cx="4403725" cy="1252537"/>
          </a:xfrm>
          <a:prstGeom prst="rect">
            <a:avLst/>
          </a:prstGeom>
          <a:noFill/>
          <a:ln>
            <a:noFill/>
          </a:ln>
        </p:spPr>
      </p:pic>
      <p:pic>
        <p:nvPicPr>
          <p:cNvPr id="183" name="Google Shape;183;p22"/>
          <p:cNvPicPr preferRelativeResize="0"/>
          <p:nvPr/>
        </p:nvPicPr>
        <p:blipFill rotWithShape="1">
          <a:blip r:embed="rId4">
            <a:alphaModFix/>
          </a:blip>
          <a:srcRect/>
          <a:stretch/>
        </p:blipFill>
        <p:spPr>
          <a:xfrm>
            <a:off x="2903537" y="3789362"/>
            <a:ext cx="3554412" cy="18716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3"/>
          <p:cNvSpPr txBox="1"/>
          <p:nvPr/>
        </p:nvSpPr>
        <p:spPr>
          <a:xfrm>
            <a:off x="250825" y="207962"/>
            <a:ext cx="5367337"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US" sz="1600" b="1" i="0" u="none">
                <a:solidFill>
                  <a:srgbClr val="11151A"/>
                </a:solidFill>
                <a:latin typeface="Arial"/>
                <a:ea typeface="Arial"/>
                <a:cs typeface="Arial"/>
                <a:sym typeface="Arial"/>
              </a:rPr>
              <a:t>2.5 Tipo de correspondencia</a:t>
            </a:r>
            <a:endParaRPr/>
          </a:p>
        </p:txBody>
      </p:sp>
      <p:sp>
        <p:nvSpPr>
          <p:cNvPr id="189" name="Google Shape;189;p23"/>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0" name="Google Shape;190;p23"/>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11</a:t>
            </a:fld>
            <a:endParaRPr/>
          </a:p>
        </p:txBody>
      </p:sp>
      <p:sp>
        <p:nvSpPr>
          <p:cNvPr id="191" name="Google Shape;191;p23"/>
          <p:cNvSpPr txBox="1"/>
          <p:nvPr/>
        </p:nvSpPr>
        <p:spPr>
          <a:xfrm>
            <a:off x="393700" y="473075"/>
            <a:ext cx="7991475" cy="341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b="0" i="0" u="none" dirty="0">
                <a:solidFill>
                  <a:schemeClr val="dk1"/>
                </a:solidFill>
                <a:latin typeface="Calibri"/>
                <a:ea typeface="Calibri"/>
                <a:cs typeface="Calibri"/>
                <a:sym typeface="Calibri"/>
              </a:rPr>
              <a:t> </a:t>
            </a:r>
            <a:endParaRPr sz="24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n-US" sz="2400" b="1" i="0" u="none" dirty="0" err="1">
                <a:solidFill>
                  <a:schemeClr val="dk1"/>
                </a:solidFill>
                <a:latin typeface="Calibri"/>
                <a:ea typeface="Calibri"/>
                <a:cs typeface="Calibri"/>
                <a:sym typeface="Calibri"/>
              </a:rPr>
              <a:t>Ejercicio</a:t>
            </a:r>
            <a:r>
              <a:rPr lang="en-US" sz="2400" b="1" i="0" u="none" dirty="0">
                <a:solidFill>
                  <a:schemeClr val="dk1"/>
                </a:solidFill>
                <a:latin typeface="Calibri"/>
                <a:ea typeface="Calibri"/>
                <a:cs typeface="Calibri"/>
                <a:sym typeface="Calibri"/>
              </a:rPr>
              <a:t> 1</a:t>
            </a:r>
            <a:r>
              <a:rPr lang="en-US" sz="2400" b="1" i="0" u="none" dirty="0" smtClean="0">
                <a:solidFill>
                  <a:schemeClr val="dk1"/>
                </a:solidFill>
                <a:latin typeface="Calibri"/>
                <a:ea typeface="Calibri"/>
                <a:cs typeface="Calibri"/>
                <a:sym typeface="Calibri"/>
              </a:rPr>
              <a:t>:</a:t>
            </a:r>
          </a:p>
          <a:p>
            <a:pPr marL="0" marR="0" lvl="0" indent="0" algn="l" rtl="0">
              <a:lnSpc>
                <a:spcPct val="100000"/>
              </a:lnSpc>
              <a:spcBef>
                <a:spcPts val="0"/>
              </a:spcBef>
              <a:spcAft>
                <a:spcPts val="0"/>
              </a:spcAft>
              <a:buClr>
                <a:schemeClr val="dk1"/>
              </a:buClr>
              <a:buSzPts val="2400"/>
              <a:buFont typeface="Calibri"/>
              <a:buNone/>
            </a:pPr>
            <a:r>
              <a:rPr lang="en-US" sz="2400" b="1" dirty="0" smtClean="0">
                <a:solidFill>
                  <a:schemeClr val="dk1"/>
                </a:solidFill>
                <a:latin typeface="Calibri"/>
                <a:cs typeface="Calibri"/>
                <a:sym typeface="Calibri"/>
              </a:rPr>
              <a:t>Learning activity 1</a:t>
            </a:r>
          </a:p>
          <a:p>
            <a:pPr marL="0" marR="0" lvl="0" indent="0" algn="l" rtl="0">
              <a:lnSpc>
                <a:spcPct val="100000"/>
              </a:lnSpc>
              <a:spcBef>
                <a:spcPts val="0"/>
              </a:spcBef>
              <a:spcAft>
                <a:spcPts val="0"/>
              </a:spcAft>
              <a:buClr>
                <a:schemeClr val="dk1"/>
              </a:buClr>
              <a:buSzPts val="2400"/>
              <a:buFont typeface="Calibri"/>
              <a:buNone/>
            </a:pPr>
            <a:endParaRPr dirty="0"/>
          </a:p>
          <a:p>
            <a:pPr lvl="0">
              <a:buClr>
                <a:schemeClr val="dk1"/>
              </a:buClr>
              <a:buSzPts val="2400"/>
            </a:pPr>
            <a:r>
              <a:rPr lang="es-ES" sz="2400" b="1" i="0" u="none" dirty="0" smtClean="0">
                <a:solidFill>
                  <a:schemeClr val="dk1"/>
                </a:solidFill>
                <a:latin typeface="Calibri"/>
                <a:ea typeface="Calibri"/>
                <a:cs typeface="Calibri"/>
                <a:sym typeface="Calibri"/>
              </a:rPr>
              <a:t>I</a:t>
            </a:r>
            <a:r>
              <a:rPr lang="en-US" sz="2400" b="1" dirty="0" smtClean="0">
                <a:solidFill>
                  <a:schemeClr val="dk1"/>
                </a:solidFill>
                <a:latin typeface="Calibri"/>
                <a:ea typeface="Calibri"/>
                <a:cs typeface="Calibri"/>
                <a:sym typeface="Calibri"/>
              </a:rPr>
              <a:t>n </a:t>
            </a:r>
            <a:r>
              <a:rPr lang="en-US" sz="2400" b="1" dirty="0">
                <a:solidFill>
                  <a:schemeClr val="dk1"/>
                </a:solidFill>
                <a:latin typeface="Calibri"/>
                <a:ea typeface="Calibri"/>
                <a:cs typeface="Calibri"/>
                <a:sym typeface="Calibri"/>
              </a:rPr>
              <a:t>a supermarket there are products organized into categories. Each product belongs to a single category. Categories are planned that may not yet have products. Calculate the cardinalities of each entity and the type of correspondence and represent them in the E/R schema.</a:t>
            </a:r>
            <a:endParaRPr dirty="0"/>
          </a:p>
        </p:txBody>
      </p:sp>
      <p:sp>
        <p:nvSpPr>
          <p:cNvPr id="192" name="Google Shape;192;p23"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3" name="Google Shape;193;p23"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4"/>
          <p:cNvSpPr txBox="1"/>
          <p:nvPr/>
        </p:nvSpPr>
        <p:spPr>
          <a:xfrm>
            <a:off x="250825" y="207962"/>
            <a:ext cx="53673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US" sz="1600" b="1" i="0" u="none">
                <a:solidFill>
                  <a:srgbClr val="11151A"/>
                </a:solidFill>
                <a:latin typeface="Arial"/>
                <a:ea typeface="Arial"/>
                <a:cs typeface="Arial"/>
                <a:sym typeface="Arial"/>
              </a:rPr>
              <a:t>2.5 Tipo de correspondencia</a:t>
            </a:r>
            <a:endParaRPr/>
          </a:p>
        </p:txBody>
      </p:sp>
      <p:sp>
        <p:nvSpPr>
          <p:cNvPr id="199" name="Google Shape;199;p24"/>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0" name="Google Shape;200;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12</a:t>
            </a:fld>
            <a:endParaRPr/>
          </a:p>
        </p:txBody>
      </p:sp>
      <p:sp>
        <p:nvSpPr>
          <p:cNvPr id="201" name="Google Shape;201;p24"/>
          <p:cNvSpPr txBox="1"/>
          <p:nvPr/>
        </p:nvSpPr>
        <p:spPr>
          <a:xfrm>
            <a:off x="393700" y="473075"/>
            <a:ext cx="7991475" cy="2308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b="0" i="0" u="none" dirty="0">
                <a:solidFill>
                  <a:schemeClr val="dk1"/>
                </a:solidFill>
                <a:latin typeface="Calibri"/>
                <a:ea typeface="Calibri"/>
                <a:cs typeface="Calibri"/>
                <a:sym typeface="Calibri"/>
              </a:rPr>
              <a:t> </a:t>
            </a:r>
            <a:endParaRPr sz="24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n-US" sz="2400" b="1" i="0" u="none" dirty="0" smtClean="0">
                <a:solidFill>
                  <a:schemeClr val="dk1"/>
                </a:solidFill>
                <a:latin typeface="Calibri"/>
                <a:ea typeface="Calibri"/>
                <a:cs typeface="Calibri"/>
                <a:sym typeface="Calibri"/>
              </a:rPr>
              <a:t>Exercise 2:</a:t>
            </a:r>
            <a:endParaRPr dirty="0"/>
          </a:p>
          <a:p>
            <a:pPr marL="0" marR="0" lvl="0" indent="0" algn="l" rtl="0">
              <a:lnSpc>
                <a:spcPct val="100000"/>
              </a:lnSpc>
              <a:spcBef>
                <a:spcPts val="0"/>
              </a:spcBef>
              <a:spcAft>
                <a:spcPts val="0"/>
              </a:spcAft>
              <a:buClr>
                <a:schemeClr val="dk1"/>
              </a:buClr>
              <a:buSzPts val="2400"/>
              <a:buFont typeface="Calibri"/>
              <a:buNone/>
            </a:pPr>
            <a:endParaRPr sz="24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n-US" sz="2400" b="0" i="1" u="none" dirty="0" smtClean="0">
                <a:solidFill>
                  <a:schemeClr val="dk1"/>
                </a:solidFill>
                <a:latin typeface="Calibri"/>
                <a:ea typeface="Calibri"/>
                <a:cs typeface="Calibri"/>
                <a:sym typeface="Calibri"/>
              </a:rPr>
              <a:t>Find ou</a:t>
            </a:r>
            <a:r>
              <a:rPr lang="en-US" sz="2400" i="1" dirty="0" smtClean="0">
                <a:solidFill>
                  <a:schemeClr val="dk1"/>
                </a:solidFill>
                <a:latin typeface="Calibri"/>
                <a:ea typeface="Calibri"/>
                <a:cs typeface="Calibri"/>
                <a:sym typeface="Calibri"/>
              </a:rPr>
              <a:t>t the cardinality of each entity in the following relationships</a:t>
            </a:r>
            <a:endParaRPr dirty="0"/>
          </a:p>
        </p:txBody>
      </p:sp>
      <p:sp>
        <p:nvSpPr>
          <p:cNvPr id="202" name="Google Shape;202;p24"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3" name="Google Shape;203;p24"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204" name="Google Shape;204;p24"/>
          <p:cNvPicPr preferRelativeResize="0"/>
          <p:nvPr/>
        </p:nvPicPr>
        <p:blipFill rotWithShape="1">
          <a:blip r:embed="rId3">
            <a:alphaModFix/>
          </a:blip>
          <a:srcRect/>
          <a:stretch/>
        </p:blipFill>
        <p:spPr>
          <a:xfrm>
            <a:off x="2162175" y="3284537"/>
            <a:ext cx="4321175" cy="1974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p:nvPr/>
        </p:nvSpPr>
        <p:spPr>
          <a:xfrm>
            <a:off x="250825" y="207962"/>
            <a:ext cx="5367300" cy="415800"/>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US" sz="1600" b="1" i="0" u="none">
                <a:solidFill>
                  <a:srgbClr val="11151A"/>
                </a:solidFill>
                <a:latin typeface="Arial"/>
                <a:ea typeface="Arial"/>
                <a:cs typeface="Arial"/>
                <a:sym typeface="Arial"/>
              </a:rPr>
              <a:t>2.5 Tipo de correspondencia</a:t>
            </a:r>
            <a:endParaRPr/>
          </a:p>
        </p:txBody>
      </p:sp>
      <p:sp>
        <p:nvSpPr>
          <p:cNvPr id="210" name="Google Shape;210;p25"/>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1" name="Google Shape;211;p25"/>
          <p:cNvSpPr txBox="1"/>
          <p:nvPr/>
        </p:nvSpPr>
        <p:spPr>
          <a:xfrm>
            <a:off x="6457950" y="6356350"/>
            <a:ext cx="20574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13</a:t>
            </a:fld>
            <a:endParaRPr/>
          </a:p>
        </p:txBody>
      </p:sp>
      <p:sp>
        <p:nvSpPr>
          <p:cNvPr id="212" name="Google Shape;212;p25"/>
          <p:cNvSpPr txBox="1"/>
          <p:nvPr/>
        </p:nvSpPr>
        <p:spPr>
          <a:xfrm>
            <a:off x="393700" y="473075"/>
            <a:ext cx="7991400" cy="60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b="0" i="0" u="none" dirty="0">
                <a:solidFill>
                  <a:schemeClr val="dk1"/>
                </a:solidFill>
                <a:latin typeface="Calibri"/>
                <a:ea typeface="Calibri"/>
                <a:cs typeface="Calibri"/>
                <a:sym typeface="Calibri"/>
              </a:rPr>
              <a:t> </a:t>
            </a:r>
            <a:endParaRPr sz="24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n-US" sz="2400" b="1" i="0" u="none" dirty="0" err="1">
                <a:solidFill>
                  <a:schemeClr val="dk1"/>
                </a:solidFill>
                <a:latin typeface="Calibri"/>
                <a:ea typeface="Calibri"/>
                <a:cs typeface="Calibri"/>
                <a:sym typeface="Calibri"/>
              </a:rPr>
              <a:t>Ejercicio</a:t>
            </a:r>
            <a:r>
              <a:rPr lang="en-US" sz="2400" b="1" i="0" u="none" dirty="0">
                <a:solidFill>
                  <a:schemeClr val="dk1"/>
                </a:solidFill>
                <a:latin typeface="Calibri"/>
                <a:ea typeface="Calibri"/>
                <a:cs typeface="Calibri"/>
                <a:sym typeface="Calibri"/>
              </a:rPr>
              <a:t> 2: </a:t>
            </a:r>
            <a:r>
              <a:rPr lang="en-US" sz="2400" b="1" i="0" u="none" dirty="0" err="1">
                <a:solidFill>
                  <a:schemeClr val="dk1"/>
                </a:solidFill>
                <a:latin typeface="Calibri"/>
                <a:ea typeface="Calibri"/>
                <a:cs typeface="Calibri"/>
                <a:sym typeface="Calibri"/>
              </a:rPr>
              <a:t>Solución</a:t>
            </a:r>
            <a:r>
              <a:rPr lang="en-US" sz="2400" b="1" i="0" u="none" dirty="0">
                <a:solidFill>
                  <a:schemeClr val="dk1"/>
                </a:solidFill>
                <a:latin typeface="Calibri"/>
                <a:ea typeface="Calibri"/>
                <a:cs typeface="Calibri"/>
                <a:sym typeface="Calibri"/>
              </a:rPr>
              <a:t>.</a:t>
            </a:r>
            <a:endParaRPr dirty="0"/>
          </a:p>
          <a:p>
            <a:pPr marL="0" marR="0" lvl="0" indent="0" algn="l" rtl="0">
              <a:lnSpc>
                <a:spcPct val="100000"/>
              </a:lnSpc>
              <a:spcBef>
                <a:spcPts val="0"/>
              </a:spcBef>
              <a:spcAft>
                <a:spcPts val="0"/>
              </a:spcAft>
              <a:buClr>
                <a:schemeClr val="dk1"/>
              </a:buClr>
              <a:buSzPts val="2400"/>
              <a:buFont typeface="Calibri"/>
              <a:buNone/>
            </a:pPr>
            <a:endParaRPr sz="24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endParaRPr lang="es-ES" sz="2400" i="1"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endParaRPr sz="2400" i="1" dirty="0">
              <a:solidFill>
                <a:schemeClr val="dk1"/>
              </a:solidFill>
              <a:latin typeface="Calibri"/>
              <a:ea typeface="Calibri"/>
              <a:cs typeface="Calibri"/>
              <a:sym typeface="Calibri"/>
            </a:endParaRPr>
          </a:p>
          <a:p>
            <a:pPr lvl="0">
              <a:buClr>
                <a:schemeClr val="dk1"/>
              </a:buClr>
              <a:buSzPts val="2400"/>
            </a:pPr>
            <a:r>
              <a:rPr lang="en-US" sz="2400" i="1" dirty="0">
                <a:solidFill>
                  <a:schemeClr val="dk1"/>
                </a:solidFill>
                <a:latin typeface="Calibri"/>
                <a:ea typeface="Calibri"/>
                <a:cs typeface="Calibri"/>
                <a:sym typeface="Calibri"/>
              </a:rPr>
              <a:t>To establish the cardinality of a ternary relationship we must ask ourselves the following questions:</a:t>
            </a:r>
          </a:p>
          <a:p>
            <a:pPr lvl="0">
              <a:buClr>
                <a:schemeClr val="dk1"/>
              </a:buClr>
              <a:buSzPts val="2400"/>
            </a:pPr>
            <a:r>
              <a:rPr lang="en-US" sz="2400" i="1" dirty="0">
                <a:solidFill>
                  <a:schemeClr val="dk1"/>
                </a:solidFill>
                <a:latin typeface="Calibri"/>
                <a:ea typeface="Calibri"/>
                <a:cs typeface="Calibri"/>
                <a:sym typeface="Calibri"/>
              </a:rPr>
              <a:t>Publisher Cardinality: Given a book-author pair, what is the minimum number of publishers we will have? And the maximum? </a:t>
            </a:r>
            <a:r>
              <a:rPr lang="en-US" sz="2400" i="1" dirty="0" smtClean="0">
                <a:solidFill>
                  <a:schemeClr val="dk1"/>
                </a:solidFill>
                <a:latin typeface="Calibri"/>
                <a:ea typeface="Calibri"/>
                <a:cs typeface="Calibri"/>
                <a:sym typeface="Calibri"/>
              </a:rPr>
              <a:t>Publisher(1,1))</a:t>
            </a:r>
            <a:endParaRPr lang="en-US" sz="2400" i="1" dirty="0">
              <a:solidFill>
                <a:schemeClr val="dk1"/>
              </a:solidFill>
              <a:latin typeface="Calibri"/>
              <a:ea typeface="Calibri"/>
              <a:cs typeface="Calibri"/>
              <a:sym typeface="Calibri"/>
            </a:endParaRPr>
          </a:p>
          <a:p>
            <a:pPr lvl="0">
              <a:buClr>
                <a:schemeClr val="dk1"/>
              </a:buClr>
              <a:buSzPts val="2400"/>
            </a:pPr>
            <a:r>
              <a:rPr lang="en-US" sz="2400" i="1" dirty="0">
                <a:solidFill>
                  <a:schemeClr val="dk1"/>
                </a:solidFill>
                <a:latin typeface="Calibri"/>
                <a:ea typeface="Calibri"/>
                <a:cs typeface="Calibri"/>
                <a:sym typeface="Calibri"/>
              </a:rPr>
              <a:t>Book Cardinality: Given a publisher-author pair, what is the minimum number of books we will have? And the maximum? Book (0,N)</a:t>
            </a:r>
          </a:p>
          <a:p>
            <a:pPr lvl="0">
              <a:buClr>
                <a:schemeClr val="dk1"/>
              </a:buClr>
              <a:buSzPts val="2400"/>
            </a:pPr>
            <a:r>
              <a:rPr lang="en-US" sz="2400" i="1" dirty="0">
                <a:solidFill>
                  <a:schemeClr val="dk1"/>
                </a:solidFill>
                <a:latin typeface="Calibri"/>
                <a:ea typeface="Calibri"/>
                <a:cs typeface="Calibri"/>
                <a:sym typeface="Calibri"/>
              </a:rPr>
              <a:t>Author Cardinality: Given a book-publisher pair, what is the minimum number of authors we will have? And the maximum? Author(1,N</a:t>
            </a:r>
            <a:r>
              <a:rPr lang="en-US" sz="2400" i="1" dirty="0" smtClean="0">
                <a:solidFill>
                  <a:schemeClr val="dk1"/>
                </a:solidFill>
                <a:latin typeface="Calibri"/>
                <a:ea typeface="Calibri"/>
                <a:cs typeface="Calibri"/>
                <a:sym typeface="Calibri"/>
              </a:rPr>
              <a:t>).</a:t>
            </a:r>
          </a:p>
          <a:p>
            <a:pPr lvl="0">
              <a:buClr>
                <a:schemeClr val="dk1"/>
              </a:buClr>
              <a:buSzPts val="2400"/>
            </a:pPr>
            <a:r>
              <a:rPr lang="en-US" sz="2400" i="1" dirty="0" smtClean="0">
                <a:solidFill>
                  <a:schemeClr val="dk1"/>
                </a:solidFill>
                <a:latin typeface="Calibri"/>
                <a:ea typeface="Calibri"/>
                <a:cs typeface="Calibri"/>
                <a:sym typeface="Calibri"/>
              </a:rPr>
              <a:t>The </a:t>
            </a:r>
            <a:r>
              <a:rPr lang="en-US" sz="2400" i="1" dirty="0" err="1" smtClean="0">
                <a:solidFill>
                  <a:schemeClr val="dk1"/>
                </a:solidFill>
                <a:latin typeface="Calibri"/>
                <a:ea typeface="Calibri"/>
                <a:cs typeface="Calibri"/>
                <a:sym typeface="Calibri"/>
              </a:rPr>
              <a:t>cardinaliy</a:t>
            </a:r>
            <a:r>
              <a:rPr lang="en-US" sz="2400" i="1" dirty="0" smtClean="0">
                <a:solidFill>
                  <a:schemeClr val="dk1"/>
                </a:solidFill>
                <a:latin typeface="Calibri"/>
                <a:ea typeface="Calibri"/>
                <a:cs typeface="Calibri"/>
                <a:sym typeface="Calibri"/>
              </a:rPr>
              <a:t> of the relationship will be 1:N:N</a:t>
            </a:r>
            <a:endParaRPr sz="2400" i="1" dirty="0">
              <a:solidFill>
                <a:schemeClr val="dk1"/>
              </a:solidFill>
              <a:latin typeface="Calibri"/>
              <a:ea typeface="Calibri"/>
              <a:cs typeface="Calibri"/>
              <a:sym typeface="Calibri"/>
            </a:endParaRPr>
          </a:p>
        </p:txBody>
      </p:sp>
      <p:sp>
        <p:nvSpPr>
          <p:cNvPr id="213" name="Google Shape;213;p25"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4" name="Google Shape;214;p25"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215" name="Google Shape;215;p25"/>
          <p:cNvPicPr preferRelativeResize="0"/>
          <p:nvPr/>
        </p:nvPicPr>
        <p:blipFill rotWithShape="1">
          <a:blip r:embed="rId3">
            <a:alphaModFix/>
          </a:blip>
          <a:srcRect/>
          <a:stretch/>
        </p:blipFill>
        <p:spPr>
          <a:xfrm>
            <a:off x="4904200" y="750452"/>
            <a:ext cx="3673850" cy="1679025"/>
          </a:xfrm>
          <a:prstGeom prst="rect">
            <a:avLst/>
          </a:prstGeom>
          <a:noFill/>
          <a:ln>
            <a:noFill/>
          </a:ln>
        </p:spPr>
      </p:pic>
    </p:spTree>
    <p:extLst>
      <p:ext uri="{BB962C8B-B14F-4D97-AF65-F5344CB8AC3E}">
        <p14:creationId xmlns:p14="http://schemas.microsoft.com/office/powerpoint/2010/main" val="4292612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6"/>
          <p:cNvSpPr txBox="1"/>
          <p:nvPr/>
        </p:nvSpPr>
        <p:spPr>
          <a:xfrm>
            <a:off x="250825" y="207962"/>
            <a:ext cx="53673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US" sz="1600" b="1" i="0" u="none">
                <a:solidFill>
                  <a:srgbClr val="11151A"/>
                </a:solidFill>
                <a:latin typeface="Arial"/>
                <a:ea typeface="Arial"/>
                <a:cs typeface="Arial"/>
                <a:sym typeface="Arial"/>
              </a:rPr>
              <a:t>2.5 Tipo de correspondencia</a:t>
            </a:r>
            <a:endParaRPr/>
          </a:p>
        </p:txBody>
      </p:sp>
      <p:sp>
        <p:nvSpPr>
          <p:cNvPr id="221" name="Google Shape;221;p26"/>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2" name="Google Shape;222;p26"/>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14</a:t>
            </a:fld>
            <a:endParaRPr/>
          </a:p>
        </p:txBody>
      </p:sp>
      <p:sp>
        <p:nvSpPr>
          <p:cNvPr id="223" name="Google Shape;223;p26"/>
          <p:cNvSpPr txBox="1"/>
          <p:nvPr/>
        </p:nvSpPr>
        <p:spPr>
          <a:xfrm>
            <a:off x="393700" y="473075"/>
            <a:ext cx="7991475" cy="60023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b="0" i="0" u="none" dirty="0">
                <a:solidFill>
                  <a:schemeClr val="dk1"/>
                </a:solidFill>
                <a:latin typeface="Calibri"/>
                <a:ea typeface="Calibri"/>
                <a:cs typeface="Calibri"/>
                <a:sym typeface="Calibri"/>
              </a:rPr>
              <a:t> </a:t>
            </a:r>
            <a:endParaRPr sz="24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n-US" sz="2400" b="1" dirty="0" smtClean="0">
                <a:solidFill>
                  <a:schemeClr val="dk1"/>
                </a:solidFill>
                <a:latin typeface="Calibri"/>
                <a:ea typeface="Calibri"/>
                <a:cs typeface="Calibri"/>
                <a:sym typeface="Calibri"/>
              </a:rPr>
              <a:t>Learning activity 3</a:t>
            </a:r>
            <a:r>
              <a:rPr lang="en-US" sz="2400" b="1" i="0" u="none" dirty="0" smtClean="0">
                <a:solidFill>
                  <a:schemeClr val="dk1"/>
                </a:solidFill>
                <a:latin typeface="Calibri"/>
                <a:ea typeface="Calibri"/>
                <a:cs typeface="Calibri"/>
                <a:sym typeface="Calibri"/>
              </a:rPr>
              <a:t>:</a:t>
            </a:r>
            <a:endParaRPr dirty="0"/>
          </a:p>
          <a:p>
            <a:pPr marL="0" marR="0" lvl="0" indent="0" algn="l" rtl="0">
              <a:lnSpc>
                <a:spcPct val="100000"/>
              </a:lnSpc>
              <a:spcBef>
                <a:spcPts val="0"/>
              </a:spcBef>
              <a:spcAft>
                <a:spcPts val="0"/>
              </a:spcAft>
              <a:buClr>
                <a:schemeClr val="dk1"/>
              </a:buClr>
              <a:buSzPts val="2400"/>
              <a:buFont typeface="Calibri"/>
              <a:buNone/>
            </a:pPr>
            <a:endParaRPr sz="2400" b="1" i="0" u="none" dirty="0">
              <a:solidFill>
                <a:schemeClr val="dk1"/>
              </a:solidFill>
              <a:latin typeface="Calibri"/>
              <a:ea typeface="Calibri"/>
              <a:cs typeface="Calibri"/>
              <a:sym typeface="Calibri"/>
            </a:endParaRPr>
          </a:p>
          <a:p>
            <a:pPr lvl="0">
              <a:buClr>
                <a:schemeClr val="dk1"/>
              </a:buClr>
              <a:buSzPts val="2400"/>
            </a:pPr>
            <a:r>
              <a:rPr lang="en-US" sz="2400" dirty="0">
                <a:latin typeface="Calibri" panose="020F0502020204030204" pitchFamily="34" charset="0"/>
                <a:cs typeface="Calibri" panose="020F0502020204030204" pitchFamily="34" charset="0"/>
              </a:rPr>
              <a:t>Calculate the correspondence types of the following relations:</a:t>
            </a:r>
          </a:p>
          <a:p>
            <a:pPr lvl="0">
              <a:buClr>
                <a:schemeClr val="dk1"/>
              </a:buClr>
              <a:buSzPts val="2400"/>
            </a:pPr>
            <a:endParaRPr lang="en-US" sz="2400" dirty="0">
              <a:latin typeface="Calibri" panose="020F0502020204030204" pitchFamily="34" charset="0"/>
              <a:cs typeface="Calibri" panose="020F0502020204030204" pitchFamily="34" charset="0"/>
            </a:endParaRPr>
          </a:p>
          <a:p>
            <a:pPr lvl="0">
              <a:buClr>
                <a:schemeClr val="dk1"/>
              </a:buClr>
              <a:buSzPts val="2400"/>
            </a:pPr>
            <a:r>
              <a:rPr lang="en-US" sz="2400" dirty="0">
                <a:latin typeface="Calibri" panose="020F0502020204030204" pitchFamily="34" charset="0"/>
                <a:cs typeface="Calibri" panose="020F0502020204030204" pitchFamily="34" charset="0"/>
              </a:rPr>
              <a:t>Person married to person (in Spain)</a:t>
            </a:r>
          </a:p>
          <a:p>
            <a:pPr lvl="0">
              <a:buClr>
                <a:schemeClr val="dk1"/>
              </a:buClr>
              <a:buSzPts val="2400"/>
            </a:pPr>
            <a:endParaRPr lang="en-US" sz="2400" dirty="0">
              <a:latin typeface="Calibri" panose="020F0502020204030204" pitchFamily="34" charset="0"/>
              <a:cs typeface="Calibri" panose="020F0502020204030204" pitchFamily="34" charset="0"/>
            </a:endParaRPr>
          </a:p>
          <a:p>
            <a:pPr lvl="0">
              <a:buClr>
                <a:schemeClr val="dk1"/>
              </a:buClr>
              <a:buSzPts val="2400"/>
            </a:pPr>
            <a:r>
              <a:rPr lang="en-US" sz="2400" dirty="0">
                <a:latin typeface="Calibri" panose="020F0502020204030204" pitchFamily="34" charset="0"/>
                <a:cs typeface="Calibri" panose="020F0502020204030204" pitchFamily="34" charset="0"/>
              </a:rPr>
              <a:t>Person married to person (in Saudi Arabia)</a:t>
            </a:r>
          </a:p>
          <a:p>
            <a:pPr lvl="0">
              <a:buClr>
                <a:schemeClr val="dk1"/>
              </a:buClr>
              <a:buSzPts val="2400"/>
            </a:pPr>
            <a:endParaRPr lang="en-US" sz="2400" dirty="0">
              <a:latin typeface="Calibri" panose="020F0502020204030204" pitchFamily="34" charset="0"/>
              <a:cs typeface="Calibri" panose="020F0502020204030204" pitchFamily="34" charset="0"/>
            </a:endParaRPr>
          </a:p>
          <a:p>
            <a:pPr lvl="0">
              <a:buClr>
                <a:schemeClr val="dk1"/>
              </a:buClr>
              <a:buSzPts val="2400"/>
            </a:pPr>
            <a:r>
              <a:rPr lang="en-US" sz="2400" dirty="0">
                <a:latin typeface="Calibri" panose="020F0502020204030204" pitchFamily="34" charset="0"/>
                <a:cs typeface="Calibri" panose="020F0502020204030204" pitchFamily="34" charset="0"/>
              </a:rPr>
              <a:t>Player plays as a team</a:t>
            </a:r>
          </a:p>
          <a:p>
            <a:pPr lvl="0">
              <a:buClr>
                <a:schemeClr val="dk1"/>
              </a:buClr>
              <a:buSzPts val="2400"/>
            </a:pPr>
            <a:endParaRPr lang="en-US" sz="2400" dirty="0">
              <a:latin typeface="Calibri" panose="020F0502020204030204" pitchFamily="34" charset="0"/>
              <a:cs typeface="Calibri" panose="020F0502020204030204" pitchFamily="34" charset="0"/>
            </a:endParaRPr>
          </a:p>
          <a:p>
            <a:pPr lvl="0">
              <a:buClr>
                <a:schemeClr val="dk1"/>
              </a:buClr>
              <a:buSzPts val="2400"/>
            </a:pPr>
            <a:r>
              <a:rPr lang="en-US" sz="2400" dirty="0">
                <a:latin typeface="Calibri" panose="020F0502020204030204" pitchFamily="34" charset="0"/>
                <a:cs typeface="Calibri" panose="020F0502020204030204" pitchFamily="34" charset="0"/>
              </a:rPr>
              <a:t>Product contains piece</a:t>
            </a:r>
            <a:endParaRPr sz="2400" dirty="0">
              <a:latin typeface="Calibri" panose="020F0502020204030204" pitchFamily="34" charset="0"/>
              <a:cs typeface="Calibri" panose="020F0502020204030204" pitchFamily="34" charset="0"/>
            </a:endParaRPr>
          </a:p>
          <a:p>
            <a:pPr marL="0" marR="0" lvl="0" indent="0" algn="l" rtl="0">
              <a:lnSpc>
                <a:spcPct val="100000"/>
              </a:lnSpc>
              <a:spcBef>
                <a:spcPts val="0"/>
              </a:spcBef>
              <a:spcAft>
                <a:spcPts val="0"/>
              </a:spcAft>
              <a:buClr>
                <a:schemeClr val="dk1"/>
              </a:buClr>
              <a:buSzPts val="2400"/>
              <a:buFont typeface="Calibri"/>
              <a:buNone/>
            </a:pPr>
            <a:endParaRPr sz="2400" b="0" i="1"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1" u="none" dirty="0">
              <a:solidFill>
                <a:schemeClr val="dk1"/>
              </a:solidFill>
              <a:latin typeface="Calibri"/>
              <a:ea typeface="Calibri"/>
              <a:cs typeface="Calibri"/>
              <a:sym typeface="Calibri"/>
            </a:endParaRPr>
          </a:p>
        </p:txBody>
      </p:sp>
      <p:sp>
        <p:nvSpPr>
          <p:cNvPr id="224" name="Google Shape;224;p26"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5" name="Google Shape;225;p26"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7"/>
          <p:cNvSpPr txBox="1"/>
          <p:nvPr/>
        </p:nvSpPr>
        <p:spPr>
          <a:xfrm>
            <a:off x="250825" y="207962"/>
            <a:ext cx="5367337"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US" sz="1600" b="1" i="0" u="none">
                <a:solidFill>
                  <a:srgbClr val="11151A"/>
                </a:solidFill>
                <a:latin typeface="Arial"/>
                <a:ea typeface="Arial"/>
                <a:cs typeface="Arial"/>
                <a:sym typeface="Arial"/>
              </a:rPr>
              <a:t>2.6 Debilidad</a:t>
            </a:r>
            <a:endParaRPr/>
          </a:p>
        </p:txBody>
      </p:sp>
      <p:sp>
        <p:nvSpPr>
          <p:cNvPr id="232" name="Google Shape;232;p27"/>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3" name="Google Shape;233;p27"/>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15</a:t>
            </a:fld>
            <a:endParaRPr/>
          </a:p>
        </p:txBody>
      </p:sp>
      <p:sp>
        <p:nvSpPr>
          <p:cNvPr id="234" name="Google Shape;234;p27"/>
          <p:cNvSpPr txBox="1"/>
          <p:nvPr/>
        </p:nvSpPr>
        <p:spPr>
          <a:xfrm>
            <a:off x="393700" y="473075"/>
            <a:ext cx="8121650" cy="44926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1" i="0" u="none" dirty="0">
              <a:solidFill>
                <a:schemeClr val="dk1"/>
              </a:solidFill>
              <a:latin typeface="Calibri"/>
              <a:ea typeface="Calibri"/>
              <a:cs typeface="Calibri"/>
              <a:sym typeface="Calibri"/>
            </a:endParaRPr>
          </a:p>
          <a:p>
            <a:pPr lvl="0">
              <a:buClr>
                <a:schemeClr val="dk1"/>
              </a:buClr>
              <a:buSzPts val="1800"/>
            </a:pPr>
            <a:r>
              <a:rPr lang="en-US" sz="2400" dirty="0" smtClean="0">
                <a:solidFill>
                  <a:schemeClr val="dk1"/>
                </a:solidFill>
                <a:latin typeface="Calibri"/>
                <a:ea typeface="Calibri"/>
                <a:cs typeface="Calibri"/>
                <a:sym typeface="Calibri"/>
              </a:rPr>
              <a:t>An </a:t>
            </a:r>
            <a:r>
              <a:rPr lang="en-US" sz="2400" dirty="0">
                <a:solidFill>
                  <a:schemeClr val="dk1"/>
                </a:solidFill>
                <a:latin typeface="Calibri"/>
                <a:ea typeface="Calibri"/>
                <a:cs typeface="Calibri"/>
                <a:sym typeface="Calibri"/>
              </a:rPr>
              <a:t>entity is weak compared to another that is strong when for an element of the weak to exist it is necessary for an element of the strong to exist</a:t>
            </a:r>
            <a:r>
              <a:rPr lang="en-US" sz="2400" dirty="0" smtClean="0">
                <a:solidFill>
                  <a:schemeClr val="dk1"/>
                </a:solidFill>
                <a:latin typeface="Calibri"/>
                <a:ea typeface="Calibri"/>
                <a:cs typeface="Calibri"/>
                <a:sym typeface="Calibri"/>
              </a:rPr>
              <a:t>.</a:t>
            </a:r>
            <a:endParaRPr lang="en-US" sz="2400" dirty="0">
              <a:solidFill>
                <a:schemeClr val="dk1"/>
              </a:solidFill>
              <a:latin typeface="Calibri"/>
              <a:ea typeface="Calibri"/>
              <a:cs typeface="Calibri"/>
              <a:sym typeface="Calibri"/>
            </a:endParaRPr>
          </a:p>
          <a:p>
            <a:pPr lvl="0">
              <a:buClr>
                <a:schemeClr val="dk1"/>
              </a:buClr>
              <a:buSzPts val="1800"/>
            </a:pPr>
            <a:r>
              <a:rPr lang="en-US" sz="2400" dirty="0">
                <a:solidFill>
                  <a:schemeClr val="dk1"/>
                </a:solidFill>
                <a:latin typeface="Calibri"/>
                <a:ea typeface="Calibri"/>
                <a:cs typeface="Calibri"/>
                <a:sym typeface="Calibri"/>
              </a:rPr>
              <a:t>For example, in the order and sales management of a business, an order consists of several order lines (one for each product). If ORDER is an entity and ORDER_LINE is another entity, ORDER would be a strong entity and ORDER_LINE a weak entity with respect to the previous one.</a:t>
            </a:r>
          </a:p>
          <a:p>
            <a:pPr lvl="0">
              <a:buClr>
                <a:schemeClr val="dk1"/>
              </a:buClr>
              <a:buSzPts val="1800"/>
            </a:pPr>
            <a:endParaRPr lang="en-US" sz="2400" dirty="0">
              <a:solidFill>
                <a:schemeClr val="dk1"/>
              </a:solidFill>
              <a:latin typeface="Calibri"/>
              <a:ea typeface="Calibri"/>
              <a:cs typeface="Calibri"/>
              <a:sym typeface="Calibri"/>
            </a:endParaRPr>
          </a:p>
          <a:p>
            <a:pPr lvl="0">
              <a:buClr>
                <a:schemeClr val="dk1"/>
              </a:buClr>
              <a:buSzPts val="1800"/>
            </a:pPr>
            <a:r>
              <a:rPr lang="en-US" sz="2400" dirty="0">
                <a:solidFill>
                  <a:schemeClr val="dk1"/>
                </a:solidFill>
                <a:latin typeface="Calibri"/>
                <a:ea typeface="Calibri"/>
                <a:cs typeface="Calibri"/>
                <a:sym typeface="Calibri"/>
              </a:rPr>
              <a:t>Weak entities are represented on E/R diagrams surrounded by a double line:</a:t>
            </a:r>
            <a:endParaRPr sz="2400" b="0" i="0" u="none" dirty="0">
              <a:solidFill>
                <a:schemeClr val="dk1"/>
              </a:solidFill>
              <a:latin typeface="Calibri"/>
              <a:ea typeface="Calibri"/>
              <a:cs typeface="Calibri"/>
              <a:sym typeface="Calibri"/>
            </a:endParaRPr>
          </a:p>
        </p:txBody>
      </p:sp>
      <p:sp>
        <p:nvSpPr>
          <p:cNvPr id="235" name="Google Shape;235;p27"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6" name="Google Shape;236;p27"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237" name="Google Shape;237;p27"/>
          <p:cNvPicPr preferRelativeResize="0"/>
          <p:nvPr/>
        </p:nvPicPr>
        <p:blipFill rotWithShape="1">
          <a:blip r:embed="rId3">
            <a:alphaModFix/>
          </a:blip>
          <a:srcRect/>
          <a:stretch/>
        </p:blipFill>
        <p:spPr>
          <a:xfrm>
            <a:off x="1763712" y="4964112"/>
            <a:ext cx="4964112" cy="1349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8"/>
          <p:cNvSpPr txBox="1"/>
          <p:nvPr/>
        </p:nvSpPr>
        <p:spPr>
          <a:xfrm>
            <a:off x="250825" y="207962"/>
            <a:ext cx="5367337"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US" sz="1600" b="1" i="0" u="none">
                <a:solidFill>
                  <a:srgbClr val="11151A"/>
                </a:solidFill>
                <a:latin typeface="Arial"/>
                <a:ea typeface="Arial"/>
                <a:cs typeface="Arial"/>
                <a:sym typeface="Arial"/>
              </a:rPr>
              <a:t>2.6 Debilidad</a:t>
            </a:r>
            <a:endParaRPr/>
          </a:p>
        </p:txBody>
      </p:sp>
      <p:sp>
        <p:nvSpPr>
          <p:cNvPr id="243" name="Google Shape;243;p28"/>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44" name="Google Shape;244;p28"/>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16</a:t>
            </a:fld>
            <a:endParaRPr/>
          </a:p>
        </p:txBody>
      </p:sp>
      <p:sp>
        <p:nvSpPr>
          <p:cNvPr id="245" name="Google Shape;245;p28"/>
          <p:cNvSpPr txBox="1"/>
          <p:nvPr/>
        </p:nvSpPr>
        <p:spPr>
          <a:xfrm>
            <a:off x="347662" y="188912"/>
            <a:ext cx="8121650" cy="52641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b="0" i="0" u="none" dirty="0">
                <a:solidFill>
                  <a:schemeClr val="dk1"/>
                </a:solidFill>
                <a:latin typeface="Calibri"/>
                <a:ea typeface="Calibri"/>
                <a:cs typeface="Calibri"/>
                <a:sym typeface="Calibri"/>
              </a:rPr>
              <a:t> </a:t>
            </a:r>
            <a:endParaRPr sz="2400" b="0" i="0" u="none" dirty="0">
              <a:solidFill>
                <a:schemeClr val="dk1"/>
              </a:solidFill>
              <a:latin typeface="Calibri"/>
              <a:ea typeface="Calibri"/>
              <a:cs typeface="Calibri"/>
              <a:sym typeface="Calibri"/>
            </a:endParaRPr>
          </a:p>
          <a:p>
            <a:pPr lvl="0">
              <a:buClr>
                <a:schemeClr val="dk1"/>
              </a:buClr>
              <a:buSzPts val="2400"/>
            </a:pPr>
            <a:r>
              <a:rPr lang="en-US" sz="2400" b="1" dirty="0">
                <a:solidFill>
                  <a:schemeClr val="dk1"/>
                </a:solidFill>
                <a:latin typeface="Calibri"/>
                <a:ea typeface="Calibri"/>
                <a:cs typeface="Calibri"/>
                <a:sym typeface="Calibri"/>
              </a:rPr>
              <a:t>Dependencies in relationships of weakness:</a:t>
            </a:r>
          </a:p>
          <a:p>
            <a:pPr lvl="0">
              <a:buClr>
                <a:schemeClr val="dk1"/>
              </a:buClr>
              <a:buSzPts val="2400"/>
            </a:pPr>
            <a:endParaRPr lang="en-US" sz="2400" b="1" dirty="0">
              <a:solidFill>
                <a:schemeClr val="dk1"/>
              </a:solidFill>
              <a:latin typeface="Calibri"/>
              <a:ea typeface="Calibri"/>
              <a:cs typeface="Calibri"/>
              <a:sym typeface="Calibri"/>
            </a:endParaRPr>
          </a:p>
          <a:p>
            <a:pPr lvl="0">
              <a:buClr>
                <a:schemeClr val="dk1"/>
              </a:buClr>
              <a:buSzPts val="2400"/>
            </a:pPr>
            <a:r>
              <a:rPr lang="en-US" sz="2400" b="1" dirty="0">
                <a:solidFill>
                  <a:schemeClr val="dk1"/>
                </a:solidFill>
                <a:latin typeface="Calibri"/>
                <a:ea typeface="Calibri"/>
                <a:cs typeface="Calibri"/>
                <a:sym typeface="Calibri"/>
              </a:rPr>
              <a:t>Dependency on existence: Occurrences of a weak entity are meaningless in the database without an occurrence of the strong entity to which they are related.</a:t>
            </a:r>
            <a:endParaRPr sz="18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lang="en-US" sz="1800" b="1" i="0" u="none" dirty="0" smtClean="0">
              <a:solidFill>
                <a:schemeClr val="dk1"/>
              </a:solidFill>
              <a:latin typeface="Calibri"/>
              <a:ea typeface="Calibri"/>
              <a:cs typeface="Calibri"/>
              <a:sym typeface="Calibri"/>
            </a:endParaRPr>
          </a:p>
          <a:p>
            <a:pPr lvl="0">
              <a:buClr>
                <a:schemeClr val="dk1"/>
              </a:buClr>
              <a:buSzPts val="1800"/>
            </a:pPr>
            <a:r>
              <a:rPr lang="en-US" sz="1800" b="1" dirty="0">
                <a:solidFill>
                  <a:schemeClr val="dk1"/>
                </a:solidFill>
                <a:latin typeface="Calibri"/>
                <a:ea typeface="Calibri"/>
                <a:cs typeface="Calibri"/>
                <a:sym typeface="Calibri"/>
              </a:rPr>
              <a:t>Dependency in identification: In addition to the dependency in existence, the weak entity needs the strong entity to be able to create a key from the key that the strong entity has. That is, in the example, each order line would be identified with </a:t>
            </a:r>
            <a:r>
              <a:rPr lang="en-US" sz="1800" b="1" dirty="0" err="1">
                <a:solidFill>
                  <a:schemeClr val="dk1"/>
                </a:solidFill>
                <a:latin typeface="Calibri"/>
                <a:ea typeface="Calibri"/>
                <a:cs typeface="Calibri"/>
                <a:sym typeface="Calibri"/>
              </a:rPr>
              <a:t>numPed</a:t>
            </a:r>
            <a:r>
              <a:rPr lang="en-US" sz="1800" b="1" dirty="0">
                <a:solidFill>
                  <a:schemeClr val="dk1"/>
                </a:solidFill>
                <a:latin typeface="Calibri"/>
                <a:ea typeface="Calibri"/>
                <a:cs typeface="Calibri"/>
                <a:sym typeface="Calibri"/>
              </a:rPr>
              <a:t> and </a:t>
            </a:r>
            <a:r>
              <a:rPr lang="en-US" sz="1800" b="1" dirty="0" err="1">
                <a:solidFill>
                  <a:schemeClr val="dk1"/>
                </a:solidFill>
                <a:latin typeface="Calibri"/>
                <a:ea typeface="Calibri"/>
                <a:cs typeface="Calibri"/>
                <a:sym typeface="Calibri"/>
              </a:rPr>
              <a:t>numLinea</a:t>
            </a:r>
            <a:r>
              <a:rPr lang="en-US" sz="1800" b="1" dirty="0">
                <a:solidFill>
                  <a:schemeClr val="dk1"/>
                </a:solidFill>
                <a:latin typeface="Calibri"/>
                <a:ea typeface="Calibri"/>
                <a:cs typeface="Calibri"/>
                <a:sym typeface="Calibri"/>
              </a:rPr>
              <a:t>.</a:t>
            </a:r>
            <a:endParaRPr sz="1800" b="0" i="0" u="none" dirty="0">
              <a:solidFill>
                <a:schemeClr val="dk1"/>
              </a:solidFill>
              <a:latin typeface="Calibri"/>
              <a:ea typeface="Calibri"/>
              <a:cs typeface="Calibri"/>
              <a:sym typeface="Calibri"/>
            </a:endParaRPr>
          </a:p>
        </p:txBody>
      </p:sp>
      <p:sp>
        <p:nvSpPr>
          <p:cNvPr id="246" name="Google Shape;246;p28"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47" name="Google Shape;247;p28"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248" name="Google Shape;248;p28"/>
          <p:cNvPicPr preferRelativeResize="0"/>
          <p:nvPr/>
        </p:nvPicPr>
        <p:blipFill rotWithShape="1">
          <a:blip r:embed="rId3">
            <a:alphaModFix/>
          </a:blip>
          <a:srcRect/>
          <a:stretch/>
        </p:blipFill>
        <p:spPr>
          <a:xfrm>
            <a:off x="1871662" y="2636837"/>
            <a:ext cx="5400675" cy="1171575"/>
          </a:xfrm>
          <a:prstGeom prst="rect">
            <a:avLst/>
          </a:prstGeom>
          <a:noFill/>
          <a:ln>
            <a:noFill/>
          </a:ln>
        </p:spPr>
      </p:pic>
      <p:pic>
        <p:nvPicPr>
          <p:cNvPr id="249" name="Google Shape;249;p28"/>
          <p:cNvPicPr preferRelativeResize="0"/>
          <p:nvPr/>
        </p:nvPicPr>
        <p:blipFill rotWithShape="1">
          <a:blip r:embed="rId4">
            <a:alphaModFix/>
          </a:blip>
          <a:srcRect/>
          <a:stretch/>
        </p:blipFill>
        <p:spPr>
          <a:xfrm>
            <a:off x="1708150" y="5059362"/>
            <a:ext cx="5400675" cy="169068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9"/>
          <p:cNvSpPr txBox="1"/>
          <p:nvPr/>
        </p:nvSpPr>
        <p:spPr>
          <a:xfrm>
            <a:off x="250825" y="207962"/>
            <a:ext cx="5367337"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US" sz="1600" b="1" i="0" u="none">
                <a:solidFill>
                  <a:srgbClr val="11151A"/>
                </a:solidFill>
                <a:latin typeface="Arial"/>
                <a:ea typeface="Arial"/>
                <a:cs typeface="Arial"/>
                <a:sym typeface="Arial"/>
              </a:rPr>
              <a:t>3.- El modelo E/R ampliado</a:t>
            </a:r>
            <a:endParaRPr/>
          </a:p>
        </p:txBody>
      </p:sp>
      <p:sp>
        <p:nvSpPr>
          <p:cNvPr id="255" name="Google Shape;255;p29"/>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6" name="Google Shape;256;p29"/>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17</a:t>
            </a:fld>
            <a:endParaRPr/>
          </a:p>
        </p:txBody>
      </p:sp>
      <p:sp>
        <p:nvSpPr>
          <p:cNvPr id="257" name="Google Shape;257;p29"/>
          <p:cNvSpPr txBox="1"/>
          <p:nvPr/>
        </p:nvSpPr>
        <p:spPr>
          <a:xfrm>
            <a:off x="393700" y="473075"/>
            <a:ext cx="7991475" cy="63087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1" i="0" u="none" dirty="0">
              <a:solidFill>
                <a:schemeClr val="dk1"/>
              </a:solidFill>
              <a:latin typeface="Calibri"/>
              <a:ea typeface="Calibri"/>
              <a:cs typeface="Calibri"/>
              <a:sym typeface="Calibri"/>
            </a:endParaRPr>
          </a:p>
          <a:p>
            <a:pPr lvl="0">
              <a:buClr>
                <a:schemeClr val="dk1"/>
              </a:buClr>
              <a:buSzPts val="1800"/>
            </a:pPr>
            <a:r>
              <a:rPr lang="en-US" sz="2400" dirty="0" smtClean="0">
                <a:solidFill>
                  <a:schemeClr val="dk1"/>
                </a:solidFill>
                <a:latin typeface="Calibri"/>
                <a:ea typeface="Calibri"/>
                <a:cs typeface="Calibri"/>
                <a:sym typeface="Calibri"/>
              </a:rPr>
              <a:t>Extended </a:t>
            </a:r>
            <a:r>
              <a:rPr lang="en-US" sz="2400" dirty="0">
                <a:solidFill>
                  <a:schemeClr val="dk1"/>
                </a:solidFill>
                <a:latin typeface="Calibri"/>
                <a:ea typeface="Calibri"/>
                <a:cs typeface="Calibri"/>
                <a:sym typeface="Calibri"/>
              </a:rPr>
              <a:t>E/R model: Collects all the concepts and specifications of the E/R model and adds others to improve the design of the databases</a:t>
            </a:r>
            <a:r>
              <a:rPr lang="en-US" sz="2400" dirty="0" smtClean="0">
                <a:solidFill>
                  <a:schemeClr val="dk1"/>
                </a:solidFill>
                <a:latin typeface="Calibri"/>
                <a:ea typeface="Calibri"/>
                <a:cs typeface="Calibri"/>
                <a:sym typeface="Calibri"/>
              </a:rPr>
              <a:t>.</a:t>
            </a:r>
            <a:endParaRPr lang="en-US" sz="2400" dirty="0">
              <a:solidFill>
                <a:schemeClr val="dk1"/>
              </a:solidFill>
              <a:latin typeface="Calibri"/>
              <a:ea typeface="Calibri"/>
              <a:cs typeface="Calibri"/>
              <a:sym typeface="Calibri"/>
            </a:endParaRPr>
          </a:p>
          <a:p>
            <a:pPr lvl="0">
              <a:buClr>
                <a:schemeClr val="dk1"/>
              </a:buClr>
              <a:buSzPts val="1800"/>
            </a:pPr>
            <a:r>
              <a:rPr lang="en-US" sz="2400" dirty="0">
                <a:solidFill>
                  <a:schemeClr val="dk1"/>
                </a:solidFill>
                <a:latin typeface="Calibri"/>
                <a:ea typeface="Calibri"/>
                <a:cs typeface="Calibri"/>
                <a:sym typeface="Calibri"/>
              </a:rPr>
              <a:t>Superclass: It is a generic entity from which other entities are derived. The superclass has attributes that the entities that derive from them will also have</a:t>
            </a:r>
            <a:r>
              <a:rPr lang="en-US" sz="2400" dirty="0" smtClean="0">
                <a:solidFill>
                  <a:schemeClr val="dk1"/>
                </a:solidFill>
                <a:latin typeface="Calibri"/>
                <a:ea typeface="Calibri"/>
                <a:cs typeface="Calibri"/>
                <a:sym typeface="Calibri"/>
              </a:rPr>
              <a:t>.</a:t>
            </a:r>
            <a:endParaRPr lang="en-US" sz="2400" dirty="0">
              <a:solidFill>
                <a:schemeClr val="dk1"/>
              </a:solidFill>
              <a:latin typeface="Calibri"/>
              <a:ea typeface="Calibri"/>
              <a:cs typeface="Calibri"/>
              <a:sym typeface="Calibri"/>
            </a:endParaRPr>
          </a:p>
          <a:p>
            <a:pPr lvl="0">
              <a:buClr>
                <a:schemeClr val="dk1"/>
              </a:buClr>
              <a:buSzPts val="1800"/>
            </a:pPr>
            <a:r>
              <a:rPr lang="en-US" sz="2400" dirty="0">
                <a:solidFill>
                  <a:schemeClr val="dk1"/>
                </a:solidFill>
                <a:latin typeface="Calibri"/>
                <a:ea typeface="Calibri"/>
                <a:cs typeface="Calibri"/>
                <a:sym typeface="Calibri"/>
              </a:rPr>
              <a:t>Subclass: It is an entity that derives from a generic entity or superclass. The subclass will have the attributes of the superclass plus some specific attributes. The elements that are in the subclass will also be in the superclass, although the superclass will normally contain many more elements</a:t>
            </a:r>
            <a:r>
              <a:rPr lang="en-US" sz="2400" dirty="0" smtClean="0">
                <a:solidFill>
                  <a:schemeClr val="dk1"/>
                </a:solidFill>
                <a:latin typeface="Calibri"/>
                <a:ea typeface="Calibri"/>
                <a:cs typeface="Calibri"/>
                <a:sym typeface="Calibri"/>
              </a:rPr>
              <a:t>.</a:t>
            </a:r>
            <a:endParaRPr lang="en-US" sz="2400" dirty="0">
              <a:solidFill>
                <a:schemeClr val="dk1"/>
              </a:solidFill>
              <a:latin typeface="Calibri"/>
              <a:ea typeface="Calibri"/>
              <a:cs typeface="Calibri"/>
              <a:sym typeface="Calibri"/>
            </a:endParaRPr>
          </a:p>
          <a:p>
            <a:pPr lvl="0">
              <a:buClr>
                <a:schemeClr val="dk1"/>
              </a:buClr>
              <a:buSzPts val="1800"/>
            </a:pPr>
            <a:r>
              <a:rPr lang="en-US" sz="2400" dirty="0">
                <a:solidFill>
                  <a:schemeClr val="dk1"/>
                </a:solidFill>
                <a:latin typeface="Calibri"/>
                <a:ea typeface="Calibri"/>
                <a:cs typeface="Calibri"/>
                <a:sym typeface="Calibri"/>
              </a:rPr>
              <a:t>For example, EMPLOYEE would be a superclass and OPERATOR and MANAGER would be subclasses of it. In a study center PERSON could be a superclass while STUDENT and TEACHER would be subclasses.</a:t>
            </a:r>
            <a:endParaRPr sz="2400" b="0" i="0" u="none" dirty="0">
              <a:solidFill>
                <a:schemeClr val="dk1"/>
              </a:solidFill>
              <a:latin typeface="Calibri"/>
              <a:ea typeface="Calibri"/>
              <a:cs typeface="Calibri"/>
              <a:sym typeface="Calibri"/>
            </a:endParaRPr>
          </a:p>
        </p:txBody>
      </p:sp>
      <p:sp>
        <p:nvSpPr>
          <p:cNvPr id="258" name="Google Shape;258;p29"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9" name="Google Shape;259;p29"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0"/>
          <p:cNvSpPr txBox="1"/>
          <p:nvPr/>
        </p:nvSpPr>
        <p:spPr>
          <a:xfrm>
            <a:off x="250825" y="207962"/>
            <a:ext cx="5367337"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US" sz="1600" b="1" i="0" u="none">
                <a:solidFill>
                  <a:srgbClr val="11151A"/>
                </a:solidFill>
                <a:latin typeface="Arial"/>
                <a:ea typeface="Arial"/>
                <a:cs typeface="Arial"/>
                <a:sym typeface="Arial"/>
              </a:rPr>
              <a:t>3.- El modelo E/R ampliado</a:t>
            </a:r>
            <a:endParaRPr/>
          </a:p>
        </p:txBody>
      </p:sp>
      <p:sp>
        <p:nvSpPr>
          <p:cNvPr id="265" name="Google Shape;265;p30"/>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6" name="Google Shape;266;p30"/>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18</a:t>
            </a:fld>
            <a:endParaRPr/>
          </a:p>
        </p:txBody>
      </p:sp>
      <p:sp>
        <p:nvSpPr>
          <p:cNvPr id="267" name="Google Shape;267;p30"/>
          <p:cNvSpPr txBox="1"/>
          <p:nvPr/>
        </p:nvSpPr>
        <p:spPr>
          <a:xfrm>
            <a:off x="393700" y="473075"/>
            <a:ext cx="7991475" cy="341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b="0" i="0" u="none" dirty="0">
                <a:solidFill>
                  <a:schemeClr val="dk1"/>
                </a:solidFill>
                <a:latin typeface="Calibri"/>
                <a:ea typeface="Calibri"/>
                <a:cs typeface="Calibri"/>
                <a:sym typeface="Calibri"/>
              </a:rPr>
              <a:t> </a:t>
            </a:r>
            <a:endParaRPr sz="2400" b="0" i="0" u="none" dirty="0">
              <a:solidFill>
                <a:schemeClr val="dk1"/>
              </a:solidFill>
              <a:latin typeface="Calibri"/>
              <a:ea typeface="Calibri"/>
              <a:cs typeface="Calibri"/>
              <a:sym typeface="Calibri"/>
            </a:endParaRPr>
          </a:p>
          <a:p>
            <a:pPr lvl="0">
              <a:buClr>
                <a:schemeClr val="dk1"/>
              </a:buClr>
              <a:buSzPts val="2400"/>
            </a:pPr>
            <a:r>
              <a:rPr lang="en-US" sz="2400" b="1" dirty="0">
                <a:solidFill>
                  <a:schemeClr val="dk1"/>
                </a:solidFill>
                <a:latin typeface="Calibri"/>
                <a:ea typeface="Calibri"/>
                <a:cs typeface="Calibri"/>
                <a:sym typeface="Calibri"/>
              </a:rPr>
              <a:t>Generalization is the process of constructing a superclass from the common or shared characteristics of several subclasses of the information system.</a:t>
            </a:r>
          </a:p>
          <a:p>
            <a:pPr lvl="0">
              <a:buClr>
                <a:schemeClr val="dk1"/>
              </a:buClr>
              <a:buSzPts val="2400"/>
            </a:pPr>
            <a:endParaRPr lang="en-US" sz="2400" b="1" dirty="0">
              <a:solidFill>
                <a:schemeClr val="dk1"/>
              </a:solidFill>
              <a:latin typeface="Calibri"/>
              <a:ea typeface="Calibri"/>
              <a:cs typeface="Calibri"/>
              <a:sym typeface="Calibri"/>
            </a:endParaRPr>
          </a:p>
          <a:p>
            <a:pPr lvl="0">
              <a:buClr>
                <a:schemeClr val="dk1"/>
              </a:buClr>
              <a:buSzPts val="2400"/>
            </a:pPr>
            <a:r>
              <a:rPr lang="en-US" sz="2400" b="1" dirty="0">
                <a:solidFill>
                  <a:schemeClr val="dk1"/>
                </a:solidFill>
                <a:latin typeface="Calibri"/>
                <a:ea typeface="Calibri"/>
                <a:cs typeface="Calibri"/>
                <a:sym typeface="Calibri"/>
              </a:rPr>
              <a:t>A generalization is represented</a:t>
            </a:r>
          </a:p>
          <a:p>
            <a:pPr lvl="0">
              <a:buClr>
                <a:schemeClr val="dk1"/>
              </a:buClr>
              <a:buSzPts val="2400"/>
            </a:pPr>
            <a:r>
              <a:rPr lang="en-US" sz="2400" b="1" dirty="0">
                <a:solidFill>
                  <a:schemeClr val="dk1"/>
                </a:solidFill>
                <a:latin typeface="Calibri"/>
                <a:ea typeface="Calibri"/>
                <a:cs typeface="Calibri"/>
                <a:sym typeface="Calibri"/>
              </a:rPr>
              <a:t>through an inverted triangle</a:t>
            </a:r>
          </a:p>
          <a:p>
            <a:pPr lvl="0">
              <a:buClr>
                <a:schemeClr val="dk1"/>
              </a:buClr>
              <a:buSzPts val="2400"/>
            </a:pPr>
            <a:r>
              <a:rPr lang="en-US" sz="2400" b="1" dirty="0">
                <a:solidFill>
                  <a:schemeClr val="dk1"/>
                </a:solidFill>
                <a:latin typeface="Calibri"/>
                <a:ea typeface="Calibri"/>
                <a:cs typeface="Calibri"/>
                <a:sym typeface="Calibri"/>
              </a:rPr>
              <a:t>that unites the superclass and the </a:t>
            </a:r>
            <a:endParaRPr lang="en-US" sz="2400" b="1" dirty="0" smtClean="0">
              <a:solidFill>
                <a:schemeClr val="dk1"/>
              </a:solidFill>
              <a:latin typeface="Calibri"/>
              <a:ea typeface="Calibri"/>
              <a:cs typeface="Calibri"/>
              <a:sym typeface="Calibri"/>
            </a:endParaRPr>
          </a:p>
          <a:p>
            <a:pPr lvl="0">
              <a:buClr>
                <a:schemeClr val="dk1"/>
              </a:buClr>
              <a:buSzPts val="2400"/>
            </a:pPr>
            <a:r>
              <a:rPr lang="en-US" sz="2400" b="1" dirty="0" smtClean="0">
                <a:solidFill>
                  <a:schemeClr val="dk1"/>
                </a:solidFill>
                <a:latin typeface="Calibri"/>
                <a:ea typeface="Calibri"/>
                <a:cs typeface="Calibri"/>
                <a:sym typeface="Calibri"/>
              </a:rPr>
              <a:t>subclasses</a:t>
            </a:r>
            <a:r>
              <a:rPr lang="en-US" sz="2400" b="1" dirty="0">
                <a:solidFill>
                  <a:schemeClr val="dk1"/>
                </a:solidFill>
                <a:latin typeface="Calibri"/>
                <a:ea typeface="Calibri"/>
                <a:cs typeface="Calibri"/>
                <a:sym typeface="Calibri"/>
              </a:rPr>
              <a:t>.</a:t>
            </a:r>
            <a:endParaRPr dirty="0"/>
          </a:p>
        </p:txBody>
      </p:sp>
      <p:sp>
        <p:nvSpPr>
          <p:cNvPr id="268" name="Google Shape;268;p30"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69" name="Google Shape;269;p30"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270" name="Google Shape;270;p30"/>
          <p:cNvPicPr preferRelativeResize="0"/>
          <p:nvPr/>
        </p:nvPicPr>
        <p:blipFill rotWithShape="1">
          <a:blip r:embed="rId3">
            <a:alphaModFix/>
          </a:blip>
          <a:srcRect/>
          <a:stretch/>
        </p:blipFill>
        <p:spPr>
          <a:xfrm>
            <a:off x="5508625" y="2636837"/>
            <a:ext cx="3240087" cy="324008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1"/>
          <p:cNvSpPr txBox="1"/>
          <p:nvPr/>
        </p:nvSpPr>
        <p:spPr>
          <a:xfrm>
            <a:off x="250825" y="207962"/>
            <a:ext cx="5367337"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US" sz="1600" b="1" i="0" u="none">
                <a:solidFill>
                  <a:srgbClr val="11151A"/>
                </a:solidFill>
                <a:latin typeface="Arial"/>
                <a:ea typeface="Arial"/>
                <a:cs typeface="Arial"/>
                <a:sym typeface="Arial"/>
              </a:rPr>
              <a:t>3.- El modelo E/R ampliado</a:t>
            </a:r>
            <a:endParaRPr/>
          </a:p>
        </p:txBody>
      </p:sp>
      <p:sp>
        <p:nvSpPr>
          <p:cNvPr id="276" name="Google Shape;276;p31"/>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77" name="Google Shape;277;p31"/>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19</a:t>
            </a:fld>
            <a:endParaRPr/>
          </a:p>
        </p:txBody>
      </p:sp>
      <p:sp>
        <p:nvSpPr>
          <p:cNvPr id="278" name="Google Shape;278;p31"/>
          <p:cNvSpPr txBox="1"/>
          <p:nvPr/>
        </p:nvSpPr>
        <p:spPr>
          <a:xfrm>
            <a:off x="393700" y="473075"/>
            <a:ext cx="7991475" cy="51704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1" i="0" u="none" dirty="0">
              <a:solidFill>
                <a:schemeClr val="dk1"/>
              </a:solidFill>
              <a:latin typeface="Calibri"/>
              <a:ea typeface="Calibri"/>
              <a:cs typeface="Calibri"/>
              <a:sym typeface="Calibri"/>
            </a:endParaRPr>
          </a:p>
          <a:p>
            <a:pPr lvl="0">
              <a:buClr>
                <a:schemeClr val="dk1"/>
              </a:buClr>
              <a:buSzPts val="1800"/>
            </a:pPr>
            <a:r>
              <a:rPr lang="en-US" sz="2400" dirty="0" smtClean="0">
                <a:solidFill>
                  <a:schemeClr val="dk1"/>
                </a:solidFill>
                <a:latin typeface="Calibri"/>
                <a:ea typeface="Calibri"/>
                <a:cs typeface="Calibri"/>
                <a:sym typeface="Calibri"/>
              </a:rPr>
              <a:t>Specialization </a:t>
            </a:r>
            <a:r>
              <a:rPr lang="en-US" sz="2400" dirty="0">
                <a:solidFill>
                  <a:schemeClr val="dk1"/>
                </a:solidFill>
                <a:latin typeface="Calibri"/>
                <a:ea typeface="Calibri"/>
                <a:cs typeface="Calibri"/>
                <a:sym typeface="Calibri"/>
              </a:rPr>
              <a:t>is the reverse process of generalization. In specialization it is about looking for:</a:t>
            </a:r>
          </a:p>
          <a:p>
            <a:pPr lvl="0">
              <a:buClr>
                <a:schemeClr val="dk1"/>
              </a:buClr>
              <a:buSzPts val="1800"/>
            </a:pPr>
            <a:endParaRPr lang="en-US" sz="2400" dirty="0">
              <a:solidFill>
                <a:schemeClr val="dk1"/>
              </a:solidFill>
              <a:latin typeface="Calibri"/>
              <a:ea typeface="Calibri"/>
              <a:cs typeface="Calibri"/>
              <a:sym typeface="Calibri"/>
            </a:endParaRPr>
          </a:p>
          <a:p>
            <a:pPr lvl="0">
              <a:buClr>
                <a:schemeClr val="dk1"/>
              </a:buClr>
              <a:buSzPts val="1800"/>
            </a:pPr>
            <a:r>
              <a:rPr lang="en-US" sz="2400" dirty="0">
                <a:solidFill>
                  <a:schemeClr val="dk1"/>
                </a:solidFill>
                <a:latin typeface="Calibri"/>
                <a:ea typeface="Calibri"/>
                <a:cs typeface="Calibri"/>
                <a:sym typeface="Calibri"/>
              </a:rPr>
              <a:t>The specific attributes of the subclasses.</a:t>
            </a:r>
          </a:p>
          <a:p>
            <a:pPr lvl="0">
              <a:buClr>
                <a:schemeClr val="dk1"/>
              </a:buClr>
              <a:buSzPts val="1800"/>
            </a:pPr>
            <a:r>
              <a:rPr lang="en-US" sz="2400" dirty="0">
                <a:solidFill>
                  <a:schemeClr val="dk1"/>
                </a:solidFill>
                <a:latin typeface="Calibri"/>
                <a:ea typeface="Calibri"/>
                <a:cs typeface="Calibri"/>
                <a:sym typeface="Calibri"/>
              </a:rPr>
              <a:t>The existence restrictions of elements of the entities.</a:t>
            </a:r>
          </a:p>
          <a:p>
            <a:pPr lvl="0">
              <a:buClr>
                <a:schemeClr val="dk1"/>
              </a:buClr>
              <a:buSzPts val="1800"/>
            </a:pPr>
            <a:endParaRPr lang="en-US" sz="2400" dirty="0">
              <a:solidFill>
                <a:schemeClr val="dk1"/>
              </a:solidFill>
              <a:latin typeface="Calibri"/>
              <a:ea typeface="Calibri"/>
              <a:cs typeface="Calibri"/>
              <a:sym typeface="Calibri"/>
            </a:endParaRPr>
          </a:p>
          <a:p>
            <a:pPr lvl="0">
              <a:buClr>
                <a:schemeClr val="dk1"/>
              </a:buClr>
              <a:buSzPts val="1800"/>
            </a:pPr>
            <a:r>
              <a:rPr lang="en-US" sz="2400" dirty="0">
                <a:solidFill>
                  <a:schemeClr val="dk1"/>
                </a:solidFill>
                <a:latin typeface="Calibri"/>
                <a:ea typeface="Calibri"/>
                <a:cs typeface="Calibri"/>
                <a:sym typeface="Calibri"/>
              </a:rPr>
              <a:t>According to the restrictions on the existence of elements of the entities, we can find the following types of specialization or generalization:</a:t>
            </a:r>
          </a:p>
          <a:p>
            <a:pPr lvl="0">
              <a:buClr>
                <a:schemeClr val="dk1"/>
              </a:buClr>
              <a:buSzPts val="1800"/>
            </a:pPr>
            <a:endParaRPr lang="en-US" sz="2400" dirty="0">
              <a:solidFill>
                <a:schemeClr val="dk1"/>
              </a:solidFill>
              <a:latin typeface="Calibri"/>
              <a:ea typeface="Calibri"/>
              <a:cs typeface="Calibri"/>
              <a:sym typeface="Calibri"/>
            </a:endParaRPr>
          </a:p>
          <a:p>
            <a:pPr lvl="0">
              <a:buClr>
                <a:schemeClr val="dk1"/>
              </a:buClr>
              <a:buSzPts val="1800"/>
            </a:pPr>
            <a:r>
              <a:rPr lang="en-US" sz="2400" dirty="0">
                <a:solidFill>
                  <a:schemeClr val="dk1"/>
                </a:solidFill>
                <a:latin typeface="Calibri"/>
                <a:ea typeface="Calibri"/>
                <a:cs typeface="Calibri"/>
                <a:sym typeface="Calibri"/>
              </a:rPr>
              <a:t>Total exclusive specialization or generalization</a:t>
            </a:r>
          </a:p>
          <a:p>
            <a:pPr lvl="0">
              <a:buClr>
                <a:schemeClr val="dk1"/>
              </a:buClr>
              <a:buSzPts val="1800"/>
            </a:pPr>
            <a:r>
              <a:rPr lang="en-US" sz="2400" dirty="0">
                <a:solidFill>
                  <a:schemeClr val="dk1"/>
                </a:solidFill>
                <a:latin typeface="Calibri"/>
                <a:ea typeface="Calibri"/>
                <a:cs typeface="Calibri"/>
                <a:sym typeface="Calibri"/>
              </a:rPr>
              <a:t>Specialization or partial exclusive generalization</a:t>
            </a:r>
          </a:p>
          <a:p>
            <a:pPr lvl="0">
              <a:buClr>
                <a:schemeClr val="dk1"/>
              </a:buClr>
              <a:buSzPts val="1800"/>
            </a:pPr>
            <a:r>
              <a:rPr lang="en-US" sz="2400" dirty="0">
                <a:solidFill>
                  <a:schemeClr val="dk1"/>
                </a:solidFill>
                <a:latin typeface="Calibri"/>
                <a:ea typeface="Calibri"/>
                <a:cs typeface="Calibri"/>
                <a:sym typeface="Calibri"/>
              </a:rPr>
              <a:t>Total overlapping specialization or generalization</a:t>
            </a:r>
          </a:p>
          <a:p>
            <a:pPr lvl="0">
              <a:buClr>
                <a:schemeClr val="dk1"/>
              </a:buClr>
              <a:buSzPts val="1800"/>
            </a:pPr>
            <a:r>
              <a:rPr lang="en-US" sz="2400" dirty="0">
                <a:solidFill>
                  <a:schemeClr val="dk1"/>
                </a:solidFill>
                <a:latin typeface="Calibri"/>
                <a:ea typeface="Calibri"/>
                <a:cs typeface="Calibri"/>
                <a:sym typeface="Calibri"/>
              </a:rPr>
              <a:t>Partial overlapping specialization or generalization</a:t>
            </a:r>
            <a:endParaRPr sz="2400" b="0" i="0" u="none" dirty="0">
              <a:solidFill>
                <a:schemeClr val="dk1"/>
              </a:solidFill>
              <a:latin typeface="Calibri"/>
              <a:ea typeface="Calibri"/>
              <a:cs typeface="Calibri"/>
              <a:sym typeface="Calibri"/>
            </a:endParaRPr>
          </a:p>
        </p:txBody>
      </p:sp>
      <p:sp>
        <p:nvSpPr>
          <p:cNvPr id="279" name="Google Shape;279;p31"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0" name="Google Shape;280;p31"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2</a:t>
            </a:fld>
            <a:endParaRPr/>
          </a:p>
        </p:txBody>
      </p:sp>
      <p:sp>
        <p:nvSpPr>
          <p:cNvPr id="96" name="Google Shape;96;p14"/>
          <p:cNvSpPr txBox="1"/>
          <p:nvPr/>
        </p:nvSpPr>
        <p:spPr>
          <a:xfrm>
            <a:off x="556800" y="477262"/>
            <a:ext cx="8464500" cy="4995900"/>
          </a:xfrm>
          <a:prstGeom prst="rect">
            <a:avLst/>
          </a:prstGeom>
          <a:noFill/>
          <a:ln>
            <a:noFill/>
          </a:ln>
        </p:spPr>
        <p:txBody>
          <a:bodyPr spcFirstLastPara="1" wrap="square" lIns="91425" tIns="45700" rIns="91425" bIns="45700" anchor="t" anchorCtr="0">
            <a:noAutofit/>
          </a:bodyPr>
          <a:lstStyle/>
          <a:p>
            <a:pPr marL="0" marR="0" lvl="0" indent="323850" algn="l" rtl="0">
              <a:lnSpc>
                <a:spcPct val="100000"/>
              </a:lnSpc>
              <a:spcBef>
                <a:spcPts val="0"/>
              </a:spcBef>
              <a:spcAft>
                <a:spcPts val="0"/>
              </a:spcAft>
              <a:buClr>
                <a:srgbClr val="C00000"/>
              </a:buClr>
              <a:buSzPts val="1800"/>
              <a:buFont typeface="Times New Roman"/>
              <a:buNone/>
            </a:pPr>
            <a:r>
              <a:rPr lang="en-US" sz="1800" b="1" i="0" u="none" dirty="0" smtClean="0">
                <a:solidFill>
                  <a:srgbClr val="C00000"/>
                </a:solidFill>
                <a:latin typeface="Times New Roman"/>
                <a:ea typeface="Times New Roman"/>
                <a:cs typeface="Times New Roman"/>
                <a:sym typeface="Times New Roman"/>
              </a:rPr>
              <a:t>UNIT 1 Database Logical Design</a:t>
            </a:r>
            <a:endParaRPr dirty="0"/>
          </a:p>
          <a:p>
            <a:pPr lvl="0" indent="323850">
              <a:buClr>
                <a:schemeClr val="dk1"/>
              </a:buClr>
              <a:buSzPts val="1800"/>
            </a:pPr>
            <a:r>
              <a:rPr lang="en-US" sz="1800" b="1" dirty="0">
                <a:solidFill>
                  <a:schemeClr val="tx1"/>
                </a:solidFill>
                <a:latin typeface="Times New Roman"/>
                <a:ea typeface="Times New Roman"/>
                <a:cs typeface="Times New Roman"/>
                <a:sym typeface="Times New Roman"/>
              </a:rPr>
              <a:t>Data </a:t>
            </a:r>
            <a:r>
              <a:rPr lang="en-US" sz="1800" b="1" dirty="0" smtClean="0">
                <a:solidFill>
                  <a:schemeClr val="tx1"/>
                </a:solidFill>
                <a:latin typeface="Times New Roman"/>
                <a:ea typeface="Times New Roman"/>
                <a:cs typeface="Times New Roman"/>
                <a:sym typeface="Times New Roman"/>
              </a:rPr>
              <a:t>model</a:t>
            </a:r>
          </a:p>
          <a:p>
            <a:pPr lvl="0" indent="323850">
              <a:buClr>
                <a:schemeClr val="dk1"/>
              </a:buClr>
              <a:buSzPts val="1800"/>
            </a:pPr>
            <a:r>
              <a:rPr lang="en-US" sz="1800" b="1" dirty="0" smtClean="0">
                <a:solidFill>
                  <a:schemeClr val="tx1"/>
                </a:solidFill>
                <a:latin typeface="Times New Roman"/>
                <a:ea typeface="Times New Roman"/>
                <a:cs typeface="Times New Roman"/>
                <a:sym typeface="Times New Roman"/>
              </a:rPr>
              <a:t>The </a:t>
            </a:r>
            <a:r>
              <a:rPr lang="en-US" sz="1800" b="1" dirty="0">
                <a:solidFill>
                  <a:schemeClr val="tx1"/>
                </a:solidFill>
                <a:latin typeface="Times New Roman"/>
                <a:ea typeface="Times New Roman"/>
                <a:cs typeface="Times New Roman"/>
                <a:sym typeface="Times New Roman"/>
              </a:rPr>
              <a:t>representation of the problem: E/R </a:t>
            </a:r>
            <a:r>
              <a:rPr lang="en-US" sz="1800" b="1" dirty="0" smtClean="0">
                <a:solidFill>
                  <a:schemeClr val="tx1"/>
                </a:solidFill>
                <a:latin typeface="Times New Roman"/>
                <a:ea typeface="Times New Roman"/>
                <a:cs typeface="Times New Roman"/>
                <a:sym typeface="Times New Roman"/>
              </a:rPr>
              <a:t>diagrams</a:t>
            </a:r>
          </a:p>
          <a:p>
            <a:pPr lvl="0" indent="323850">
              <a:buClr>
                <a:schemeClr val="dk1"/>
              </a:buClr>
              <a:buSzPts val="1800"/>
            </a:pPr>
            <a:r>
              <a:rPr lang="en-US" sz="1800" b="1" dirty="0" smtClean="0">
                <a:solidFill>
                  <a:schemeClr val="tx1"/>
                </a:solidFill>
                <a:latin typeface="Times New Roman"/>
                <a:ea typeface="Times New Roman"/>
                <a:cs typeface="Times New Roman"/>
                <a:sym typeface="Times New Roman"/>
              </a:rPr>
              <a:t>2.1 Entities</a:t>
            </a:r>
          </a:p>
          <a:p>
            <a:pPr lvl="0" indent="323850">
              <a:buClr>
                <a:schemeClr val="dk1"/>
              </a:buClr>
              <a:buSzPts val="1800"/>
            </a:pPr>
            <a:r>
              <a:rPr lang="en-US" sz="1800" b="1" dirty="0" smtClean="0">
                <a:solidFill>
                  <a:schemeClr val="tx1"/>
                </a:solidFill>
                <a:latin typeface="Times New Roman"/>
                <a:ea typeface="Times New Roman"/>
                <a:cs typeface="Times New Roman"/>
                <a:sym typeface="Times New Roman"/>
              </a:rPr>
              <a:t>2.2 </a:t>
            </a:r>
            <a:r>
              <a:rPr lang="en-US" sz="1800" b="1" dirty="0">
                <a:solidFill>
                  <a:schemeClr val="tx1"/>
                </a:solidFill>
                <a:latin typeface="Times New Roman"/>
                <a:ea typeface="Times New Roman"/>
                <a:cs typeface="Times New Roman"/>
                <a:sym typeface="Times New Roman"/>
              </a:rPr>
              <a:t>Attributes and </a:t>
            </a:r>
            <a:r>
              <a:rPr lang="en-US" sz="1800" b="1" dirty="0" smtClean="0">
                <a:solidFill>
                  <a:schemeClr val="tx1"/>
                </a:solidFill>
                <a:latin typeface="Times New Roman"/>
                <a:ea typeface="Times New Roman"/>
                <a:cs typeface="Times New Roman"/>
                <a:sym typeface="Times New Roman"/>
              </a:rPr>
              <a:t>types</a:t>
            </a:r>
          </a:p>
          <a:p>
            <a:pPr lvl="0" indent="323850">
              <a:buClr>
                <a:schemeClr val="dk1"/>
              </a:buClr>
              <a:buSzPts val="1800"/>
            </a:pPr>
            <a:r>
              <a:rPr lang="en-US" sz="1800" b="1" dirty="0" smtClean="0">
                <a:solidFill>
                  <a:schemeClr val="tx1"/>
                </a:solidFill>
                <a:latin typeface="Times New Roman"/>
                <a:ea typeface="Times New Roman"/>
                <a:cs typeface="Times New Roman"/>
                <a:sym typeface="Times New Roman"/>
              </a:rPr>
              <a:t>2.3 Relationships</a:t>
            </a:r>
          </a:p>
          <a:p>
            <a:pPr lvl="0" indent="323850">
              <a:buClr>
                <a:schemeClr val="dk1"/>
              </a:buClr>
              <a:buSzPts val="1800"/>
            </a:pPr>
            <a:r>
              <a:rPr lang="en-US" sz="1800" b="1" dirty="0" smtClean="0">
                <a:solidFill>
                  <a:schemeClr val="tx1"/>
                </a:solidFill>
                <a:latin typeface="Times New Roman"/>
                <a:ea typeface="Times New Roman"/>
                <a:cs typeface="Times New Roman"/>
                <a:sym typeface="Times New Roman"/>
              </a:rPr>
              <a:t>2.4 Cardinality</a:t>
            </a:r>
          </a:p>
          <a:p>
            <a:pPr lvl="0" indent="323850">
              <a:buClr>
                <a:schemeClr val="dk1"/>
              </a:buClr>
              <a:buSzPts val="1800"/>
            </a:pPr>
            <a:r>
              <a:rPr lang="en-US" sz="1800" b="1" dirty="0" smtClean="0">
                <a:solidFill>
                  <a:schemeClr val="tx1"/>
                </a:solidFill>
                <a:latin typeface="Times New Roman"/>
                <a:ea typeface="Times New Roman"/>
                <a:cs typeface="Times New Roman"/>
                <a:sym typeface="Times New Roman"/>
              </a:rPr>
              <a:t>2.5 </a:t>
            </a:r>
            <a:r>
              <a:rPr lang="en-US" sz="1800" b="1" dirty="0" err="1">
                <a:solidFill>
                  <a:schemeClr val="tx1"/>
                </a:solidFill>
                <a:latin typeface="Times New Roman"/>
                <a:ea typeface="Times New Roman"/>
                <a:cs typeface="Times New Roman"/>
                <a:sym typeface="Times New Roman"/>
              </a:rPr>
              <a:t>WeaknessThe</a:t>
            </a:r>
            <a:r>
              <a:rPr lang="en-US" sz="1800" b="1" dirty="0">
                <a:solidFill>
                  <a:schemeClr val="tx1"/>
                </a:solidFill>
                <a:latin typeface="Times New Roman"/>
                <a:ea typeface="Times New Roman"/>
                <a:cs typeface="Times New Roman"/>
                <a:sym typeface="Times New Roman"/>
              </a:rPr>
              <a:t> expanded E/R model</a:t>
            </a:r>
            <a:r>
              <a:rPr lang="en-US" sz="1800" b="1" dirty="0" smtClean="0">
                <a:solidFill>
                  <a:schemeClr val="tx1"/>
                </a:solidFill>
                <a:latin typeface="Times New Roman"/>
                <a:ea typeface="Times New Roman"/>
                <a:cs typeface="Times New Roman"/>
                <a:sym typeface="Times New Roman"/>
              </a:rPr>
              <a:t>.</a:t>
            </a:r>
          </a:p>
          <a:p>
            <a:pPr lvl="0" indent="323850">
              <a:buClr>
                <a:schemeClr val="dk1"/>
              </a:buClr>
              <a:buSzPts val="1800"/>
            </a:pPr>
            <a:r>
              <a:rPr lang="en-US" sz="1800" b="1" dirty="0" smtClean="0">
                <a:solidFill>
                  <a:schemeClr val="tx1"/>
                </a:solidFill>
                <a:latin typeface="Times New Roman"/>
                <a:ea typeface="Times New Roman"/>
                <a:cs typeface="Times New Roman"/>
                <a:sym typeface="Times New Roman"/>
              </a:rPr>
              <a:t>Construction </a:t>
            </a:r>
            <a:r>
              <a:rPr lang="en-US" sz="1800" b="1" dirty="0">
                <a:solidFill>
                  <a:schemeClr val="tx1"/>
                </a:solidFill>
                <a:latin typeface="Times New Roman"/>
                <a:ea typeface="Times New Roman"/>
                <a:cs typeface="Times New Roman"/>
                <a:sym typeface="Times New Roman"/>
              </a:rPr>
              <a:t>of an E/R </a:t>
            </a:r>
            <a:r>
              <a:rPr lang="en-US" sz="1800" b="1" dirty="0" smtClean="0">
                <a:solidFill>
                  <a:schemeClr val="tx1"/>
                </a:solidFill>
                <a:latin typeface="Times New Roman"/>
                <a:ea typeface="Times New Roman"/>
                <a:cs typeface="Times New Roman"/>
                <a:sym typeface="Times New Roman"/>
              </a:rPr>
              <a:t>diagram</a:t>
            </a:r>
          </a:p>
          <a:p>
            <a:pPr lvl="0" indent="323850">
              <a:buClr>
                <a:schemeClr val="dk1"/>
              </a:buClr>
              <a:buSzPts val="1800"/>
            </a:pPr>
            <a:r>
              <a:rPr lang="en-US" sz="1800" b="1" dirty="0" smtClean="0">
                <a:solidFill>
                  <a:schemeClr val="tx1"/>
                </a:solidFill>
                <a:latin typeface="Times New Roman"/>
                <a:ea typeface="Times New Roman"/>
                <a:cs typeface="Times New Roman"/>
                <a:sym typeface="Times New Roman"/>
              </a:rPr>
              <a:t>The </a:t>
            </a:r>
            <a:r>
              <a:rPr lang="en-US" sz="1800" b="1" dirty="0">
                <a:solidFill>
                  <a:schemeClr val="tx1"/>
                </a:solidFill>
                <a:latin typeface="Times New Roman"/>
                <a:ea typeface="Times New Roman"/>
                <a:cs typeface="Times New Roman"/>
                <a:sym typeface="Times New Roman"/>
              </a:rPr>
              <a:t>relational </a:t>
            </a:r>
            <a:r>
              <a:rPr lang="en-US" sz="1800" b="1" dirty="0" smtClean="0">
                <a:solidFill>
                  <a:schemeClr val="tx1"/>
                </a:solidFill>
                <a:latin typeface="Times New Roman"/>
                <a:ea typeface="Times New Roman"/>
                <a:cs typeface="Times New Roman"/>
                <a:sym typeface="Times New Roman"/>
              </a:rPr>
              <a:t>model</a:t>
            </a:r>
          </a:p>
          <a:p>
            <a:pPr lvl="0" indent="323850">
              <a:buClr>
                <a:schemeClr val="dk1"/>
              </a:buClr>
              <a:buSzPts val="1800"/>
            </a:pPr>
            <a:r>
              <a:rPr lang="en-US" sz="1800" b="1" dirty="0" smtClean="0">
                <a:solidFill>
                  <a:schemeClr val="tx1"/>
                </a:solidFill>
                <a:latin typeface="Times New Roman"/>
                <a:ea typeface="Times New Roman"/>
                <a:cs typeface="Times New Roman"/>
                <a:sym typeface="Times New Roman"/>
              </a:rPr>
              <a:t>Characteristics </a:t>
            </a:r>
            <a:r>
              <a:rPr lang="en-US" sz="1800" b="1" dirty="0">
                <a:solidFill>
                  <a:schemeClr val="tx1"/>
                </a:solidFill>
                <a:latin typeface="Times New Roman"/>
                <a:ea typeface="Times New Roman"/>
                <a:cs typeface="Times New Roman"/>
                <a:sym typeface="Times New Roman"/>
              </a:rPr>
              <a:t>of a </a:t>
            </a:r>
            <a:r>
              <a:rPr lang="en-US" sz="1800" b="1" dirty="0" smtClean="0">
                <a:solidFill>
                  <a:schemeClr val="tx1"/>
                </a:solidFill>
                <a:latin typeface="Times New Roman"/>
                <a:ea typeface="Times New Roman"/>
                <a:cs typeface="Times New Roman"/>
                <a:sym typeface="Times New Roman"/>
              </a:rPr>
              <a:t>relationship.</a:t>
            </a:r>
          </a:p>
          <a:p>
            <a:pPr lvl="0" indent="323850">
              <a:buClr>
                <a:schemeClr val="dk1"/>
              </a:buClr>
              <a:buSzPts val="1800"/>
            </a:pPr>
            <a:r>
              <a:rPr lang="en-US" sz="1800" b="1" dirty="0" smtClean="0">
                <a:solidFill>
                  <a:schemeClr val="tx1"/>
                </a:solidFill>
                <a:latin typeface="Times New Roman"/>
                <a:ea typeface="Times New Roman"/>
                <a:cs typeface="Times New Roman"/>
                <a:sym typeface="Times New Roman"/>
              </a:rPr>
              <a:t>Primary </a:t>
            </a:r>
            <a:r>
              <a:rPr lang="en-US" sz="1800" b="1" dirty="0">
                <a:solidFill>
                  <a:schemeClr val="tx1"/>
                </a:solidFill>
                <a:latin typeface="Times New Roman"/>
                <a:ea typeface="Times New Roman"/>
                <a:cs typeface="Times New Roman"/>
                <a:sym typeface="Times New Roman"/>
              </a:rPr>
              <a:t>keys and foreign </a:t>
            </a:r>
            <a:r>
              <a:rPr lang="en-US" sz="1800" b="1" dirty="0" smtClean="0">
                <a:solidFill>
                  <a:schemeClr val="tx1"/>
                </a:solidFill>
                <a:latin typeface="Times New Roman"/>
                <a:ea typeface="Times New Roman"/>
                <a:cs typeface="Times New Roman"/>
                <a:sym typeface="Times New Roman"/>
              </a:rPr>
              <a:t>keys</a:t>
            </a:r>
          </a:p>
          <a:p>
            <a:pPr lvl="0" indent="323850">
              <a:buClr>
                <a:schemeClr val="dk1"/>
              </a:buClr>
              <a:buSzPts val="1800"/>
            </a:pPr>
            <a:r>
              <a:rPr lang="en-US" sz="1800" b="1" dirty="0" smtClean="0">
                <a:solidFill>
                  <a:schemeClr val="tx1"/>
                </a:solidFill>
                <a:latin typeface="Times New Roman"/>
                <a:ea typeface="Times New Roman"/>
                <a:cs typeface="Times New Roman"/>
                <a:sym typeface="Times New Roman"/>
              </a:rPr>
              <a:t>Restrictions</a:t>
            </a:r>
          </a:p>
          <a:p>
            <a:pPr lvl="0" indent="323850">
              <a:buClr>
                <a:schemeClr val="dk1"/>
              </a:buClr>
              <a:buSzPts val="1800"/>
            </a:pPr>
            <a:r>
              <a:rPr lang="en-US" sz="1800" b="1" dirty="0" smtClean="0">
                <a:solidFill>
                  <a:schemeClr val="tx1"/>
                </a:solidFill>
                <a:latin typeface="Times New Roman"/>
                <a:ea typeface="Times New Roman"/>
                <a:cs typeface="Times New Roman"/>
                <a:sym typeface="Times New Roman"/>
              </a:rPr>
              <a:t>Representation </a:t>
            </a:r>
            <a:r>
              <a:rPr lang="en-US" sz="1800" b="1" dirty="0">
                <a:solidFill>
                  <a:schemeClr val="tx1"/>
                </a:solidFill>
                <a:latin typeface="Times New Roman"/>
                <a:ea typeface="Times New Roman"/>
                <a:cs typeface="Times New Roman"/>
                <a:sym typeface="Times New Roman"/>
              </a:rPr>
              <a:t>of the relational </a:t>
            </a:r>
            <a:r>
              <a:rPr lang="en-US" sz="1800" b="1" dirty="0" smtClean="0">
                <a:solidFill>
                  <a:schemeClr val="tx1"/>
                </a:solidFill>
                <a:latin typeface="Times New Roman"/>
                <a:ea typeface="Times New Roman"/>
                <a:cs typeface="Times New Roman"/>
                <a:sym typeface="Times New Roman"/>
              </a:rPr>
              <a:t>schema</a:t>
            </a:r>
          </a:p>
          <a:p>
            <a:pPr lvl="0" indent="323850">
              <a:buClr>
                <a:schemeClr val="dk1"/>
              </a:buClr>
              <a:buSzPts val="1800"/>
            </a:pPr>
            <a:r>
              <a:rPr lang="en-US" sz="1800" b="1" dirty="0" smtClean="0">
                <a:solidFill>
                  <a:schemeClr val="tx1"/>
                </a:solidFill>
                <a:latin typeface="Times New Roman"/>
                <a:ea typeface="Times New Roman"/>
                <a:cs typeface="Times New Roman"/>
                <a:sym typeface="Times New Roman"/>
              </a:rPr>
              <a:t>Step </a:t>
            </a:r>
            <a:r>
              <a:rPr lang="en-US" sz="1800" b="1" dirty="0">
                <a:solidFill>
                  <a:schemeClr val="tx1"/>
                </a:solidFill>
                <a:latin typeface="Times New Roman"/>
                <a:ea typeface="Times New Roman"/>
                <a:cs typeface="Times New Roman"/>
                <a:sym typeface="Times New Roman"/>
              </a:rPr>
              <a:t>from the E/R diagram to the relational model</a:t>
            </a:r>
            <a:r>
              <a:rPr lang="en-US" sz="1800" b="1" dirty="0" smtClean="0">
                <a:solidFill>
                  <a:schemeClr val="tx1"/>
                </a:solidFill>
                <a:latin typeface="Times New Roman"/>
                <a:ea typeface="Times New Roman"/>
                <a:cs typeface="Times New Roman"/>
                <a:sym typeface="Times New Roman"/>
              </a:rPr>
              <a:t>.</a:t>
            </a:r>
          </a:p>
          <a:p>
            <a:pPr lvl="0" indent="323850">
              <a:buClr>
                <a:schemeClr val="dk1"/>
              </a:buClr>
              <a:buSzPts val="1800"/>
            </a:pPr>
            <a:r>
              <a:rPr lang="en-US" sz="1800" b="1" dirty="0" smtClean="0">
                <a:solidFill>
                  <a:schemeClr val="tx1"/>
                </a:solidFill>
                <a:latin typeface="Times New Roman"/>
                <a:ea typeface="Times New Roman"/>
                <a:cs typeface="Times New Roman"/>
                <a:sym typeface="Times New Roman"/>
              </a:rPr>
              <a:t>Standardization</a:t>
            </a:r>
            <a:r>
              <a:rPr lang="en-US" sz="1800" b="1" dirty="0">
                <a:solidFill>
                  <a:schemeClr val="tx1"/>
                </a:solidFill>
                <a:latin typeface="Times New Roman"/>
                <a:ea typeface="Times New Roman"/>
                <a:cs typeface="Times New Roman"/>
                <a:sym typeface="Times New Roman"/>
              </a:rPr>
              <a:t>.</a:t>
            </a:r>
            <a:endParaRPr sz="1800" b="1" i="0" u="none" dirty="0">
              <a:solidFill>
                <a:schemeClr val="tx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2"/>
          <p:cNvSpPr txBox="1"/>
          <p:nvPr/>
        </p:nvSpPr>
        <p:spPr>
          <a:xfrm>
            <a:off x="250825" y="207962"/>
            <a:ext cx="5367337"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US" sz="1600" b="1" i="0" u="none">
                <a:solidFill>
                  <a:srgbClr val="11151A"/>
                </a:solidFill>
                <a:latin typeface="Arial"/>
                <a:ea typeface="Arial"/>
                <a:cs typeface="Arial"/>
                <a:sym typeface="Arial"/>
              </a:rPr>
              <a:t>3.- El modelo E/R ampliado</a:t>
            </a:r>
            <a:endParaRPr/>
          </a:p>
        </p:txBody>
      </p:sp>
      <p:sp>
        <p:nvSpPr>
          <p:cNvPr id="286" name="Google Shape;286;p32"/>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87" name="Google Shape;287;p32"/>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20</a:t>
            </a:fld>
            <a:endParaRPr/>
          </a:p>
        </p:txBody>
      </p:sp>
      <p:sp>
        <p:nvSpPr>
          <p:cNvPr id="288" name="Google Shape;288;p32"/>
          <p:cNvSpPr txBox="1"/>
          <p:nvPr/>
        </p:nvSpPr>
        <p:spPr>
          <a:xfrm>
            <a:off x="393700" y="473075"/>
            <a:ext cx="7991475" cy="261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b="0" i="0" u="none" dirty="0">
                <a:solidFill>
                  <a:schemeClr val="dk1"/>
                </a:solidFill>
                <a:latin typeface="Calibri"/>
                <a:ea typeface="Calibri"/>
                <a:cs typeface="Calibri"/>
                <a:sym typeface="Calibri"/>
              </a:rPr>
              <a:t> </a:t>
            </a:r>
            <a:endParaRPr sz="2400" b="0" i="0" u="none" dirty="0">
              <a:solidFill>
                <a:schemeClr val="dk1"/>
              </a:solidFill>
              <a:latin typeface="Calibri"/>
              <a:ea typeface="Calibri"/>
              <a:cs typeface="Calibri"/>
              <a:sym typeface="Calibri"/>
            </a:endParaRPr>
          </a:p>
          <a:p>
            <a:pPr lvl="0">
              <a:buClr>
                <a:schemeClr val="dk1"/>
              </a:buClr>
              <a:buSzPts val="2400"/>
            </a:pPr>
            <a:r>
              <a:rPr lang="en-US" sz="2400" b="1" dirty="0">
                <a:solidFill>
                  <a:schemeClr val="dk1"/>
                </a:solidFill>
                <a:latin typeface="Calibri"/>
                <a:ea typeface="Calibri"/>
                <a:cs typeface="Calibri"/>
                <a:sym typeface="Calibri"/>
              </a:rPr>
              <a:t>Total exclusive specialization: Because it is exclusive, an element of the superclass can only be in a subclass. Because it is total, all the elements of the superclass are in one of the subclasses.</a:t>
            </a:r>
            <a:endParaRPr sz="2400" b="0" i="0" u="none" dirty="0">
              <a:solidFill>
                <a:schemeClr val="dk1"/>
              </a:solidFill>
              <a:latin typeface="Calibri"/>
              <a:ea typeface="Calibri"/>
              <a:cs typeface="Calibri"/>
              <a:sym typeface="Calibri"/>
            </a:endParaRPr>
          </a:p>
        </p:txBody>
      </p:sp>
      <p:sp>
        <p:nvSpPr>
          <p:cNvPr id="289" name="Google Shape;289;p32"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90" name="Google Shape;290;p32"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291" name="Google Shape;291;p32"/>
          <p:cNvPicPr preferRelativeResize="0"/>
          <p:nvPr/>
        </p:nvPicPr>
        <p:blipFill rotWithShape="1">
          <a:blip r:embed="rId3">
            <a:alphaModFix/>
          </a:blip>
          <a:srcRect/>
          <a:stretch/>
        </p:blipFill>
        <p:spPr>
          <a:xfrm>
            <a:off x="1979612" y="2997200"/>
            <a:ext cx="4154487" cy="264318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3"/>
          <p:cNvSpPr txBox="1"/>
          <p:nvPr/>
        </p:nvSpPr>
        <p:spPr>
          <a:xfrm>
            <a:off x="250825" y="207962"/>
            <a:ext cx="5367337"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US" sz="1600" b="1" i="0" u="none">
                <a:solidFill>
                  <a:srgbClr val="11151A"/>
                </a:solidFill>
                <a:latin typeface="Arial"/>
                <a:ea typeface="Arial"/>
                <a:cs typeface="Arial"/>
                <a:sym typeface="Arial"/>
              </a:rPr>
              <a:t>3.- El modelo E/R ampliado</a:t>
            </a:r>
            <a:endParaRPr/>
          </a:p>
        </p:txBody>
      </p:sp>
      <p:sp>
        <p:nvSpPr>
          <p:cNvPr id="297" name="Google Shape;297;p33"/>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98" name="Google Shape;298;p33"/>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21</a:t>
            </a:fld>
            <a:endParaRPr/>
          </a:p>
        </p:txBody>
      </p:sp>
      <p:sp>
        <p:nvSpPr>
          <p:cNvPr id="299" name="Google Shape;299;p33"/>
          <p:cNvSpPr txBox="1"/>
          <p:nvPr/>
        </p:nvSpPr>
        <p:spPr>
          <a:xfrm>
            <a:off x="393700" y="473075"/>
            <a:ext cx="7991475" cy="2584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1" i="0" u="none" dirty="0">
              <a:solidFill>
                <a:schemeClr val="dk1"/>
              </a:solidFill>
              <a:latin typeface="Calibri"/>
              <a:ea typeface="Calibri"/>
              <a:cs typeface="Calibri"/>
              <a:sym typeface="Calibri"/>
            </a:endParaRPr>
          </a:p>
          <a:p>
            <a:pPr lvl="0">
              <a:buClr>
                <a:schemeClr val="dk1"/>
              </a:buClr>
              <a:buSzPts val="1800"/>
            </a:pPr>
            <a:r>
              <a:rPr lang="en-US" sz="2400" b="1" dirty="0">
                <a:solidFill>
                  <a:schemeClr val="dk1"/>
                </a:solidFill>
                <a:latin typeface="Calibri"/>
                <a:ea typeface="Calibri"/>
                <a:cs typeface="Calibri"/>
                <a:sym typeface="Calibri"/>
              </a:rPr>
              <a:t>Partial exclusive specialization: Because it is exclusive, an element of the superclass can only be in a subclass. Because it is partial, not all the elements of the superclass have to be in any of the subclasses.</a:t>
            </a:r>
            <a:endParaRPr sz="2400" b="0" i="0" u="none" dirty="0">
              <a:solidFill>
                <a:schemeClr val="dk1"/>
              </a:solidFill>
              <a:latin typeface="Calibri"/>
              <a:ea typeface="Calibri"/>
              <a:cs typeface="Calibri"/>
              <a:sym typeface="Calibri"/>
            </a:endParaRPr>
          </a:p>
        </p:txBody>
      </p:sp>
      <p:sp>
        <p:nvSpPr>
          <p:cNvPr id="300" name="Google Shape;300;p33"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01" name="Google Shape;301;p33"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302" name="Google Shape;302;p33"/>
          <p:cNvPicPr preferRelativeResize="0"/>
          <p:nvPr/>
        </p:nvPicPr>
        <p:blipFill rotWithShape="1">
          <a:blip r:embed="rId3">
            <a:alphaModFix/>
          </a:blip>
          <a:srcRect/>
          <a:stretch/>
        </p:blipFill>
        <p:spPr>
          <a:xfrm>
            <a:off x="2498725" y="3066151"/>
            <a:ext cx="4146550" cy="2371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4"/>
          <p:cNvSpPr txBox="1"/>
          <p:nvPr/>
        </p:nvSpPr>
        <p:spPr>
          <a:xfrm>
            <a:off x="250825" y="207962"/>
            <a:ext cx="5367337"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US" sz="1600" b="1" i="0" u="none">
                <a:solidFill>
                  <a:srgbClr val="11151A"/>
                </a:solidFill>
                <a:latin typeface="Arial"/>
                <a:ea typeface="Arial"/>
                <a:cs typeface="Arial"/>
                <a:sym typeface="Arial"/>
              </a:rPr>
              <a:t>3.- El modelo E/R ampliado</a:t>
            </a:r>
            <a:endParaRPr/>
          </a:p>
        </p:txBody>
      </p:sp>
      <p:sp>
        <p:nvSpPr>
          <p:cNvPr id="308" name="Google Shape;308;p34"/>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09" name="Google Shape;309;p3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22</a:t>
            </a:fld>
            <a:endParaRPr/>
          </a:p>
        </p:txBody>
      </p:sp>
      <p:sp>
        <p:nvSpPr>
          <p:cNvPr id="310" name="Google Shape;310;p34"/>
          <p:cNvSpPr txBox="1"/>
          <p:nvPr/>
        </p:nvSpPr>
        <p:spPr>
          <a:xfrm>
            <a:off x="393700" y="473075"/>
            <a:ext cx="7991475" cy="22161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1" i="0" u="none" dirty="0">
              <a:solidFill>
                <a:schemeClr val="dk1"/>
              </a:solidFill>
              <a:latin typeface="Calibri"/>
              <a:ea typeface="Calibri"/>
              <a:cs typeface="Calibri"/>
              <a:sym typeface="Calibri"/>
            </a:endParaRPr>
          </a:p>
          <a:p>
            <a:pPr lvl="0">
              <a:buClr>
                <a:schemeClr val="dk1"/>
              </a:buClr>
              <a:buSzPts val="2400"/>
            </a:pPr>
            <a:r>
              <a:rPr lang="en-US" sz="2400" b="1" dirty="0">
                <a:solidFill>
                  <a:schemeClr val="dk1"/>
                </a:solidFill>
                <a:latin typeface="Calibri"/>
                <a:ea typeface="Calibri"/>
                <a:cs typeface="Calibri"/>
                <a:sym typeface="Calibri"/>
              </a:rPr>
              <a:t>Total overlapping specialization: Because it is overlapping, an element of the superclass could belong to several subclasses. Because it is total, all the elements of the superclass are in one of the subclasses.</a:t>
            </a:r>
            <a:endParaRPr dirty="0"/>
          </a:p>
        </p:txBody>
      </p:sp>
      <p:sp>
        <p:nvSpPr>
          <p:cNvPr id="311" name="Google Shape;311;p34"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12" name="Google Shape;312;p34"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313" name="Google Shape;313;p34"/>
          <p:cNvPicPr preferRelativeResize="0"/>
          <p:nvPr/>
        </p:nvPicPr>
        <p:blipFill rotWithShape="1">
          <a:blip r:embed="rId3">
            <a:alphaModFix/>
          </a:blip>
          <a:srcRect/>
          <a:stretch/>
        </p:blipFill>
        <p:spPr>
          <a:xfrm>
            <a:off x="1668462" y="2836862"/>
            <a:ext cx="4792662" cy="257651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5"/>
          <p:cNvSpPr txBox="1"/>
          <p:nvPr/>
        </p:nvSpPr>
        <p:spPr>
          <a:xfrm>
            <a:off x="250825" y="207962"/>
            <a:ext cx="5367337"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US" sz="1600" b="1" i="0" u="none">
                <a:solidFill>
                  <a:srgbClr val="11151A"/>
                </a:solidFill>
                <a:latin typeface="Arial"/>
                <a:ea typeface="Arial"/>
                <a:cs typeface="Arial"/>
                <a:sym typeface="Arial"/>
              </a:rPr>
              <a:t>3.- El modelo E/R ampliado</a:t>
            </a:r>
            <a:endParaRPr/>
          </a:p>
        </p:txBody>
      </p:sp>
      <p:sp>
        <p:nvSpPr>
          <p:cNvPr id="319" name="Google Shape;319;p35"/>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20" name="Google Shape;320;p35"/>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23</a:t>
            </a:fld>
            <a:endParaRPr/>
          </a:p>
        </p:txBody>
      </p:sp>
      <p:sp>
        <p:nvSpPr>
          <p:cNvPr id="321" name="Google Shape;321;p35"/>
          <p:cNvSpPr txBox="1"/>
          <p:nvPr/>
        </p:nvSpPr>
        <p:spPr>
          <a:xfrm>
            <a:off x="393700" y="473075"/>
            <a:ext cx="7991475" cy="22161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1" i="0" u="none" dirty="0">
              <a:solidFill>
                <a:schemeClr val="dk1"/>
              </a:solidFill>
              <a:latin typeface="Calibri"/>
              <a:ea typeface="Calibri"/>
              <a:cs typeface="Calibri"/>
              <a:sym typeface="Calibri"/>
            </a:endParaRPr>
          </a:p>
          <a:p>
            <a:pPr lvl="0">
              <a:buClr>
                <a:schemeClr val="dk1"/>
              </a:buClr>
              <a:buSzPts val="2400"/>
            </a:pPr>
            <a:r>
              <a:rPr lang="en-US" sz="2400" b="1" dirty="0">
                <a:solidFill>
                  <a:schemeClr val="dk1"/>
                </a:solidFill>
                <a:latin typeface="Calibri"/>
                <a:ea typeface="Calibri"/>
                <a:cs typeface="Calibri"/>
                <a:sym typeface="Calibri"/>
              </a:rPr>
              <a:t>Partial overlapping specialization: Because it is overlapping, an element of the superclass could belong to several subclasses. Because it is partial, not all the elements of the superclass have to be in any of the subclasses.</a:t>
            </a:r>
            <a:endParaRPr dirty="0"/>
          </a:p>
        </p:txBody>
      </p:sp>
      <p:sp>
        <p:nvSpPr>
          <p:cNvPr id="322" name="Google Shape;322;p35"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23" name="Google Shape;323;p35"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324" name="Google Shape;324;p35"/>
          <p:cNvPicPr preferRelativeResize="0"/>
          <p:nvPr/>
        </p:nvPicPr>
        <p:blipFill rotWithShape="1">
          <a:blip r:embed="rId3">
            <a:alphaModFix/>
          </a:blip>
          <a:srcRect/>
          <a:stretch/>
        </p:blipFill>
        <p:spPr>
          <a:xfrm>
            <a:off x="2124075" y="2924175"/>
            <a:ext cx="4100512" cy="25050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5"/>
          <p:cNvSpPr txBox="1"/>
          <p:nvPr/>
        </p:nvSpPr>
        <p:spPr>
          <a:xfrm>
            <a:off x="250825" y="207962"/>
            <a:ext cx="5367337"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US" sz="1600" b="1" i="0" u="none">
                <a:solidFill>
                  <a:srgbClr val="11151A"/>
                </a:solidFill>
                <a:latin typeface="Arial"/>
                <a:ea typeface="Arial"/>
                <a:cs typeface="Arial"/>
                <a:sym typeface="Arial"/>
              </a:rPr>
              <a:t>3.- El modelo E/R ampliado</a:t>
            </a:r>
            <a:endParaRPr/>
          </a:p>
        </p:txBody>
      </p:sp>
      <p:sp>
        <p:nvSpPr>
          <p:cNvPr id="319" name="Google Shape;319;p35"/>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20" name="Google Shape;320;p35"/>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24</a:t>
            </a:fld>
            <a:endParaRPr/>
          </a:p>
        </p:txBody>
      </p:sp>
      <p:sp>
        <p:nvSpPr>
          <p:cNvPr id="321" name="Google Shape;321;p35"/>
          <p:cNvSpPr txBox="1"/>
          <p:nvPr/>
        </p:nvSpPr>
        <p:spPr>
          <a:xfrm>
            <a:off x="393700" y="473075"/>
            <a:ext cx="7991475" cy="22161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n-US" sz="2400" b="1" dirty="0" smtClean="0">
                <a:solidFill>
                  <a:schemeClr val="dk1"/>
                </a:solidFill>
                <a:latin typeface="Calibri"/>
                <a:ea typeface="Calibri"/>
                <a:cs typeface="Calibri"/>
                <a:sym typeface="Calibri"/>
              </a:rPr>
              <a:t>Specialization cardinalities</a:t>
            </a:r>
            <a:r>
              <a:rPr lang="en-US" sz="2400" b="1" i="0" u="none" dirty="0" smtClean="0">
                <a:solidFill>
                  <a:schemeClr val="dk1"/>
                </a:solidFill>
                <a:latin typeface="Calibri"/>
                <a:ea typeface="Calibri"/>
                <a:cs typeface="Calibri"/>
                <a:sym typeface="Calibri"/>
              </a:rPr>
              <a:t>:</a:t>
            </a:r>
            <a:endParaRPr dirty="0"/>
          </a:p>
        </p:txBody>
      </p:sp>
      <p:sp>
        <p:nvSpPr>
          <p:cNvPr id="322" name="Google Shape;322;p35"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23" name="Google Shape;323;p35"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026" name="Picture 2" descr="https://ikastaroak.birt.eus/edu/argitalpen/backupa/20200331/1920k/es/DAMDAW/BD/BD02/es_DAMDAW_BD02_Contenidos/BD02_CONT_R35_tipos_jerarquia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5184" y="1673430"/>
            <a:ext cx="5827974" cy="4901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51743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6"/>
          <p:cNvSpPr txBox="1"/>
          <p:nvPr/>
        </p:nvSpPr>
        <p:spPr>
          <a:xfrm>
            <a:off x="250825" y="207962"/>
            <a:ext cx="53673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US" sz="1600" b="1" i="0" u="none">
                <a:solidFill>
                  <a:srgbClr val="11151A"/>
                </a:solidFill>
                <a:latin typeface="Arial"/>
                <a:ea typeface="Arial"/>
                <a:cs typeface="Arial"/>
                <a:sym typeface="Arial"/>
              </a:rPr>
              <a:t>4.- Construcción de un diagrama E/R</a:t>
            </a:r>
            <a:endParaRPr/>
          </a:p>
        </p:txBody>
      </p:sp>
      <p:sp>
        <p:nvSpPr>
          <p:cNvPr id="330" name="Google Shape;330;p36"/>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31" name="Google Shape;331;p36"/>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25</a:t>
            </a:fld>
            <a:endParaRPr/>
          </a:p>
        </p:txBody>
      </p:sp>
      <p:sp>
        <p:nvSpPr>
          <p:cNvPr id="332" name="Google Shape;332;p36"/>
          <p:cNvSpPr txBox="1"/>
          <p:nvPr/>
        </p:nvSpPr>
        <p:spPr>
          <a:xfrm>
            <a:off x="333375" y="206375"/>
            <a:ext cx="7991475" cy="65547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1" i="0" u="none" dirty="0">
              <a:solidFill>
                <a:schemeClr val="dk1"/>
              </a:solidFill>
              <a:latin typeface="Calibri"/>
              <a:ea typeface="Calibri"/>
              <a:cs typeface="Calibri"/>
              <a:sym typeface="Calibri"/>
            </a:endParaRPr>
          </a:p>
          <a:p>
            <a:pPr lvl="0">
              <a:buClr>
                <a:schemeClr val="dk1"/>
              </a:buClr>
              <a:buSzPts val="2400"/>
            </a:pPr>
            <a:r>
              <a:rPr lang="en-US" sz="2400" dirty="0">
                <a:solidFill>
                  <a:schemeClr val="dk1"/>
                </a:solidFill>
                <a:latin typeface="Calibri"/>
                <a:ea typeface="Calibri"/>
                <a:cs typeface="Calibri"/>
                <a:sym typeface="Calibri"/>
              </a:rPr>
              <a:t>It is a methodological process, that is, we will follow a method to reach the result. The steps to follow will be:</a:t>
            </a:r>
          </a:p>
          <a:p>
            <a:pPr lvl="0">
              <a:buClr>
                <a:schemeClr val="dk1"/>
              </a:buClr>
              <a:buSzPts val="2400"/>
            </a:pPr>
            <a:r>
              <a:rPr lang="en-US" sz="2400" dirty="0">
                <a:solidFill>
                  <a:schemeClr val="dk1"/>
                </a:solidFill>
                <a:latin typeface="Calibri"/>
                <a:ea typeface="Calibri"/>
                <a:cs typeface="Calibri"/>
                <a:sym typeface="Calibri"/>
              </a:rPr>
              <a:t>Read the document several times until you understand the problem well and are clear about all the information we have.</a:t>
            </a:r>
          </a:p>
          <a:p>
            <a:pPr lvl="0">
              <a:buClr>
                <a:schemeClr val="dk1"/>
              </a:buClr>
              <a:buSzPts val="2400"/>
            </a:pPr>
            <a:r>
              <a:rPr lang="en-US" sz="2400" dirty="0">
                <a:solidFill>
                  <a:schemeClr val="dk1"/>
                </a:solidFill>
                <a:latin typeface="Calibri"/>
                <a:ea typeface="Calibri"/>
                <a:cs typeface="Calibri"/>
                <a:sym typeface="Calibri"/>
              </a:rPr>
              <a:t>Get a list of candidate entities, relationships, and attributes:</a:t>
            </a:r>
          </a:p>
          <a:p>
            <a:pPr lvl="0">
              <a:buClr>
                <a:schemeClr val="dk1"/>
              </a:buClr>
              <a:buSzPts val="2400"/>
            </a:pPr>
            <a:r>
              <a:rPr lang="en-US" sz="2400" dirty="0">
                <a:solidFill>
                  <a:schemeClr val="dk1"/>
                </a:solidFill>
                <a:latin typeface="Calibri"/>
                <a:ea typeface="Calibri"/>
                <a:cs typeface="Calibri"/>
                <a:sym typeface="Calibri"/>
              </a:rPr>
              <a:t>Identify the entities. The basic subjects in the system.</a:t>
            </a:r>
          </a:p>
          <a:p>
            <a:pPr lvl="0">
              <a:buClr>
                <a:schemeClr val="dk1"/>
              </a:buClr>
              <a:buSzPts val="2400"/>
            </a:pPr>
            <a:r>
              <a:rPr lang="en-US" sz="2400" dirty="0">
                <a:solidFill>
                  <a:schemeClr val="dk1"/>
                </a:solidFill>
                <a:latin typeface="Calibri"/>
                <a:ea typeface="Calibri"/>
                <a:cs typeface="Calibri"/>
                <a:sym typeface="Calibri"/>
              </a:rPr>
              <a:t>Find the attributes of each entity. Propose the primary key for each one. Establish attribute types (composite, multivalued, optional, derived). Establish your domains (Date, real number with two decimal places, character string of length 9, V/F…)</a:t>
            </a:r>
          </a:p>
          <a:p>
            <a:pPr lvl="0">
              <a:buClr>
                <a:schemeClr val="dk1"/>
              </a:buClr>
              <a:buSzPts val="2400"/>
            </a:pPr>
            <a:r>
              <a:rPr lang="en-US" sz="2400" dirty="0">
                <a:solidFill>
                  <a:schemeClr val="dk1"/>
                </a:solidFill>
                <a:latin typeface="Calibri"/>
                <a:ea typeface="Calibri"/>
                <a:cs typeface="Calibri"/>
                <a:sym typeface="Calibri"/>
              </a:rPr>
              <a:t>Identify generalizations and specializations (types of specializations total exclusive, partial overlapping...)</a:t>
            </a:r>
          </a:p>
          <a:p>
            <a:pPr lvl="0">
              <a:buClr>
                <a:schemeClr val="dk1"/>
              </a:buClr>
              <a:buSzPts val="2400"/>
            </a:pPr>
            <a:r>
              <a:rPr lang="en-US" sz="2400" dirty="0">
                <a:solidFill>
                  <a:schemeClr val="dk1"/>
                </a:solidFill>
                <a:latin typeface="Calibri"/>
                <a:ea typeface="Calibri"/>
                <a:cs typeface="Calibri"/>
                <a:sym typeface="Calibri"/>
              </a:rPr>
              <a:t>Identify relationships of weakness, strong and weak entities. Existence or identification dependencies</a:t>
            </a:r>
            <a:r>
              <a:rPr lang="en-US" sz="2100" b="0" i="0" u="none" strike="noStrike" cap="none" dirty="0" smtClean="0">
                <a:solidFill>
                  <a:schemeClr val="dk1"/>
                </a:solidFill>
                <a:latin typeface="Calibri"/>
                <a:ea typeface="Calibri"/>
                <a:cs typeface="Calibri"/>
                <a:sym typeface="Calibri"/>
              </a:rPr>
              <a:t>.</a:t>
            </a:r>
            <a:endParaRPr dirty="0"/>
          </a:p>
        </p:txBody>
      </p:sp>
      <p:sp>
        <p:nvSpPr>
          <p:cNvPr id="333" name="Google Shape;333;p36"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34" name="Google Shape;334;p36"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7"/>
          <p:cNvSpPr txBox="1"/>
          <p:nvPr/>
        </p:nvSpPr>
        <p:spPr>
          <a:xfrm>
            <a:off x="250825" y="207962"/>
            <a:ext cx="53673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US" sz="1600" b="1" i="0" u="none">
                <a:solidFill>
                  <a:srgbClr val="11151A"/>
                </a:solidFill>
                <a:latin typeface="Arial"/>
                <a:ea typeface="Arial"/>
                <a:cs typeface="Arial"/>
                <a:sym typeface="Arial"/>
              </a:rPr>
              <a:t>4.- Construcción de un diagrama E/R</a:t>
            </a:r>
            <a:endParaRPr/>
          </a:p>
        </p:txBody>
      </p:sp>
      <p:sp>
        <p:nvSpPr>
          <p:cNvPr id="340" name="Google Shape;340;p37"/>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41" name="Google Shape;341;p37"/>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26</a:t>
            </a:fld>
            <a:endParaRPr/>
          </a:p>
        </p:txBody>
      </p:sp>
      <p:sp>
        <p:nvSpPr>
          <p:cNvPr id="342" name="Google Shape;342;p37"/>
          <p:cNvSpPr txBox="1"/>
          <p:nvPr/>
        </p:nvSpPr>
        <p:spPr>
          <a:xfrm>
            <a:off x="333375" y="206375"/>
            <a:ext cx="7991475" cy="59086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1" i="0" u="none" dirty="0">
              <a:solidFill>
                <a:schemeClr val="dk1"/>
              </a:solidFill>
              <a:latin typeface="Calibri"/>
              <a:ea typeface="Calibri"/>
              <a:cs typeface="Calibri"/>
              <a:sym typeface="Calibri"/>
            </a:endParaRPr>
          </a:p>
          <a:p>
            <a:pPr lvl="0">
              <a:buClr>
                <a:schemeClr val="dk1"/>
              </a:buClr>
              <a:buSzPts val="2400"/>
            </a:pPr>
            <a:r>
              <a:rPr lang="en-US" sz="2400" dirty="0">
                <a:solidFill>
                  <a:schemeClr val="dk1"/>
                </a:solidFill>
                <a:latin typeface="Calibri"/>
                <a:ea typeface="Calibri"/>
                <a:cs typeface="Calibri"/>
                <a:sym typeface="Calibri"/>
              </a:rPr>
              <a:t>Find out the cardinalities and types of correspondence in each </a:t>
            </a:r>
            <a:r>
              <a:rPr lang="en-US" sz="2400" dirty="0" smtClean="0">
                <a:solidFill>
                  <a:schemeClr val="dk1"/>
                </a:solidFill>
                <a:latin typeface="Calibri"/>
                <a:ea typeface="Calibri"/>
                <a:cs typeface="Calibri"/>
                <a:sym typeface="Calibri"/>
              </a:rPr>
              <a:t>relationship.</a:t>
            </a:r>
          </a:p>
          <a:p>
            <a:pPr lvl="0">
              <a:buClr>
                <a:schemeClr val="dk1"/>
              </a:buClr>
              <a:buSzPts val="2400"/>
            </a:pPr>
            <a:r>
              <a:rPr lang="en-US" sz="2400" dirty="0" smtClean="0">
                <a:solidFill>
                  <a:schemeClr val="dk1"/>
                </a:solidFill>
                <a:latin typeface="Calibri"/>
                <a:ea typeface="Calibri"/>
                <a:cs typeface="Calibri"/>
                <a:sym typeface="Calibri"/>
              </a:rPr>
              <a:t>Review </a:t>
            </a:r>
            <a:r>
              <a:rPr lang="en-US" sz="2400" dirty="0">
                <a:solidFill>
                  <a:schemeClr val="dk1"/>
                </a:solidFill>
                <a:latin typeface="Calibri"/>
                <a:ea typeface="Calibri"/>
                <a:cs typeface="Calibri"/>
                <a:sym typeface="Calibri"/>
              </a:rPr>
              <a:t>what was obtained </a:t>
            </a:r>
            <a:r>
              <a:rPr lang="en-US" sz="2400" dirty="0" smtClean="0">
                <a:solidFill>
                  <a:schemeClr val="dk1"/>
                </a:solidFill>
                <a:latin typeface="Calibri"/>
                <a:ea typeface="Calibri"/>
                <a:cs typeface="Calibri"/>
                <a:sym typeface="Calibri"/>
              </a:rPr>
              <a:t>to:</a:t>
            </a:r>
          </a:p>
          <a:p>
            <a:pPr lvl="0">
              <a:buClr>
                <a:schemeClr val="dk1"/>
              </a:buClr>
              <a:buSzPts val="2400"/>
            </a:pPr>
            <a:r>
              <a:rPr lang="en-US" sz="2400" dirty="0" smtClean="0">
                <a:solidFill>
                  <a:schemeClr val="dk1"/>
                </a:solidFill>
                <a:latin typeface="Calibri"/>
                <a:ea typeface="Calibri"/>
                <a:cs typeface="Calibri"/>
                <a:sym typeface="Calibri"/>
              </a:rPr>
              <a:t>Delete </a:t>
            </a:r>
            <a:r>
              <a:rPr lang="en-US" sz="2400" dirty="0">
                <a:solidFill>
                  <a:schemeClr val="dk1"/>
                </a:solidFill>
                <a:latin typeface="Calibri"/>
                <a:ea typeface="Calibri"/>
                <a:cs typeface="Calibri"/>
                <a:sym typeface="Calibri"/>
              </a:rPr>
              <a:t>derived entities.</a:t>
            </a:r>
          </a:p>
          <a:p>
            <a:pPr lvl="0">
              <a:buClr>
                <a:schemeClr val="dk1"/>
              </a:buClr>
              <a:buSzPts val="2400"/>
            </a:pPr>
            <a:r>
              <a:rPr lang="en-US" sz="2400" dirty="0">
                <a:solidFill>
                  <a:schemeClr val="dk1"/>
                </a:solidFill>
                <a:latin typeface="Calibri"/>
                <a:ea typeface="Calibri"/>
                <a:cs typeface="Calibri"/>
                <a:sym typeface="Calibri"/>
              </a:rPr>
              <a:t>See if it is necessary to add entities to any relationship.</a:t>
            </a:r>
          </a:p>
          <a:p>
            <a:pPr lvl="0">
              <a:buClr>
                <a:schemeClr val="dk1"/>
              </a:buClr>
              <a:buSzPts val="2400"/>
            </a:pPr>
            <a:r>
              <a:rPr lang="en-US" sz="2400" dirty="0">
                <a:solidFill>
                  <a:schemeClr val="dk1"/>
                </a:solidFill>
                <a:latin typeface="Calibri"/>
                <a:ea typeface="Calibri"/>
                <a:cs typeface="Calibri"/>
                <a:sym typeface="Calibri"/>
              </a:rPr>
              <a:t>See if some attributes of an entity should be grouped as attributes of a new entity.</a:t>
            </a:r>
          </a:p>
          <a:p>
            <a:pPr lvl="0">
              <a:buClr>
                <a:schemeClr val="dk1"/>
              </a:buClr>
              <a:buSzPts val="2400"/>
            </a:pPr>
            <a:endParaRPr lang="en-US" sz="2400" dirty="0" smtClean="0">
              <a:solidFill>
                <a:schemeClr val="dk1"/>
              </a:solidFill>
              <a:latin typeface="Calibri"/>
              <a:ea typeface="Calibri"/>
              <a:cs typeface="Calibri"/>
              <a:sym typeface="Calibri"/>
            </a:endParaRPr>
          </a:p>
          <a:p>
            <a:pPr lvl="0">
              <a:buClr>
                <a:schemeClr val="dk1"/>
              </a:buClr>
              <a:buSzPts val="2400"/>
            </a:pPr>
            <a:r>
              <a:rPr lang="en-US" sz="2400" dirty="0" smtClean="0">
                <a:solidFill>
                  <a:schemeClr val="dk1"/>
                </a:solidFill>
                <a:latin typeface="Calibri"/>
                <a:ea typeface="Calibri"/>
                <a:cs typeface="Calibri"/>
                <a:sym typeface="Calibri"/>
              </a:rPr>
              <a:t>Make </a:t>
            </a:r>
            <a:r>
              <a:rPr lang="en-US" sz="2400" dirty="0">
                <a:solidFill>
                  <a:schemeClr val="dk1"/>
                </a:solidFill>
                <a:latin typeface="Calibri"/>
                <a:ea typeface="Calibri"/>
                <a:cs typeface="Calibri"/>
                <a:sym typeface="Calibri"/>
              </a:rPr>
              <a:t>a distribution of the entities and represent their relationships in the diagram as well as the </a:t>
            </a:r>
            <a:r>
              <a:rPr lang="en-US" sz="2400" dirty="0" smtClean="0">
                <a:solidFill>
                  <a:schemeClr val="dk1"/>
                </a:solidFill>
                <a:latin typeface="Calibri"/>
                <a:ea typeface="Calibri"/>
                <a:cs typeface="Calibri"/>
                <a:sym typeface="Calibri"/>
              </a:rPr>
              <a:t>attributes.</a:t>
            </a:r>
          </a:p>
          <a:p>
            <a:pPr lvl="0">
              <a:buClr>
                <a:schemeClr val="dk1"/>
              </a:buClr>
              <a:buSzPts val="2400"/>
            </a:pPr>
            <a:endParaRPr lang="en-US" sz="2400" dirty="0">
              <a:solidFill>
                <a:schemeClr val="dk1"/>
              </a:solidFill>
              <a:latin typeface="Calibri"/>
              <a:ea typeface="Calibri"/>
              <a:cs typeface="Calibri"/>
              <a:sym typeface="Calibri"/>
            </a:endParaRPr>
          </a:p>
          <a:p>
            <a:pPr lvl="0">
              <a:buClr>
                <a:schemeClr val="dk1"/>
              </a:buClr>
              <a:buSzPts val="2400"/>
            </a:pPr>
            <a:r>
              <a:rPr lang="en-US" sz="2400" dirty="0" smtClean="0">
                <a:solidFill>
                  <a:schemeClr val="dk1"/>
                </a:solidFill>
                <a:latin typeface="Calibri"/>
                <a:ea typeface="Calibri"/>
                <a:cs typeface="Calibri"/>
                <a:sym typeface="Calibri"/>
              </a:rPr>
              <a:t>Reread </a:t>
            </a:r>
            <a:r>
              <a:rPr lang="en-US" sz="2400" dirty="0">
                <a:solidFill>
                  <a:schemeClr val="dk1"/>
                </a:solidFill>
                <a:latin typeface="Calibri"/>
                <a:ea typeface="Calibri"/>
                <a:cs typeface="Calibri"/>
                <a:sym typeface="Calibri"/>
              </a:rPr>
              <a:t>the problem to see if we have left something out. Review that all the information is represented in the diagram and refine it if necessary.</a:t>
            </a:r>
            <a:endParaRPr sz="2400" b="0" i="0" u="none" dirty="0">
              <a:solidFill>
                <a:schemeClr val="dk1"/>
              </a:solidFill>
              <a:latin typeface="Calibri"/>
              <a:ea typeface="Calibri"/>
              <a:cs typeface="Calibri"/>
              <a:sym typeface="Calibri"/>
            </a:endParaRPr>
          </a:p>
        </p:txBody>
      </p:sp>
      <p:sp>
        <p:nvSpPr>
          <p:cNvPr id="343" name="Google Shape;343;p37"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344" name="Google Shape;344;p37"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p:nvPr/>
        </p:nvSpPr>
        <p:spPr>
          <a:xfrm>
            <a:off x="250825" y="207962"/>
            <a:ext cx="53673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US" sz="1600" b="1" i="0" u="none">
                <a:solidFill>
                  <a:srgbClr val="11151A"/>
                </a:solidFill>
                <a:latin typeface="Arial"/>
                <a:ea typeface="Arial"/>
                <a:cs typeface="Arial"/>
                <a:sym typeface="Arial"/>
              </a:rPr>
              <a:t>2.3 Relaciones</a:t>
            </a:r>
            <a:endParaRPr/>
          </a:p>
        </p:txBody>
      </p:sp>
      <p:sp>
        <p:nvSpPr>
          <p:cNvPr id="102" name="Google Shape;102;p15"/>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3" name="Google Shape;103;p15"/>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3</a:t>
            </a:fld>
            <a:endParaRPr/>
          </a:p>
        </p:txBody>
      </p:sp>
      <p:sp>
        <p:nvSpPr>
          <p:cNvPr id="104" name="Google Shape;104;p15"/>
          <p:cNvSpPr txBox="1"/>
          <p:nvPr/>
        </p:nvSpPr>
        <p:spPr>
          <a:xfrm>
            <a:off x="307975" y="612775"/>
            <a:ext cx="7991475" cy="39703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b="0" i="0" u="none" dirty="0">
                <a:solidFill>
                  <a:schemeClr val="dk1"/>
                </a:solidFill>
                <a:latin typeface="Calibri"/>
                <a:ea typeface="Calibri"/>
                <a:cs typeface="Calibri"/>
                <a:sym typeface="Calibri"/>
              </a:rPr>
              <a:t> </a:t>
            </a:r>
            <a:endParaRPr dirty="0"/>
          </a:p>
          <a:p>
            <a:pPr lvl="0">
              <a:buClr>
                <a:schemeClr val="dk1"/>
              </a:buClr>
              <a:buSzPts val="2400"/>
            </a:pPr>
            <a:r>
              <a:rPr lang="en-US" sz="2400" b="1" dirty="0" err="1">
                <a:solidFill>
                  <a:schemeClr val="dk1"/>
                </a:solidFill>
                <a:latin typeface="Calibri"/>
                <a:ea typeface="Calibri"/>
                <a:cs typeface="Calibri"/>
                <a:sym typeface="Calibri"/>
              </a:rPr>
              <a:t>Relationship:It</a:t>
            </a:r>
            <a:r>
              <a:rPr lang="en-US" sz="2400" b="1" dirty="0">
                <a:solidFill>
                  <a:schemeClr val="dk1"/>
                </a:solidFill>
                <a:latin typeface="Calibri"/>
                <a:ea typeface="Calibri"/>
                <a:cs typeface="Calibri"/>
                <a:sym typeface="Calibri"/>
              </a:rPr>
              <a:t> is an association between several entities through an action performable between those entities</a:t>
            </a:r>
            <a:r>
              <a:rPr lang="en-US" sz="2400" b="1" dirty="0" smtClean="0">
                <a:solidFill>
                  <a:schemeClr val="dk1"/>
                </a:solidFill>
                <a:latin typeface="Calibri"/>
                <a:ea typeface="Calibri"/>
                <a:cs typeface="Calibri"/>
                <a:sym typeface="Calibri"/>
              </a:rPr>
              <a:t>.</a:t>
            </a:r>
          </a:p>
          <a:p>
            <a:pPr lvl="0">
              <a:buClr>
                <a:schemeClr val="dk1"/>
              </a:buClr>
              <a:buSzPts val="2400"/>
            </a:pPr>
            <a:r>
              <a:rPr lang="en-US" sz="2400" b="1" dirty="0" smtClean="0">
                <a:solidFill>
                  <a:schemeClr val="dk1"/>
                </a:solidFill>
                <a:latin typeface="Calibri"/>
                <a:ea typeface="Calibri"/>
                <a:cs typeface="Calibri"/>
                <a:sym typeface="Calibri"/>
              </a:rPr>
              <a:t>BUY </a:t>
            </a:r>
            <a:r>
              <a:rPr lang="en-US" sz="2400" b="1" dirty="0">
                <a:solidFill>
                  <a:schemeClr val="dk1"/>
                </a:solidFill>
                <a:latin typeface="Calibri"/>
                <a:ea typeface="Calibri"/>
                <a:cs typeface="Calibri"/>
                <a:sym typeface="Calibri"/>
              </a:rPr>
              <a:t>(between CUSTOMER and PRODUCT</a:t>
            </a:r>
            <a:r>
              <a:rPr lang="en-US" sz="2400" b="1" dirty="0" smtClean="0">
                <a:solidFill>
                  <a:schemeClr val="dk1"/>
                </a:solidFill>
                <a:latin typeface="Calibri"/>
                <a:ea typeface="Calibri"/>
                <a:cs typeface="Calibri"/>
                <a:sym typeface="Calibri"/>
              </a:rPr>
              <a:t>)</a:t>
            </a:r>
          </a:p>
          <a:p>
            <a:pPr lvl="0">
              <a:buClr>
                <a:schemeClr val="dk1"/>
              </a:buClr>
              <a:buSzPts val="2400"/>
            </a:pPr>
            <a:r>
              <a:rPr lang="en-US" sz="2400" b="1" dirty="0" smtClean="0">
                <a:solidFill>
                  <a:schemeClr val="dk1"/>
                </a:solidFill>
                <a:latin typeface="Calibri"/>
                <a:ea typeface="Calibri"/>
                <a:cs typeface="Calibri"/>
                <a:sym typeface="Calibri"/>
              </a:rPr>
              <a:t>COURSE </a:t>
            </a:r>
            <a:r>
              <a:rPr lang="en-US" sz="2400" b="1" dirty="0">
                <a:solidFill>
                  <a:schemeClr val="dk1"/>
                </a:solidFill>
                <a:latin typeface="Calibri"/>
                <a:ea typeface="Calibri"/>
                <a:cs typeface="Calibri"/>
                <a:sym typeface="Calibri"/>
              </a:rPr>
              <a:t>(between STUDENT and MODULE</a:t>
            </a:r>
            <a:r>
              <a:rPr lang="en-US" sz="2400" b="1" dirty="0" smtClean="0">
                <a:solidFill>
                  <a:schemeClr val="dk1"/>
                </a:solidFill>
                <a:latin typeface="Calibri"/>
                <a:ea typeface="Calibri"/>
                <a:cs typeface="Calibri"/>
                <a:sym typeface="Calibri"/>
              </a:rPr>
              <a:t>)</a:t>
            </a:r>
          </a:p>
          <a:p>
            <a:pPr lvl="0">
              <a:buClr>
                <a:schemeClr val="dk1"/>
              </a:buClr>
              <a:buSzPts val="2400"/>
            </a:pPr>
            <a:r>
              <a:rPr lang="en-US" sz="2400" b="1" dirty="0" smtClean="0">
                <a:solidFill>
                  <a:schemeClr val="dk1"/>
                </a:solidFill>
                <a:latin typeface="Calibri"/>
                <a:ea typeface="Calibri"/>
                <a:cs typeface="Calibri"/>
                <a:sym typeface="Calibri"/>
              </a:rPr>
              <a:t>BE_SON </a:t>
            </a:r>
            <a:r>
              <a:rPr lang="en-US" sz="2400" b="1" dirty="0">
                <a:solidFill>
                  <a:schemeClr val="dk1"/>
                </a:solidFill>
                <a:latin typeface="Calibri"/>
                <a:ea typeface="Calibri"/>
                <a:cs typeface="Calibri"/>
                <a:sym typeface="Calibri"/>
              </a:rPr>
              <a:t>(between STUDENT and PARENT</a:t>
            </a:r>
            <a:r>
              <a:rPr lang="en-US" sz="2400" b="1" dirty="0" smtClean="0">
                <a:solidFill>
                  <a:schemeClr val="dk1"/>
                </a:solidFill>
                <a:latin typeface="Calibri"/>
                <a:ea typeface="Calibri"/>
                <a:cs typeface="Calibri"/>
                <a:sym typeface="Calibri"/>
              </a:rPr>
              <a:t>).</a:t>
            </a:r>
          </a:p>
          <a:p>
            <a:pPr lvl="0">
              <a:buClr>
                <a:schemeClr val="dk1"/>
              </a:buClr>
              <a:buSzPts val="2400"/>
            </a:pPr>
            <a:r>
              <a:rPr lang="en-US" sz="2400" b="1" dirty="0" smtClean="0">
                <a:solidFill>
                  <a:schemeClr val="dk1"/>
                </a:solidFill>
                <a:latin typeface="Calibri"/>
                <a:ea typeface="Calibri"/>
                <a:cs typeface="Calibri"/>
                <a:sym typeface="Calibri"/>
              </a:rPr>
              <a:t>BE_BOSS </a:t>
            </a:r>
            <a:r>
              <a:rPr lang="en-US" sz="2400" b="1" dirty="0">
                <a:solidFill>
                  <a:schemeClr val="dk1"/>
                </a:solidFill>
                <a:latin typeface="Calibri"/>
                <a:ea typeface="Calibri"/>
                <a:cs typeface="Calibri"/>
                <a:sym typeface="Calibri"/>
              </a:rPr>
              <a:t>(EMPLOYEE with self</a:t>
            </a:r>
            <a:r>
              <a:rPr lang="en-US" sz="2400" b="1" dirty="0" smtClean="0">
                <a:solidFill>
                  <a:schemeClr val="dk1"/>
                </a:solidFill>
                <a:latin typeface="Calibri"/>
                <a:ea typeface="Calibri"/>
                <a:cs typeface="Calibri"/>
                <a:sym typeface="Calibri"/>
              </a:rPr>
              <a:t>)</a:t>
            </a:r>
          </a:p>
          <a:p>
            <a:pPr lvl="0">
              <a:buClr>
                <a:schemeClr val="dk1"/>
              </a:buClr>
              <a:buSzPts val="2400"/>
            </a:pPr>
            <a:r>
              <a:rPr lang="en-US" sz="2400" b="1" dirty="0" smtClean="0">
                <a:solidFill>
                  <a:schemeClr val="dk1"/>
                </a:solidFill>
                <a:latin typeface="Calibri"/>
                <a:ea typeface="Calibri"/>
                <a:cs typeface="Calibri"/>
                <a:sym typeface="Calibri"/>
              </a:rPr>
              <a:t>BUY </a:t>
            </a:r>
            <a:r>
              <a:rPr lang="en-US" sz="2400" b="1" dirty="0">
                <a:solidFill>
                  <a:schemeClr val="dk1"/>
                </a:solidFill>
                <a:latin typeface="Calibri"/>
                <a:ea typeface="Calibri"/>
                <a:cs typeface="Calibri"/>
                <a:sym typeface="Calibri"/>
              </a:rPr>
              <a:t>(between the entities CUSTOMER, PRODUCT, SELLER)</a:t>
            </a:r>
            <a:endParaRPr sz="1800" b="1" i="0" u="none" dirty="0">
              <a:solidFill>
                <a:schemeClr val="dk1"/>
              </a:solidFill>
              <a:latin typeface="Calibri"/>
              <a:ea typeface="Calibri"/>
              <a:cs typeface="Calibri"/>
              <a:sym typeface="Calibri"/>
            </a:endParaRPr>
          </a:p>
        </p:txBody>
      </p:sp>
      <p:sp>
        <p:nvSpPr>
          <p:cNvPr id="105" name="Google Shape;105;p15"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6" name="Google Shape;106;p15"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p:nvPr/>
        </p:nvSpPr>
        <p:spPr>
          <a:xfrm>
            <a:off x="250825" y="207962"/>
            <a:ext cx="53673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US" sz="1600" b="1" i="0" u="none">
                <a:solidFill>
                  <a:srgbClr val="11151A"/>
                </a:solidFill>
                <a:latin typeface="Arial"/>
                <a:ea typeface="Arial"/>
                <a:cs typeface="Arial"/>
                <a:sym typeface="Arial"/>
              </a:rPr>
              <a:t>2.3 Relaciones</a:t>
            </a:r>
            <a:endParaRPr/>
          </a:p>
        </p:txBody>
      </p:sp>
      <p:sp>
        <p:nvSpPr>
          <p:cNvPr id="112" name="Google Shape;112;p16"/>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3" name="Google Shape;113;p16"/>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4</a:t>
            </a:fld>
            <a:endParaRPr/>
          </a:p>
        </p:txBody>
      </p:sp>
      <p:sp>
        <p:nvSpPr>
          <p:cNvPr id="114" name="Google Shape;114;p16"/>
          <p:cNvSpPr txBox="1"/>
          <p:nvPr/>
        </p:nvSpPr>
        <p:spPr>
          <a:xfrm>
            <a:off x="307975" y="612775"/>
            <a:ext cx="7991475" cy="59086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b="0" i="0" u="none" dirty="0">
                <a:solidFill>
                  <a:schemeClr val="dk1"/>
                </a:solidFill>
                <a:latin typeface="Calibri"/>
                <a:ea typeface="Calibri"/>
                <a:cs typeface="Calibri"/>
                <a:sym typeface="Calibri"/>
              </a:rPr>
              <a:t> </a:t>
            </a:r>
            <a:endParaRPr dirty="0"/>
          </a:p>
          <a:p>
            <a:pPr marL="0" marR="0" lvl="0" indent="0" algn="l" rtl="0">
              <a:lnSpc>
                <a:spcPct val="100000"/>
              </a:lnSpc>
              <a:spcBef>
                <a:spcPts val="0"/>
              </a:spcBef>
              <a:spcAft>
                <a:spcPts val="0"/>
              </a:spcAft>
              <a:buClr>
                <a:schemeClr val="dk1"/>
              </a:buClr>
              <a:buSzPts val="2400"/>
              <a:buFont typeface="Calibri"/>
              <a:buNone/>
            </a:pPr>
            <a:r>
              <a:rPr lang="en-US" sz="2400" b="1" dirty="0" smtClean="0">
                <a:solidFill>
                  <a:schemeClr val="dk1"/>
                </a:solidFill>
                <a:latin typeface="Calibri"/>
                <a:ea typeface="Calibri"/>
                <a:cs typeface="Calibri"/>
                <a:sym typeface="Calibri"/>
              </a:rPr>
              <a:t>Binary Relationship or degree 2</a:t>
            </a:r>
            <a:r>
              <a:rPr lang="en-US" sz="2400" b="1" i="0" u="none" dirty="0" smtClean="0">
                <a:solidFill>
                  <a:schemeClr val="dk1"/>
                </a:solidFill>
                <a:latin typeface="Calibri"/>
                <a:ea typeface="Calibri"/>
                <a:cs typeface="Calibri"/>
                <a:sym typeface="Calibri"/>
              </a:rPr>
              <a:t>:</a:t>
            </a:r>
            <a:endParaRPr dirty="0"/>
          </a:p>
          <a:p>
            <a:pPr marL="0" marR="0" lvl="0" indent="0" algn="l" rtl="0">
              <a:lnSpc>
                <a:spcPct val="100000"/>
              </a:lnSpc>
              <a:spcBef>
                <a:spcPts val="0"/>
              </a:spcBef>
              <a:spcAft>
                <a:spcPts val="0"/>
              </a:spcAft>
              <a:buClr>
                <a:schemeClr val="dk1"/>
              </a:buClr>
              <a:buSzPts val="2400"/>
              <a:buFont typeface="Calibri"/>
              <a:buNone/>
            </a:pPr>
            <a:endParaRPr sz="24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n-US" sz="2400" i="1" dirty="0" smtClean="0">
                <a:solidFill>
                  <a:schemeClr val="dk1"/>
                </a:solidFill>
                <a:latin typeface="Calibri"/>
                <a:cs typeface="Calibri"/>
                <a:sym typeface="Calibri"/>
              </a:rPr>
              <a:t>When it is given between 2 entities</a:t>
            </a:r>
            <a:endParaRPr dirty="0"/>
          </a:p>
          <a:p>
            <a:pPr marL="0" marR="0" lvl="0" indent="0" algn="l" rtl="0">
              <a:lnSpc>
                <a:spcPct val="100000"/>
              </a:lnSpc>
              <a:spcBef>
                <a:spcPts val="0"/>
              </a:spcBef>
              <a:spcAft>
                <a:spcPts val="0"/>
              </a:spcAft>
              <a:buClr>
                <a:schemeClr val="dk1"/>
              </a:buClr>
              <a:buSzPts val="2400"/>
              <a:buFont typeface="Calibri"/>
              <a:buNone/>
            </a:pPr>
            <a:endParaRPr sz="2400" b="0" i="1"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endParaRPr sz="2400" b="0" i="1"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endParaRPr sz="2400" b="0" i="1"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endParaRPr sz="2400" b="0" i="1"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endParaRPr sz="2400" b="0" i="1"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endParaRPr sz="2400" b="0" i="1"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endParaRPr sz="2400" b="0" i="1"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n-US" sz="2400" dirty="0" smtClean="0">
                <a:solidFill>
                  <a:schemeClr val="dk1"/>
                </a:solidFill>
                <a:latin typeface="Calibri"/>
                <a:cs typeface="Calibri"/>
                <a:sym typeface="Calibri"/>
              </a:rPr>
              <a:t>Here we see that relationships may have attributes</a:t>
            </a:r>
            <a:endParaRPr dirty="0"/>
          </a:p>
          <a:p>
            <a:pPr marL="0" marR="0" lvl="0" indent="0" algn="l" rtl="0">
              <a:lnSpc>
                <a:spcPct val="100000"/>
              </a:lnSpc>
              <a:spcBef>
                <a:spcPts val="0"/>
              </a:spcBef>
              <a:spcAft>
                <a:spcPts val="0"/>
              </a:spcAft>
              <a:buClr>
                <a:schemeClr val="dk1"/>
              </a:buClr>
              <a:buSzPts val="2400"/>
              <a:buFont typeface="Calibri"/>
              <a:buNone/>
            </a:pPr>
            <a:endParaRPr sz="2400" b="0" i="1"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2400" b="0" i="1" u="none" dirty="0">
              <a:solidFill>
                <a:schemeClr val="dk1"/>
              </a:solidFill>
              <a:latin typeface="Calibri"/>
              <a:ea typeface="Calibri"/>
              <a:cs typeface="Calibri"/>
              <a:sym typeface="Calibri"/>
            </a:endParaRPr>
          </a:p>
        </p:txBody>
      </p:sp>
      <p:sp>
        <p:nvSpPr>
          <p:cNvPr id="115" name="Google Shape;115;p16"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6" name="Google Shape;116;p16"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17" name="Google Shape;117;p16"/>
          <p:cNvPicPr preferRelativeResize="0"/>
          <p:nvPr/>
        </p:nvPicPr>
        <p:blipFill rotWithShape="1">
          <a:blip r:embed="rId3">
            <a:alphaModFix/>
          </a:blip>
          <a:srcRect/>
          <a:stretch/>
        </p:blipFill>
        <p:spPr>
          <a:xfrm>
            <a:off x="1692275" y="2708275"/>
            <a:ext cx="5059362" cy="2041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p:nvPr/>
        </p:nvSpPr>
        <p:spPr>
          <a:xfrm>
            <a:off x="250825" y="207962"/>
            <a:ext cx="53673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US" sz="1600" b="1" i="0" u="none" dirty="0">
                <a:solidFill>
                  <a:srgbClr val="11151A"/>
                </a:solidFill>
                <a:latin typeface="Arial"/>
                <a:ea typeface="Arial"/>
                <a:cs typeface="Arial"/>
                <a:sym typeface="Arial"/>
              </a:rPr>
              <a:t>2.3 </a:t>
            </a:r>
            <a:r>
              <a:rPr lang="en-US" sz="1600" b="1" i="0" u="none" dirty="0" smtClean="0">
                <a:solidFill>
                  <a:srgbClr val="11151A"/>
                </a:solidFill>
                <a:latin typeface="Arial"/>
                <a:ea typeface="Arial"/>
                <a:cs typeface="Arial"/>
                <a:sym typeface="Arial"/>
              </a:rPr>
              <a:t>Relationships</a:t>
            </a:r>
            <a:endParaRPr dirty="0"/>
          </a:p>
        </p:txBody>
      </p:sp>
      <p:sp>
        <p:nvSpPr>
          <p:cNvPr id="123" name="Google Shape;123;p17"/>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dirty="0">
              <a:solidFill>
                <a:schemeClr val="dk1"/>
              </a:solidFill>
              <a:latin typeface="Calibri"/>
              <a:ea typeface="Calibri"/>
              <a:cs typeface="Calibri"/>
              <a:sym typeface="Calibri"/>
            </a:endParaRPr>
          </a:p>
        </p:txBody>
      </p:sp>
      <p:sp>
        <p:nvSpPr>
          <p:cNvPr id="124" name="Google Shape;124;p17"/>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5</a:t>
            </a:fld>
            <a:endParaRPr/>
          </a:p>
        </p:txBody>
      </p:sp>
      <p:sp>
        <p:nvSpPr>
          <p:cNvPr id="125" name="Google Shape;125;p17"/>
          <p:cNvSpPr txBox="1"/>
          <p:nvPr/>
        </p:nvSpPr>
        <p:spPr>
          <a:xfrm>
            <a:off x="307975" y="612775"/>
            <a:ext cx="7991475" cy="3324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endParaRPr sz="1200" b="1" i="0" u="none" dirty="0">
              <a:solidFill>
                <a:schemeClr val="dk1"/>
              </a:solidFill>
              <a:latin typeface="+mn-lt"/>
              <a:ea typeface="Calibri"/>
              <a:cs typeface="Calibri"/>
              <a:sym typeface="Calibri"/>
            </a:endParaRPr>
          </a:p>
          <a:p>
            <a:pPr lvl="0">
              <a:buClr>
                <a:schemeClr val="dk1"/>
              </a:buClr>
              <a:buSzPts val="1800"/>
            </a:pPr>
            <a:r>
              <a:rPr lang="en-US" sz="2400" dirty="0" smtClean="0">
                <a:latin typeface="Calibri" panose="020F0502020204030204" pitchFamily="34" charset="0"/>
                <a:cs typeface="Calibri" panose="020F0502020204030204" pitchFamily="34" charset="0"/>
              </a:rPr>
              <a:t>Unary</a:t>
            </a:r>
            <a:r>
              <a:rPr lang="en-US" sz="2400" dirty="0">
                <a:latin typeface="Calibri" panose="020F0502020204030204" pitchFamily="34" charset="0"/>
                <a:cs typeface="Calibri" panose="020F0502020204030204" pitchFamily="34" charset="0"/>
              </a:rPr>
              <a:t>, reflexive or degree one </a:t>
            </a:r>
            <a:r>
              <a:rPr lang="en-US" sz="2400" dirty="0" err="1">
                <a:latin typeface="Calibri" panose="020F0502020204030204" pitchFamily="34" charset="0"/>
                <a:cs typeface="Calibri" panose="020F0502020204030204" pitchFamily="34" charset="0"/>
              </a:rPr>
              <a:t>relationship:When</a:t>
            </a:r>
            <a:r>
              <a:rPr lang="en-US" sz="2400" dirty="0">
                <a:latin typeface="Calibri" panose="020F0502020204030204" pitchFamily="34" charset="0"/>
                <a:cs typeface="Calibri" panose="020F0502020204030204" pitchFamily="34" charset="0"/>
              </a:rPr>
              <a:t> it occurs between elements of the same entity, that is, an element of an entity is related to one or more elements of the same </a:t>
            </a:r>
            <a:r>
              <a:rPr lang="en-US" sz="2400" dirty="0" smtClean="0">
                <a:latin typeface="Calibri" panose="020F0502020204030204" pitchFamily="34" charset="0"/>
                <a:cs typeface="Calibri" panose="020F0502020204030204" pitchFamily="34" charset="0"/>
              </a:rPr>
              <a:t>entity</a:t>
            </a:r>
            <a:endParaRPr sz="2400" b="0" i="1" u="none" dirty="0">
              <a:solidFill>
                <a:schemeClr val="dk1"/>
              </a:solidFill>
              <a:latin typeface="Calibri" panose="020F0502020204030204" pitchFamily="34" charset="0"/>
              <a:ea typeface="Calibri"/>
              <a:cs typeface="Calibri" panose="020F0502020204030204" pitchFamily="34" charset="0"/>
              <a:sym typeface="Calibri"/>
            </a:endParaRPr>
          </a:p>
          <a:p>
            <a:pPr marL="0" marR="0" lvl="0" indent="0" algn="l" rtl="0">
              <a:lnSpc>
                <a:spcPct val="100000"/>
              </a:lnSpc>
              <a:spcBef>
                <a:spcPts val="0"/>
              </a:spcBef>
              <a:spcAft>
                <a:spcPts val="0"/>
              </a:spcAft>
              <a:buNone/>
            </a:pPr>
            <a:endParaRPr sz="2400" b="0" i="1" u="none" dirty="0">
              <a:solidFill>
                <a:schemeClr val="dk1"/>
              </a:solidFill>
              <a:latin typeface="Calibri"/>
              <a:ea typeface="Calibri"/>
              <a:cs typeface="Calibri"/>
              <a:sym typeface="Calibri"/>
            </a:endParaRPr>
          </a:p>
        </p:txBody>
      </p:sp>
      <p:sp>
        <p:nvSpPr>
          <p:cNvPr id="126" name="Google Shape;126;p17"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7" name="Google Shape;127;p17"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28" name="Google Shape;128;p17"/>
          <p:cNvPicPr preferRelativeResize="0"/>
          <p:nvPr/>
        </p:nvPicPr>
        <p:blipFill rotWithShape="1">
          <a:blip r:embed="rId3">
            <a:alphaModFix/>
          </a:blip>
          <a:srcRect/>
          <a:stretch/>
        </p:blipFill>
        <p:spPr>
          <a:xfrm>
            <a:off x="2619375" y="3644900"/>
            <a:ext cx="3830637" cy="18716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8"/>
          <p:cNvSpPr txBox="1"/>
          <p:nvPr/>
        </p:nvSpPr>
        <p:spPr>
          <a:xfrm>
            <a:off x="250825" y="207962"/>
            <a:ext cx="53673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US" sz="1600" b="1" i="0" u="none">
                <a:solidFill>
                  <a:srgbClr val="11151A"/>
                </a:solidFill>
                <a:latin typeface="Arial"/>
                <a:ea typeface="Arial"/>
                <a:cs typeface="Arial"/>
                <a:sym typeface="Arial"/>
              </a:rPr>
              <a:t>2.3 Relaciones</a:t>
            </a:r>
            <a:endParaRPr/>
          </a:p>
        </p:txBody>
      </p:sp>
      <p:sp>
        <p:nvSpPr>
          <p:cNvPr id="134" name="Google Shape;134;p18"/>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5" name="Google Shape;135;p18"/>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6</a:t>
            </a:fld>
            <a:endParaRPr/>
          </a:p>
        </p:txBody>
      </p:sp>
      <p:sp>
        <p:nvSpPr>
          <p:cNvPr id="136" name="Google Shape;136;p18"/>
          <p:cNvSpPr txBox="1"/>
          <p:nvPr/>
        </p:nvSpPr>
        <p:spPr>
          <a:xfrm>
            <a:off x="307975" y="612775"/>
            <a:ext cx="7991475" cy="22161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b="0" i="0" u="none" dirty="0">
                <a:solidFill>
                  <a:schemeClr val="dk1"/>
                </a:solidFill>
                <a:latin typeface="Calibri"/>
                <a:ea typeface="Calibri"/>
                <a:cs typeface="Calibri"/>
                <a:sym typeface="Calibri"/>
              </a:rPr>
              <a:t> </a:t>
            </a:r>
            <a:endParaRPr dirty="0"/>
          </a:p>
          <a:p>
            <a:pPr marL="0" marR="0" lvl="0" indent="0" algn="l" rtl="0">
              <a:lnSpc>
                <a:spcPct val="100000"/>
              </a:lnSpc>
              <a:spcBef>
                <a:spcPts val="0"/>
              </a:spcBef>
              <a:spcAft>
                <a:spcPts val="0"/>
              </a:spcAft>
              <a:buClr>
                <a:schemeClr val="dk1"/>
              </a:buClr>
              <a:buSzPts val="2400"/>
              <a:buFont typeface="Calibri"/>
              <a:buNone/>
            </a:pPr>
            <a:r>
              <a:rPr lang="en-US" sz="2400" b="1" dirty="0" smtClean="0">
                <a:solidFill>
                  <a:schemeClr val="dk1"/>
                </a:solidFill>
                <a:latin typeface="Calibri"/>
                <a:ea typeface="Calibri"/>
                <a:cs typeface="Calibri"/>
                <a:sym typeface="Calibri"/>
              </a:rPr>
              <a:t>Ternary relationships or degree 3</a:t>
            </a:r>
            <a:r>
              <a:rPr lang="en-US" sz="2400" b="1" i="0" u="none" dirty="0" smtClean="0">
                <a:solidFill>
                  <a:schemeClr val="dk1"/>
                </a:solidFill>
                <a:latin typeface="Calibri"/>
                <a:ea typeface="Calibri"/>
                <a:cs typeface="Calibri"/>
                <a:sym typeface="Calibri"/>
              </a:rPr>
              <a:t>:</a:t>
            </a:r>
            <a:endParaRPr dirty="0"/>
          </a:p>
          <a:p>
            <a:pPr marL="0" marR="0" lvl="0" indent="0" algn="l" rtl="0">
              <a:lnSpc>
                <a:spcPct val="100000"/>
              </a:lnSpc>
              <a:spcBef>
                <a:spcPts val="0"/>
              </a:spcBef>
              <a:spcAft>
                <a:spcPts val="0"/>
              </a:spcAft>
              <a:buClr>
                <a:schemeClr val="dk1"/>
              </a:buClr>
              <a:buSzPts val="2400"/>
              <a:buFont typeface="Calibri"/>
              <a:buNone/>
            </a:pPr>
            <a:endParaRPr sz="24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400"/>
              <a:buFont typeface="Calibri"/>
              <a:buNone/>
            </a:pPr>
            <a:r>
              <a:rPr lang="en-US" sz="2400" i="1" dirty="0" smtClean="0">
                <a:solidFill>
                  <a:schemeClr val="dk1"/>
                </a:solidFill>
                <a:latin typeface="Calibri"/>
                <a:cs typeface="Calibri"/>
                <a:sym typeface="Calibri"/>
              </a:rPr>
              <a:t>When it is given between 3 entities</a:t>
            </a:r>
            <a:endParaRPr dirty="0"/>
          </a:p>
          <a:p>
            <a:pPr marL="0" marR="0" lvl="0" indent="0" algn="l" rtl="0">
              <a:lnSpc>
                <a:spcPct val="100000"/>
              </a:lnSpc>
              <a:spcBef>
                <a:spcPts val="0"/>
              </a:spcBef>
              <a:spcAft>
                <a:spcPts val="0"/>
              </a:spcAft>
              <a:buNone/>
            </a:pPr>
            <a:endParaRPr sz="2400" b="0" i="1" u="none" dirty="0">
              <a:solidFill>
                <a:schemeClr val="dk1"/>
              </a:solidFill>
              <a:latin typeface="Calibri"/>
              <a:ea typeface="Calibri"/>
              <a:cs typeface="Calibri"/>
              <a:sym typeface="Calibri"/>
            </a:endParaRPr>
          </a:p>
        </p:txBody>
      </p:sp>
      <p:sp>
        <p:nvSpPr>
          <p:cNvPr id="137" name="Google Shape;137;p18"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8" name="Google Shape;138;p18"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39" name="Google Shape;139;p18"/>
          <p:cNvPicPr preferRelativeResize="0"/>
          <p:nvPr/>
        </p:nvPicPr>
        <p:blipFill rotWithShape="1">
          <a:blip r:embed="rId3">
            <a:alphaModFix/>
          </a:blip>
          <a:srcRect/>
          <a:stretch/>
        </p:blipFill>
        <p:spPr>
          <a:xfrm>
            <a:off x="2376487" y="2862262"/>
            <a:ext cx="4391025" cy="2120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txBox="1"/>
          <p:nvPr/>
        </p:nvSpPr>
        <p:spPr>
          <a:xfrm>
            <a:off x="250825" y="207962"/>
            <a:ext cx="53673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US" sz="1600" b="1" i="0" u="none">
                <a:solidFill>
                  <a:srgbClr val="11151A"/>
                </a:solidFill>
                <a:latin typeface="Arial"/>
                <a:ea typeface="Arial"/>
                <a:cs typeface="Arial"/>
                <a:sym typeface="Arial"/>
              </a:rPr>
              <a:t>2.4 Cardinalidad</a:t>
            </a:r>
            <a:endParaRPr/>
          </a:p>
        </p:txBody>
      </p:sp>
      <p:sp>
        <p:nvSpPr>
          <p:cNvPr id="145" name="Google Shape;145;p19"/>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6" name="Google Shape;146;p19"/>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7</a:t>
            </a:fld>
            <a:endParaRPr/>
          </a:p>
        </p:txBody>
      </p:sp>
      <p:sp>
        <p:nvSpPr>
          <p:cNvPr id="147" name="Google Shape;147;p19"/>
          <p:cNvSpPr txBox="1"/>
          <p:nvPr/>
        </p:nvSpPr>
        <p:spPr>
          <a:xfrm>
            <a:off x="393700" y="473075"/>
            <a:ext cx="7991475" cy="4616450"/>
          </a:xfrm>
          <a:prstGeom prst="rect">
            <a:avLst/>
          </a:prstGeom>
          <a:noFill/>
          <a:ln>
            <a:noFill/>
          </a:ln>
        </p:spPr>
        <p:txBody>
          <a:bodyPr spcFirstLastPara="1" wrap="square" lIns="91425" tIns="45700" rIns="91425" bIns="45700" anchor="t" anchorCtr="0">
            <a:noAutofit/>
          </a:bodyPr>
          <a:lstStyle/>
          <a:p>
            <a:pPr lvl="0">
              <a:buClr>
                <a:schemeClr val="dk1"/>
              </a:buClr>
              <a:buSzPts val="1800"/>
            </a:pPr>
            <a:endParaRPr lang="en-US" sz="2400" b="1" dirty="0">
              <a:solidFill>
                <a:schemeClr val="dk1"/>
              </a:solidFill>
              <a:latin typeface="Calibri"/>
              <a:ea typeface="Calibri"/>
              <a:cs typeface="Calibri"/>
              <a:sym typeface="Calibri"/>
            </a:endParaRPr>
          </a:p>
          <a:p>
            <a:pPr lvl="0">
              <a:buClr>
                <a:schemeClr val="dk1"/>
              </a:buClr>
              <a:buSzPts val="1800"/>
            </a:pPr>
            <a:r>
              <a:rPr lang="en-US" sz="2400" dirty="0" smtClean="0">
                <a:latin typeface="Calibri" panose="020F0502020204030204" pitchFamily="34" charset="0"/>
                <a:cs typeface="Calibri" panose="020F0502020204030204" pitchFamily="34" charset="0"/>
              </a:rPr>
              <a:t>Occurrence</a:t>
            </a:r>
            <a:r>
              <a:rPr lang="en-US" sz="2400" dirty="0">
                <a:latin typeface="Calibri" panose="020F0502020204030204" pitchFamily="34" charset="0"/>
                <a:cs typeface="Calibri" panose="020F0502020204030204" pitchFamily="34" charset="0"/>
              </a:rPr>
              <a:t>: It is a unit of the set of elements that represents an entity. For the STUDENT entity, an occurrence of STUDENT is a specific student</a:t>
            </a:r>
            <a:r>
              <a:rPr lang="en-US" sz="2400" dirty="0" smtClean="0">
                <a:latin typeface="Calibri" panose="020F0502020204030204" pitchFamily="34" charset="0"/>
                <a:cs typeface="Calibri" panose="020F0502020204030204" pitchFamily="34" charset="0"/>
              </a:rPr>
              <a:t>.</a:t>
            </a:r>
          </a:p>
          <a:p>
            <a:pPr lvl="0">
              <a:buClr>
                <a:schemeClr val="dk1"/>
              </a:buClr>
              <a:buSzPts val="1800"/>
            </a:pPr>
            <a:r>
              <a:rPr lang="en-US" sz="2400" dirty="0" smtClean="0">
                <a:latin typeface="Calibri" panose="020F0502020204030204" pitchFamily="34" charset="0"/>
                <a:cs typeface="Calibri" panose="020F0502020204030204" pitchFamily="34" charset="0"/>
              </a:rPr>
              <a:t>The </a:t>
            </a:r>
            <a:r>
              <a:rPr lang="en-US" sz="2400" dirty="0">
                <a:latin typeface="Calibri" panose="020F0502020204030204" pitchFamily="34" charset="0"/>
                <a:cs typeface="Calibri" panose="020F0502020204030204" pitchFamily="34" charset="0"/>
              </a:rPr>
              <a:t>cardinality of an entity A with respect to another B in a relationship indicates the minimum and maximum number of occurrences of entity A that can be related to an occurrence of entity B</a:t>
            </a:r>
            <a:r>
              <a:rPr lang="en-US" sz="2400" dirty="0" smtClean="0">
                <a:latin typeface="Calibri" panose="020F0502020204030204" pitchFamily="34" charset="0"/>
                <a:cs typeface="Calibri" panose="020F0502020204030204" pitchFamily="34" charset="0"/>
              </a:rPr>
              <a:t>.</a:t>
            </a:r>
          </a:p>
          <a:p>
            <a:pPr lvl="0">
              <a:buClr>
                <a:schemeClr val="dk1"/>
              </a:buClr>
              <a:buSzPts val="1800"/>
            </a:pPr>
            <a:r>
              <a:rPr lang="en-US" sz="2400" dirty="0" smtClean="0">
                <a:latin typeface="Calibri" panose="020F0502020204030204" pitchFamily="34" charset="0"/>
                <a:cs typeface="Calibri" panose="020F0502020204030204" pitchFamily="34" charset="0"/>
              </a:rPr>
              <a:t>Cardinality </a:t>
            </a:r>
            <a:r>
              <a:rPr lang="en-US" sz="2400" dirty="0">
                <a:latin typeface="Calibri" panose="020F0502020204030204" pitchFamily="34" charset="0"/>
                <a:cs typeface="Calibri" panose="020F0502020204030204" pitchFamily="34" charset="0"/>
              </a:rPr>
              <a:t>is indicated by a pair of numbers enclosed in parentheses. The first number indicates the minimum number of related occurrences (it will always be a value of 0 or 1). The second number indicates the maximum number of related occurrences (it will always be a value of 1 or N for many).</a:t>
            </a:r>
            <a:endParaRPr sz="2400" b="0" i="0" u="none"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148" name="Google Shape;148;p19"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9" name="Google Shape;149;p19"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50" name="Google Shape;150;p19"/>
          <p:cNvPicPr preferRelativeResize="0"/>
          <p:nvPr/>
        </p:nvPicPr>
        <p:blipFill rotWithShape="1">
          <a:blip r:embed="rId3">
            <a:alphaModFix/>
          </a:blip>
          <a:srcRect/>
          <a:stretch/>
        </p:blipFill>
        <p:spPr>
          <a:xfrm>
            <a:off x="2428875" y="5286375"/>
            <a:ext cx="4513262" cy="1104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0"/>
          <p:cNvSpPr txBox="1"/>
          <p:nvPr/>
        </p:nvSpPr>
        <p:spPr>
          <a:xfrm>
            <a:off x="250825" y="207962"/>
            <a:ext cx="53673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US" sz="1600" b="1" i="0" u="none">
                <a:solidFill>
                  <a:srgbClr val="11151A"/>
                </a:solidFill>
                <a:latin typeface="Arial"/>
                <a:ea typeface="Arial"/>
                <a:cs typeface="Arial"/>
                <a:sym typeface="Arial"/>
              </a:rPr>
              <a:t>2.4 Cardinalidad</a:t>
            </a:r>
            <a:endParaRPr/>
          </a:p>
        </p:txBody>
      </p:sp>
      <p:sp>
        <p:nvSpPr>
          <p:cNvPr id="156" name="Google Shape;156;p20"/>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7" name="Google Shape;157;p20"/>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8</a:t>
            </a:fld>
            <a:endParaRPr/>
          </a:p>
        </p:txBody>
      </p:sp>
      <p:sp>
        <p:nvSpPr>
          <p:cNvPr id="158" name="Google Shape;158;p20"/>
          <p:cNvSpPr txBox="1"/>
          <p:nvPr/>
        </p:nvSpPr>
        <p:spPr>
          <a:xfrm>
            <a:off x="393700" y="473075"/>
            <a:ext cx="7991475" cy="1570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b="0" i="0" u="none" dirty="0">
                <a:solidFill>
                  <a:schemeClr val="dk1"/>
                </a:solidFill>
                <a:latin typeface="Calibri"/>
                <a:ea typeface="Calibri"/>
                <a:cs typeface="Calibri"/>
                <a:sym typeface="Calibri"/>
              </a:rPr>
              <a:t> </a:t>
            </a:r>
            <a:endParaRPr dirty="0"/>
          </a:p>
          <a:p>
            <a:pPr marL="0" marR="0" lvl="0" indent="0" algn="l" rtl="0">
              <a:lnSpc>
                <a:spcPct val="100000"/>
              </a:lnSpc>
              <a:spcBef>
                <a:spcPts val="0"/>
              </a:spcBef>
              <a:spcAft>
                <a:spcPts val="0"/>
              </a:spcAft>
              <a:buClr>
                <a:schemeClr val="dk1"/>
              </a:buClr>
              <a:buSzPts val="2400"/>
              <a:buFont typeface="Calibri"/>
              <a:buNone/>
            </a:pPr>
            <a:r>
              <a:rPr lang="en-US" sz="2400" dirty="0" smtClean="0">
                <a:solidFill>
                  <a:schemeClr val="dk1"/>
                </a:solidFill>
                <a:latin typeface="Calibri"/>
                <a:ea typeface="Calibri"/>
                <a:cs typeface="Calibri"/>
                <a:sym typeface="Calibri"/>
              </a:rPr>
              <a:t>Cardinalities that may happen in relationships are</a:t>
            </a:r>
            <a:r>
              <a:rPr lang="en-US" sz="2400" dirty="0">
                <a:solidFill>
                  <a:schemeClr val="dk1"/>
                </a:solidFill>
                <a:latin typeface="Calibri"/>
                <a:ea typeface="Calibri"/>
                <a:cs typeface="Calibri"/>
                <a:sym typeface="Calibri"/>
              </a:rPr>
              <a:t>:</a:t>
            </a:r>
            <a:endParaRPr dirty="0"/>
          </a:p>
          <a:p>
            <a:pPr marL="0" marR="0" lvl="0" indent="0" algn="l" rtl="0">
              <a:lnSpc>
                <a:spcPct val="100000"/>
              </a:lnSpc>
              <a:spcBef>
                <a:spcPts val="0"/>
              </a:spcBef>
              <a:spcAft>
                <a:spcPts val="0"/>
              </a:spcAft>
              <a:buNone/>
            </a:pPr>
            <a:endParaRPr sz="2400" b="0" i="0" u="none" dirty="0">
              <a:solidFill>
                <a:schemeClr val="dk1"/>
              </a:solidFill>
              <a:latin typeface="Calibri"/>
              <a:ea typeface="Calibri"/>
              <a:cs typeface="Calibri"/>
              <a:sym typeface="Calibri"/>
            </a:endParaRPr>
          </a:p>
        </p:txBody>
      </p:sp>
      <p:sp>
        <p:nvSpPr>
          <p:cNvPr id="159" name="Google Shape;159;p20"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0" name="Google Shape;160;p20"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aphicFrame>
        <p:nvGraphicFramePr>
          <p:cNvPr id="161" name="Google Shape;161;p20"/>
          <p:cNvGraphicFramePr/>
          <p:nvPr>
            <p:extLst>
              <p:ext uri="{D42A27DB-BD31-4B8C-83A1-F6EECF244321}">
                <p14:modId xmlns:p14="http://schemas.microsoft.com/office/powerpoint/2010/main" val="3526611240"/>
              </p:ext>
            </p:extLst>
          </p:nvPr>
        </p:nvGraphicFramePr>
        <p:xfrm>
          <a:off x="1331912" y="2708275"/>
          <a:ext cx="6408725" cy="2663800"/>
        </p:xfrm>
        <a:graphic>
          <a:graphicData uri="http://schemas.openxmlformats.org/drawingml/2006/table">
            <a:tbl>
              <a:tblPr>
                <a:noFill/>
                <a:tableStyleId>{6359D1F5-110D-41C1-9B01-2D299F224E67}</a:tableStyleId>
              </a:tblPr>
              <a:tblGrid>
                <a:gridCol w="2057400">
                  <a:extLst>
                    <a:ext uri="{9D8B030D-6E8A-4147-A177-3AD203B41FA5}">
                      <a16:colId xmlns:a16="http://schemas.microsoft.com/office/drawing/2014/main" val="20000"/>
                    </a:ext>
                  </a:extLst>
                </a:gridCol>
                <a:gridCol w="4351325">
                  <a:extLst>
                    <a:ext uri="{9D8B030D-6E8A-4147-A177-3AD203B41FA5}">
                      <a16:colId xmlns:a16="http://schemas.microsoft.com/office/drawing/2014/main" val="20001"/>
                    </a:ext>
                  </a:extLst>
                </a:gridCol>
              </a:tblGrid>
              <a:tr h="533400">
                <a:tc>
                  <a:txBody>
                    <a:bodyPr/>
                    <a:lstStyle/>
                    <a:p>
                      <a:pPr marL="0" marR="0" lvl="0" indent="0" algn="just" rtl="0">
                        <a:lnSpc>
                          <a:spcPct val="107000"/>
                        </a:lnSpc>
                        <a:spcBef>
                          <a:spcPts val="0"/>
                        </a:spcBef>
                        <a:spcAft>
                          <a:spcPts val="0"/>
                        </a:spcAft>
                        <a:buClr>
                          <a:srgbClr val="FFFFFF"/>
                        </a:buClr>
                        <a:buSzPts val="2400"/>
                        <a:buFont typeface="Calibri"/>
                        <a:buNone/>
                      </a:pPr>
                      <a:r>
                        <a:rPr lang="en-US" sz="2400" b="1" i="0" u="none" strike="noStrike" cap="none" dirty="0" smtClean="0">
                          <a:solidFill>
                            <a:srgbClr val="FFFFFF"/>
                          </a:solidFill>
                          <a:latin typeface="Calibri"/>
                          <a:ea typeface="Calibri"/>
                          <a:cs typeface="Calibri"/>
                          <a:sym typeface="Calibri"/>
                        </a:rPr>
                        <a:t>Cardinality</a:t>
                      </a:r>
                      <a:endParaRPr dirty="0"/>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just" rtl="0">
                        <a:lnSpc>
                          <a:spcPct val="107000"/>
                        </a:lnSpc>
                        <a:spcBef>
                          <a:spcPts val="0"/>
                        </a:spcBef>
                        <a:spcAft>
                          <a:spcPts val="0"/>
                        </a:spcAft>
                        <a:buClr>
                          <a:srgbClr val="FFFFFF"/>
                        </a:buClr>
                        <a:buSzPts val="2400"/>
                        <a:buFont typeface="Calibri"/>
                        <a:buNone/>
                      </a:pPr>
                      <a:r>
                        <a:rPr lang="en-US" sz="2400" b="1" i="0" u="none" strike="noStrike" cap="none" dirty="0" smtClean="0">
                          <a:solidFill>
                            <a:srgbClr val="FFFFFF"/>
                          </a:solidFill>
                          <a:latin typeface="Calibri"/>
                          <a:cs typeface="Calibri"/>
                          <a:sym typeface="Calibri"/>
                        </a:rPr>
                        <a:t>Meaning</a:t>
                      </a:r>
                      <a:endParaRPr dirty="0"/>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531800">
                <a:tc>
                  <a:txBody>
                    <a:bodyPr/>
                    <a:lstStyle/>
                    <a:p>
                      <a:pPr marL="0" marR="0" lvl="0" indent="0" algn="just" rtl="0">
                        <a:lnSpc>
                          <a:spcPct val="107000"/>
                        </a:lnSpc>
                        <a:spcBef>
                          <a:spcPts val="0"/>
                        </a:spcBef>
                        <a:spcAft>
                          <a:spcPts val="0"/>
                        </a:spcAft>
                        <a:buClr>
                          <a:srgbClr val="FFFFFF"/>
                        </a:buClr>
                        <a:buSzPts val="2400"/>
                        <a:buFont typeface="Calibri"/>
                        <a:buNone/>
                      </a:pPr>
                      <a:r>
                        <a:rPr lang="en-US" sz="2400" b="1" i="0" u="none" strike="noStrike" cap="none">
                          <a:solidFill>
                            <a:srgbClr val="FFFFFF"/>
                          </a:solidFill>
                          <a:latin typeface="Calibri"/>
                          <a:ea typeface="Calibri"/>
                          <a:cs typeface="Calibri"/>
                          <a:sym typeface="Calibri"/>
                        </a:rPr>
                        <a:t>(0,1)</a:t>
                      </a:r>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1"/>
                    </a:solidFill>
                  </a:tcPr>
                </a:tc>
                <a:tc>
                  <a:txBody>
                    <a:bodyPr/>
                    <a:lstStyle/>
                    <a:p>
                      <a:pPr marL="0" marR="0" lvl="0" indent="0" algn="just" rtl="0">
                        <a:lnSpc>
                          <a:spcPct val="107000"/>
                        </a:lnSpc>
                        <a:spcBef>
                          <a:spcPts val="0"/>
                        </a:spcBef>
                        <a:spcAft>
                          <a:spcPts val="0"/>
                        </a:spcAft>
                        <a:buClr>
                          <a:srgbClr val="000000"/>
                        </a:buClr>
                        <a:buSzPts val="2400"/>
                        <a:buFont typeface="Calibri"/>
                        <a:buNone/>
                      </a:pPr>
                      <a:r>
                        <a:rPr lang="en-US" sz="2400" b="0" i="0" u="none" strike="noStrike" cap="none" dirty="0" smtClean="0">
                          <a:solidFill>
                            <a:srgbClr val="000000"/>
                          </a:solidFill>
                          <a:latin typeface="Calibri"/>
                          <a:ea typeface="Calibri"/>
                          <a:cs typeface="Calibri"/>
                          <a:sym typeface="Calibri"/>
                        </a:rPr>
                        <a:t>Minimum</a:t>
                      </a:r>
                      <a:r>
                        <a:rPr lang="en-US" sz="2400" b="0" i="0" u="none" strike="noStrike" cap="none" baseline="0" dirty="0" smtClean="0">
                          <a:solidFill>
                            <a:srgbClr val="000000"/>
                          </a:solidFill>
                          <a:latin typeface="Calibri"/>
                          <a:ea typeface="Calibri"/>
                          <a:cs typeface="Calibri"/>
                          <a:sym typeface="Calibri"/>
                        </a:rPr>
                        <a:t> z</a:t>
                      </a:r>
                      <a:r>
                        <a:rPr lang="en-US" sz="2400" b="0" i="0" u="none" strike="noStrike" cap="none" dirty="0" smtClean="0">
                          <a:solidFill>
                            <a:srgbClr val="000000"/>
                          </a:solidFill>
                          <a:latin typeface="Calibri"/>
                          <a:ea typeface="Calibri"/>
                          <a:cs typeface="Calibri"/>
                          <a:sym typeface="Calibri"/>
                        </a:rPr>
                        <a:t>ero</a:t>
                      </a:r>
                      <a:r>
                        <a:rPr lang="en-US" sz="2400" b="0" i="0" u="none" strike="noStrike" cap="none" dirty="0">
                          <a:solidFill>
                            <a:srgbClr val="000000"/>
                          </a:solidFill>
                          <a:latin typeface="Calibri"/>
                          <a:ea typeface="Calibri"/>
                          <a:cs typeface="Calibri"/>
                          <a:sym typeface="Calibri"/>
                        </a:rPr>
                        <a:t>, </a:t>
                      </a:r>
                      <a:r>
                        <a:rPr lang="en-US" sz="2400" b="0" i="0" u="none" strike="noStrike" cap="none" dirty="0" smtClean="0">
                          <a:solidFill>
                            <a:srgbClr val="000000"/>
                          </a:solidFill>
                          <a:latin typeface="Calibri"/>
                          <a:ea typeface="Calibri"/>
                          <a:cs typeface="Calibri"/>
                          <a:sym typeface="Calibri"/>
                        </a:rPr>
                        <a:t>maximum one</a:t>
                      </a:r>
                      <a:endParaRPr dirty="0"/>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2DEEF"/>
                    </a:solidFill>
                  </a:tcPr>
                </a:tc>
                <a:extLst>
                  <a:ext uri="{0D108BD9-81ED-4DB2-BD59-A6C34878D82A}">
                    <a16:rowId xmlns:a16="http://schemas.microsoft.com/office/drawing/2014/main" val="10001"/>
                  </a:ext>
                </a:extLst>
              </a:tr>
              <a:tr h="533400">
                <a:tc>
                  <a:txBody>
                    <a:bodyPr/>
                    <a:lstStyle/>
                    <a:p>
                      <a:pPr marL="0" marR="0" lvl="0" indent="0" algn="just" rtl="0">
                        <a:lnSpc>
                          <a:spcPct val="107000"/>
                        </a:lnSpc>
                        <a:spcBef>
                          <a:spcPts val="0"/>
                        </a:spcBef>
                        <a:spcAft>
                          <a:spcPts val="0"/>
                        </a:spcAft>
                        <a:buClr>
                          <a:srgbClr val="FFFFFF"/>
                        </a:buClr>
                        <a:buSzPts val="2400"/>
                        <a:buFont typeface="Calibri"/>
                        <a:buNone/>
                      </a:pPr>
                      <a:r>
                        <a:rPr lang="en-US" sz="2400" b="1" i="0" u="none" strike="noStrike" cap="none">
                          <a:solidFill>
                            <a:srgbClr val="FFFFFF"/>
                          </a:solidFill>
                          <a:latin typeface="Calibri"/>
                          <a:ea typeface="Calibri"/>
                          <a:cs typeface="Calibri"/>
                          <a:sym typeface="Calibri"/>
                        </a:rPr>
                        <a:t>(1,1)</a:t>
                      </a:r>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1"/>
                    </a:solidFill>
                  </a:tcPr>
                </a:tc>
                <a:tc>
                  <a:txBody>
                    <a:bodyPr/>
                    <a:lstStyle/>
                    <a:p>
                      <a:pPr marL="0" marR="0" lvl="0" indent="0" algn="just" rtl="0">
                        <a:lnSpc>
                          <a:spcPct val="107000"/>
                        </a:lnSpc>
                        <a:spcBef>
                          <a:spcPts val="0"/>
                        </a:spcBef>
                        <a:spcAft>
                          <a:spcPts val="0"/>
                        </a:spcAft>
                        <a:buClr>
                          <a:srgbClr val="000000"/>
                        </a:buClr>
                        <a:buSzPts val="2400"/>
                        <a:buFont typeface="Calibri"/>
                        <a:buNone/>
                      </a:pPr>
                      <a:r>
                        <a:rPr lang="en-US" sz="2400" b="0" i="0" u="none" strike="noStrike" cap="none" dirty="0" smtClean="0">
                          <a:solidFill>
                            <a:srgbClr val="000000"/>
                          </a:solidFill>
                          <a:latin typeface="Calibri"/>
                          <a:ea typeface="Calibri"/>
                          <a:cs typeface="Calibri"/>
                          <a:sym typeface="Calibri"/>
                        </a:rPr>
                        <a:t>Minimum one, maximum one</a:t>
                      </a:r>
                      <a:endParaRPr dirty="0"/>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AEFF7"/>
                    </a:solidFill>
                  </a:tcPr>
                </a:tc>
                <a:extLst>
                  <a:ext uri="{0D108BD9-81ED-4DB2-BD59-A6C34878D82A}">
                    <a16:rowId xmlns:a16="http://schemas.microsoft.com/office/drawing/2014/main" val="10002"/>
                  </a:ext>
                </a:extLst>
              </a:tr>
              <a:tr h="531800">
                <a:tc>
                  <a:txBody>
                    <a:bodyPr/>
                    <a:lstStyle/>
                    <a:p>
                      <a:pPr marL="0" marR="0" lvl="0" indent="0" algn="just" rtl="0">
                        <a:lnSpc>
                          <a:spcPct val="107000"/>
                        </a:lnSpc>
                        <a:spcBef>
                          <a:spcPts val="0"/>
                        </a:spcBef>
                        <a:spcAft>
                          <a:spcPts val="0"/>
                        </a:spcAft>
                        <a:buClr>
                          <a:srgbClr val="FFFFFF"/>
                        </a:buClr>
                        <a:buSzPts val="2400"/>
                        <a:buFont typeface="Calibri"/>
                        <a:buNone/>
                      </a:pPr>
                      <a:r>
                        <a:rPr lang="en-US" sz="2400" b="1" i="0" u="none" strike="noStrike" cap="none">
                          <a:solidFill>
                            <a:srgbClr val="FFFFFF"/>
                          </a:solidFill>
                          <a:latin typeface="Calibri"/>
                          <a:ea typeface="Calibri"/>
                          <a:cs typeface="Calibri"/>
                          <a:sym typeface="Calibri"/>
                        </a:rPr>
                        <a:t>(0,N)</a:t>
                      </a:r>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1"/>
                    </a:solidFill>
                  </a:tcPr>
                </a:tc>
                <a:tc>
                  <a:txBody>
                    <a:bodyPr/>
                    <a:lstStyle/>
                    <a:p>
                      <a:pPr marL="0" marR="0" lvl="0" indent="0" algn="just" rtl="0">
                        <a:lnSpc>
                          <a:spcPct val="107000"/>
                        </a:lnSpc>
                        <a:spcBef>
                          <a:spcPts val="0"/>
                        </a:spcBef>
                        <a:spcAft>
                          <a:spcPts val="0"/>
                        </a:spcAft>
                        <a:buClr>
                          <a:srgbClr val="000000"/>
                        </a:buClr>
                        <a:buSzPts val="2400"/>
                        <a:buFont typeface="Calibri"/>
                        <a:buNone/>
                      </a:pPr>
                      <a:r>
                        <a:rPr lang="en-US" sz="2400" b="0" i="0" u="none" strike="noStrike" cap="none" dirty="0" smtClean="0">
                          <a:solidFill>
                            <a:srgbClr val="000000"/>
                          </a:solidFill>
                          <a:latin typeface="Calibri"/>
                          <a:ea typeface="Calibri"/>
                          <a:cs typeface="Calibri"/>
                          <a:sym typeface="Calibri"/>
                        </a:rPr>
                        <a:t>Minimum</a:t>
                      </a:r>
                      <a:r>
                        <a:rPr lang="en-US" sz="2400" b="0" i="0" u="none" strike="noStrike" cap="none" baseline="0" dirty="0" smtClean="0">
                          <a:solidFill>
                            <a:srgbClr val="000000"/>
                          </a:solidFill>
                          <a:latin typeface="Calibri"/>
                          <a:ea typeface="Calibri"/>
                          <a:cs typeface="Calibri"/>
                          <a:sym typeface="Calibri"/>
                        </a:rPr>
                        <a:t> zero</a:t>
                      </a:r>
                      <a:r>
                        <a:rPr lang="en-US" sz="2400" b="0" i="0" u="none" strike="noStrike" cap="none" dirty="0" smtClean="0">
                          <a:solidFill>
                            <a:srgbClr val="000000"/>
                          </a:solidFill>
                          <a:latin typeface="Calibri"/>
                          <a:ea typeface="Calibri"/>
                          <a:cs typeface="Calibri"/>
                          <a:sym typeface="Calibri"/>
                        </a:rPr>
                        <a:t>, </a:t>
                      </a:r>
                      <a:r>
                        <a:rPr lang="en-US" sz="2400" b="0" i="0" u="none" strike="noStrike" cap="none" baseline="0" dirty="0" smtClean="0">
                          <a:solidFill>
                            <a:srgbClr val="000000"/>
                          </a:solidFill>
                          <a:latin typeface="Calibri"/>
                          <a:ea typeface="Calibri"/>
                          <a:cs typeface="Calibri"/>
                          <a:sym typeface="Calibri"/>
                        </a:rPr>
                        <a:t> maximum many</a:t>
                      </a:r>
                      <a:endParaRPr dirty="0"/>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2DEEF"/>
                    </a:solidFill>
                  </a:tcPr>
                </a:tc>
                <a:extLst>
                  <a:ext uri="{0D108BD9-81ED-4DB2-BD59-A6C34878D82A}">
                    <a16:rowId xmlns:a16="http://schemas.microsoft.com/office/drawing/2014/main" val="10003"/>
                  </a:ext>
                </a:extLst>
              </a:tr>
              <a:tr h="533400">
                <a:tc>
                  <a:txBody>
                    <a:bodyPr/>
                    <a:lstStyle/>
                    <a:p>
                      <a:pPr marL="0" marR="0" lvl="0" indent="0" algn="just" rtl="0">
                        <a:lnSpc>
                          <a:spcPct val="107000"/>
                        </a:lnSpc>
                        <a:spcBef>
                          <a:spcPts val="0"/>
                        </a:spcBef>
                        <a:spcAft>
                          <a:spcPts val="0"/>
                        </a:spcAft>
                        <a:buClr>
                          <a:srgbClr val="FFFFFF"/>
                        </a:buClr>
                        <a:buSzPts val="2400"/>
                        <a:buFont typeface="Calibri"/>
                        <a:buNone/>
                      </a:pPr>
                      <a:r>
                        <a:rPr lang="en-US" sz="2400" b="1" i="0" u="none" strike="noStrike" cap="none">
                          <a:solidFill>
                            <a:srgbClr val="FFFFFF"/>
                          </a:solidFill>
                          <a:latin typeface="Calibri"/>
                          <a:ea typeface="Calibri"/>
                          <a:cs typeface="Calibri"/>
                          <a:sym typeface="Calibri"/>
                        </a:rPr>
                        <a:t>(1,N)</a:t>
                      </a:r>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accent1"/>
                    </a:solidFill>
                  </a:tcPr>
                </a:tc>
                <a:tc>
                  <a:txBody>
                    <a:bodyPr/>
                    <a:lstStyle/>
                    <a:p>
                      <a:pPr marL="0" marR="0" lvl="0" indent="0" algn="just" rtl="0">
                        <a:lnSpc>
                          <a:spcPct val="107000"/>
                        </a:lnSpc>
                        <a:spcBef>
                          <a:spcPts val="0"/>
                        </a:spcBef>
                        <a:spcAft>
                          <a:spcPts val="0"/>
                        </a:spcAft>
                        <a:buClr>
                          <a:srgbClr val="000000"/>
                        </a:buClr>
                        <a:buSzPts val="2400"/>
                        <a:buFont typeface="Calibri"/>
                        <a:buNone/>
                      </a:pPr>
                      <a:r>
                        <a:rPr lang="en-US" sz="2400" b="0" i="0" u="none" strike="noStrike" cap="none" dirty="0" smtClean="0">
                          <a:solidFill>
                            <a:srgbClr val="000000"/>
                          </a:solidFill>
                          <a:latin typeface="Calibri"/>
                          <a:ea typeface="Calibri"/>
                          <a:cs typeface="Calibri"/>
                          <a:sym typeface="Calibri"/>
                        </a:rPr>
                        <a:t>Minimum one, maximum many</a:t>
                      </a:r>
                      <a:endParaRPr dirty="0"/>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AEFF7"/>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1"/>
          <p:cNvSpPr txBox="1"/>
          <p:nvPr/>
        </p:nvSpPr>
        <p:spPr>
          <a:xfrm>
            <a:off x="250825" y="207962"/>
            <a:ext cx="5367337" cy="415925"/>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rgbClr val="11151A"/>
              </a:buClr>
              <a:buSzPts val="1600"/>
              <a:buFont typeface="Arial"/>
              <a:buNone/>
            </a:pPr>
            <a:r>
              <a:rPr lang="en-US" sz="1600" b="1" i="0" u="none">
                <a:solidFill>
                  <a:srgbClr val="11151A"/>
                </a:solidFill>
                <a:latin typeface="Arial"/>
                <a:ea typeface="Arial"/>
                <a:cs typeface="Arial"/>
                <a:sym typeface="Arial"/>
              </a:rPr>
              <a:t>2.5 Tipo de correspondencia</a:t>
            </a:r>
            <a:endParaRPr/>
          </a:p>
        </p:txBody>
      </p:sp>
      <p:sp>
        <p:nvSpPr>
          <p:cNvPr id="167" name="Google Shape;167;p21"/>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8" name="Google Shape;168;p21"/>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pPr marL="0" marR="0" lvl="0" indent="0" algn="r" rtl="0">
                <a:lnSpc>
                  <a:spcPct val="100000"/>
                </a:lnSpc>
                <a:spcBef>
                  <a:spcPts val="0"/>
                </a:spcBef>
                <a:spcAft>
                  <a:spcPts val="0"/>
                </a:spcAft>
                <a:buClr>
                  <a:srgbClr val="898989"/>
                </a:buClr>
                <a:buSzPts val="2800"/>
                <a:buFont typeface="Calibri"/>
                <a:buNone/>
              </a:pPr>
              <a:t>9</a:t>
            </a:fld>
            <a:endParaRPr/>
          </a:p>
        </p:txBody>
      </p:sp>
      <p:sp>
        <p:nvSpPr>
          <p:cNvPr id="169" name="Google Shape;169;p21"/>
          <p:cNvSpPr txBox="1"/>
          <p:nvPr/>
        </p:nvSpPr>
        <p:spPr>
          <a:xfrm>
            <a:off x="393700" y="511175"/>
            <a:ext cx="7991475" cy="61245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1800" b="0" i="0" u="none" dirty="0">
                <a:solidFill>
                  <a:schemeClr val="dk1"/>
                </a:solidFill>
                <a:latin typeface="Calibri"/>
                <a:ea typeface="Calibri"/>
                <a:cs typeface="Calibri"/>
                <a:sym typeface="Calibri"/>
              </a:rPr>
              <a:t> </a:t>
            </a:r>
            <a:endParaRPr sz="2400" b="0" i="0" u="none" dirty="0">
              <a:solidFill>
                <a:schemeClr val="dk1"/>
              </a:solidFill>
              <a:latin typeface="Calibri"/>
              <a:ea typeface="Calibri"/>
              <a:cs typeface="Calibri"/>
              <a:sym typeface="Calibri"/>
            </a:endParaRPr>
          </a:p>
          <a:p>
            <a:pPr lvl="0">
              <a:buClr>
                <a:schemeClr val="dk1"/>
              </a:buClr>
              <a:buSzPts val="2400"/>
            </a:pPr>
            <a:r>
              <a:rPr lang="en-US" sz="2400" b="1" dirty="0">
                <a:solidFill>
                  <a:schemeClr val="dk1"/>
                </a:solidFill>
                <a:latin typeface="Calibri"/>
                <a:ea typeface="Calibri"/>
                <a:cs typeface="Calibri"/>
                <a:sym typeface="Calibri"/>
              </a:rPr>
              <a:t>Type of correspondence or cardinality relationship: Expresses the maximum number of elements or occurrences that can be related between the entities of a relationship</a:t>
            </a:r>
            <a:r>
              <a:rPr lang="en-US" sz="2400" b="1" dirty="0" smtClean="0">
                <a:solidFill>
                  <a:schemeClr val="dk1"/>
                </a:solidFill>
                <a:latin typeface="Calibri"/>
                <a:ea typeface="Calibri"/>
                <a:cs typeface="Calibri"/>
                <a:sym typeface="Calibri"/>
              </a:rPr>
              <a:t>.</a:t>
            </a:r>
          </a:p>
          <a:p>
            <a:pPr lvl="0">
              <a:buClr>
                <a:schemeClr val="dk1"/>
              </a:buClr>
              <a:buSzPts val="2400"/>
            </a:pPr>
            <a:r>
              <a:rPr lang="en-US" sz="2400" b="1" dirty="0" smtClean="0">
                <a:solidFill>
                  <a:schemeClr val="dk1"/>
                </a:solidFill>
                <a:latin typeface="Calibri"/>
                <a:ea typeface="Calibri"/>
                <a:cs typeface="Calibri"/>
                <a:sym typeface="Calibri"/>
              </a:rPr>
              <a:t>One </a:t>
            </a:r>
            <a:r>
              <a:rPr lang="en-US" sz="2400" b="1" dirty="0">
                <a:solidFill>
                  <a:schemeClr val="dk1"/>
                </a:solidFill>
                <a:latin typeface="Calibri"/>
                <a:ea typeface="Calibri"/>
                <a:cs typeface="Calibri"/>
                <a:sym typeface="Calibri"/>
              </a:rPr>
              <a:t>to one (1:1): This would be the case of the MARRIED relationship between the PERSON and PERSON entities. A person may be married to another person but not to many.  One to many (1:N): This would be the case of the BELONGS relationship between the MUNICIPALITY and PROVINCE entities. A municipality can only belong to one province, while many municipalities belong to a province</a:t>
            </a:r>
            <a:r>
              <a:rPr lang="en-US" sz="2400" b="1" dirty="0" smtClean="0">
                <a:solidFill>
                  <a:schemeClr val="dk1"/>
                </a:solidFill>
                <a:latin typeface="Calibri"/>
                <a:ea typeface="Calibri"/>
                <a:cs typeface="Calibri"/>
                <a:sym typeface="Calibri"/>
              </a:rPr>
              <a:t>.</a:t>
            </a:r>
          </a:p>
          <a:p>
            <a:pPr lvl="0">
              <a:buClr>
                <a:schemeClr val="dk1"/>
              </a:buClr>
              <a:buSzPts val="2400"/>
            </a:pPr>
            <a:r>
              <a:rPr lang="en-US" sz="2400" b="1" dirty="0" smtClean="0">
                <a:solidFill>
                  <a:schemeClr val="dk1"/>
                </a:solidFill>
                <a:latin typeface="Calibri"/>
                <a:ea typeface="Calibri"/>
                <a:cs typeface="Calibri"/>
                <a:sym typeface="Calibri"/>
              </a:rPr>
              <a:t>Many </a:t>
            </a:r>
            <a:r>
              <a:rPr lang="en-US" sz="2400" b="1" dirty="0">
                <a:solidFill>
                  <a:schemeClr val="dk1"/>
                </a:solidFill>
                <a:latin typeface="Calibri"/>
                <a:ea typeface="Calibri"/>
                <a:cs typeface="Calibri"/>
                <a:sym typeface="Calibri"/>
              </a:rPr>
              <a:t>to many (N:M): This would be the case of the PURCHASE relationship between the entities PRODUCTS and CUSTOMERS. A customer can buy several products and the same type of product will be purchased by several customers.</a:t>
            </a:r>
            <a:endParaRPr sz="2400" b="0" i="0" u="none" dirty="0">
              <a:solidFill>
                <a:schemeClr val="dk1"/>
              </a:solidFill>
              <a:latin typeface="Calibri"/>
              <a:ea typeface="Calibri"/>
              <a:cs typeface="Calibri"/>
              <a:sym typeface="Calibri"/>
            </a:endParaRPr>
          </a:p>
        </p:txBody>
      </p:sp>
      <p:sp>
        <p:nvSpPr>
          <p:cNvPr id="170" name="Google Shape;170;p21"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1" name="Google Shape;171;p21"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257</TotalTime>
  <Words>1084</Words>
  <Application>Microsoft Office PowerPoint</Application>
  <PresentationFormat>Presentación en pantalla (4:3)</PresentationFormat>
  <Paragraphs>243</Paragraphs>
  <Slides>26</Slides>
  <Notes>26</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26</vt:i4>
      </vt:variant>
    </vt:vector>
  </HeadingPairs>
  <TitlesOfParts>
    <vt:vector size="30" baseType="lpstr">
      <vt:lpstr>Arial</vt:lpstr>
      <vt:lpstr>Calibri</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Pedro Pérez Q</dc:creator>
  <cp:lastModifiedBy>Docente</cp:lastModifiedBy>
  <cp:revision>26</cp:revision>
  <dcterms:modified xsi:type="dcterms:W3CDTF">2023-09-25T11:05:13Z</dcterms:modified>
</cp:coreProperties>
</file>