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459" r:id="rId18"/>
    <p:sldId id="273" r:id="rId19"/>
    <p:sldId id="274" r:id="rId20"/>
    <p:sldId id="275"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90" y="19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‹Nº›</a:t>
            </a:fld>
            <a:endParaRPr/>
          </a:p>
        </p:txBody>
      </p:sp>
    </p:spTree>
    <p:extLst>
      <p:ext uri="{BB962C8B-B14F-4D97-AF65-F5344CB8AC3E}">
        <p14:creationId xmlns:p14="http://schemas.microsoft.com/office/powerpoint/2010/main" val="33614819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7729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305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8811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1354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7116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8105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3627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5968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7600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5709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9420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4482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0936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5057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773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0693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2948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4144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2149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75" name="Google Shape;75;p1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2" name="Google Shape;22;p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rot="5400000">
            <a:off x="2396331" y="57943"/>
            <a:ext cx="4351337"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4" name="Google Shape;34;p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9" name="Google Shape;39;p6"/>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41" name="Google Shape;41;p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47" name="Google Shape;47;p7"/>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48" name="Google Shape;48;p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3" name="Google Shape;53;p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9" name="Google Shape;59;p9"/>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0" name="Google Shape;60;p9"/>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61" name="Google Shape;61;p9"/>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2" name="Google Shape;62;p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8" name="Google Shape;68;p10"/>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9" name="Google Shape;69;p1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375"/>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lide.x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468312" y="333375"/>
            <a:ext cx="8286750" cy="4862512"/>
          </a:xfrm>
          <a:prstGeom prst="rect">
            <a:avLst/>
          </a:prstGeom>
          <a:solidFill>
            <a:srgbClr val="FFD966"/>
          </a:solidFill>
          <a:ln>
            <a:noFill/>
          </a:ln>
          <a:effectLst>
            <a:outerShdw blurRad="63500" dist="50800" dir="5400000">
              <a:srgbClr val="E2F0D9"/>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ctr" rtl="0">
              <a:lnSpc>
                <a:spcPct val="100000"/>
              </a:lnSpc>
              <a:spcBef>
                <a:spcPts val="0"/>
              </a:spcBef>
              <a:spcAft>
                <a:spcPts val="0"/>
              </a:spcAft>
              <a:buClr>
                <a:schemeClr val="dk1"/>
              </a:buClr>
              <a:buSzPts val="3200"/>
              <a:buFont typeface="Calibri"/>
              <a:buNone/>
            </a:pPr>
            <a:r xmlns:a="http://schemas.openxmlformats.org/drawingml/2006/main">
              <a:rPr lang="en" sz="3200" b="0" i="0" u="none" strike="noStrike" cap="none">
                <a:solidFill>
                  <a:schemeClr val="dk1"/>
                </a:solidFill>
                <a:latin typeface="Calibri"/>
                <a:ea typeface="Calibri"/>
                <a:cs typeface="Calibri"/>
                <a:sym typeface="Calibri"/>
              </a:rPr>
              <a:t>Unit 3 </a:t>
            </a:r>
            <a:r xmlns:a="http://schemas.openxmlformats.org/drawingml/2006/main">
              <a:rPr lang="en" sz="4400" b="0" i="0" u="none" strike="noStrike" cap="none">
                <a:solidFill>
                  <a:schemeClr val="dk1"/>
                </a:solidFill>
                <a:latin typeface="Calibri"/>
                <a:ea typeface="Calibri"/>
                <a:cs typeface="Calibri"/>
                <a:sym typeface="Calibri"/>
              </a:rPr>
              <a:t>:</a:t>
            </a:r>
            <a:endParaRPr xmlns:a="http://schemas.openxmlformats.org/drawingml/2006/main"/>
          </a:p>
          <a:p>
            <a:pPr xmlns:a="http://schemas.openxmlformats.org/drawingml/2006/main" marL="0" marR="0" lvl="0" indent="0" algn="ctr" rtl="0">
              <a:lnSpc>
                <a:spcPct val="100000"/>
              </a:lnSpc>
              <a:spcBef>
                <a:spcPts val="0"/>
              </a:spcBef>
              <a:spcAft>
                <a:spcPts val="0"/>
              </a:spcAft>
              <a:buClr>
                <a:schemeClr val="dk1"/>
              </a:buClr>
              <a:buSzPts val="3200"/>
              <a:buFont typeface="Calibri"/>
              <a:buNone/>
            </a:pPr>
            <a:r xmlns:a="http://schemas.openxmlformats.org/drawingml/2006/main">
              <a:rPr lang="en" sz="3200" b="1" i="0" u="none" strike="noStrike" cap="none">
                <a:solidFill>
                  <a:schemeClr val="dk1"/>
                </a:solidFill>
                <a:latin typeface="Calibri"/>
                <a:ea typeface="Calibri"/>
                <a:cs typeface="Calibri"/>
                <a:sym typeface="Calibri"/>
              </a:rPr>
              <a:t>Physical Database Design</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9" name="Google Shape;89;p13"/>
          <p:cNvSpPr/>
          <p:nvPr/>
        </p:nvSpPr>
        <p:spPr>
          <a:xfrm>
            <a:off x="611187" y="839787"/>
            <a:ext cx="8001000" cy="2428875"/>
          </a:xfrm>
          <a:prstGeom prst="roundRect">
            <a:avLst>
              <a:gd name="adj" fmla="val 16667"/>
            </a:avLst>
          </a:prstGeom>
          <a:solidFill>
            <a:srgbClr val="2F5597"/>
          </a:solidFill>
          <a:ln w="12700" cap="flat" cmpd="sng">
            <a:solidFill>
              <a:srgbClr val="41719C"/>
            </a:solidFill>
            <a:prstDash val="solid"/>
            <a:miter lim="800000"/>
            <a:headEnd type="none" w="sm" len="sm"/>
            <a:tailEnd type="none" w="sm" len="sm"/>
          </a:ln>
        </p:spPr>
        <p:txBody>
          <a:bodyPr spcFirstLastPara="1" wrap="square" lIns="91425" tIns="45700" rIns="91425" bIns="45700" anchor="ctr" anchorCtr="0">
            <a:noAutofit/>
          </a:bodyPr>
          <a:lstStyle/>
          <a:p>
            <a:pPr xmlns:a="http://schemas.openxmlformats.org/drawingml/2006/main" marL="0" marR="0" lvl="0" indent="0" algn="ctr" rtl="0">
              <a:lnSpc>
                <a:spcPct val="100000"/>
              </a:lnSpc>
              <a:spcBef>
                <a:spcPts val="0"/>
              </a:spcBef>
              <a:spcAft>
                <a:spcPts val="0"/>
              </a:spcAft>
              <a:buClr>
                <a:schemeClr val="dk1"/>
              </a:buClr>
              <a:buSzPts val="3600"/>
              <a:buFont typeface="Calibri"/>
              <a:buNone/>
            </a:pPr>
            <a:r xmlns:a="http://schemas.openxmlformats.org/drawingml/2006/main">
              <a:rPr lang="en" sz="3600" b="1" i="0" u="none">
                <a:solidFill>
                  <a:schemeClr val="dk1"/>
                </a:solidFill>
                <a:latin typeface="Calibri"/>
                <a:ea typeface="Calibri"/>
                <a:cs typeface="Calibri"/>
                <a:sym typeface="Calibri"/>
              </a:rPr>
              <a:t>Databases</a:t>
            </a:r>
            <a:endParaRPr xmlns:a="http://schemas.openxmlformats.org/drawingml/2006/main"/>
          </a:p>
        </p:txBody>
      </p:sp>
      <p:sp>
        <p:nvSpPr>
          <p:cNvPr id="90" name="Google Shape;90;p13"/>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txBox="1"/>
          <p:nvPr/>
        </p:nvSpPr>
        <p:spPr>
          <a:xfrm>
            <a:off x="250825" y="207962"/>
            <a:ext cx="71072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2 </a:t>
            </a:r>
            <a:r xmlns:a="http://schemas.openxmlformats.org/drawingml/2006/main">
              <a:rPr lang="en" sz="1600" b="1" i="0" u="none">
                <a:solidFill>
                  <a:schemeClr val="dk1"/>
                </a:solidFill>
                <a:latin typeface="Arial"/>
                <a:ea typeface="Arial"/>
                <a:cs typeface="Arial"/>
                <a:sym typeface="Arial"/>
              </a:rPr>
              <a:t>Graphical tools for database implementation</a:t>
            </a:r>
            <a:endParaRPr xmlns:a="http://schemas.openxmlformats.org/drawingml/2006/main"/>
          </a:p>
        </p:txBody>
      </p:sp>
      <p:sp>
        <p:nvSpPr>
          <p:cNvPr id="170" name="Google Shape;170;p22"/>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10</a:t>
            </a:fld>
            <a:endParaRPr/>
          </a:p>
        </p:txBody>
      </p:sp>
      <p:sp>
        <p:nvSpPr>
          <p:cNvPr id="171" name="Google Shape;171;p22"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2" name="Google Shape;172;p22"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3" name="Google Shape;173;p22"/>
          <p:cNvSpPr txBox="1"/>
          <p:nvPr/>
        </p:nvSpPr>
        <p:spPr>
          <a:xfrm>
            <a:off x="285750" y="857250"/>
            <a:ext cx="8143875" cy="27701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1" i="0" u="none">
                <a:solidFill>
                  <a:schemeClr val="dk1"/>
                </a:solidFill>
                <a:latin typeface="Calibri"/>
                <a:ea typeface="Calibri"/>
                <a:cs typeface="Calibri"/>
                <a:sym typeface="Calibri"/>
              </a:rPr>
              <a:t>MySQL Workbench: Learning Exercise</a:t>
            </a:r>
            <a:endParaRPr xmlns:a="http://schemas.openxmlformats.org/drawingml/2006/main"/>
          </a:p>
          <a:p>
            <a:pPr marL="0" marR="0" lvl="0" indent="0" algn="l" rtl="0">
              <a:lnSpc>
                <a:spcPct val="100000"/>
              </a:lnSpc>
              <a:spcBef>
                <a:spcPts val="0"/>
              </a:spcBef>
              <a:spcAft>
                <a:spcPts val="0"/>
              </a:spcAft>
              <a:buClr>
                <a:schemeClr val="dk1"/>
              </a:buClr>
              <a:buSzPts val="2400"/>
              <a:buFont typeface="Calibri"/>
              <a:buNone/>
            </a:pPr>
            <a:endParaRPr sz="2400" b="1"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1">
                <a:solidFill>
                  <a:schemeClr val="dk1"/>
                </a:solidFill>
                <a:latin typeface="Calibri"/>
                <a:ea typeface="Calibri"/>
                <a:cs typeface="Calibri"/>
                <a:sym typeface="Calibri"/>
              </a:rPr>
              <a:t>5.- </a:t>
            </a:r>
            <a:r xmlns:a="http://schemas.openxmlformats.org/drawingml/2006/main">
              <a:rPr lang="en" sz="2400" b="1" i="0" u="none">
                <a:solidFill>
                  <a:schemeClr val="dk1"/>
                </a:solidFill>
                <a:latin typeface="Calibri"/>
                <a:ea typeface="Calibri"/>
                <a:cs typeface="Calibri"/>
                <a:sym typeface="Calibri"/>
              </a:rPr>
              <a:t>Open a window to edit and execute SQL statements. Edit the statement to create the truckers table.</a:t>
            </a:r>
            <a:endParaRPr xmlns:a="http://schemas.openxmlformats.org/drawingml/2006/main"/>
          </a:p>
          <a:p>
            <a:pPr marL="0" marR="0" lvl="0" indent="0" algn="l" rtl="0">
              <a:lnSpc>
                <a:spcPct val="100000"/>
              </a:lnSpc>
              <a:spcBef>
                <a:spcPts val="0"/>
              </a:spcBef>
              <a:spcAft>
                <a:spcPts val="0"/>
              </a:spcAft>
              <a:buClr>
                <a:schemeClr val="dk1"/>
              </a:buClr>
              <a:buSzPts val="2400"/>
              <a:buFont typeface="Calibri"/>
              <a:buNone/>
            </a:pPr>
            <a:endParaRPr sz="24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74" name="Google Shape;174;p22" descr="ejercicio2-09.png"/>
          <p:cNvPicPr preferRelativeResize="0"/>
          <p:nvPr/>
        </p:nvPicPr>
        <p:blipFill rotWithShape="1">
          <a:blip r:embed="rId3">
            <a:alphaModFix/>
          </a:blip>
          <a:srcRect b="47221"/>
          <a:stretch/>
        </p:blipFill>
        <p:spPr>
          <a:xfrm>
            <a:off x="785812" y="2928937"/>
            <a:ext cx="6786562" cy="35099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3"/>
          <p:cNvSpPr txBox="1"/>
          <p:nvPr/>
        </p:nvSpPr>
        <p:spPr>
          <a:xfrm>
            <a:off x="250825" y="207962"/>
            <a:ext cx="71072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3 The data definition language</a:t>
            </a:r>
            <a:endParaRPr xmlns:a="http://schemas.openxmlformats.org/drawingml/2006/main"/>
          </a:p>
        </p:txBody>
      </p:sp>
      <p:sp>
        <p:nvSpPr>
          <p:cNvPr id="180" name="Google Shape;180;p23"/>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11</a:t>
            </a:fld>
            <a:endParaRPr/>
          </a:p>
        </p:txBody>
      </p:sp>
      <p:sp>
        <p:nvSpPr>
          <p:cNvPr id="181" name="Google Shape;181;p23"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2" name="Google Shape;182;p23"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3" name="Google Shape;183;p23"/>
          <p:cNvSpPr txBox="1"/>
          <p:nvPr/>
        </p:nvSpPr>
        <p:spPr>
          <a:xfrm>
            <a:off x="357187" y="785812"/>
            <a:ext cx="8501062" cy="75707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1" i="0" u="none">
                <a:solidFill>
                  <a:schemeClr val="dk1"/>
                </a:solidFill>
                <a:latin typeface="Calibri"/>
                <a:ea typeface="Calibri"/>
                <a:cs typeface="Calibri"/>
                <a:sym typeface="Calibri"/>
              </a:rPr>
              <a:t>From this moment we started using the SQL language ( </a:t>
            </a:r>
            <a:r xmlns:a="http://schemas.openxmlformats.org/drawingml/2006/main">
              <a:rPr lang="en" sz="2400" b="1" i="1" u="none">
                <a:solidFill>
                  <a:schemeClr val="dk1"/>
                </a:solidFill>
                <a:latin typeface="Calibri"/>
                <a:ea typeface="Calibri"/>
                <a:cs typeface="Calibri"/>
                <a:sym typeface="Calibri"/>
              </a:rPr>
              <a:t>Structured Query Language).</a:t>
            </a:r>
            <a:endParaRPr xmlns:a="http://schemas.openxmlformats.org/drawingml/2006/main" sz="24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endParaRPr sz="2400" b="1" i="1" u="none">
              <a:solidFill>
                <a:schemeClr val="dk1"/>
              </a:solidFill>
              <a:latin typeface="Calibri"/>
              <a:ea typeface="Calibri"/>
              <a:cs typeface="Calibri"/>
              <a:sym typeface="Calibri"/>
            </a:endParaRPr>
          </a:p>
          <a:p>
            <a:pPr xmlns:a="http://schemas.openxmlformats.org/drawingml/2006/main" marL="0" marR="0" lvl="0" indent="-127000" algn="l" rtl="0">
              <a:lnSpc>
                <a:spcPct val="100000"/>
              </a:lnSpc>
              <a:spcBef>
                <a:spcPts val="0"/>
              </a:spcBef>
              <a:spcAft>
                <a:spcPts val="0"/>
              </a:spcAft>
              <a:buClr>
                <a:schemeClr val="dk1"/>
              </a:buClr>
              <a:buSzPts val="2000"/>
              <a:buFont typeface="Noto Sans Symbols"/>
              <a:buChar char="❑"/>
            </a:pPr>
            <a:r xmlns:a="http://schemas.openxmlformats.org/drawingml/2006/main">
              <a:rPr lang="en" sz="2000" b="1" i="0" u="none">
                <a:solidFill>
                  <a:schemeClr val="dk1"/>
                </a:solidFill>
                <a:latin typeface="Calibri"/>
                <a:ea typeface="Calibri"/>
                <a:cs typeface="Calibri"/>
                <a:sym typeface="Calibri"/>
              </a:rPr>
              <a:t>It is a standardized language for interacting through queries on relational database systems. A query is understood as any request made to the DBMS.</a:t>
            </a:r>
            <a:endParaRPr xmlns:a="http://schemas.openxmlformats.org/drawingml/2006/main"/>
          </a:p>
          <a:p>
            <a:pPr marL="0" marR="0" lvl="0" indent="0" algn="l" rtl="0">
              <a:lnSpc>
                <a:spcPct val="100000"/>
              </a:lnSpc>
              <a:spcBef>
                <a:spcPts val="0"/>
              </a:spcBef>
              <a:spcAft>
                <a:spcPts val="0"/>
              </a:spcAft>
              <a:buClr>
                <a:schemeClr val="dk1"/>
              </a:buClr>
              <a:buSzPts val="2000"/>
              <a:buFont typeface="Noto Sans Symbols"/>
              <a:buNone/>
            </a:pPr>
            <a:endParaRPr sz="2000" b="1" i="0" u="none">
              <a:solidFill>
                <a:schemeClr val="dk1"/>
              </a:solidFill>
              <a:latin typeface="Calibri"/>
              <a:ea typeface="Calibri"/>
              <a:cs typeface="Calibri"/>
              <a:sym typeface="Calibri"/>
            </a:endParaRPr>
          </a:p>
          <a:p>
            <a:pPr xmlns:a="http://schemas.openxmlformats.org/drawingml/2006/main" marL="0" marR="0" lvl="0" indent="-127000" algn="l" rtl="0">
              <a:lnSpc>
                <a:spcPct val="100000"/>
              </a:lnSpc>
              <a:spcBef>
                <a:spcPts val="0"/>
              </a:spcBef>
              <a:spcAft>
                <a:spcPts val="0"/>
              </a:spcAft>
              <a:buClr>
                <a:schemeClr val="dk1"/>
              </a:buClr>
              <a:buSzPts val="2000"/>
              <a:buFont typeface="Noto Sans Symbols"/>
              <a:buChar char="❑"/>
            </a:pPr>
            <a:r xmlns:a="http://schemas.openxmlformats.org/drawingml/2006/main">
              <a:rPr lang="en" sz="2000" b="1" i="0" u="none">
                <a:solidFill>
                  <a:schemeClr val="dk1"/>
                </a:solidFill>
                <a:latin typeface="Calibri"/>
                <a:ea typeface="Calibri"/>
                <a:cs typeface="Calibri"/>
                <a:sym typeface="Calibri"/>
              </a:rPr>
              <a:t>Relational DBMSs always include some tool to execute SQL statements.</a:t>
            </a:r>
            <a:endParaRPr xmlns:a="http://schemas.openxmlformats.org/drawingml/2006/main"/>
          </a:p>
          <a:p>
            <a:pPr marL="0" marR="0" lvl="0" indent="0" algn="l" rtl="0">
              <a:lnSpc>
                <a:spcPct val="100000"/>
              </a:lnSpc>
              <a:spcBef>
                <a:spcPts val="0"/>
              </a:spcBef>
              <a:spcAft>
                <a:spcPts val="0"/>
              </a:spcAft>
              <a:buClr>
                <a:schemeClr val="dk1"/>
              </a:buClr>
              <a:buSzPts val="2000"/>
              <a:buFont typeface="Noto Sans Symbols"/>
              <a:buNone/>
            </a:pPr>
            <a:endParaRPr sz="2000" b="1" i="0" u="none">
              <a:solidFill>
                <a:schemeClr val="dk1"/>
              </a:solidFill>
              <a:latin typeface="Calibri"/>
              <a:ea typeface="Calibri"/>
              <a:cs typeface="Calibri"/>
              <a:sym typeface="Calibri"/>
            </a:endParaRPr>
          </a:p>
          <a:p>
            <a:pPr xmlns:a="http://schemas.openxmlformats.org/drawingml/2006/main" marL="0" marR="0" lvl="0" indent="-127000" algn="l" rtl="0">
              <a:lnSpc>
                <a:spcPct val="100000"/>
              </a:lnSpc>
              <a:spcBef>
                <a:spcPts val="0"/>
              </a:spcBef>
              <a:spcAft>
                <a:spcPts val="0"/>
              </a:spcAft>
              <a:buClr>
                <a:schemeClr val="dk1"/>
              </a:buClr>
              <a:buSzPts val="2000"/>
              <a:buFont typeface="Noto Sans Symbols"/>
              <a:buChar char="❑"/>
            </a:pPr>
            <a:r xmlns:a="http://schemas.openxmlformats.org/drawingml/2006/main">
              <a:rPr lang="en" sz="2000" b="1" i="0" u="none">
                <a:solidFill>
                  <a:schemeClr val="dk1"/>
                </a:solidFill>
                <a:latin typeface="Calibri"/>
                <a:ea typeface="Calibri"/>
                <a:cs typeface="Calibri"/>
                <a:sym typeface="Calibri"/>
              </a:rPr>
              <a:t>Since the first ANSI-SQL standard in 1986, several standards or versions of SQL have been developed. The latest is SQL-2011.</a:t>
            </a:r>
            <a:endParaRPr xmlns:a="http://schemas.openxmlformats.org/drawingml/2006/main"/>
          </a:p>
          <a:p>
            <a:pPr marL="0" marR="0" lvl="0" indent="0" algn="l" rtl="0">
              <a:lnSpc>
                <a:spcPct val="100000"/>
              </a:lnSpc>
              <a:spcBef>
                <a:spcPts val="0"/>
              </a:spcBef>
              <a:spcAft>
                <a:spcPts val="0"/>
              </a:spcAft>
              <a:buClr>
                <a:schemeClr val="dk1"/>
              </a:buClr>
              <a:buSzPts val="2000"/>
              <a:buFont typeface="Noto Sans Symbols"/>
              <a:buNone/>
            </a:pPr>
            <a:endParaRPr sz="2000" b="1" i="0" u="none">
              <a:solidFill>
                <a:schemeClr val="dk1"/>
              </a:solidFill>
              <a:latin typeface="Calibri"/>
              <a:ea typeface="Calibri"/>
              <a:cs typeface="Calibri"/>
              <a:sym typeface="Calibri"/>
            </a:endParaRPr>
          </a:p>
          <a:p>
            <a:pPr xmlns:a="http://schemas.openxmlformats.org/drawingml/2006/main" marL="0" marR="0" lvl="0" indent="-127000" algn="l" rtl="0">
              <a:lnSpc>
                <a:spcPct val="100000"/>
              </a:lnSpc>
              <a:spcBef>
                <a:spcPts val="0"/>
              </a:spcBef>
              <a:spcAft>
                <a:spcPts val="0"/>
              </a:spcAft>
              <a:buClr>
                <a:schemeClr val="dk1"/>
              </a:buClr>
              <a:buSzPts val="2000"/>
              <a:buFont typeface="Noto Sans Symbols"/>
              <a:buChar char="❑"/>
            </a:pPr>
            <a:r xmlns:a="http://schemas.openxmlformats.org/drawingml/2006/main">
              <a:rPr lang="en" sz="2000" b="1" i="0" u="none">
                <a:solidFill>
                  <a:schemeClr val="dk1"/>
                </a:solidFill>
                <a:latin typeface="Calibri"/>
                <a:ea typeface="Calibri"/>
                <a:cs typeface="Calibri"/>
                <a:sym typeface="Calibri"/>
              </a:rPr>
              <a:t>A standard establishes rules of syntax and operation of the repertoire of SQL statements.</a:t>
            </a:r>
            <a:endParaRPr xmlns:a="http://schemas.openxmlformats.org/drawingml/2006/main"/>
          </a:p>
          <a:p>
            <a:pPr marL="0" marR="0" lvl="0" indent="0" algn="l" rtl="0">
              <a:lnSpc>
                <a:spcPct val="100000"/>
              </a:lnSpc>
              <a:spcBef>
                <a:spcPts val="0"/>
              </a:spcBef>
              <a:spcAft>
                <a:spcPts val="0"/>
              </a:spcAft>
              <a:buClr>
                <a:schemeClr val="dk1"/>
              </a:buClr>
              <a:buSzPts val="2400"/>
              <a:buFont typeface="Calibri"/>
              <a:buNone/>
            </a:pPr>
            <a:endParaRPr sz="24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endParaRPr sz="24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endParaRPr sz="24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endParaRPr sz="24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endParaRPr sz="24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4"/>
          <p:cNvSpPr txBox="1"/>
          <p:nvPr/>
        </p:nvSpPr>
        <p:spPr>
          <a:xfrm>
            <a:off x="250825" y="207962"/>
            <a:ext cx="71072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3 The data definition language</a:t>
            </a:r>
            <a:endParaRPr xmlns:a="http://schemas.openxmlformats.org/drawingml/2006/main"/>
          </a:p>
        </p:txBody>
      </p:sp>
      <p:sp>
        <p:nvSpPr>
          <p:cNvPr id="189" name="Google Shape;189;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12</a:t>
            </a:fld>
            <a:endParaRPr/>
          </a:p>
        </p:txBody>
      </p:sp>
      <p:sp>
        <p:nvSpPr>
          <p:cNvPr id="190" name="Google Shape;190;p24"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1" name="Google Shape;191;p24"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2" name="Google Shape;192;p24"/>
          <p:cNvSpPr txBox="1"/>
          <p:nvPr/>
        </p:nvSpPr>
        <p:spPr>
          <a:xfrm>
            <a:off x="357187" y="785812"/>
            <a:ext cx="8501062" cy="535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1" i="0" u="none">
                <a:solidFill>
                  <a:schemeClr val="dk1"/>
                </a:solidFill>
                <a:latin typeface="Calibri"/>
                <a:ea typeface="Calibri"/>
                <a:cs typeface="Calibri"/>
                <a:sym typeface="Calibri"/>
              </a:rPr>
              <a:t>SQL consists of a repertoire of instructions. In general, DBMSs include practically the entire repertoire of instructions of the SQL standard and with the same syntax. But it may happen that:</a:t>
            </a:r>
            <a:endParaRPr xmlns:a="http://schemas.openxmlformats.org/drawingml/2006/main"/>
          </a:p>
          <a:p>
            <a:pPr marL="0" marR="0" lvl="0" indent="0" algn="l" rtl="0">
              <a:lnSpc>
                <a:spcPct val="100000"/>
              </a:lnSpc>
              <a:spcBef>
                <a:spcPts val="0"/>
              </a:spcBef>
              <a:spcAft>
                <a:spcPts val="0"/>
              </a:spcAft>
              <a:buClr>
                <a:schemeClr val="dk1"/>
              </a:buClr>
              <a:buSzPts val="2400"/>
              <a:buFont typeface="Calibri"/>
              <a:buNone/>
            </a:pPr>
            <a:endParaRPr sz="2400" b="1" i="0" u="none">
              <a:solidFill>
                <a:schemeClr val="dk1"/>
              </a:solidFill>
              <a:latin typeface="Calibri"/>
              <a:ea typeface="Calibri"/>
              <a:cs typeface="Calibri"/>
              <a:sym typeface="Calibri"/>
            </a:endParaRPr>
          </a:p>
          <a:p>
            <a:pPr xmlns:a="http://schemas.openxmlformats.org/drawingml/2006/main" marL="0" marR="0" lvl="0" indent="-127000" algn="l" rtl="0">
              <a:lnSpc>
                <a:spcPct val="100000"/>
              </a:lnSpc>
              <a:spcBef>
                <a:spcPts val="0"/>
              </a:spcBef>
              <a:spcAft>
                <a:spcPts val="0"/>
              </a:spcAft>
              <a:buClr>
                <a:schemeClr val="dk1"/>
              </a:buClr>
              <a:buSzPts val="2000"/>
              <a:buFont typeface="Noto Sans Symbols"/>
              <a:buChar char="❑"/>
            </a:pPr>
            <a:r xmlns:a="http://schemas.openxmlformats.org/drawingml/2006/main">
              <a:rPr lang="en" sz="2000" b="1" i="0" u="none">
                <a:solidFill>
                  <a:schemeClr val="dk1"/>
                </a:solidFill>
                <a:latin typeface="Calibri"/>
                <a:ea typeface="Calibri"/>
                <a:cs typeface="Calibri"/>
                <a:sym typeface="Calibri"/>
              </a:rPr>
              <a:t>Do not include any instructions.</a:t>
            </a:r>
            <a:endParaRPr xmlns:a="http://schemas.openxmlformats.org/drawingml/2006/main"/>
          </a:p>
          <a:p>
            <a:pPr marL="0" marR="0" lvl="0" indent="0" algn="l" rtl="0">
              <a:lnSpc>
                <a:spcPct val="100000"/>
              </a:lnSpc>
              <a:spcBef>
                <a:spcPts val="0"/>
              </a:spcBef>
              <a:spcAft>
                <a:spcPts val="0"/>
              </a:spcAft>
              <a:buClr>
                <a:schemeClr val="dk1"/>
              </a:buClr>
              <a:buSzPts val="2000"/>
              <a:buFont typeface="Noto Sans Symbols"/>
              <a:buNone/>
            </a:pPr>
            <a:endParaRPr sz="2000" b="1" i="0" u="none">
              <a:solidFill>
                <a:schemeClr val="dk1"/>
              </a:solidFill>
              <a:latin typeface="Calibri"/>
              <a:ea typeface="Calibri"/>
              <a:cs typeface="Calibri"/>
              <a:sym typeface="Calibri"/>
            </a:endParaRPr>
          </a:p>
          <a:p>
            <a:pPr xmlns:a="http://schemas.openxmlformats.org/drawingml/2006/main" marL="0" marR="0" lvl="0" indent="-127000" algn="l" rtl="0">
              <a:lnSpc>
                <a:spcPct val="100000"/>
              </a:lnSpc>
              <a:spcBef>
                <a:spcPts val="0"/>
              </a:spcBef>
              <a:spcAft>
                <a:spcPts val="0"/>
              </a:spcAft>
              <a:buClr>
                <a:schemeClr val="dk1"/>
              </a:buClr>
              <a:buSzPts val="2000"/>
              <a:buFont typeface="Noto Sans Symbols"/>
              <a:buChar char="❑"/>
            </a:pPr>
            <a:r xmlns:a="http://schemas.openxmlformats.org/drawingml/2006/main">
              <a:rPr lang="en" sz="2000" b="1" i="0" u="none">
                <a:solidFill>
                  <a:schemeClr val="dk1"/>
                </a:solidFill>
                <a:latin typeface="Calibri"/>
                <a:ea typeface="Calibri"/>
                <a:cs typeface="Calibri"/>
                <a:sym typeface="Calibri"/>
              </a:rPr>
              <a:t>Include some of your own instructions that do not belong to the standard.</a:t>
            </a:r>
            <a:endParaRPr xmlns:a="http://schemas.openxmlformats.org/drawingml/2006/main"/>
          </a:p>
          <a:p>
            <a:pPr marL="0" marR="0" lvl="0" indent="0" algn="l" rtl="0">
              <a:lnSpc>
                <a:spcPct val="100000"/>
              </a:lnSpc>
              <a:spcBef>
                <a:spcPts val="0"/>
              </a:spcBef>
              <a:spcAft>
                <a:spcPts val="0"/>
              </a:spcAft>
              <a:buClr>
                <a:schemeClr val="dk1"/>
              </a:buClr>
              <a:buSzPts val="2000"/>
              <a:buFont typeface="Noto Sans Symbols"/>
              <a:buNone/>
            </a:pPr>
            <a:endParaRPr sz="2000" b="1" i="0" u="none">
              <a:solidFill>
                <a:schemeClr val="dk1"/>
              </a:solidFill>
              <a:latin typeface="Calibri"/>
              <a:ea typeface="Calibri"/>
              <a:cs typeface="Calibri"/>
              <a:sym typeface="Calibri"/>
            </a:endParaRPr>
          </a:p>
          <a:p>
            <a:pPr xmlns:a="http://schemas.openxmlformats.org/drawingml/2006/main" marL="0" marR="0" lvl="0" indent="-127000" algn="l" rtl="0">
              <a:lnSpc>
                <a:spcPct val="100000"/>
              </a:lnSpc>
              <a:spcBef>
                <a:spcPts val="0"/>
              </a:spcBef>
              <a:spcAft>
                <a:spcPts val="0"/>
              </a:spcAft>
              <a:buClr>
                <a:schemeClr val="dk1"/>
              </a:buClr>
              <a:buSzPts val="2000"/>
              <a:buFont typeface="Noto Sans Symbols"/>
              <a:buChar char="❑"/>
            </a:pPr>
            <a:r xmlns:a="http://schemas.openxmlformats.org/drawingml/2006/main">
              <a:rPr lang="en" sz="2000" b="1" i="0" u="none">
                <a:solidFill>
                  <a:schemeClr val="dk1"/>
                </a:solidFill>
                <a:latin typeface="Calibri"/>
                <a:ea typeface="Calibri"/>
                <a:cs typeface="Calibri"/>
                <a:sym typeface="Calibri"/>
              </a:rPr>
              <a:t>In some instructions the syntax may vary slightly due to not including some functionality or including some of its own functionality.</a:t>
            </a:r>
            <a:endParaRPr xmlns:a="http://schemas.openxmlformats.org/drawingml/2006/main"/>
          </a:p>
          <a:p>
            <a:pPr marL="0" marR="0" lvl="0" indent="0" algn="l" rtl="0">
              <a:lnSpc>
                <a:spcPct val="100000"/>
              </a:lnSpc>
              <a:spcBef>
                <a:spcPts val="0"/>
              </a:spcBef>
              <a:spcAft>
                <a:spcPts val="0"/>
              </a:spcAft>
              <a:buClr>
                <a:schemeClr val="dk1"/>
              </a:buClr>
              <a:buSzPts val="2400"/>
              <a:buFont typeface="Calibri"/>
              <a:buNone/>
            </a:pPr>
            <a:endParaRPr sz="24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endParaRPr sz="24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endParaRPr sz="24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5"/>
          <p:cNvSpPr txBox="1"/>
          <p:nvPr/>
        </p:nvSpPr>
        <p:spPr>
          <a:xfrm>
            <a:off x="250825" y="207962"/>
            <a:ext cx="71072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3 The data definition language</a:t>
            </a:r>
            <a:endParaRPr xmlns:a="http://schemas.openxmlformats.org/drawingml/2006/main"/>
          </a:p>
        </p:txBody>
      </p:sp>
      <p:sp>
        <p:nvSpPr>
          <p:cNvPr id="198" name="Google Shape;198;p25"/>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13</a:t>
            </a:fld>
            <a:endParaRPr/>
          </a:p>
        </p:txBody>
      </p:sp>
      <p:sp>
        <p:nvSpPr>
          <p:cNvPr id="199" name="Google Shape;199;p2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0" name="Google Shape;200;p2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1" name="Google Shape;201;p25"/>
          <p:cNvSpPr txBox="1"/>
          <p:nvPr/>
        </p:nvSpPr>
        <p:spPr>
          <a:xfrm>
            <a:off x="357187" y="785812"/>
            <a:ext cx="8501062" cy="75707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1" i="0" u="none">
                <a:solidFill>
                  <a:schemeClr val="dk1"/>
                </a:solidFill>
                <a:latin typeface="Calibri"/>
                <a:ea typeface="Calibri"/>
                <a:cs typeface="Calibri"/>
                <a:sym typeface="Calibri"/>
              </a:rPr>
              <a:t>Interpreting the syntax of an SQL statement:</a:t>
            </a:r>
            <a:endParaRPr xmlns:a="http://schemas.openxmlformats.org/drawingml/2006/main"/>
          </a:p>
          <a:p>
            <a:pPr marL="0" marR="0" lvl="0" indent="0" algn="l" rtl="0">
              <a:lnSpc>
                <a:spcPct val="100000"/>
              </a:lnSpc>
              <a:spcBef>
                <a:spcPts val="0"/>
              </a:spcBef>
              <a:spcAft>
                <a:spcPts val="0"/>
              </a:spcAft>
              <a:buClr>
                <a:schemeClr val="dk1"/>
              </a:buClr>
              <a:buSzPts val="2400"/>
              <a:buFont typeface="Calibri"/>
              <a:buNone/>
            </a:pPr>
            <a:endParaRPr sz="2400" b="1"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1" i="0" u="none">
                <a:solidFill>
                  <a:schemeClr val="dk1"/>
                </a:solidFill>
                <a:latin typeface="Calibri"/>
                <a:ea typeface="Calibri"/>
                <a:cs typeface="Calibri"/>
                <a:sym typeface="Calibri"/>
              </a:rPr>
              <a:t>When we are given the full syntax of an SQL statement, for example, in the official MySQL documentation, we have something like this:</a:t>
            </a:r>
            <a:endParaRPr xmlns:a="http://schemas.openxmlformats.org/drawingml/2006/main"/>
          </a:p>
          <a:p>
            <a:pPr marL="0" marR="0" lvl="0" indent="0" algn="l" rtl="0">
              <a:lnSpc>
                <a:spcPct val="100000"/>
              </a:lnSpc>
              <a:spcBef>
                <a:spcPts val="0"/>
              </a:spcBef>
              <a:spcAft>
                <a:spcPts val="0"/>
              </a:spcAft>
              <a:buClr>
                <a:schemeClr val="dk1"/>
              </a:buClr>
              <a:buSzPts val="2400"/>
              <a:buFont typeface="Calibri"/>
              <a:buNone/>
            </a:pPr>
            <a:endParaRPr sz="2400" b="1"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rgbClr val="C00000"/>
              </a:buClr>
              <a:buSzPts val="2400"/>
              <a:buFont typeface="Calibri"/>
              <a:buNone/>
            </a:pPr>
            <a:r xmlns:a="http://schemas.openxmlformats.org/drawingml/2006/main">
              <a:rPr lang="en" sz="2400" b="0" i="0" u="none">
                <a:solidFill>
                  <a:srgbClr val="C00000"/>
                </a:solidFill>
                <a:latin typeface="Calibri"/>
                <a:ea typeface="Calibri"/>
                <a:cs typeface="Calibri"/>
                <a:sym typeface="Calibri"/>
              </a:rPr>
              <a:t>CREATE {DATABASE | SCHEMA} [IF NOT EXISTS] </a:t>
            </a:r>
            <a:r xmlns:a="http://schemas.openxmlformats.org/drawingml/2006/main">
              <a:rPr lang="en" sz="2400" b="0" i="1" u="none">
                <a:solidFill>
                  <a:srgbClr val="C00000"/>
                </a:solidFill>
                <a:latin typeface="Calibri"/>
                <a:ea typeface="Calibri"/>
                <a:cs typeface="Calibri"/>
                <a:sym typeface="Calibri"/>
              </a:rPr>
              <a:t>db_name </a:t>
            </a:r>
            <a:r xmlns:a="http://schemas.openxmlformats.org/drawingml/2006/main">
              <a:rPr lang="en" sz="2400" b="0" i="0" u="none">
                <a:solidFill>
                  <a:srgbClr val="C00000"/>
                </a:solidFill>
                <a:latin typeface="Calibri"/>
                <a:ea typeface="Calibri"/>
                <a:cs typeface="Calibri"/>
                <a:sym typeface="Calibri"/>
              </a:rPr>
              <a:t>[ </a:t>
            </a:r>
            <a:r xmlns:a="http://schemas.openxmlformats.org/drawingml/2006/main">
              <a:rPr lang="en" sz="2400" b="0" i="1" u="none">
                <a:solidFill>
                  <a:srgbClr val="C00000"/>
                </a:solidFill>
                <a:latin typeface="Calibri"/>
                <a:ea typeface="Calibri"/>
                <a:cs typeface="Calibri"/>
                <a:sym typeface="Calibri"/>
              </a:rPr>
              <a:t>create_specification </a:t>
            </a:r>
            <a:r xmlns:a="http://schemas.openxmlformats.org/drawingml/2006/main">
              <a:rPr lang="en" sz="2400" b="0" i="0" u="none">
                <a:solidFill>
                  <a:srgbClr val="C00000"/>
                </a:solidFill>
                <a:latin typeface="Calibri"/>
                <a:ea typeface="Calibri"/>
                <a:cs typeface="Calibri"/>
                <a:sym typeface="Calibri"/>
              </a:rPr>
              <a:t>]</a:t>
            </a:r>
            <a:endParaRPr xmlns:a="http://schemas.openxmlformats.org/drawingml/2006/main"/>
          </a:p>
          <a:p>
            <a:pPr marL="0" marR="0" lvl="0" indent="0" algn="l" rtl="0">
              <a:lnSpc>
                <a:spcPct val="100000"/>
              </a:lnSpc>
              <a:spcBef>
                <a:spcPts val="0"/>
              </a:spcBef>
              <a:spcAft>
                <a:spcPts val="0"/>
              </a:spcAft>
              <a:buClr>
                <a:schemeClr val="dk1"/>
              </a:buClr>
              <a:buSzPts val="2400"/>
              <a:buFont typeface="Calibri"/>
              <a:buNone/>
            </a:pPr>
            <a:endParaRPr sz="2400" b="0" i="1" u="none">
              <a:solidFill>
                <a:srgbClr val="C00000"/>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rgbClr val="1F4E79"/>
              </a:buClr>
              <a:buSzPts val="2400"/>
              <a:buFont typeface="Calibri"/>
              <a:buNone/>
            </a:pPr>
            <a:r xmlns:a="http://schemas.openxmlformats.org/drawingml/2006/main">
              <a:rPr lang="en" sz="2400" b="1" i="1" u="none">
                <a:solidFill>
                  <a:srgbClr val="1F4E79"/>
                </a:solidFill>
                <a:latin typeface="Calibri"/>
                <a:ea typeface="Calibri"/>
                <a:cs typeface="Calibri"/>
                <a:sym typeface="Calibri"/>
              </a:rPr>
              <a:t>Create_specification </a:t>
            </a:r>
            <a:r xmlns:a="http://schemas.openxmlformats.org/drawingml/2006/main">
              <a:rPr lang="en" sz="2400" b="0" i="0" u="none">
                <a:solidFill>
                  <a:srgbClr val="1F4E79"/>
                </a:solidFill>
                <a:latin typeface="Calibri"/>
                <a:ea typeface="Calibri"/>
                <a:cs typeface="Calibri"/>
                <a:sym typeface="Calibri"/>
              </a:rPr>
              <a:t>: [DEFAULT] CHARACTER SET [=] </a:t>
            </a:r>
            <a:r xmlns:a="http://schemas.openxmlformats.org/drawingml/2006/main">
              <a:rPr lang="en" sz="2400" b="0" i="1" u="none">
                <a:solidFill>
                  <a:srgbClr val="1F4E79"/>
                </a:solidFill>
                <a:latin typeface="Calibri"/>
                <a:ea typeface="Calibri"/>
                <a:cs typeface="Calibri"/>
                <a:sym typeface="Calibri"/>
              </a:rPr>
              <a:t>charset_name </a:t>
            </a:r>
            <a:r xmlns:a="http://schemas.openxmlformats.org/drawingml/2006/main">
              <a:rPr lang="en" sz="2400" b="0" i="0" u="none">
                <a:solidFill>
                  <a:srgbClr val="1F4E79"/>
                </a:solidFill>
                <a:latin typeface="Calibri"/>
                <a:ea typeface="Calibri"/>
                <a:cs typeface="Calibri"/>
                <a:sym typeface="Calibri"/>
              </a:rPr>
              <a:t>| [DEFAULT] COLLATE [=] </a:t>
            </a:r>
            <a:r xmlns:a="http://schemas.openxmlformats.org/drawingml/2006/main">
              <a:rPr lang="en" sz="2400" b="0" i="1" u="none">
                <a:solidFill>
                  <a:srgbClr val="1F4E79"/>
                </a:solidFill>
                <a:latin typeface="Calibri"/>
                <a:ea typeface="Calibri"/>
                <a:cs typeface="Calibri"/>
                <a:sym typeface="Calibri"/>
              </a:rPr>
              <a:t>collation_name</a:t>
            </a:r>
            <a:endParaRPr xmlns:a="http://schemas.openxmlformats.org/drawingml/2006/main"/>
          </a:p>
          <a:p>
            <a:pPr marL="0" marR="0" lvl="0" indent="0" algn="l" rtl="0">
              <a:lnSpc>
                <a:spcPct val="100000"/>
              </a:lnSpc>
              <a:spcBef>
                <a:spcPts val="0"/>
              </a:spcBef>
              <a:spcAft>
                <a:spcPts val="0"/>
              </a:spcAft>
              <a:buClr>
                <a:schemeClr val="dk1"/>
              </a:buClr>
              <a:buSzPts val="2400"/>
              <a:buFont typeface="Calibri"/>
              <a:buNone/>
            </a:pPr>
            <a:endParaRPr sz="2400" b="0" i="1"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1" i="1" u="none">
                <a:solidFill>
                  <a:schemeClr val="dk1"/>
                </a:solidFill>
                <a:latin typeface="Calibri"/>
                <a:ea typeface="Calibri"/>
                <a:cs typeface="Calibri"/>
                <a:sym typeface="Calibri"/>
              </a:rPr>
              <a:t>We have to know how to interpret this to correctly construct the instructions.</a:t>
            </a:r>
            <a:endParaRPr xmlns:a="http://schemas.openxmlformats.org/drawingml/2006/main" sz="2400" b="0" i="1"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endParaRPr sz="2400" b="1" i="1"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endParaRPr sz="24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endParaRPr sz="24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endParaRPr sz="24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6"/>
          <p:cNvSpPr txBox="1"/>
          <p:nvPr/>
        </p:nvSpPr>
        <p:spPr>
          <a:xfrm>
            <a:off x="250825" y="207962"/>
            <a:ext cx="71072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3 The data definition language</a:t>
            </a:r>
            <a:endParaRPr xmlns:a="http://schemas.openxmlformats.org/drawingml/2006/main"/>
          </a:p>
        </p:txBody>
      </p:sp>
      <p:sp>
        <p:nvSpPr>
          <p:cNvPr id="207" name="Google Shape;207;p26"/>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14</a:t>
            </a:fld>
            <a:endParaRPr/>
          </a:p>
        </p:txBody>
      </p:sp>
      <p:sp>
        <p:nvSpPr>
          <p:cNvPr id="208" name="Google Shape;208;p2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9" name="Google Shape;209;p2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0" name="Google Shape;210;p26"/>
          <p:cNvSpPr txBox="1"/>
          <p:nvPr/>
        </p:nvSpPr>
        <p:spPr>
          <a:xfrm>
            <a:off x="357187" y="785812"/>
            <a:ext cx="8501062" cy="57245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1" i="0" u="none">
                <a:solidFill>
                  <a:schemeClr val="dk1"/>
                </a:solidFill>
                <a:latin typeface="Calibri"/>
                <a:ea typeface="Calibri"/>
                <a:cs typeface="Calibri"/>
                <a:sym typeface="Calibri"/>
              </a:rPr>
              <a:t>Interpreting the syntax of an SQL statement:</a:t>
            </a:r>
            <a:endParaRPr xmlns:a="http://schemas.openxmlformats.org/drawingml/2006/main"/>
          </a:p>
          <a:p>
            <a:pPr marL="0" marR="0" lvl="0" indent="0" algn="l" rtl="0">
              <a:lnSpc>
                <a:spcPct val="100000"/>
              </a:lnSpc>
              <a:spcBef>
                <a:spcPts val="0"/>
              </a:spcBef>
              <a:spcAft>
                <a:spcPts val="0"/>
              </a:spcAft>
              <a:buClr>
                <a:schemeClr val="dk1"/>
              </a:buClr>
              <a:buSzPts val="2400"/>
              <a:buFont typeface="Calibri"/>
              <a:buNone/>
            </a:pPr>
            <a:endParaRPr sz="2400" b="1" i="0" u="none">
              <a:solidFill>
                <a:schemeClr val="dk1"/>
              </a:solidFill>
              <a:latin typeface="Calibri"/>
              <a:ea typeface="Calibri"/>
              <a:cs typeface="Calibri"/>
              <a:sym typeface="Calibri"/>
            </a:endParaRPr>
          </a:p>
          <a:p>
            <a:pPr xmlns:a="http://schemas.openxmlformats.org/drawingml/2006/main" marL="0" marR="0" lvl="0" indent="-127000" algn="l" rtl="0">
              <a:lnSpc>
                <a:spcPct val="100000"/>
              </a:lnSpc>
              <a:spcBef>
                <a:spcPts val="0"/>
              </a:spcBef>
              <a:spcAft>
                <a:spcPts val="0"/>
              </a:spcAft>
              <a:buClr>
                <a:schemeClr val="dk1"/>
              </a:buClr>
              <a:buSzPts val="2000"/>
              <a:buFont typeface="Noto Sans Symbols"/>
              <a:buChar char="❑"/>
            </a:pPr>
            <a:r xmlns:a="http://schemas.openxmlformats.org/drawingml/2006/main">
              <a:rPr lang="en" sz="2000" b="1" i="0" u="none">
                <a:solidFill>
                  <a:schemeClr val="dk1"/>
                </a:solidFill>
                <a:latin typeface="Calibri"/>
                <a:ea typeface="Calibri"/>
                <a:cs typeface="Calibri"/>
                <a:sym typeface="Calibri"/>
              </a:rPr>
              <a:t>Words in uppercase are SQL reserved words.</a:t>
            </a:r>
            <a:endParaRPr xmlns:a="http://schemas.openxmlformats.org/drawingml/2006/main"/>
          </a:p>
          <a:p>
            <a:pPr marL="0" marR="0" lvl="0" indent="0" algn="l" rtl="0">
              <a:lnSpc>
                <a:spcPct val="100000"/>
              </a:lnSpc>
              <a:spcBef>
                <a:spcPts val="0"/>
              </a:spcBef>
              <a:spcAft>
                <a:spcPts val="0"/>
              </a:spcAft>
              <a:buClr>
                <a:schemeClr val="dk1"/>
              </a:buClr>
              <a:buSzPts val="2000"/>
              <a:buFont typeface="Noto Sans Symbols"/>
              <a:buNone/>
            </a:pPr>
            <a:endParaRPr sz="2000" b="1" i="0" u="none">
              <a:solidFill>
                <a:schemeClr val="dk1"/>
              </a:solidFill>
              <a:latin typeface="Calibri"/>
              <a:ea typeface="Calibri"/>
              <a:cs typeface="Calibri"/>
              <a:sym typeface="Calibri"/>
            </a:endParaRPr>
          </a:p>
          <a:p>
            <a:pPr xmlns:a="http://schemas.openxmlformats.org/drawingml/2006/main" marL="0" marR="0" lvl="0" indent="-127000" algn="l" rtl="0">
              <a:lnSpc>
                <a:spcPct val="100000"/>
              </a:lnSpc>
              <a:spcBef>
                <a:spcPts val="0"/>
              </a:spcBef>
              <a:spcAft>
                <a:spcPts val="0"/>
              </a:spcAft>
              <a:buClr>
                <a:schemeClr val="dk1"/>
              </a:buClr>
              <a:buSzPts val="2000"/>
              <a:buFont typeface="Noto Sans Symbols"/>
              <a:buChar char="❑"/>
            </a:pPr>
            <a:r xmlns:a="http://schemas.openxmlformats.org/drawingml/2006/main">
              <a:rPr lang="en" sz="2000" b="1" i="0" u="none">
                <a:solidFill>
                  <a:schemeClr val="dk1"/>
                </a:solidFill>
                <a:latin typeface="Calibri"/>
                <a:ea typeface="Calibri"/>
                <a:cs typeface="Calibri"/>
                <a:sym typeface="Calibri"/>
              </a:rPr>
              <a:t>The words in lowercase and italics are replaceable parameters and whose value is decided by the user. Thus, for example db_name indicates that we have to write the name of the database.</a:t>
            </a:r>
            <a:endParaRPr xmlns:a="http://schemas.openxmlformats.org/drawingml/2006/main"/>
          </a:p>
          <a:p>
            <a:pPr marL="0" marR="0" lvl="0" indent="0" algn="l" rtl="0">
              <a:lnSpc>
                <a:spcPct val="100000"/>
              </a:lnSpc>
              <a:spcBef>
                <a:spcPts val="0"/>
              </a:spcBef>
              <a:spcAft>
                <a:spcPts val="0"/>
              </a:spcAft>
              <a:buClr>
                <a:schemeClr val="dk1"/>
              </a:buClr>
              <a:buSzPts val="2000"/>
              <a:buFont typeface="Noto Sans Symbols"/>
              <a:buNone/>
            </a:pPr>
            <a:endParaRPr sz="2000" b="1" i="0" u="none">
              <a:solidFill>
                <a:schemeClr val="dk1"/>
              </a:solidFill>
              <a:latin typeface="Calibri"/>
              <a:ea typeface="Calibri"/>
              <a:cs typeface="Calibri"/>
              <a:sym typeface="Calibri"/>
            </a:endParaRPr>
          </a:p>
          <a:p>
            <a:pPr xmlns:a="http://schemas.openxmlformats.org/drawingml/2006/main" marL="0" marR="0" lvl="0" indent="-127000" algn="l" rtl="0">
              <a:lnSpc>
                <a:spcPct val="100000"/>
              </a:lnSpc>
              <a:spcBef>
                <a:spcPts val="0"/>
              </a:spcBef>
              <a:spcAft>
                <a:spcPts val="0"/>
              </a:spcAft>
              <a:buClr>
                <a:schemeClr val="dk1"/>
              </a:buClr>
              <a:buSzPts val="2000"/>
              <a:buFont typeface="Noto Sans Symbols"/>
              <a:buChar char="❑"/>
            </a:pPr>
            <a:r xmlns:a="http://schemas.openxmlformats.org/drawingml/2006/main">
              <a:rPr lang="en" sz="2000" b="1" i="0" u="none">
                <a:solidFill>
                  <a:schemeClr val="dk1"/>
                </a:solidFill>
                <a:latin typeface="Calibri"/>
                <a:ea typeface="Calibri"/>
                <a:cs typeface="Calibri"/>
                <a:sym typeface="Calibri"/>
              </a:rPr>
              <a:t>Something in square brackets indicates that it is optional, meaning that we can write the statement without that part. If you write the optional, you do not have to write the brackets.</a:t>
            </a:r>
            <a:endParaRPr xmlns:a="http://schemas.openxmlformats.org/drawingml/2006/main"/>
          </a:p>
          <a:p>
            <a:pPr marL="0" marR="0" lvl="0" indent="0" algn="l" rtl="0">
              <a:lnSpc>
                <a:spcPct val="100000"/>
              </a:lnSpc>
              <a:spcBef>
                <a:spcPts val="0"/>
              </a:spcBef>
              <a:spcAft>
                <a:spcPts val="0"/>
              </a:spcAft>
              <a:buClr>
                <a:schemeClr val="dk1"/>
              </a:buClr>
              <a:buSzPts val="2000"/>
              <a:buFont typeface="Noto Sans Symbols"/>
              <a:buNone/>
            </a:pPr>
            <a:endParaRPr sz="2000" b="1" i="0" u="none">
              <a:solidFill>
                <a:schemeClr val="dk1"/>
              </a:solidFill>
              <a:latin typeface="Calibri"/>
              <a:ea typeface="Calibri"/>
              <a:cs typeface="Calibri"/>
              <a:sym typeface="Calibri"/>
            </a:endParaRPr>
          </a:p>
          <a:p>
            <a:pPr xmlns:a="http://schemas.openxmlformats.org/drawingml/2006/main" marL="0" marR="0" lvl="0" indent="-127000" algn="l" rtl="0">
              <a:lnSpc>
                <a:spcPct val="100000"/>
              </a:lnSpc>
              <a:spcBef>
                <a:spcPts val="0"/>
              </a:spcBef>
              <a:spcAft>
                <a:spcPts val="0"/>
              </a:spcAft>
              <a:buClr>
                <a:schemeClr val="dk1"/>
              </a:buClr>
              <a:buSzPts val="2000"/>
              <a:buFont typeface="Noto Sans Symbols"/>
              <a:buChar char="❑"/>
            </a:pPr>
            <a:r xmlns:a="http://schemas.openxmlformats.org/drawingml/2006/main">
              <a:rPr lang="en" sz="2000" b="1" i="0" u="none">
                <a:solidFill>
                  <a:schemeClr val="dk1"/>
                </a:solidFill>
                <a:latin typeface="Calibri"/>
                <a:ea typeface="Calibri"/>
                <a:cs typeface="Calibri"/>
                <a:sym typeface="Calibri"/>
              </a:rPr>
              <a:t>Something between braces indicates that we have to choose between one of the elements (separated by |) inside the braces.</a:t>
            </a:r>
            <a:endParaRPr xmlns:a="http://schemas.openxmlformats.org/drawingml/2006/main"/>
          </a:p>
          <a:p>
            <a:pPr marL="0" marR="0" lvl="0" indent="0" algn="l" rtl="0">
              <a:lnSpc>
                <a:spcPct val="100000"/>
              </a:lnSpc>
              <a:spcBef>
                <a:spcPts val="0"/>
              </a:spcBef>
              <a:spcAft>
                <a:spcPts val="0"/>
              </a:spcAft>
              <a:buClr>
                <a:schemeClr val="dk1"/>
              </a:buClr>
              <a:buSzPts val="2000"/>
              <a:buFont typeface="Noto Sans Symbols"/>
              <a:buNone/>
            </a:pPr>
            <a:endParaRPr sz="2000" b="1" i="0" u="none">
              <a:solidFill>
                <a:schemeClr val="dk1"/>
              </a:solidFill>
              <a:latin typeface="Calibri"/>
              <a:ea typeface="Calibri"/>
              <a:cs typeface="Calibri"/>
              <a:sym typeface="Calibri"/>
            </a:endParaRPr>
          </a:p>
          <a:p>
            <a:pPr xmlns:a="http://schemas.openxmlformats.org/drawingml/2006/main" marL="0" marR="0" lvl="0" indent="-127000" algn="l" rtl="0">
              <a:lnSpc>
                <a:spcPct val="100000"/>
              </a:lnSpc>
              <a:spcBef>
                <a:spcPts val="0"/>
              </a:spcBef>
              <a:spcAft>
                <a:spcPts val="0"/>
              </a:spcAft>
              <a:buClr>
                <a:schemeClr val="dk1"/>
              </a:buClr>
              <a:buSzPts val="2000"/>
              <a:buFont typeface="Noto Sans Symbols"/>
              <a:buChar char="❑"/>
            </a:pPr>
            <a:r xmlns:a="http://schemas.openxmlformats.org/drawingml/2006/main">
              <a:rPr lang="en" sz="2000" b="1" i="0" u="none">
                <a:solidFill>
                  <a:schemeClr val="dk1"/>
                </a:solidFill>
                <a:latin typeface="Calibri"/>
                <a:ea typeface="Calibri"/>
                <a:cs typeface="Calibri"/>
                <a:sym typeface="Calibri"/>
              </a:rPr>
              <a:t>Ellipsis indicates that we can enter a list of values of the above that there are.</a:t>
            </a:r>
            <a:endParaRPr xmlns:a="http://schemas.openxmlformats.org/drawingml/2006/ma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7"/>
          <p:cNvSpPr txBox="1"/>
          <p:nvPr/>
        </p:nvSpPr>
        <p:spPr>
          <a:xfrm>
            <a:off x="250825" y="207962"/>
            <a:ext cx="71072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3 The data definition language</a:t>
            </a:r>
            <a:endParaRPr xmlns:a="http://schemas.openxmlformats.org/drawingml/2006/main"/>
          </a:p>
        </p:txBody>
      </p:sp>
      <p:sp>
        <p:nvSpPr>
          <p:cNvPr id="216" name="Google Shape;216;p27"/>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15</a:t>
            </a:fld>
            <a:endParaRPr/>
          </a:p>
        </p:txBody>
      </p:sp>
      <p:sp>
        <p:nvSpPr>
          <p:cNvPr id="217" name="Google Shape;217;p27"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8" name="Google Shape;218;p27"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9" name="Google Shape;219;p27"/>
          <p:cNvSpPr txBox="1"/>
          <p:nvPr/>
        </p:nvSpPr>
        <p:spPr>
          <a:xfrm>
            <a:off x="357187" y="785812"/>
            <a:ext cx="8501062" cy="51085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1" i="0" u="none">
                <a:solidFill>
                  <a:schemeClr val="dk1"/>
                </a:solidFill>
                <a:latin typeface="Calibri"/>
                <a:ea typeface="Calibri"/>
                <a:cs typeface="Calibri"/>
                <a:sym typeface="Calibri"/>
              </a:rPr>
              <a:t>Subsets of the SQL language</a:t>
            </a:r>
            <a:endParaRPr xmlns:a="http://schemas.openxmlformats.org/drawingml/2006/main"/>
          </a:p>
          <a:p>
            <a:pPr marL="0" marR="0" lvl="0" indent="0" algn="l" rtl="0">
              <a:lnSpc>
                <a:spcPct val="100000"/>
              </a:lnSpc>
              <a:spcBef>
                <a:spcPts val="0"/>
              </a:spcBef>
              <a:spcAft>
                <a:spcPts val="0"/>
              </a:spcAft>
              <a:buClr>
                <a:schemeClr val="dk1"/>
              </a:buClr>
              <a:buSzPts val="2400"/>
              <a:buFont typeface="Calibri"/>
              <a:buNone/>
            </a:pPr>
            <a:endParaRPr sz="2400" b="1"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000"/>
              <a:buFont typeface="Calibri"/>
              <a:buNone/>
            </a:pPr>
            <a:r xmlns:a="http://schemas.openxmlformats.org/drawingml/2006/main">
              <a:rPr lang="en" sz="2000" b="1" i="0" u="none">
                <a:solidFill>
                  <a:schemeClr val="dk1"/>
                </a:solidFill>
                <a:latin typeface="Calibri"/>
                <a:ea typeface="Calibri"/>
                <a:cs typeface="Calibri"/>
                <a:sym typeface="Calibri"/>
              </a:rPr>
              <a:t>Depending on the type of operations performed, the SQL statement set can be considered divided into three subsets of statements.</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2000"/>
              <a:buFont typeface="Calibri"/>
              <a:buNone/>
            </a:pPr>
            <a:r xmlns:a="http://schemas.openxmlformats.org/drawingml/2006/main">
              <a:rPr lang="en" sz="2000" b="1" i="0" u="none">
                <a:solidFill>
                  <a:schemeClr val="dk1"/>
                </a:solidFill>
                <a:latin typeface="Calibri"/>
                <a:ea typeface="Calibri"/>
                <a:cs typeface="Calibri"/>
                <a:sym typeface="Calibri"/>
              </a:rPr>
              <a:t>DDL (Data Definition Language)</a:t>
            </a:r>
            <a:endParaRPr xmlns:a="http://schemas.openxmlformats.org/drawingml/2006/main"/>
          </a:p>
          <a:p>
            <a:pPr xmlns:a="http://schemas.openxmlformats.org/drawingml/2006/main" marL="442912" marR="0" lvl="1" indent="14287" algn="l" rtl="0">
              <a:lnSpc>
                <a:spcPct val="100000"/>
              </a:lnSpc>
              <a:spcBef>
                <a:spcPts val="0"/>
              </a:spcBef>
              <a:spcAft>
                <a:spcPts val="0"/>
              </a:spcAft>
              <a:buClr>
                <a:schemeClr val="dk1"/>
              </a:buClr>
              <a:buSzPts val="2000"/>
              <a:buFont typeface="Calibri"/>
              <a:buNone/>
            </a:pPr>
            <a:r xmlns:a="http://schemas.openxmlformats.org/drawingml/2006/main">
              <a:rPr lang="en" sz="2000" b="0" i="1" u="none" strike="noStrike" cap="none">
                <a:solidFill>
                  <a:schemeClr val="dk1"/>
                </a:solidFill>
                <a:latin typeface="Calibri"/>
                <a:ea typeface="Calibri"/>
                <a:cs typeface="Calibri"/>
                <a:sym typeface="Calibri"/>
              </a:rPr>
              <a:t>These are all the instructions that allow establishing the data structures in the databases. In short, they are the instructions to carry out the physical design of the databases.</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2000"/>
              <a:buFont typeface="Calibri"/>
              <a:buNone/>
            </a:pPr>
            <a:r xmlns:a="http://schemas.openxmlformats.org/drawingml/2006/main">
              <a:rPr lang="en" sz="2000" b="1" i="0" u="none">
                <a:solidFill>
                  <a:schemeClr val="dk1"/>
                </a:solidFill>
                <a:latin typeface="Calibri"/>
                <a:ea typeface="Calibri"/>
                <a:cs typeface="Calibri"/>
                <a:sym typeface="Calibri"/>
              </a:rPr>
              <a:t>DML (Data Manipulation Language)</a:t>
            </a:r>
            <a:endParaRPr xmlns:a="http://schemas.openxmlformats.org/drawingml/2006/main"/>
          </a:p>
          <a:p>
            <a:pPr xmlns:a="http://schemas.openxmlformats.org/drawingml/2006/main" marL="442912" marR="0" lvl="1" indent="14287" algn="l" rtl="0">
              <a:lnSpc>
                <a:spcPct val="100000"/>
              </a:lnSpc>
              <a:spcBef>
                <a:spcPts val="0"/>
              </a:spcBef>
              <a:spcAft>
                <a:spcPts val="0"/>
              </a:spcAft>
              <a:buClr>
                <a:schemeClr val="dk1"/>
              </a:buClr>
              <a:buSzPts val="2000"/>
              <a:buFont typeface="Calibri"/>
              <a:buNone/>
            </a:pPr>
            <a:r xmlns:a="http://schemas.openxmlformats.org/drawingml/2006/main">
              <a:rPr lang="en" sz="2000" b="0" i="1" u="none" strike="noStrike" cap="none">
                <a:solidFill>
                  <a:schemeClr val="dk1"/>
                </a:solidFill>
                <a:latin typeface="Calibri"/>
                <a:ea typeface="Calibri"/>
                <a:cs typeface="Calibri"/>
                <a:sym typeface="Calibri"/>
              </a:rPr>
              <a:t>They are the instructions that are used to manipulate the data stored in the databases (query, insert, modify, delete)</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2000"/>
              <a:buFont typeface="Calibri"/>
              <a:buNone/>
            </a:pPr>
            <a:r xmlns:a="http://schemas.openxmlformats.org/drawingml/2006/main">
              <a:rPr lang="en" sz="2000" b="1" i="0" u="none">
                <a:solidFill>
                  <a:schemeClr val="dk1"/>
                </a:solidFill>
                <a:latin typeface="Calibri"/>
                <a:ea typeface="Calibri"/>
                <a:cs typeface="Calibri"/>
                <a:sym typeface="Calibri"/>
              </a:rPr>
              <a:t>DCL (Data Control Language)</a:t>
            </a:r>
            <a:endParaRPr xmlns:a="http://schemas.openxmlformats.org/drawingml/2006/main"/>
          </a:p>
          <a:p>
            <a:pPr xmlns:a="http://schemas.openxmlformats.org/drawingml/2006/main" marL="442912" marR="0" lvl="1" indent="14287" algn="l" rtl="0">
              <a:lnSpc>
                <a:spcPct val="100000"/>
              </a:lnSpc>
              <a:spcBef>
                <a:spcPts val="0"/>
              </a:spcBef>
              <a:spcAft>
                <a:spcPts val="0"/>
              </a:spcAft>
              <a:buClr>
                <a:schemeClr val="dk1"/>
              </a:buClr>
              <a:buSzPts val="2000"/>
              <a:buFont typeface="Calibri"/>
              <a:buNone/>
            </a:pPr>
            <a:r xmlns:a="http://schemas.openxmlformats.org/drawingml/2006/main">
              <a:rPr lang="en" sz="2000" b="0" i="1" u="none" strike="noStrike" cap="none">
                <a:solidFill>
                  <a:schemeClr val="dk1"/>
                </a:solidFill>
                <a:latin typeface="Calibri"/>
                <a:ea typeface="Calibri"/>
                <a:cs typeface="Calibri"/>
                <a:sym typeface="Calibri"/>
              </a:rPr>
              <a:t>These are the data access control instructions (manage users and privileges, perform transactions, block, etc.)</a:t>
            </a:r>
            <a:endParaRPr xmlns:a="http://schemas.openxmlformats.org/drawingml/2006/main"/>
          </a:p>
          <a:p>
            <a:pPr marL="0" marR="0" lvl="0" indent="0" algn="l" rtl="0">
              <a:lnSpc>
                <a:spcPct val="100000"/>
              </a:lnSpc>
              <a:spcBef>
                <a:spcPts val="0"/>
              </a:spcBef>
              <a:spcAft>
                <a:spcPts val="0"/>
              </a:spcAft>
              <a:buNone/>
            </a:pPr>
            <a:endParaRPr sz="2000" b="0" i="1" u="none" strike="noStrike" cap="non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p:nvPr/>
        </p:nvSpPr>
        <p:spPr>
          <a:xfrm>
            <a:off x="250825" y="207962"/>
            <a:ext cx="71072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3 The data definition language</a:t>
            </a:r>
            <a:endParaRPr xmlns:a="http://schemas.openxmlformats.org/drawingml/2006/main"/>
          </a:p>
        </p:txBody>
      </p:sp>
      <p:sp>
        <p:nvSpPr>
          <p:cNvPr id="225" name="Google Shape;225;p28"/>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16</a:t>
            </a:fld>
            <a:endParaRPr/>
          </a:p>
        </p:txBody>
      </p:sp>
      <p:sp>
        <p:nvSpPr>
          <p:cNvPr id="226" name="Google Shape;226;p28"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7" name="Google Shape;227;p28"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8" name="Google Shape;228;p28"/>
          <p:cNvSpPr txBox="1"/>
          <p:nvPr/>
        </p:nvSpPr>
        <p:spPr>
          <a:xfrm>
            <a:off x="357187" y="785812"/>
            <a:ext cx="8501062" cy="41862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1" i="0" u="none">
                <a:solidFill>
                  <a:schemeClr val="dk1"/>
                </a:solidFill>
                <a:latin typeface="Calibri"/>
                <a:ea typeface="Calibri"/>
                <a:cs typeface="Calibri"/>
                <a:sym typeface="Calibri"/>
              </a:rPr>
              <a:t>Main instructions of the DDL language:</a:t>
            </a:r>
            <a:endParaRPr xmlns:a="http://schemas.openxmlformats.org/drawingml/2006/main"/>
          </a:p>
          <a:p>
            <a:pPr marL="0" marR="0" lvl="0" indent="0" algn="l" rtl="0">
              <a:lnSpc>
                <a:spcPct val="100000"/>
              </a:lnSpc>
              <a:spcBef>
                <a:spcPts val="0"/>
              </a:spcBef>
              <a:spcAft>
                <a:spcPts val="0"/>
              </a:spcAft>
              <a:buClr>
                <a:schemeClr val="dk1"/>
              </a:buClr>
              <a:buSzPts val="2400"/>
              <a:buFont typeface="Calibri"/>
              <a:buNone/>
            </a:pPr>
            <a:endParaRPr sz="2400" b="1" i="0" u="none">
              <a:solidFill>
                <a:schemeClr val="dk1"/>
              </a:solidFill>
              <a:latin typeface="Calibri"/>
              <a:ea typeface="Calibri"/>
              <a:cs typeface="Calibri"/>
              <a:sym typeface="Calibri"/>
            </a:endParaRPr>
          </a:p>
          <a:p>
            <a:pPr xmlns:a="http://schemas.openxmlformats.org/drawingml/2006/main" marL="0" marR="0" lvl="0" indent="-127000" algn="l" rtl="0">
              <a:lnSpc>
                <a:spcPct val="100000"/>
              </a:lnSpc>
              <a:spcBef>
                <a:spcPts val="0"/>
              </a:spcBef>
              <a:spcAft>
                <a:spcPts val="0"/>
              </a:spcAft>
              <a:buClr>
                <a:schemeClr val="dk1"/>
              </a:buClr>
              <a:buSzPts val="2000"/>
              <a:buFont typeface="Noto Sans Symbols"/>
              <a:buChar char="❑"/>
            </a:pPr>
            <a:r xmlns:a="http://schemas.openxmlformats.org/drawingml/2006/main">
              <a:rPr lang="en" sz="2000" b="0" i="0" u="none">
                <a:solidFill>
                  <a:schemeClr val="dk1"/>
                </a:solidFill>
                <a:latin typeface="Calibri"/>
                <a:ea typeface="Calibri"/>
                <a:cs typeface="Calibri"/>
                <a:sym typeface="Calibri"/>
              </a:rPr>
              <a:t>CREATE DATABASE</a:t>
            </a:r>
            <a:endParaRPr xmlns:a="http://schemas.openxmlformats.org/drawingml/2006/main"/>
          </a:p>
          <a:p>
            <a:pPr xmlns:a="http://schemas.openxmlformats.org/drawingml/2006/main" marL="0" marR="0" lvl="0" indent="-127000" algn="l" rtl="0">
              <a:lnSpc>
                <a:spcPct val="100000"/>
              </a:lnSpc>
              <a:spcBef>
                <a:spcPts val="0"/>
              </a:spcBef>
              <a:spcAft>
                <a:spcPts val="0"/>
              </a:spcAft>
              <a:buClr>
                <a:schemeClr val="dk1"/>
              </a:buClr>
              <a:buSzPts val="2000"/>
              <a:buFont typeface="Noto Sans Symbols"/>
              <a:buChar char="❑"/>
            </a:pPr>
            <a:r xmlns:a="http://schemas.openxmlformats.org/drawingml/2006/main">
              <a:rPr lang="en" sz="2000" b="0" i="0" u="none">
                <a:solidFill>
                  <a:schemeClr val="dk1"/>
                </a:solidFill>
                <a:latin typeface="Calibri"/>
                <a:ea typeface="Calibri"/>
                <a:cs typeface="Calibri"/>
                <a:sym typeface="Calibri"/>
              </a:rPr>
              <a:t>CREATE TABLE</a:t>
            </a:r>
            <a:endParaRPr xmlns:a="http://schemas.openxmlformats.org/drawingml/2006/main"/>
          </a:p>
          <a:p>
            <a:pPr xmlns:a="http://schemas.openxmlformats.org/drawingml/2006/main" marL="0" marR="0" lvl="0" indent="-127000" algn="l" rtl="0">
              <a:lnSpc>
                <a:spcPct val="100000"/>
              </a:lnSpc>
              <a:spcBef>
                <a:spcPts val="0"/>
              </a:spcBef>
              <a:spcAft>
                <a:spcPts val="0"/>
              </a:spcAft>
              <a:buClr>
                <a:schemeClr val="dk1"/>
              </a:buClr>
              <a:buSzPts val="2000"/>
              <a:buFont typeface="Noto Sans Symbols"/>
              <a:buChar char="❑"/>
            </a:pPr>
            <a:r xmlns:a="http://schemas.openxmlformats.org/drawingml/2006/main">
              <a:rPr lang="en" sz="2000" b="0" i="0" u="none">
                <a:solidFill>
                  <a:schemeClr val="dk1"/>
                </a:solidFill>
                <a:latin typeface="Calibri"/>
                <a:ea typeface="Calibri"/>
                <a:cs typeface="Calibri"/>
                <a:sym typeface="Calibri"/>
              </a:rPr>
              <a:t>CREATE INDEX</a:t>
            </a:r>
            <a:endParaRPr xmlns:a="http://schemas.openxmlformats.org/drawingml/2006/main"/>
          </a:p>
          <a:p>
            <a:pPr xmlns:a="http://schemas.openxmlformats.org/drawingml/2006/main" marL="0" marR="0" lvl="0" indent="-127000" algn="l" rtl="0">
              <a:lnSpc>
                <a:spcPct val="100000"/>
              </a:lnSpc>
              <a:spcBef>
                <a:spcPts val="0"/>
              </a:spcBef>
              <a:spcAft>
                <a:spcPts val="0"/>
              </a:spcAft>
              <a:buClr>
                <a:schemeClr val="dk1"/>
              </a:buClr>
              <a:buSzPts val="2000"/>
              <a:buFont typeface="Noto Sans Symbols"/>
              <a:buChar char="❑"/>
            </a:pPr>
            <a:r xmlns:a="http://schemas.openxmlformats.org/drawingml/2006/main">
              <a:rPr lang="en" sz="2000" b="0" i="0" u="none">
                <a:solidFill>
                  <a:schemeClr val="dk1"/>
                </a:solidFill>
                <a:latin typeface="Calibri"/>
                <a:ea typeface="Calibri"/>
                <a:cs typeface="Calibri"/>
                <a:sym typeface="Calibri"/>
              </a:rPr>
              <a:t>CREATE VIEW</a:t>
            </a:r>
            <a:endParaRPr xmlns:a="http://schemas.openxmlformats.org/drawingml/2006/main"/>
          </a:p>
          <a:p>
            <a:pPr xmlns:a="http://schemas.openxmlformats.org/drawingml/2006/main" marL="0" marR="0" lvl="0" indent="-127000" algn="l" rtl="0">
              <a:lnSpc>
                <a:spcPct val="100000"/>
              </a:lnSpc>
              <a:spcBef>
                <a:spcPts val="0"/>
              </a:spcBef>
              <a:spcAft>
                <a:spcPts val="0"/>
              </a:spcAft>
              <a:buClr>
                <a:schemeClr val="dk1"/>
              </a:buClr>
              <a:buSzPts val="2000"/>
              <a:buFont typeface="Noto Sans Symbols"/>
              <a:buChar char="❑"/>
            </a:pPr>
            <a:r xmlns:a="http://schemas.openxmlformats.org/drawingml/2006/main">
              <a:rPr lang="en" sz="2000" b="0" i="0" u="none">
                <a:solidFill>
                  <a:schemeClr val="dk1"/>
                </a:solidFill>
                <a:latin typeface="Calibri"/>
                <a:ea typeface="Calibri"/>
                <a:cs typeface="Calibri"/>
                <a:sym typeface="Calibri"/>
              </a:rPr>
              <a:t>CREATE PROCEDURE</a:t>
            </a:r>
            <a:endParaRPr xmlns:a="http://schemas.openxmlformats.org/drawingml/2006/main"/>
          </a:p>
          <a:p>
            <a:pPr xmlns:a="http://schemas.openxmlformats.org/drawingml/2006/main" marL="0" marR="0" lvl="0" indent="-127000" algn="l" rtl="0">
              <a:lnSpc>
                <a:spcPct val="100000"/>
              </a:lnSpc>
              <a:spcBef>
                <a:spcPts val="0"/>
              </a:spcBef>
              <a:spcAft>
                <a:spcPts val="0"/>
              </a:spcAft>
              <a:buClr>
                <a:schemeClr val="dk1"/>
              </a:buClr>
              <a:buSzPts val="2000"/>
              <a:buFont typeface="Noto Sans Symbols"/>
              <a:buChar char="❑"/>
            </a:pPr>
            <a:r xmlns:a="http://schemas.openxmlformats.org/drawingml/2006/main">
              <a:rPr lang="en" sz="2000" b="0" i="0" u="none">
                <a:solidFill>
                  <a:schemeClr val="dk1"/>
                </a:solidFill>
                <a:latin typeface="Calibri"/>
                <a:ea typeface="Calibri"/>
                <a:cs typeface="Calibri"/>
                <a:sym typeface="Calibri"/>
              </a:rPr>
              <a:t>CREATE FUNCTION</a:t>
            </a:r>
            <a:endParaRPr xmlns:a="http://schemas.openxmlformats.org/drawingml/2006/main"/>
          </a:p>
          <a:p>
            <a:pPr xmlns:a="http://schemas.openxmlformats.org/drawingml/2006/main" marL="0" marR="0" lvl="0" indent="-127000" algn="l" rtl="0">
              <a:lnSpc>
                <a:spcPct val="100000"/>
              </a:lnSpc>
              <a:spcBef>
                <a:spcPts val="0"/>
              </a:spcBef>
              <a:spcAft>
                <a:spcPts val="0"/>
              </a:spcAft>
              <a:buClr>
                <a:schemeClr val="dk1"/>
              </a:buClr>
              <a:buSzPts val="2000"/>
              <a:buFont typeface="Noto Sans Symbols"/>
              <a:buChar char="❑"/>
            </a:pPr>
            <a:r xmlns:a="http://schemas.openxmlformats.org/drawingml/2006/main">
              <a:rPr lang="en" sz="2000" b="0" i="0" u="none">
                <a:solidFill>
                  <a:schemeClr val="dk1"/>
                </a:solidFill>
                <a:latin typeface="Calibri"/>
                <a:ea typeface="Calibri"/>
                <a:cs typeface="Calibri"/>
                <a:sym typeface="Calibri"/>
              </a:rPr>
              <a:t>CREATE TRIGGER</a:t>
            </a:r>
            <a:endParaRPr xmlns:a="http://schemas.openxmlformats.org/drawingml/2006/main"/>
          </a:p>
          <a:p>
            <a:pPr xmlns:a="http://schemas.openxmlformats.org/drawingml/2006/main" marL="0" marR="0" lvl="0" indent="-127000" algn="l" rtl="0">
              <a:lnSpc>
                <a:spcPct val="100000"/>
              </a:lnSpc>
              <a:spcBef>
                <a:spcPts val="0"/>
              </a:spcBef>
              <a:spcAft>
                <a:spcPts val="0"/>
              </a:spcAft>
              <a:buClr>
                <a:schemeClr val="dk1"/>
              </a:buClr>
              <a:buSzPts val="2000"/>
              <a:buFont typeface="Noto Sans Symbols"/>
              <a:buChar char="❑"/>
            </a:pPr>
            <a:r xmlns:a="http://schemas.openxmlformats.org/drawingml/2006/main">
              <a:rPr lang="en" sz="2000" b="0" i="0" u="none">
                <a:solidFill>
                  <a:schemeClr val="dk1"/>
                </a:solidFill>
                <a:latin typeface="Calibri"/>
                <a:ea typeface="Calibri"/>
                <a:cs typeface="Calibri"/>
                <a:sym typeface="Calibri"/>
              </a:rPr>
              <a:t>ALTER (DATABASE, TABLE, VIEW, …)</a:t>
            </a:r>
            <a:endParaRPr xmlns:a="http://schemas.openxmlformats.org/drawingml/2006/main"/>
          </a:p>
          <a:p>
            <a:pPr xmlns:a="http://schemas.openxmlformats.org/drawingml/2006/main" marL="0" marR="0" lvl="0" indent="-127000" algn="l" rtl="0">
              <a:lnSpc>
                <a:spcPct val="100000"/>
              </a:lnSpc>
              <a:spcBef>
                <a:spcPts val="0"/>
              </a:spcBef>
              <a:spcAft>
                <a:spcPts val="0"/>
              </a:spcAft>
              <a:buClr>
                <a:schemeClr val="dk1"/>
              </a:buClr>
              <a:buSzPts val="2000"/>
              <a:buFont typeface="Noto Sans Symbols"/>
              <a:buChar char="❑"/>
            </a:pPr>
            <a:r xmlns:a="http://schemas.openxmlformats.org/drawingml/2006/main">
              <a:rPr lang="en" sz="2000" b="0" i="0" u="none">
                <a:solidFill>
                  <a:schemeClr val="dk1"/>
                </a:solidFill>
                <a:latin typeface="Calibri"/>
                <a:ea typeface="Calibri"/>
                <a:cs typeface="Calibri"/>
                <a:sym typeface="Calibri"/>
              </a:rPr>
              <a:t>DROP (DATABASE, TABLE, VIEW, ….)</a:t>
            </a:r>
            <a:endParaRPr xmlns:a="http://schemas.openxmlformats.org/drawingml/2006/main"/>
          </a:p>
          <a:p>
            <a:pPr marL="0" marR="0" lvl="0" indent="0" algn="l" rtl="0">
              <a:lnSpc>
                <a:spcPct val="100000"/>
              </a:lnSpc>
              <a:spcBef>
                <a:spcPts val="0"/>
              </a:spcBef>
              <a:spcAft>
                <a:spcPts val="0"/>
              </a:spcAft>
              <a:buNone/>
            </a:pPr>
            <a:endParaRPr sz="2000" b="0" i="0" u="non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a:extLst>
              <a:ext uri="{FF2B5EF4-FFF2-40B4-BE49-F238E27FC236}">
                <a16:creationId xmlns:a16="http://schemas.microsoft.com/office/drawing/2014/main" id="{500CB3D1-96EF-4BE5-A143-0A2D75C474CF}"/>
              </a:ext>
            </a:extLst>
          </p:cNvPr>
          <p:cNvSpPr txBox="1"/>
          <p:nvPr/>
        </p:nvSpPr>
        <p:spPr>
          <a:xfrm>
            <a:off x="250825" y="207963"/>
            <a:ext cx="7107238" cy="465137"/>
          </a:xfrm>
          <a:prstGeom prst="rect">
            <a:avLst/>
          </a:prstGeom>
          <a:solidFill>
            <a:schemeClr val="accent6">
              <a:lumMod val="20000"/>
              <a:lumOff val="80000"/>
            </a:schemeClr>
          </a:solidFill>
          <a:ln cap="sq">
            <a:solidFill>
              <a:schemeClr val="tx1"/>
            </a:solidFill>
          </a:ln>
          <a:effectLst>
            <a:outerShdw blurRad="50800" dist="50800" dir="5400000" algn="ctr" rotWithShape="0">
              <a:schemeClr val="tx1"/>
            </a:outerShdw>
          </a:effectLst>
        </p:spPr>
        <p:txBody>
          <a:bodyPr>
            <a:spAutoFit/>
          </a:bodyPr>
          <a:lstStyle/>
          <a:p>
            <a:pPr xmlns:a="http://schemas.openxmlformats.org/drawingml/2006/main" marL="457200" indent="-457200" eaLnBrk="1" fontAlgn="auto" hangingPunct="1">
              <a:lnSpc>
                <a:spcPct val="150000"/>
              </a:lnSpc>
              <a:spcBef>
                <a:spcPts val="0"/>
              </a:spcBef>
              <a:spcAft>
                <a:spcPts val="0"/>
              </a:spcAft>
              <a:defRPr/>
            </a:pPr>
            <a:r xmlns:a="http://schemas.openxmlformats.org/drawingml/2006/main">
              <a:rPr lang="en" sz="1600" b="1" dirty="0">
                <a:solidFill>
                  <a:schemeClr val="tx2">
                    <a:lumMod val="25000"/>
                  </a:schemeClr>
                </a:solidFill>
                <a:latin typeface="Arial" charset="0"/>
                <a:cs typeface="Arial" charset="0"/>
              </a:rPr>
              <a:t>4 </a:t>
            </a:r>
            <a:r xmlns:a="http://schemas.openxmlformats.org/drawingml/2006/main">
              <a:rPr lang="en" altLang="es-ES" sz="1600" b="1" dirty="0"/>
              <a:t>Creation, modification and deletion of databases</a:t>
            </a:r>
            <a:endParaRPr xmlns:a="http://schemas.openxmlformats.org/drawingml/2006/main" lang="es-ES" sz="1600" b="1" dirty="0">
              <a:solidFill>
                <a:schemeClr val="tx2">
                  <a:lumMod val="25000"/>
                </a:schemeClr>
              </a:solidFill>
              <a:latin typeface="Arial" pitchFamily="34" charset="0"/>
              <a:cs typeface="Arial" pitchFamily="34" charset="0"/>
            </a:endParaRPr>
          </a:p>
        </p:txBody>
      </p:sp>
      <p:sp>
        <p:nvSpPr>
          <p:cNvPr id="19459" name="6 Marcador de número de diapositiva">
            <a:extLst>
              <a:ext uri="{FF2B5EF4-FFF2-40B4-BE49-F238E27FC236}">
                <a16:creationId xmlns:a16="http://schemas.microsoft.com/office/drawing/2014/main" id="{7757DCC6-2D5F-480F-9CAE-AC92D20DEA6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0E212BBB-62FB-4C31-86C0-4F98981F0CB4}" type="slidenum">
              <a:rPr lang="es-ES" altLang="es-ES" sz="2800">
                <a:solidFill>
                  <a:srgbClr val="898989"/>
                </a:solidFill>
              </a:rPr>
              <a:pPr/>
              <a:t>17</a:t>
            </a:fld>
            <a:endParaRPr lang="es-ES" altLang="es-ES" sz="2800">
              <a:solidFill>
                <a:srgbClr val="898989"/>
              </a:solidFill>
            </a:endParaRPr>
          </a:p>
        </p:txBody>
      </p:sp>
      <p:sp>
        <p:nvSpPr>
          <p:cNvPr id="19460" name="AutoShape 7" descr="Resultado de imagen de ordenador ficheros">
            <a:extLst>
              <a:ext uri="{FF2B5EF4-FFF2-40B4-BE49-F238E27FC236}">
                <a16:creationId xmlns:a16="http://schemas.microsoft.com/office/drawing/2014/main" id="{834D1D2A-AB0F-4F04-8DFF-B066CD91DBA5}"/>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s-ES" altLang="es-ES">
              <a:latin typeface="Arial" panose="020B0604020202020204" pitchFamily="34" charset="0"/>
            </a:endParaRPr>
          </a:p>
        </p:txBody>
      </p:sp>
      <p:sp>
        <p:nvSpPr>
          <p:cNvPr id="19461" name="AutoShape 9" descr="Resultado de imagen de ordenador ficheros">
            <a:extLst>
              <a:ext uri="{FF2B5EF4-FFF2-40B4-BE49-F238E27FC236}">
                <a16:creationId xmlns:a16="http://schemas.microsoft.com/office/drawing/2014/main" id="{024F5B79-CD4F-4D45-BC4D-CB3CF213F965}"/>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s-ES" altLang="es-ES">
              <a:latin typeface="Arial" panose="020B0604020202020204" pitchFamily="34" charset="0"/>
            </a:endParaRPr>
          </a:p>
        </p:txBody>
      </p:sp>
      <p:sp>
        <p:nvSpPr>
          <p:cNvPr id="18438" name="8 CuadroTexto">
            <a:extLst>
              <a:ext uri="{FF2B5EF4-FFF2-40B4-BE49-F238E27FC236}">
                <a16:creationId xmlns:a16="http://schemas.microsoft.com/office/drawing/2014/main" id="{35F8A86C-FDE2-4F63-AFFC-E4661B9932EF}"/>
              </a:ext>
            </a:extLst>
          </p:cNvPr>
          <p:cNvSpPr txBox="1">
            <a:spLocks noChangeArrowheads="1"/>
          </p:cNvSpPr>
          <p:nvPr/>
        </p:nvSpPr>
        <p:spPr bwMode="auto">
          <a:xfrm>
            <a:off x="358775" y="579438"/>
            <a:ext cx="8501063" cy="5724525"/>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defRPr/>
            </a:pPr>
            <a:endParaRPr lang="es-ES" altLang="es-ES" dirty="0"/>
          </a:p>
          <a:p>
            <a:pPr xmlns:a="http://schemas.openxmlformats.org/drawingml/2006/main">
              <a:defRPr/>
            </a:pPr>
            <a:r xmlns:a="http://schemas.openxmlformats.org/drawingml/2006/main">
              <a:rPr lang="en" altLang="es-ES" sz="2400" b="1" dirty="0"/>
              <a:t>Create a database. Syntax.</a:t>
            </a:r>
          </a:p>
          <a:p>
            <a:pPr>
              <a:defRPr/>
            </a:pPr>
            <a:endParaRPr lang="es-ES" altLang="es-ES" sz="2400" b="1" dirty="0"/>
          </a:p>
          <a:p>
            <a:pPr xmlns:a="http://schemas.openxmlformats.org/drawingml/2006/main">
              <a:defRPr/>
            </a:pPr>
            <a:r xmlns:a="http://schemas.openxmlformats.org/drawingml/2006/main">
              <a:rPr lang="en" sz="2000" dirty="0">
                <a:solidFill>
                  <a:srgbClr val="C00000"/>
                </a:solidFill>
              </a:rPr>
              <a:t>CREATE {DATABASE | SCHEMA} [IF NOT EXISTS] </a:t>
            </a:r>
            <a:r xmlns:a="http://schemas.openxmlformats.org/drawingml/2006/main">
              <a:rPr lang="en" sz="2000" i="1" dirty="0" err="1">
                <a:solidFill>
                  <a:srgbClr val="C00000"/>
                </a:solidFill>
              </a:rPr>
              <a:t>db_name </a:t>
            </a:r>
            <a:r xmlns:a="http://schemas.openxmlformats.org/drawingml/2006/main">
              <a:rPr lang="en" sz="2000" dirty="0">
                <a:solidFill>
                  <a:srgbClr val="C00000"/>
                </a:solidFill>
              </a:rPr>
              <a:t>[ </a:t>
            </a:r>
            <a:r xmlns:a="http://schemas.openxmlformats.org/drawingml/2006/main">
              <a:rPr lang="en" sz="2000" i="1" dirty="0" err="1">
                <a:solidFill>
                  <a:srgbClr val="C00000"/>
                </a:solidFill>
              </a:rPr>
              <a:t>create_specification </a:t>
            </a:r>
            <a:r xmlns:a="http://schemas.openxmlformats.org/drawingml/2006/main">
              <a:rPr lang="en" sz="2000" dirty="0">
                <a:solidFill>
                  <a:srgbClr val="C00000"/>
                </a:solidFill>
              </a:rPr>
              <a:t>]</a:t>
            </a:r>
          </a:p>
          <a:p>
            <a:pPr>
              <a:defRPr/>
            </a:pPr>
            <a:endParaRPr lang="es-ES" altLang="es-ES" sz="2000" b="1" dirty="0"/>
          </a:p>
          <a:p>
            <a:pPr xmlns:a="http://schemas.openxmlformats.org/drawingml/2006/main">
              <a:defRPr/>
            </a:pPr>
            <a:r xmlns:a="http://schemas.openxmlformats.org/drawingml/2006/main">
              <a:rPr lang="en" sz="2000" b="1" i="1" dirty="0" err="1">
                <a:solidFill>
                  <a:schemeClr val="accent1">
                    <a:lumMod val="50000"/>
                  </a:schemeClr>
                </a:solidFill>
              </a:rPr>
              <a:t>Create_specification </a:t>
            </a:r>
            <a:r xmlns:a="http://schemas.openxmlformats.org/drawingml/2006/main">
              <a:rPr lang="en" sz="2000" dirty="0">
                <a:solidFill>
                  <a:schemeClr val="accent1">
                    <a:lumMod val="50000"/>
                  </a:schemeClr>
                </a:solidFill>
              </a:rPr>
              <a:t>: [DEFAULT] CHARACTER SET [=] </a:t>
            </a:r>
            <a:r xmlns:a="http://schemas.openxmlformats.org/drawingml/2006/main">
              <a:rPr lang="en" sz="2000" i="1" dirty="0" err="1">
                <a:solidFill>
                  <a:schemeClr val="accent1">
                    <a:lumMod val="50000"/>
                  </a:schemeClr>
                </a:solidFill>
              </a:rPr>
              <a:t>charset_name </a:t>
            </a:r>
            <a:r xmlns:a="http://schemas.openxmlformats.org/drawingml/2006/main">
              <a:rPr lang="en" sz="2000" dirty="0">
                <a:solidFill>
                  <a:schemeClr val="accent1">
                    <a:lumMod val="50000"/>
                  </a:schemeClr>
                </a:solidFill>
              </a:rPr>
              <a:t>| [DEFAULT] COLLATE [=] </a:t>
            </a:r>
            <a:r xmlns:a="http://schemas.openxmlformats.org/drawingml/2006/main">
              <a:rPr lang="en" sz="2000" i="1" dirty="0" err="1">
                <a:solidFill>
                  <a:schemeClr val="accent1">
                    <a:lumMod val="50000"/>
                  </a:schemeClr>
                </a:solidFill>
              </a:rPr>
              <a:t>collation_name</a:t>
            </a:r>
            <a:endParaRPr xmlns:a="http://schemas.openxmlformats.org/drawingml/2006/main" lang="en-US" sz="2000" i="1" dirty="0">
              <a:solidFill>
                <a:schemeClr val="accent1">
                  <a:lumMod val="50000"/>
                </a:schemeClr>
              </a:solidFill>
            </a:endParaRPr>
          </a:p>
          <a:p>
            <a:pPr>
              <a:defRPr/>
            </a:pPr>
            <a:endParaRPr lang="es-ES" altLang="es-ES" sz="2000" dirty="0"/>
          </a:p>
          <a:p>
            <a:pPr xmlns:a="http://schemas.openxmlformats.org/drawingml/2006/main" marL="342900" indent="-342900">
              <a:buFont typeface="Wingdings" panose="05000000000000000000" pitchFamily="2" charset="2"/>
              <a:buChar char="q"/>
              <a:defRPr/>
            </a:pPr>
            <a:r xmlns:a="http://schemas.openxmlformats.org/drawingml/2006/main">
              <a:rPr lang="en" altLang="es-ES" sz="2000" dirty="0"/>
              <a:t>In </a:t>
            </a:r>
            <a:r xmlns:a="http://schemas.openxmlformats.org/drawingml/2006/main">
              <a:rPr lang="en" altLang="es-ES" sz="2000" dirty="0" err="1"/>
              <a:t>MySql </a:t>
            </a:r>
            <a:r xmlns:a="http://schemas.openxmlformats.org/drawingml/2006/main">
              <a:rPr lang="en" altLang="es-ES" sz="2000" dirty="0"/>
              <a:t>it is the same to use </a:t>
            </a:r>
            <a:r xmlns:a="http://schemas.openxmlformats.org/drawingml/2006/main">
              <a:rPr lang="en" altLang="es-ES" sz="2000" b="1" dirty="0"/>
              <a:t>DATABASE or SCHEMA </a:t>
            </a:r>
            <a:r xmlns:a="http://schemas.openxmlformats.org/drawingml/2006/main">
              <a:rPr lang="en" altLang="es-ES" sz="2000" dirty="0"/>
              <a:t>.</a:t>
            </a:r>
          </a:p>
          <a:p>
            <a:pPr marL="342900" indent="-342900">
              <a:buFont typeface="Wingdings" panose="05000000000000000000" pitchFamily="2" charset="2"/>
              <a:buChar char="q"/>
              <a:defRPr/>
            </a:pPr>
            <a:endParaRPr lang="es-ES" altLang="es-ES" sz="2000" dirty="0"/>
          </a:p>
          <a:p>
            <a:pPr xmlns:a="http://schemas.openxmlformats.org/drawingml/2006/main" marL="342900" indent="-342900">
              <a:buFont typeface="Wingdings" panose="05000000000000000000" pitchFamily="2" charset="2"/>
              <a:buChar char="q"/>
              <a:defRPr/>
            </a:pPr>
            <a:r xmlns:a="http://schemas.openxmlformats.org/drawingml/2006/main">
              <a:rPr lang="en" altLang="es-ES" sz="2000" b="1" dirty="0"/>
              <a:t>IF NOT EXISTS </a:t>
            </a:r>
            <a:r xmlns:a="http://schemas.openxmlformats.org/drawingml/2006/main">
              <a:rPr lang="en" altLang="es-ES" sz="2000" dirty="0"/>
              <a:t>clause </a:t>
            </a:r>
            <a:r xmlns:a="http://schemas.openxmlformats.org/drawingml/2006/main">
              <a:rPr lang="en" altLang="es-ES" sz="2000" dirty="0"/>
              <a:t>causes no attempt to create the database if it exists. This way an execution error does not occur.</a:t>
            </a:r>
          </a:p>
          <a:p>
            <a:pPr marL="342900" indent="-342900">
              <a:buFont typeface="Wingdings" panose="05000000000000000000" pitchFamily="2" charset="2"/>
              <a:buChar char="q"/>
              <a:defRPr/>
            </a:pPr>
            <a:endParaRPr lang="es-ES" altLang="es-ES" sz="2000" dirty="0"/>
          </a:p>
          <a:p>
            <a:pPr xmlns:a="http://schemas.openxmlformats.org/drawingml/2006/main" marL="342900" indent="-342900">
              <a:buFont typeface="Wingdings" panose="05000000000000000000" pitchFamily="2" charset="2"/>
              <a:buChar char="q"/>
              <a:defRPr/>
            </a:pPr>
            <a:r xmlns:a="http://schemas.openxmlformats.org/drawingml/2006/main">
              <a:rPr lang="en" altLang="es-ES" sz="2000" b="1" dirty="0"/>
              <a:t>CHARACTER SET </a:t>
            </a:r>
            <a:r xmlns:a="http://schemas.openxmlformats.org/drawingml/2006/main">
              <a:rPr lang="en" altLang="es-ES" sz="2000" dirty="0"/>
              <a:t>allows you to specify the character set or, in other words, how the characters are encoded internally (utf8, latin1, etc.)</a:t>
            </a:r>
          </a:p>
          <a:p>
            <a:pPr marL="342900" indent="-342900">
              <a:buFont typeface="Wingdings" panose="05000000000000000000" pitchFamily="2" charset="2"/>
              <a:buChar char="q"/>
              <a:defRPr/>
            </a:pPr>
            <a:endParaRPr lang="es-ES" altLang="es-ES" sz="2000" dirty="0"/>
          </a:p>
          <a:p>
            <a:pPr xmlns:a="http://schemas.openxmlformats.org/drawingml/2006/main" marL="342900" indent="-342900">
              <a:buFont typeface="Wingdings" panose="05000000000000000000" pitchFamily="2" charset="2"/>
              <a:buChar char="q"/>
              <a:defRPr/>
            </a:pPr>
            <a:r xmlns:a="http://schemas.openxmlformats.org/drawingml/2006/main">
              <a:rPr lang="en" altLang="es-ES" sz="2000" b="1" dirty="0"/>
              <a:t>COLLATION </a:t>
            </a:r>
            <a:r xmlns:a="http://schemas.openxmlformats.org/drawingml/2006/main">
              <a:rPr lang="en" altLang="es-ES" sz="2000" dirty="0"/>
              <a:t>sets the criteria for sorting and comparing data alphabetically (for example, </a:t>
            </a:r>
            <a:r xmlns:a="http://schemas.openxmlformats.org/drawingml/2006/main">
              <a:rPr lang="en" altLang="es-ES" sz="2000" b="1" dirty="0" err="1"/>
              <a:t>spanish_ci </a:t>
            </a:r>
            <a:r xmlns:a="http://schemas.openxmlformats.org/drawingml/2006/main">
              <a:rPr lang="en" altLang="es-ES" sz="2000" b="1" dirty="0"/>
              <a:t>).</a:t>
            </a:r>
            <a:endParaRPr xmlns:a="http://schemas.openxmlformats.org/drawingml/2006/main" lang="es-ES" altLang="es-ES" sz="2000" dirty="0"/>
          </a:p>
        </p:txBody>
      </p:sp>
      <p:sp>
        <p:nvSpPr>
          <p:cNvPr id="19463" name="CuadroTexto 7">
            <a:extLst>
              <a:ext uri="{FF2B5EF4-FFF2-40B4-BE49-F238E27FC236}">
                <a16:creationId xmlns:a16="http://schemas.microsoft.com/office/drawing/2014/main" id="{158609D4-6C55-4FA7-A7B8-93F7FD20A8B2}"/>
              </a:ext>
            </a:extLst>
          </p:cNvPr>
          <p:cNvSpPr txBox="1">
            <a:spLocks noChangeArrowheads="1"/>
          </p:cNvSpPr>
          <p:nvPr/>
        </p:nvSpPr>
        <p:spPr bwMode="auto">
          <a:xfrm>
            <a:off x="358775" y="6262688"/>
            <a:ext cx="75596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xmlns:a="http://schemas.openxmlformats.org/drawingml/2006/main">
              <a:rPr lang="en" altLang="es-ES" sz="1000" dirty="0" err="1"/>
              <a:t>Try </a:t>
            </a:r>
            <a:r xmlns:a="http://schemas.openxmlformats.org/drawingml/2006/main">
              <a:rPr lang="en" altLang="es-ES" sz="1000" dirty="0"/>
              <a:t>to </a:t>
            </a:r>
            <a:r xmlns:a="http://schemas.openxmlformats.org/drawingml/2006/main">
              <a:rPr lang="en" altLang="es-ES" sz="1000" dirty="0" err="1"/>
              <a:t>run</a:t>
            </a:r>
            <a:r xmlns:a="http://schemas.openxmlformats.org/drawingml/2006/main">
              <a:rPr lang="en" altLang="es-ES" sz="1000" dirty="0"/>
              <a:t> </a:t>
            </a:r>
            <a:r xmlns:a="http://schemas.openxmlformats.org/drawingml/2006/main">
              <a:rPr lang="en" altLang="es-ES" sz="1000" dirty="0" err="1"/>
              <a:t>this </a:t>
            </a:r>
            <a:r xmlns:a="http://schemas.openxmlformats.org/drawingml/2006/main">
              <a:rPr lang="en" altLang="es-ES" sz="1000" dirty="0"/>
              <a:t>query </a:t>
            </a:r>
            <a:r xmlns:a="http://schemas.openxmlformats.org/drawingml/2006/main">
              <a:rPr lang="en" altLang="es-ES" sz="1000" dirty="0" err="1"/>
              <a:t>indicating</a:t>
            </a:r>
            <a:r xmlns:a="http://schemas.openxmlformats.org/drawingml/2006/main">
              <a:rPr lang="en" altLang="es-ES" sz="1000" dirty="0"/>
              <a:t> </a:t>
            </a:r>
            <a:r xmlns:a="http://schemas.openxmlformats.org/drawingml/2006/main">
              <a:rPr lang="en" altLang="es-ES" sz="1000" dirty="0" err="1"/>
              <a:t>as </a:t>
            </a:r>
            <a:r xmlns:a="http://schemas.openxmlformats.org/drawingml/2006/main">
              <a:rPr lang="en" altLang="es-ES" sz="1000" dirty="0"/>
              <a:t>' </a:t>
            </a:r>
            <a:r xmlns:a="http://schemas.openxmlformats.org/drawingml/2006/main">
              <a:rPr lang="en" altLang="es-ES" sz="1000" dirty="0" err="1"/>
              <a:t>my_database </a:t>
            </a:r>
            <a:r xmlns:a="http://schemas.openxmlformats.org/drawingml/2006/main">
              <a:rPr lang="en" altLang="es-ES" sz="1000" dirty="0"/>
              <a:t>' the </a:t>
            </a:r>
            <a:r xmlns:a="http://schemas.openxmlformats.org/drawingml/2006/main">
              <a:rPr lang="en" altLang="es-ES" sz="1000" dirty="0" err="1"/>
              <a:t>database</a:t>
            </a:r>
            <a:r xmlns:a="http://schemas.openxmlformats.org/drawingml/2006/main">
              <a:rPr lang="en" altLang="es-ES" sz="1000" dirty="0"/>
              <a:t> </a:t>
            </a:r>
            <a:r xmlns:a="http://schemas.openxmlformats.org/drawingml/2006/main">
              <a:rPr lang="en" altLang="es-ES" sz="1000" b="1" dirty="0"/>
              <a:t>world </a:t>
            </a:r>
            <a:r xmlns:a="http://schemas.openxmlformats.org/drawingml/2006/main">
              <a:rPr lang="en" altLang="es-ES" sz="1000" dirty="0"/>
              <a:t>( </a:t>
            </a:r>
            <a:r xmlns:a="http://schemas.openxmlformats.org/drawingml/2006/main">
              <a:rPr lang="en" altLang="es-ES" sz="1000" dirty="0" err="1"/>
              <a:t>check </a:t>
            </a:r>
            <a:r xmlns:a="http://schemas.openxmlformats.org/drawingml/2006/main">
              <a:rPr lang="en" altLang="es-ES" sz="1000" dirty="0" err="1"/>
              <a:t>you have </a:t>
            </a:r>
            <a:r xmlns:a="http://schemas.openxmlformats.org/drawingml/2006/main">
              <a:rPr lang="en" altLang="es-ES" sz="1000" dirty="0"/>
              <a:t>it </a:t>
            </a:r>
            <a:r xmlns:a="http://schemas.openxmlformats.org/drawingml/2006/main">
              <a:rPr lang="en" altLang="es-ES" sz="1000" dirty="0"/>
              <a:t>or </a:t>
            </a:r>
            <a:r xmlns:a="http://schemas.openxmlformats.org/drawingml/2006/main">
              <a:rPr lang="en" altLang="es-ES" sz="1000" dirty="0" err="1"/>
              <a:t>use</a:t>
            </a:r>
            <a:r xmlns:a="http://schemas.openxmlformats.org/drawingml/2006/main">
              <a:rPr lang="en" altLang="es-ES" sz="1000" dirty="0"/>
              <a:t> </a:t>
            </a:r>
            <a:r xmlns:a="http://schemas.openxmlformats.org/drawingml/2006/main">
              <a:rPr lang="en" altLang="es-ES" sz="1000" dirty="0" err="1"/>
              <a:t>any</a:t>
            </a:r>
            <a:r xmlns:a="http://schemas.openxmlformats.org/drawingml/2006/main">
              <a:rPr lang="en" altLang="es-ES" sz="1000" dirty="0"/>
              <a:t> </a:t>
            </a:r>
            <a:r xmlns:a="http://schemas.openxmlformats.org/drawingml/2006/main">
              <a:rPr lang="en" altLang="es-ES" sz="1000" dirty="0" err="1"/>
              <a:t>other </a:t>
            </a:r>
            <a:r xmlns:a="http://schemas.openxmlformats.org/drawingml/2006/main">
              <a:rPr lang="en" altLang="es-ES" sz="1000" dirty="0"/>
              <a:t>):</a:t>
            </a:r>
          </a:p>
          <a:p>
            <a:r xmlns:a="http://schemas.openxmlformats.org/drawingml/2006/main">
              <a:rPr lang="en" altLang="es-ES" sz="1000" dirty="0">
                <a:solidFill>
                  <a:srgbClr val="0070C0"/>
                </a:solidFill>
              </a:rPr>
              <a:t>SELECT </a:t>
            </a:r>
            <a:r xmlns:a="http://schemas.openxmlformats.org/drawingml/2006/main">
              <a:rPr lang="en" altLang="es-ES" sz="1000" dirty="0" err="1">
                <a:solidFill>
                  <a:srgbClr val="0070C0"/>
                </a:solidFill>
              </a:rPr>
              <a:t>table_name,column_name,character_set_name,collation_name </a:t>
            </a:r>
            <a:r xmlns:a="http://schemas.openxmlformats.org/drawingml/2006/main">
              <a:rPr lang="en" altLang="es-ES" sz="1000" dirty="0">
                <a:solidFill>
                  <a:srgbClr val="0070C0"/>
                </a:solidFill>
              </a:rPr>
              <a:t>FROM </a:t>
            </a:r>
            <a:r xmlns:a="http://schemas.openxmlformats.org/drawingml/2006/main">
              <a:rPr lang="en" altLang="es-ES" sz="1000" dirty="0" err="1">
                <a:solidFill>
                  <a:srgbClr val="0070C0"/>
                </a:solidFill>
              </a:rPr>
              <a:t>information_schema.columns </a:t>
            </a:r>
            <a:r xmlns:a="http://schemas.openxmlformats.org/drawingml/2006/main">
              <a:rPr lang="en" altLang="es-ES" sz="1000" dirty="0">
                <a:solidFill>
                  <a:srgbClr val="0070C0"/>
                </a:solidFill>
              </a:rPr>
              <a:t>WHERE </a:t>
            </a:r>
            <a:r xmlns:a="http://schemas.openxmlformats.org/drawingml/2006/main">
              <a:rPr lang="en" altLang="es-ES" sz="1000" dirty="0" err="1">
                <a:solidFill>
                  <a:srgbClr val="0070C0"/>
                </a:solidFill>
              </a:rPr>
              <a:t>character_set_name </a:t>
            </a:r>
            <a:r xmlns:a="http://schemas.openxmlformats.org/drawingml/2006/main">
              <a:rPr lang="en" altLang="es-ES" sz="1000" dirty="0">
                <a:solidFill>
                  <a:srgbClr val="0070C0"/>
                </a:solidFill>
              </a:rPr>
              <a:t>!="NULL" AND </a:t>
            </a:r>
            <a:r xmlns:a="http://schemas.openxmlformats.org/drawingml/2006/main">
              <a:rPr lang="en" altLang="es-ES" sz="1000" dirty="0" err="1">
                <a:solidFill>
                  <a:srgbClr val="0070C0"/>
                </a:solidFill>
              </a:rPr>
              <a:t>table_schema </a:t>
            </a:r>
            <a:r xmlns:a="http://schemas.openxmlformats.org/drawingml/2006/main">
              <a:rPr lang="en" altLang="es-ES" sz="1000" dirty="0">
                <a:solidFill>
                  <a:srgbClr val="0070C0"/>
                </a:solidFill>
              </a:rPr>
              <a:t>=" </a:t>
            </a:r>
            <a:r xmlns:a="http://schemas.openxmlformats.org/drawingml/2006/main">
              <a:rPr lang="en" altLang="es-ES" sz="1000" b="1" dirty="0" err="1">
                <a:solidFill>
                  <a:srgbClr val="0070C0"/>
                </a:solidFill>
              </a:rPr>
              <a:t>my_database </a:t>
            </a:r>
            <a:r xmlns:a="http://schemas.openxmlformats.org/drawingml/2006/main">
              <a:rPr lang="en" altLang="es-ES" sz="1000" dirty="0">
                <a:solidFill>
                  <a:srgbClr val="0070C0"/>
                </a:solidFill>
              </a:rPr>
              <a:t>”;</a:t>
            </a:r>
            <a:endParaRPr xmlns:a="http://schemas.openxmlformats.org/drawingml/2006/main" lang="es-ES" altLang="es-ES" sz="1000" dirty="0">
              <a:solidFill>
                <a:srgbClr val="0070C0"/>
              </a:solidFill>
            </a:endParaRPr>
          </a:p>
        </p:txBody>
      </p:sp>
    </p:spTree>
  </p:cSld>
  <p:clrMapOvr>
    <a:masterClrMapping/>
  </p:clrMapOvr>
  <p:transition advTm="514"/>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0"/>
          <p:cNvSpPr txBox="1"/>
          <p:nvPr/>
        </p:nvSpPr>
        <p:spPr>
          <a:xfrm>
            <a:off x="250825" y="207962"/>
            <a:ext cx="7107237" cy="465137"/>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4 </a:t>
            </a:r>
            <a:r xmlns:a="http://schemas.openxmlformats.org/drawingml/2006/main">
              <a:rPr lang="en" sz="1600" b="1" i="0" u="none">
                <a:solidFill>
                  <a:schemeClr val="dk1"/>
                </a:solidFill>
                <a:latin typeface="Calibri"/>
                <a:ea typeface="Calibri"/>
                <a:cs typeface="Calibri"/>
                <a:sym typeface="Calibri"/>
              </a:rPr>
              <a:t>Creation, modification and deletion of databases</a:t>
            </a:r>
            <a:endParaRPr xmlns:a="http://schemas.openxmlformats.org/drawingml/2006/main"/>
          </a:p>
        </p:txBody>
      </p:sp>
      <p:sp>
        <p:nvSpPr>
          <p:cNvPr id="243" name="Google Shape;243;p30"/>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18</a:t>
            </a:fld>
            <a:endParaRPr/>
          </a:p>
        </p:txBody>
      </p:sp>
      <p:sp>
        <p:nvSpPr>
          <p:cNvPr id="244" name="Google Shape;244;p30"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5" name="Google Shape;245;p30"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6" name="Google Shape;246;p30"/>
          <p:cNvSpPr txBox="1"/>
          <p:nvPr/>
        </p:nvSpPr>
        <p:spPr>
          <a:xfrm>
            <a:off x="357187" y="785812"/>
            <a:ext cx="8501062" cy="48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1" i="0" u="none">
                <a:solidFill>
                  <a:schemeClr val="dk1"/>
                </a:solidFill>
                <a:latin typeface="Calibri"/>
                <a:ea typeface="Calibri"/>
                <a:cs typeface="Calibri"/>
                <a:sym typeface="Calibri"/>
              </a:rPr>
              <a:t>Example. Create an EmpTransportes database.</a:t>
            </a:r>
            <a:endParaRPr xmlns:a="http://schemas.openxmlformats.org/drawingml/2006/main"/>
          </a:p>
          <a:p>
            <a:pPr marL="0" marR="0" lvl="0" indent="0" algn="l" rtl="0">
              <a:lnSpc>
                <a:spcPct val="100000"/>
              </a:lnSpc>
              <a:spcBef>
                <a:spcPts val="0"/>
              </a:spcBef>
              <a:spcAft>
                <a:spcPts val="0"/>
              </a:spcAft>
              <a:buClr>
                <a:schemeClr val="dk1"/>
              </a:buClr>
              <a:buSzPts val="2400"/>
              <a:buFont typeface="Calibri"/>
              <a:buNone/>
            </a:pPr>
            <a:endParaRPr sz="2400" b="1"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0" i="0" u="none">
                <a:solidFill>
                  <a:srgbClr val="C00000"/>
                </a:solidFill>
                <a:latin typeface="Calibri"/>
                <a:ea typeface="Calibri"/>
                <a:cs typeface="Calibri"/>
                <a:sym typeface="Calibri"/>
              </a:rPr>
              <a:t>CREATE DATABASE EmpTransportes;</a:t>
            </a:r>
            <a:endParaRPr xmlns:a="http://schemas.openxmlformats.org/drawingml/2006/main"/>
          </a:p>
          <a:p>
            <a:pPr marL="0" marR="0" lvl="0" indent="0" algn="l" rtl="0">
              <a:lnSpc>
                <a:spcPct val="100000"/>
              </a:lnSpc>
              <a:spcBef>
                <a:spcPts val="0"/>
              </a:spcBef>
              <a:spcAft>
                <a:spcPts val="0"/>
              </a:spcAft>
              <a:buClr>
                <a:schemeClr val="dk1"/>
              </a:buClr>
              <a:buSzPts val="2000"/>
              <a:buFont typeface="Calibri"/>
              <a:buNone/>
            </a:pPr>
            <a:endParaRPr sz="2000" b="0" i="0" u="none">
              <a:solidFill>
                <a:srgbClr val="C00000"/>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000"/>
              <a:buFont typeface="Calibri"/>
              <a:buNone/>
            </a:pPr>
            <a:r xmlns:a="http://schemas.openxmlformats.org/drawingml/2006/main">
              <a:rPr lang="en" sz="2000" b="0" i="0" u="none">
                <a:solidFill>
                  <a:schemeClr val="dk1"/>
                </a:solidFill>
                <a:latin typeface="Calibri"/>
                <a:ea typeface="Calibri"/>
                <a:cs typeface="Calibri"/>
                <a:sym typeface="Calibri"/>
              </a:rPr>
              <a:t>If we want the instruction not to fail if </a:t>
            </a:r>
            <a:r xmlns:a="http://schemas.openxmlformats.org/drawingml/2006/main">
              <a:rPr lang="en" sz="2000" b="1" i="0" u="none">
                <a:solidFill>
                  <a:schemeClr val="dk1"/>
                </a:solidFill>
                <a:latin typeface="Calibri"/>
                <a:ea typeface="Calibri"/>
                <a:cs typeface="Calibri"/>
                <a:sym typeface="Calibri"/>
              </a:rPr>
              <a:t>EmpTransportes exists:</a:t>
            </a:r>
            <a:endParaRPr xmlns:a="http://schemas.openxmlformats.org/drawingml/2006/main"/>
          </a:p>
          <a:p>
            <a:pPr marL="0" marR="0" lvl="0" indent="0" algn="l" rtl="0">
              <a:lnSpc>
                <a:spcPct val="100000"/>
              </a:lnSpc>
              <a:spcBef>
                <a:spcPts val="0"/>
              </a:spcBef>
              <a:spcAft>
                <a:spcPts val="0"/>
              </a:spcAft>
              <a:buClr>
                <a:schemeClr val="dk1"/>
              </a:buClr>
              <a:buSzPts val="2000"/>
              <a:buFont typeface="Calibri"/>
              <a:buNone/>
            </a:pPr>
            <a:endParaRPr sz="2000" b="1"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0" i="0" u="none">
                <a:solidFill>
                  <a:srgbClr val="C00000"/>
                </a:solidFill>
                <a:latin typeface="Calibri"/>
                <a:ea typeface="Calibri"/>
                <a:cs typeface="Calibri"/>
                <a:sym typeface="Calibri"/>
              </a:rPr>
              <a:t>CREATE DATABASE IF NOT EXISTS EmpTransportes;</a:t>
            </a:r>
            <a:endParaRPr xmlns:a="http://schemas.openxmlformats.org/drawingml/2006/main"/>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000"/>
              <a:buFont typeface="Calibri"/>
              <a:buNone/>
            </a:pPr>
            <a:r xmlns:a="http://schemas.openxmlformats.org/drawingml/2006/main">
              <a:rPr lang="en" sz="2000" b="0" i="0" u="none">
                <a:solidFill>
                  <a:schemeClr val="dk1"/>
                </a:solidFill>
                <a:latin typeface="Calibri"/>
                <a:ea typeface="Calibri"/>
                <a:cs typeface="Calibri"/>
                <a:sym typeface="Calibri"/>
              </a:rPr>
              <a:t>If we want the database to be created to use the </a:t>
            </a:r>
            <a:r xmlns:a="http://schemas.openxmlformats.org/drawingml/2006/main">
              <a:rPr lang="en" sz="2000" b="1" i="0" u="none">
                <a:solidFill>
                  <a:schemeClr val="dk1"/>
                </a:solidFill>
                <a:latin typeface="Calibri"/>
                <a:ea typeface="Calibri"/>
                <a:cs typeface="Calibri"/>
                <a:sym typeface="Calibri"/>
              </a:rPr>
              <a:t>latin1 character set </a:t>
            </a:r>
            <a:r xmlns:a="http://schemas.openxmlformats.org/drawingml/2006/main">
              <a:rPr lang="en" sz="2000" b="0" i="0" u="none">
                <a:solidFill>
                  <a:schemeClr val="dk1"/>
                </a:solidFill>
                <a:latin typeface="Calibri"/>
                <a:ea typeface="Calibri"/>
                <a:cs typeface="Calibri"/>
                <a:sym typeface="Calibri"/>
              </a:rPr>
              <a:t>(instead of </a:t>
            </a:r>
            <a:r xmlns:a="http://schemas.openxmlformats.org/drawingml/2006/main">
              <a:rPr lang="en" sz="2000" b="1" i="0" u="none">
                <a:solidFill>
                  <a:schemeClr val="dk1"/>
                </a:solidFill>
                <a:latin typeface="Calibri"/>
                <a:ea typeface="Calibri"/>
                <a:cs typeface="Calibri"/>
                <a:sym typeface="Calibri"/>
              </a:rPr>
              <a:t>utf8 </a:t>
            </a:r>
            <a:r xmlns:a="http://schemas.openxmlformats.org/drawingml/2006/main">
              <a:rPr lang="en" sz="2000" b="0" i="0" u="none">
                <a:solidFill>
                  <a:schemeClr val="dk1"/>
                </a:solidFill>
                <a:latin typeface="Calibri"/>
                <a:ea typeface="Calibri"/>
                <a:cs typeface="Calibri"/>
                <a:sym typeface="Calibri"/>
              </a:rPr>
              <a:t>used by default) and with alphabetical sorting for Spanish (by default, general_ci is used):</a:t>
            </a:r>
            <a:endParaRPr xmlns:a="http://schemas.openxmlformats.org/drawingml/2006/main"/>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0" i="0" u="none">
                <a:solidFill>
                  <a:srgbClr val="C00000"/>
                </a:solidFill>
                <a:latin typeface="Calibri"/>
                <a:ea typeface="Calibri"/>
                <a:cs typeface="Calibri"/>
                <a:sym typeface="Calibri"/>
              </a:rPr>
              <a:t>CREATE DATABASE IF NOT EXISTS EmpTransportes CHARSET latin1 COLLATE latin1_spanish_ci;</a:t>
            </a:r>
            <a:endParaRPr xmlns:a="http://schemas.openxmlformats.org/drawingml/2006/ma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1"/>
          <p:cNvSpPr txBox="1"/>
          <p:nvPr/>
        </p:nvSpPr>
        <p:spPr>
          <a:xfrm>
            <a:off x="250825" y="207962"/>
            <a:ext cx="7107237" cy="465137"/>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4 </a:t>
            </a:r>
            <a:r xmlns:a="http://schemas.openxmlformats.org/drawingml/2006/main">
              <a:rPr lang="en" sz="1600" b="1" i="0" u="none">
                <a:solidFill>
                  <a:schemeClr val="dk1"/>
                </a:solidFill>
                <a:latin typeface="Calibri"/>
                <a:ea typeface="Calibri"/>
                <a:cs typeface="Calibri"/>
                <a:sym typeface="Calibri"/>
              </a:rPr>
              <a:t>Creation, modification and deletion of databases</a:t>
            </a:r>
            <a:endParaRPr xmlns:a="http://schemas.openxmlformats.org/drawingml/2006/main"/>
          </a:p>
        </p:txBody>
      </p:sp>
      <p:sp>
        <p:nvSpPr>
          <p:cNvPr id="252" name="Google Shape;252;p31"/>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19</a:t>
            </a:fld>
            <a:endParaRPr/>
          </a:p>
        </p:txBody>
      </p:sp>
      <p:sp>
        <p:nvSpPr>
          <p:cNvPr id="253" name="Google Shape;253;p31"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4" name="Google Shape;254;p31"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5" name="Google Shape;255;p31"/>
          <p:cNvSpPr txBox="1"/>
          <p:nvPr/>
        </p:nvSpPr>
        <p:spPr>
          <a:xfrm>
            <a:off x="357187" y="785812"/>
            <a:ext cx="8501062" cy="17240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1" i="0" u="none">
                <a:solidFill>
                  <a:schemeClr val="dk1"/>
                </a:solidFill>
                <a:latin typeface="Calibri"/>
                <a:ea typeface="Calibri"/>
                <a:cs typeface="Calibri"/>
                <a:sym typeface="Calibri"/>
              </a:rPr>
              <a:t>Show the databases mounted on the server.</a:t>
            </a:r>
            <a:endParaRPr xmlns:a="http://schemas.openxmlformats.org/drawingml/2006/main"/>
          </a:p>
          <a:p>
            <a:pPr marL="0" marR="0" lvl="0" indent="0" algn="l" rtl="0">
              <a:lnSpc>
                <a:spcPct val="100000"/>
              </a:lnSpc>
              <a:spcBef>
                <a:spcPts val="0"/>
              </a:spcBef>
              <a:spcAft>
                <a:spcPts val="0"/>
              </a:spcAft>
              <a:buClr>
                <a:schemeClr val="dk1"/>
              </a:buClr>
              <a:buSzPts val="2400"/>
              <a:buFont typeface="Calibri"/>
              <a:buNone/>
            </a:pPr>
            <a:endParaRPr sz="2400" b="1" i="0" u="none">
              <a:solidFill>
                <a:srgbClr val="C00000"/>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0" i="0" u="none">
                <a:solidFill>
                  <a:srgbClr val="C00000"/>
                </a:solidFill>
                <a:latin typeface="Calibri"/>
                <a:ea typeface="Calibri"/>
                <a:cs typeface="Calibri"/>
                <a:sym typeface="Calibri"/>
              </a:rPr>
              <a:t>SHOW DATABASES;</a:t>
            </a:r>
            <a:endParaRPr xmlns:a="http://schemas.openxmlformats.org/drawingml/2006/main"/>
          </a:p>
          <a:p>
            <a:pPr marL="0" marR="0" lvl="0" indent="0" algn="l" rtl="0">
              <a:lnSpc>
                <a:spcPct val="100000"/>
              </a:lnSpc>
              <a:spcBef>
                <a:spcPts val="0"/>
              </a:spcBef>
              <a:spcAft>
                <a:spcPts val="0"/>
              </a:spcAft>
              <a:buNone/>
            </a:pPr>
            <a:endParaRPr sz="2000" b="0" i="0" u="none">
              <a:solidFill>
                <a:srgbClr val="C00000"/>
              </a:solidFill>
              <a:latin typeface="Calibri"/>
              <a:ea typeface="Calibri"/>
              <a:cs typeface="Calibri"/>
              <a:sym typeface="Calibri"/>
            </a:endParaRPr>
          </a:p>
        </p:txBody>
      </p:sp>
      <p:pic>
        <p:nvPicPr>
          <p:cNvPr id="256" name="Google Shape;256;p31"/>
          <p:cNvPicPr preferRelativeResize="0"/>
          <p:nvPr/>
        </p:nvPicPr>
        <p:blipFill rotWithShape="1">
          <a:blip r:embed="rId3">
            <a:alphaModFix/>
          </a:blip>
          <a:srcRect/>
          <a:stretch/>
        </p:blipFill>
        <p:spPr>
          <a:xfrm>
            <a:off x="1547812" y="2509837"/>
            <a:ext cx="2303462" cy="23193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2</a:t>
            </a:fld>
            <a:endParaRPr/>
          </a:p>
        </p:txBody>
      </p:sp>
      <p:sp>
        <p:nvSpPr>
          <p:cNvPr id="96" name="Google Shape;96;p14"/>
          <p:cNvSpPr txBox="1"/>
          <p:nvPr/>
        </p:nvSpPr>
        <p:spPr>
          <a:xfrm>
            <a:off x="339750" y="645462"/>
            <a:ext cx="8464500" cy="4494300"/>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323850" algn="l" rtl="0">
              <a:lnSpc>
                <a:spcPct val="100000"/>
              </a:lnSpc>
              <a:spcBef>
                <a:spcPts val="0"/>
              </a:spcBef>
              <a:spcAft>
                <a:spcPts val="0"/>
              </a:spcAft>
              <a:buClr>
                <a:srgbClr val="C00000"/>
              </a:buClr>
              <a:buSzPts val="1800"/>
              <a:buFont typeface="Times New Roman"/>
              <a:buNone/>
            </a:pPr>
            <a:r xmlns:a="http://schemas.openxmlformats.org/drawingml/2006/main">
              <a:rPr lang="en" sz="1800" b="1" i="0" u="none">
                <a:solidFill>
                  <a:srgbClr val="C00000"/>
                </a:solidFill>
                <a:latin typeface="Times New Roman"/>
                <a:ea typeface="Times New Roman"/>
                <a:cs typeface="Times New Roman"/>
                <a:sym typeface="Times New Roman"/>
              </a:rPr>
              <a:t>UNIT 3: PHYSICAL DESIGN OF DATABASES</a:t>
            </a:r>
            <a:endParaRPr xmlns:a="http://schemas.openxmlformats.org/drawingml/2006/main"/>
          </a:p>
          <a:p>
            <a:pPr marL="0" marR="0" lvl="0" indent="323850" algn="l" rtl="0">
              <a:lnSpc>
                <a:spcPct val="100000"/>
              </a:lnSpc>
              <a:spcBef>
                <a:spcPts val="0"/>
              </a:spcBef>
              <a:spcAft>
                <a:spcPts val="0"/>
              </a:spcAft>
              <a:buClr>
                <a:schemeClr val="dk1"/>
              </a:buClr>
              <a:buSzPts val="1800"/>
              <a:buFont typeface="Calibri"/>
              <a:buNone/>
            </a:pPr>
            <a:endParaRPr sz="1800" b="1" i="0" u="none">
              <a:solidFill>
                <a:srgbClr val="FFFF00"/>
              </a:solidFill>
              <a:latin typeface="Times New Roman"/>
              <a:ea typeface="Times New Roman"/>
              <a:cs typeface="Times New Roman"/>
              <a:sym typeface="Times New Roman"/>
            </a:endParaRPr>
          </a:p>
          <a:p>
            <a:pPr marL="0" marR="0" lvl="0" indent="323850" algn="l" rtl="0">
              <a:lnSpc>
                <a:spcPct val="100000"/>
              </a:lnSpc>
              <a:spcBef>
                <a:spcPts val="0"/>
              </a:spcBef>
              <a:spcAft>
                <a:spcPts val="0"/>
              </a:spcAft>
              <a:buClr>
                <a:schemeClr val="dk1"/>
              </a:buClr>
              <a:buSzPts val="1600"/>
              <a:buFont typeface="Calibri"/>
              <a:buNone/>
            </a:pPr>
            <a:endParaRPr sz="1600" b="0" i="0" u="none">
              <a:solidFill>
                <a:srgbClr val="000000"/>
              </a:solidFill>
              <a:latin typeface="Times New Roman"/>
              <a:ea typeface="Times New Roman"/>
              <a:cs typeface="Times New Roman"/>
              <a:sym typeface="Times New Roman"/>
            </a:endParaRPr>
          </a:p>
          <a:p>
            <a:pPr xmlns:a="http://schemas.openxmlformats.org/drawingml/2006/main" marL="323850" marR="0" lvl="0" indent="-323850" algn="l" rtl="0">
              <a:lnSpc>
                <a:spcPct val="100000"/>
              </a:lnSpc>
              <a:spcBef>
                <a:spcPts val="0"/>
              </a:spcBef>
              <a:spcAft>
                <a:spcPts val="0"/>
              </a:spcAft>
              <a:buClr>
                <a:schemeClr val="dk1"/>
              </a:buClr>
              <a:buSzPts val="1800"/>
              <a:buFont typeface="Calibri"/>
              <a:buAutoNum type="arabicPeriod"/>
            </a:pPr>
            <a:r xmlns:a="http://schemas.openxmlformats.org/drawingml/2006/main" xmlns:r="http://schemas.openxmlformats.org/officeDocument/2006/relationships">
              <a:rPr lang="en" sz="1800" b="1" i="0" u="sng">
                <a:solidFill>
                  <a:schemeClr val="hlink"/>
                </a:solidFill>
                <a:latin typeface="Calibri"/>
                <a:ea typeface="Calibri"/>
                <a:cs typeface="Calibri"/>
                <a:sym typeface="Calibri"/>
                <a:hlinkClick r:id="rId3"/>
              </a:rPr>
              <a:t>Physical characteristics of database storage</a:t>
            </a:r>
            <a:endParaRPr xmlns:a="http://schemas.openxmlformats.org/drawingml/2006/main" sz="1800" b="0" i="0" u="none">
              <a:solidFill>
                <a:schemeClr val="dk1"/>
              </a:solidFill>
              <a:latin typeface="Calibri"/>
              <a:ea typeface="Calibri"/>
              <a:cs typeface="Calibri"/>
              <a:sym typeface="Calibri"/>
            </a:endParaRPr>
          </a:p>
          <a:p>
            <a:pPr xmlns:a="http://schemas.openxmlformats.org/drawingml/2006/main" marL="323850" marR="0" lvl="0" indent="-323850" algn="l" rtl="0">
              <a:lnSpc>
                <a:spcPct val="100000"/>
              </a:lnSpc>
              <a:spcBef>
                <a:spcPts val="0"/>
              </a:spcBef>
              <a:spcAft>
                <a:spcPts val="0"/>
              </a:spcAft>
              <a:buClr>
                <a:schemeClr val="dk1"/>
              </a:buClr>
              <a:buSzPts val="1800"/>
              <a:buFont typeface="Calibri"/>
              <a:buAutoNum type="arabicPeriod"/>
            </a:pPr>
            <a:r xmlns:a="http://schemas.openxmlformats.org/drawingml/2006/main" xmlns:r="http://schemas.openxmlformats.org/officeDocument/2006/relationships">
              <a:rPr lang="en" sz="1800" b="1" i="0" u="sng">
                <a:solidFill>
                  <a:schemeClr val="hlink"/>
                </a:solidFill>
                <a:latin typeface="Calibri"/>
                <a:ea typeface="Calibri"/>
                <a:cs typeface="Calibri"/>
                <a:sym typeface="Calibri"/>
                <a:hlinkClick r:id="rId3"/>
              </a:rPr>
              <a:t>Graphical tools for database implementation.</a:t>
            </a:r>
            <a:endParaRPr xmlns:a="http://schemas.openxmlformats.org/drawingml/2006/main" sz="1800" b="0" i="0" u="none">
              <a:solidFill>
                <a:schemeClr val="dk1"/>
              </a:solidFill>
              <a:latin typeface="Calibri"/>
              <a:ea typeface="Calibri"/>
              <a:cs typeface="Calibri"/>
              <a:sym typeface="Calibri"/>
            </a:endParaRPr>
          </a:p>
          <a:p>
            <a:pPr xmlns:a="http://schemas.openxmlformats.org/drawingml/2006/main" marL="323850" marR="0" lvl="0" indent="-323850" algn="l" rtl="0">
              <a:lnSpc>
                <a:spcPct val="100000"/>
              </a:lnSpc>
              <a:spcBef>
                <a:spcPts val="0"/>
              </a:spcBef>
              <a:spcAft>
                <a:spcPts val="0"/>
              </a:spcAft>
              <a:buClr>
                <a:schemeClr val="dk1"/>
              </a:buClr>
              <a:buSzPts val="1800"/>
              <a:buFont typeface="Calibri"/>
              <a:buAutoNum type="arabicPeriod"/>
            </a:pPr>
            <a:r xmlns:a="http://schemas.openxmlformats.org/drawingml/2006/main" xmlns:r="http://schemas.openxmlformats.org/officeDocument/2006/relationships">
              <a:rPr lang="en" sz="1800" b="1" i="0" u="sng">
                <a:solidFill>
                  <a:schemeClr val="hlink"/>
                </a:solidFill>
                <a:latin typeface="Calibri"/>
                <a:ea typeface="Calibri"/>
                <a:cs typeface="Calibri"/>
                <a:sym typeface="Calibri"/>
                <a:hlinkClick r:id="rId3"/>
              </a:rPr>
              <a:t>The data definition language.</a:t>
            </a:r>
            <a:endParaRPr xmlns:a="http://schemas.openxmlformats.org/drawingml/2006/main" sz="1800" b="0" i="0" u="none">
              <a:solidFill>
                <a:schemeClr val="dk1"/>
              </a:solidFill>
              <a:latin typeface="Calibri"/>
              <a:ea typeface="Calibri"/>
              <a:cs typeface="Calibri"/>
              <a:sym typeface="Calibri"/>
            </a:endParaRPr>
          </a:p>
          <a:p>
            <a:pPr xmlns:a="http://schemas.openxmlformats.org/drawingml/2006/main" marL="323850" marR="0" lvl="0" indent="-323850" algn="l" rtl="0">
              <a:lnSpc>
                <a:spcPct val="100000"/>
              </a:lnSpc>
              <a:spcBef>
                <a:spcPts val="0"/>
              </a:spcBef>
              <a:spcAft>
                <a:spcPts val="0"/>
              </a:spcAft>
              <a:buClr>
                <a:schemeClr val="dk1"/>
              </a:buClr>
              <a:buSzPts val="1800"/>
              <a:buFont typeface="Calibri"/>
              <a:buAutoNum type="arabicPeriod"/>
            </a:pPr>
            <a:r xmlns:a="http://schemas.openxmlformats.org/drawingml/2006/main" xmlns:r="http://schemas.openxmlformats.org/officeDocument/2006/relationships">
              <a:rPr lang="en" sz="1800" b="1" i="0" u="sng">
                <a:solidFill>
                  <a:schemeClr val="hlink"/>
                </a:solidFill>
                <a:latin typeface="Calibri"/>
                <a:ea typeface="Calibri"/>
                <a:cs typeface="Calibri"/>
                <a:sym typeface="Calibri"/>
                <a:hlinkClick r:id="rId3"/>
              </a:rPr>
              <a:t>Creation, modification and deletion of databases.</a:t>
            </a:r>
            <a:endParaRPr xmlns:a="http://schemas.openxmlformats.org/drawingml/2006/main"/>
          </a:p>
          <a:p>
            <a:pPr xmlns:a="http://schemas.openxmlformats.org/drawingml/2006/main" marL="323850" marR="0" lvl="0" indent="-323850" algn="l" rtl="0">
              <a:lnSpc>
                <a:spcPct val="100000"/>
              </a:lnSpc>
              <a:spcBef>
                <a:spcPts val="0"/>
              </a:spcBef>
              <a:spcAft>
                <a:spcPts val="0"/>
              </a:spcAft>
              <a:buClr>
                <a:schemeClr val="dk1"/>
              </a:buClr>
              <a:buSzPts val="1800"/>
              <a:buFont typeface="Calibri"/>
              <a:buAutoNum type="arabicPeriod"/>
            </a:pPr>
            <a:r xmlns:a="http://schemas.openxmlformats.org/drawingml/2006/main">
              <a:rPr lang="en" sz="1800" b="0" i="0" u="none">
                <a:solidFill>
                  <a:schemeClr val="dk1"/>
                </a:solidFill>
                <a:latin typeface="Calibri"/>
                <a:ea typeface="Calibri"/>
                <a:cs typeface="Calibri"/>
                <a:sym typeface="Calibri"/>
              </a:rPr>
              <a:t>Type of data. Values. Operators</a:t>
            </a:r>
            <a:endParaRPr xmlns:a="http://schemas.openxmlformats.org/drawingml/2006/main"/>
          </a:p>
          <a:p>
            <a:pPr xmlns:a="http://schemas.openxmlformats.org/drawingml/2006/main" marL="323850" marR="0" lvl="0" indent="-323850" algn="l" rtl="0">
              <a:lnSpc>
                <a:spcPct val="100000"/>
              </a:lnSpc>
              <a:spcBef>
                <a:spcPts val="0"/>
              </a:spcBef>
              <a:spcAft>
                <a:spcPts val="0"/>
              </a:spcAft>
              <a:buClr>
                <a:schemeClr val="dk1"/>
              </a:buClr>
              <a:buSzPts val="1800"/>
              <a:buFont typeface="Calibri"/>
              <a:buAutoNum type="arabicPeriod"/>
            </a:pPr>
            <a:r xmlns:a="http://schemas.openxmlformats.org/drawingml/2006/main">
              <a:rPr lang="en" sz="1800" b="0" i="0" u="none">
                <a:solidFill>
                  <a:schemeClr val="dk1"/>
                </a:solidFill>
                <a:latin typeface="Calibri"/>
                <a:ea typeface="Calibri"/>
                <a:cs typeface="Calibri"/>
                <a:sym typeface="Calibri"/>
              </a:rPr>
              <a:t>Table management</a:t>
            </a:r>
            <a:endParaRPr xmlns:a="http://schemas.openxmlformats.org/drawingml/2006/main"/>
          </a:p>
          <a:p>
            <a:pPr xmlns:a="http://schemas.openxmlformats.org/drawingml/2006/main" marL="0" marR="0" lvl="0" indent="32385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6.1 Syntax of the CREATE TABLE statement</a:t>
            </a:r>
            <a:endParaRPr xmlns:a="http://schemas.openxmlformats.org/drawingml/2006/main"/>
          </a:p>
          <a:p>
            <a:pPr xmlns:a="http://schemas.openxmlformats.org/drawingml/2006/main" marL="0" marR="0" lvl="0" indent="32385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6.2 Table properties</a:t>
            </a:r>
            <a:endParaRPr xmlns:a="http://schemas.openxmlformats.org/drawingml/2006/main"/>
          </a:p>
          <a:p>
            <a:pPr xmlns:a="http://schemas.openxmlformats.org/drawingml/2006/main" marL="0" marR="0" lvl="0" indent="32385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6.3 Modification of tables</a:t>
            </a:r>
            <a:endParaRPr xmlns:a="http://schemas.openxmlformats.org/drawingml/2006/main"/>
          </a:p>
          <a:p>
            <a:pPr xmlns:a="http://schemas.openxmlformats.org/drawingml/2006/main" marL="0" marR="0" lvl="0" indent="32385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6.4 Deleting tables</a:t>
            </a:r>
            <a:endParaRPr xmlns:a="http://schemas.openxmlformats.org/drawingml/2006/main"/>
          </a:p>
          <a:p>
            <a:pPr xmlns:a="http://schemas.openxmlformats.org/drawingml/2006/main" marL="323850" marR="0" lvl="0" indent="-323850" algn="l" rtl="0">
              <a:lnSpc>
                <a:spcPct val="100000"/>
              </a:lnSpc>
              <a:spcBef>
                <a:spcPts val="0"/>
              </a:spcBef>
              <a:spcAft>
                <a:spcPts val="0"/>
              </a:spcAft>
              <a:buClr>
                <a:schemeClr val="dk1"/>
              </a:buClr>
              <a:buSzPts val="1800"/>
              <a:buFont typeface="Calibri"/>
              <a:buAutoNum type="arabicPeriod" startAt="7"/>
            </a:pPr>
            <a:r xmlns:a="http://schemas.openxmlformats.org/drawingml/2006/main">
              <a:rPr lang="en" sz="1800" b="0" i="0" u="none">
                <a:solidFill>
                  <a:schemeClr val="dk1"/>
                </a:solidFill>
                <a:latin typeface="Calibri"/>
                <a:ea typeface="Calibri"/>
                <a:cs typeface="Calibri"/>
                <a:sym typeface="Calibri"/>
              </a:rPr>
              <a:t>The data control language.</a:t>
            </a:r>
            <a:endParaRPr xmlns:a="http://schemas.openxmlformats.org/drawingml/2006/main"/>
          </a:p>
          <a:p>
            <a:pPr xmlns:a="http://schemas.openxmlformats.org/drawingml/2006/main" marL="323850" marR="0" lvl="0" indent="-323850" algn="l" rtl="0">
              <a:lnSpc>
                <a:spcPct val="100000"/>
              </a:lnSpc>
              <a:spcBef>
                <a:spcPts val="0"/>
              </a:spcBef>
              <a:spcAft>
                <a:spcPts val="0"/>
              </a:spcAft>
              <a:buClr>
                <a:schemeClr val="dk1"/>
              </a:buClr>
              <a:buSzPts val="1800"/>
              <a:buFont typeface="Calibri"/>
              <a:buAutoNum type="arabicPeriod" startAt="7"/>
            </a:pPr>
            <a:r xmlns:a="http://schemas.openxmlformats.org/drawingml/2006/main">
              <a:rPr lang="en" sz="1800" b="0" i="0" u="none">
                <a:solidFill>
                  <a:schemeClr val="dk1"/>
                </a:solidFill>
                <a:latin typeface="Calibri"/>
                <a:ea typeface="Calibri"/>
                <a:cs typeface="Calibri"/>
                <a:sym typeface="Calibri"/>
              </a:rPr>
              <a:t>Views</a:t>
            </a:r>
            <a:endParaRPr xmlns:a="http://schemas.openxmlformats.org/drawingml/2006/main"/>
          </a:p>
          <a:p>
            <a:pPr xmlns:a="http://schemas.openxmlformats.org/drawingml/2006/main" marL="323850" marR="0" lvl="0" indent="-323850" algn="l" rtl="0">
              <a:lnSpc>
                <a:spcPct val="100000"/>
              </a:lnSpc>
              <a:spcBef>
                <a:spcPts val="0"/>
              </a:spcBef>
              <a:spcAft>
                <a:spcPts val="0"/>
              </a:spcAft>
              <a:buClr>
                <a:schemeClr val="dk1"/>
              </a:buClr>
              <a:buSzPts val="1800"/>
              <a:buFont typeface="Calibri"/>
              <a:buAutoNum type="arabicPeriod" startAt="7"/>
            </a:pPr>
            <a:r xmlns:a="http://schemas.openxmlformats.org/drawingml/2006/main">
              <a:rPr lang="en" sz="1800" b="0" i="0" u="none">
                <a:solidFill>
                  <a:schemeClr val="dk1"/>
                </a:solidFill>
                <a:latin typeface="Calibri"/>
                <a:ea typeface="Calibri"/>
                <a:cs typeface="Calibri"/>
                <a:sym typeface="Calibri"/>
              </a:rPr>
              <a:t>Users and privileges</a:t>
            </a:r>
            <a:endParaRPr xmlns:a="http://schemas.openxmlformats.org/drawingml/2006/ma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2"/>
          <p:cNvSpPr txBox="1"/>
          <p:nvPr/>
        </p:nvSpPr>
        <p:spPr>
          <a:xfrm>
            <a:off x="250825" y="207962"/>
            <a:ext cx="7107237" cy="465137"/>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4 </a:t>
            </a:r>
            <a:r xmlns:a="http://schemas.openxmlformats.org/drawingml/2006/main">
              <a:rPr lang="en" sz="1600" b="1" i="0" u="none">
                <a:solidFill>
                  <a:schemeClr val="dk1"/>
                </a:solidFill>
                <a:latin typeface="Calibri"/>
                <a:ea typeface="Calibri"/>
                <a:cs typeface="Calibri"/>
                <a:sym typeface="Calibri"/>
              </a:rPr>
              <a:t>Creation, modification and deletion of databases</a:t>
            </a:r>
            <a:endParaRPr xmlns:a="http://schemas.openxmlformats.org/drawingml/2006/main"/>
          </a:p>
        </p:txBody>
      </p:sp>
      <p:sp>
        <p:nvSpPr>
          <p:cNvPr id="262" name="Google Shape;262;p32"/>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20</a:t>
            </a:fld>
            <a:endParaRPr/>
          </a:p>
        </p:txBody>
      </p:sp>
      <p:sp>
        <p:nvSpPr>
          <p:cNvPr id="263" name="Google Shape;263;p32"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4" name="Google Shape;264;p32"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5" name="Google Shape;265;p32"/>
          <p:cNvSpPr txBox="1"/>
          <p:nvPr/>
        </p:nvSpPr>
        <p:spPr>
          <a:xfrm>
            <a:off x="352425" y="725487"/>
            <a:ext cx="8501062" cy="65865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1" i="0" u="none">
                <a:solidFill>
                  <a:schemeClr val="dk1"/>
                </a:solidFill>
                <a:latin typeface="Calibri"/>
                <a:ea typeface="Calibri"/>
                <a:cs typeface="Calibri"/>
                <a:sym typeface="Calibri"/>
              </a:rPr>
              <a:t>Modify a database</a:t>
            </a:r>
            <a:endParaRPr xmlns:a="http://schemas.openxmlformats.org/drawingml/2006/main"/>
          </a:p>
          <a:p>
            <a:pPr marL="0" marR="0" lvl="0" indent="0" algn="l" rtl="0">
              <a:lnSpc>
                <a:spcPct val="100000"/>
              </a:lnSpc>
              <a:spcBef>
                <a:spcPts val="0"/>
              </a:spcBef>
              <a:spcAft>
                <a:spcPts val="0"/>
              </a:spcAft>
              <a:buClr>
                <a:schemeClr val="dk1"/>
              </a:buClr>
              <a:buSzPts val="2400"/>
              <a:buFont typeface="Calibri"/>
              <a:buNone/>
            </a:pPr>
            <a:endParaRPr sz="2400" b="1" i="0" u="none">
              <a:solidFill>
                <a:srgbClr val="C00000"/>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0" i="0" u="none">
                <a:solidFill>
                  <a:srgbClr val="C00000"/>
                </a:solidFill>
                <a:latin typeface="Calibri"/>
                <a:ea typeface="Calibri"/>
                <a:cs typeface="Calibri"/>
                <a:sym typeface="Calibri"/>
              </a:rPr>
              <a:t>ALTER {DATABASE | SCHEMA} [ </a:t>
            </a:r>
            <a:r xmlns:a="http://schemas.openxmlformats.org/drawingml/2006/main">
              <a:rPr lang="en" sz="2000" b="0" i="1" u="none">
                <a:solidFill>
                  <a:srgbClr val="C00000"/>
                </a:solidFill>
                <a:latin typeface="Calibri"/>
                <a:ea typeface="Calibri"/>
                <a:cs typeface="Calibri"/>
                <a:sym typeface="Calibri"/>
              </a:rPr>
              <a:t>db_name] alter_specification;</a:t>
            </a:r>
            <a:endParaRPr xmlns:a="http://schemas.openxmlformats.org/drawingml/2006/main"/>
          </a:p>
          <a:p>
            <a:pPr marL="0" marR="0" lvl="0" indent="0" algn="l" rtl="0">
              <a:lnSpc>
                <a:spcPct val="100000"/>
              </a:lnSpc>
              <a:spcBef>
                <a:spcPts val="0"/>
              </a:spcBef>
              <a:spcAft>
                <a:spcPts val="0"/>
              </a:spcAft>
              <a:buClr>
                <a:schemeClr val="dk1"/>
              </a:buClr>
              <a:buSzPts val="2000"/>
              <a:buFont typeface="Calibri"/>
              <a:buNone/>
            </a:pPr>
            <a:endParaRPr sz="2000" b="0" i="1" u="none">
              <a:solidFill>
                <a:srgbClr val="C00000"/>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0" i="0" u="none">
                <a:solidFill>
                  <a:srgbClr val="C00000"/>
                </a:solidFill>
                <a:latin typeface="Calibri"/>
                <a:ea typeface="Calibri"/>
                <a:cs typeface="Calibri"/>
                <a:sym typeface="Calibri"/>
              </a:rPr>
              <a:t>alter_specification: [DEFAULT] CHARACTER SET [=] </a:t>
            </a:r>
            <a:r xmlns:a="http://schemas.openxmlformats.org/drawingml/2006/main">
              <a:rPr lang="en" sz="2000" b="0" i="1" u="none">
                <a:solidFill>
                  <a:srgbClr val="C00000"/>
                </a:solidFill>
                <a:latin typeface="Calibri"/>
                <a:ea typeface="Calibri"/>
                <a:cs typeface="Calibri"/>
                <a:sym typeface="Calibri"/>
              </a:rPr>
              <a:t>charset_name </a:t>
            </a:r>
            <a:r xmlns:a="http://schemas.openxmlformats.org/drawingml/2006/main">
              <a:rPr lang="en" sz="2000" b="0" i="0" u="none">
                <a:solidFill>
                  <a:srgbClr val="C00000"/>
                </a:solidFill>
                <a:latin typeface="Calibri"/>
                <a:ea typeface="Calibri"/>
                <a:cs typeface="Calibri"/>
                <a:sym typeface="Calibri"/>
              </a:rPr>
              <a:t>| [DEFAULT] COLLATE [=] </a:t>
            </a:r>
            <a:r xmlns:a="http://schemas.openxmlformats.org/drawingml/2006/main">
              <a:rPr lang="en" sz="2000" b="0" i="1" u="none">
                <a:solidFill>
                  <a:srgbClr val="C00000"/>
                </a:solidFill>
                <a:latin typeface="Calibri"/>
                <a:ea typeface="Calibri"/>
                <a:cs typeface="Calibri"/>
                <a:sym typeface="Calibri"/>
              </a:rPr>
              <a:t>collation_name</a:t>
            </a:r>
            <a:r xmlns:a="http://schemas.openxmlformats.org/drawingml/2006/main">
              <a:rPr lang="en" sz="2000" b="0" i="0" u="none">
                <a:solidFill>
                  <a:srgbClr val="C00000"/>
                </a:solidFill>
                <a:latin typeface="Calibri"/>
                <a:ea typeface="Calibri"/>
                <a:cs typeface="Calibri"/>
                <a:sym typeface="Calibri"/>
              </a:rPr>
              <a:t> </a:t>
            </a:r>
            <a:endParaRPr xmlns:a="http://schemas.openxmlformats.org/drawingml/2006/main"/>
          </a:p>
          <a:p>
            <a:pPr marL="0" marR="0" lvl="0" indent="0" algn="l" rtl="0">
              <a:lnSpc>
                <a:spcPct val="100000"/>
              </a:lnSpc>
              <a:spcBef>
                <a:spcPts val="0"/>
              </a:spcBef>
              <a:spcAft>
                <a:spcPts val="0"/>
              </a:spcAft>
              <a:buClr>
                <a:schemeClr val="dk1"/>
              </a:buClr>
              <a:buSzPts val="2000"/>
              <a:buFont typeface="Calibri"/>
              <a:buNone/>
            </a:pPr>
            <a:endParaRPr sz="2000" b="0" i="1" u="none">
              <a:solidFill>
                <a:srgbClr val="C00000"/>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0" i="1" u="none">
                <a:solidFill>
                  <a:srgbClr val="C00000"/>
                </a:solidFill>
                <a:latin typeface="Calibri"/>
                <a:ea typeface="Calibri"/>
                <a:cs typeface="Calibri"/>
                <a:sym typeface="Calibri"/>
              </a:rPr>
              <a:t> </a:t>
            </a:r>
            <a:r xmlns:a="http://schemas.openxmlformats.org/drawingml/2006/main">
              <a:rPr lang="en" sz="2400" b="1" i="0" u="none">
                <a:solidFill>
                  <a:schemeClr val="dk1"/>
                </a:solidFill>
                <a:latin typeface="Calibri"/>
                <a:ea typeface="Calibri"/>
                <a:cs typeface="Calibri"/>
                <a:sym typeface="Calibri"/>
              </a:rPr>
              <a:t>Delete a database</a:t>
            </a:r>
            <a:endParaRPr xmlns:a="http://schemas.openxmlformats.org/drawingml/2006/main"/>
          </a:p>
          <a:p>
            <a:pPr marL="0" marR="0" lvl="0" indent="0" algn="l" rtl="0">
              <a:lnSpc>
                <a:spcPct val="100000"/>
              </a:lnSpc>
              <a:spcBef>
                <a:spcPts val="0"/>
              </a:spcBef>
              <a:spcAft>
                <a:spcPts val="0"/>
              </a:spcAft>
              <a:buClr>
                <a:schemeClr val="dk1"/>
              </a:buClr>
              <a:buSzPts val="2400"/>
              <a:buFont typeface="Calibri"/>
              <a:buNone/>
            </a:pPr>
            <a:endParaRPr sz="2400" b="1" i="0" u="none">
              <a:solidFill>
                <a:srgbClr val="C00000"/>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0" i="0" u="none">
                <a:solidFill>
                  <a:srgbClr val="C00000"/>
                </a:solidFill>
                <a:latin typeface="Calibri"/>
                <a:ea typeface="Calibri"/>
                <a:cs typeface="Calibri"/>
                <a:sym typeface="Calibri"/>
              </a:rPr>
              <a:t>DROP {DATABASE | SCHEMA} [IF EXISTS] db_name;</a:t>
            </a:r>
            <a:endParaRPr xmlns:a="http://schemas.openxmlformats.org/drawingml/2006/main"/>
          </a:p>
          <a:p>
            <a:pPr marL="0" marR="0" lvl="0" indent="0" algn="l" rtl="0">
              <a:lnSpc>
                <a:spcPct val="100000"/>
              </a:lnSpc>
              <a:spcBef>
                <a:spcPts val="0"/>
              </a:spcBef>
              <a:spcAft>
                <a:spcPts val="0"/>
              </a:spcAft>
              <a:buClr>
                <a:schemeClr val="dk1"/>
              </a:buClr>
              <a:buSzPts val="2000"/>
              <a:buFont typeface="Calibri"/>
              <a:buNone/>
            </a:pPr>
            <a:endParaRPr sz="2000" b="0" i="1" u="none">
              <a:solidFill>
                <a:srgbClr val="C00000"/>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0" i="1" u="none">
                <a:solidFill>
                  <a:srgbClr val="C00000"/>
                </a:solidFill>
                <a:latin typeface="Calibri"/>
                <a:ea typeface="Calibri"/>
                <a:cs typeface="Calibri"/>
                <a:sym typeface="Calibri"/>
              </a:rPr>
              <a:t> </a:t>
            </a:r>
            <a:r xmlns:a="http://schemas.openxmlformats.org/drawingml/2006/main">
              <a:rPr lang="en" sz="2400" b="1" i="0" u="none">
                <a:solidFill>
                  <a:schemeClr val="dk1"/>
                </a:solidFill>
                <a:latin typeface="Calibri"/>
                <a:ea typeface="Calibri"/>
                <a:cs typeface="Calibri"/>
                <a:sym typeface="Calibri"/>
              </a:rPr>
              <a:t>Use a database</a:t>
            </a:r>
            <a:endParaRPr xmlns:a="http://schemas.openxmlformats.org/drawingml/2006/main"/>
          </a:p>
          <a:p>
            <a:pPr marL="0" marR="0" lvl="0" indent="0" algn="l" rtl="0">
              <a:lnSpc>
                <a:spcPct val="100000"/>
              </a:lnSpc>
              <a:spcBef>
                <a:spcPts val="0"/>
              </a:spcBef>
              <a:spcAft>
                <a:spcPts val="0"/>
              </a:spcAft>
              <a:buClr>
                <a:schemeClr val="dk1"/>
              </a:buClr>
              <a:buSzPts val="2400"/>
              <a:buFont typeface="Calibri"/>
              <a:buNone/>
            </a:pPr>
            <a:endParaRPr sz="2400" b="1"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000"/>
              <a:buFont typeface="Calibri"/>
              <a:buNone/>
            </a:pPr>
            <a:r xmlns:a="http://schemas.openxmlformats.org/drawingml/2006/main">
              <a:rPr lang="en" sz="2000" b="0" i="0" u="none">
                <a:solidFill>
                  <a:schemeClr val="dk1"/>
                </a:solidFill>
                <a:latin typeface="Calibri"/>
                <a:ea typeface="Calibri"/>
                <a:cs typeface="Calibri"/>
                <a:sym typeface="Calibri"/>
              </a:rPr>
              <a:t>In order for us to execute instructions on an existing database, it is necessary to have it in use or open it:</a:t>
            </a:r>
            <a:endParaRPr xmlns:a="http://schemas.openxmlformats.org/drawingml/2006/main"/>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0" i="0" u="none">
                <a:solidFill>
                  <a:srgbClr val="C00000"/>
                </a:solidFill>
                <a:latin typeface="Calibri"/>
                <a:ea typeface="Calibri"/>
                <a:cs typeface="Calibri"/>
                <a:sym typeface="Calibri"/>
              </a:rPr>
              <a:t>USE db_name;</a:t>
            </a:r>
            <a:endParaRPr xmlns:a="http://schemas.openxmlformats.org/drawingml/2006/main"/>
          </a:p>
          <a:p>
            <a:pPr marL="0" marR="0" lvl="0" indent="0" algn="l" rtl="0">
              <a:lnSpc>
                <a:spcPct val="100000"/>
              </a:lnSpc>
              <a:spcBef>
                <a:spcPts val="0"/>
              </a:spcBef>
              <a:spcAft>
                <a:spcPts val="0"/>
              </a:spcAft>
              <a:buClr>
                <a:schemeClr val="dk1"/>
              </a:buClr>
              <a:buSzPts val="2000"/>
              <a:buFont typeface="Calibri"/>
              <a:buNone/>
            </a:pPr>
            <a:endParaRPr sz="2000" b="0" i="1" u="none">
              <a:solidFill>
                <a:srgbClr val="C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endParaRPr sz="2000" b="0" i="1" u="none">
              <a:solidFill>
                <a:srgbClr val="C00000"/>
              </a:solidFill>
              <a:latin typeface="Calibri"/>
              <a:ea typeface="Calibri"/>
              <a:cs typeface="Calibri"/>
              <a:sym typeface="Calibri"/>
            </a:endParaRPr>
          </a:p>
          <a:p>
            <a:pPr marL="0" marR="0" lvl="0" indent="0" algn="l" rtl="0">
              <a:lnSpc>
                <a:spcPct val="100000"/>
              </a:lnSpc>
              <a:spcBef>
                <a:spcPts val="0"/>
              </a:spcBef>
              <a:spcAft>
                <a:spcPts val="0"/>
              </a:spcAft>
              <a:buNone/>
            </a:pPr>
            <a:endParaRPr sz="2000" b="0" i="1" u="none">
              <a:solidFill>
                <a:srgbClr val="C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p:nvPr/>
        </p:nvSpPr>
        <p:spPr>
          <a:xfrm>
            <a:off x="250825" y="207962"/>
            <a:ext cx="42497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1. Physical design features</a:t>
            </a:r>
            <a:endParaRPr xmlns:a="http://schemas.openxmlformats.org/drawingml/2006/main"/>
          </a:p>
        </p:txBody>
      </p:sp>
      <p:sp>
        <p:nvSpPr>
          <p:cNvPr id="102" name="Google Shape;102;p15"/>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3" name="Google Shape;103;p15"/>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3</a:t>
            </a:fld>
            <a:endParaRPr/>
          </a:p>
        </p:txBody>
      </p:sp>
      <p:sp>
        <p:nvSpPr>
          <p:cNvPr id="104" name="Google Shape;104;p15"/>
          <p:cNvSpPr txBox="1"/>
          <p:nvPr/>
        </p:nvSpPr>
        <p:spPr>
          <a:xfrm>
            <a:off x="642937" y="1357312"/>
            <a:ext cx="7991475" cy="4708525"/>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lnSpc>
                <a:spcPct val="100000"/>
              </a:lnSpc>
              <a:spcBef>
                <a:spcPts val="0"/>
              </a:spcBef>
              <a:spcAft>
                <a:spcPts val="0"/>
              </a:spcAft>
              <a:buClr>
                <a:schemeClr val="dk1"/>
              </a:buClr>
              <a:buSzPts val="2000"/>
              <a:buFont typeface="Arial"/>
              <a:buNone/>
            </a:pPr>
            <a:r xmlns:a="http://schemas.openxmlformats.org/drawingml/2006/main">
              <a:rPr lang="en" sz="2000" b="1" i="0" u="none">
                <a:solidFill>
                  <a:schemeClr val="dk1"/>
                </a:solidFill>
                <a:latin typeface="Arial"/>
                <a:ea typeface="Arial"/>
                <a:cs typeface="Arial"/>
                <a:sym typeface="Arial"/>
              </a:rPr>
              <a:t>The physical design is carried out based on the logical design </a:t>
            </a:r>
            <a:r xmlns:a="http://schemas.openxmlformats.org/drawingml/2006/main">
              <a:rPr lang="en" sz="2000" b="1">
                <a:solidFill>
                  <a:schemeClr val="dk1"/>
                </a:solidFill>
              </a:rPr>
              <a:t>( </a:t>
            </a:r>
            <a:r xmlns:a="http://schemas.openxmlformats.org/drawingml/2006/main">
              <a:rPr lang="en" sz="2000" b="1" i="0" u="none">
                <a:solidFill>
                  <a:schemeClr val="dk1"/>
                </a:solidFill>
                <a:latin typeface="Arial"/>
                <a:ea typeface="Arial"/>
                <a:cs typeface="Arial"/>
                <a:sym typeface="Arial"/>
              </a:rPr>
              <a:t>relational graph). </a:t>
            </a:r>
            <a:r xmlns:a="http://schemas.openxmlformats.org/drawingml/2006/main">
              <a:rPr lang="en" sz="2000" b="1">
                <a:solidFill>
                  <a:schemeClr val="dk1"/>
                </a:solidFill>
              </a:rPr>
              <a:t>It </a:t>
            </a:r>
            <a:r xmlns:a="http://schemas.openxmlformats.org/drawingml/2006/main">
              <a:rPr lang="en" sz="2000" b="1" i="0" u="none">
                <a:solidFill>
                  <a:schemeClr val="dk1"/>
                </a:solidFill>
                <a:latin typeface="Arial"/>
                <a:ea typeface="Arial"/>
                <a:cs typeface="Arial"/>
                <a:sym typeface="Arial"/>
              </a:rPr>
              <a:t>consists of all the SQL statements necessary to implement the database in the DBMS.</a:t>
            </a:r>
            <a:endParaRPr xmlns:a="http://schemas.openxmlformats.org/drawingml/2006/main" sz="2400" b="0" i="0" u="none">
              <a:solidFill>
                <a:schemeClr val="dk1"/>
              </a:solidFill>
              <a:latin typeface="Calibri"/>
              <a:ea typeface="Calibri"/>
              <a:cs typeface="Calibri"/>
              <a:sym typeface="Calibri"/>
            </a:endParaRPr>
          </a:p>
          <a:p>
            <a:pPr xmlns:a="http://schemas.openxmlformats.org/drawingml/2006/main" marL="0" marR="0" lvl="0" indent="-127000" algn="l" rtl="0">
              <a:lnSpc>
                <a:spcPct val="100000"/>
              </a:lnSpc>
              <a:spcBef>
                <a:spcPts val="0"/>
              </a:spcBef>
              <a:spcAft>
                <a:spcPts val="0"/>
              </a:spcAft>
              <a:buClr>
                <a:schemeClr val="dk1"/>
              </a:buClr>
              <a:buSzPts val="2000"/>
              <a:buFont typeface="Noto Sans Symbols"/>
              <a:buChar char="❑"/>
            </a:pPr>
            <a:r xmlns:a="http://schemas.openxmlformats.org/drawingml/2006/main">
              <a:rPr lang="en" sz="2000" b="0" i="0" u="none">
                <a:solidFill>
                  <a:schemeClr val="dk1"/>
                </a:solidFill>
                <a:latin typeface="Calibri"/>
                <a:ea typeface="Calibri"/>
                <a:cs typeface="Calibri"/>
                <a:sym typeface="Calibri"/>
              </a:rPr>
              <a:t>You have to create the tables by choosing an appropriate name. </a:t>
            </a:r>
            <a:r xmlns:a="http://schemas.openxmlformats.org/drawingml/2006/main">
              <a:rPr lang="en" sz="2000" b="0" i="0" u="none">
                <a:solidFill>
                  <a:schemeClr val="dk1"/>
                </a:solidFill>
                <a:latin typeface="Calibri"/>
                <a:ea typeface="Calibri"/>
                <a:cs typeface="Calibri"/>
                <a:sym typeface="Calibri"/>
              </a:rPr>
              <a:t>Table types and table constraints </a:t>
            </a:r>
            <a:r xmlns:a="http://schemas.openxmlformats.org/drawingml/2006/main">
              <a:rPr lang="en" sz="2000" b="0" i="0" u="none">
                <a:solidFill>
                  <a:schemeClr val="dk1"/>
                </a:solidFill>
                <a:latin typeface="Calibri"/>
                <a:ea typeface="Calibri"/>
                <a:cs typeface="Calibri"/>
                <a:sym typeface="Calibri"/>
              </a:rPr>
              <a:t>are </a:t>
            </a:r>
            <a:r xmlns:a="http://schemas.openxmlformats.org/drawingml/2006/main">
              <a:rPr lang="en" sz="2000">
                <a:solidFill>
                  <a:schemeClr val="dk1"/>
                </a:solidFill>
                <a:latin typeface="Calibri"/>
                <a:ea typeface="Calibri"/>
                <a:cs typeface="Calibri"/>
                <a:sym typeface="Calibri"/>
              </a:rPr>
              <a:t>established . </a:t>
            </a:r>
            <a:r xmlns:a="http://schemas.openxmlformats.org/drawingml/2006/main">
              <a:rPr lang="en" sz="2000" b="0" i="0" u="none">
                <a:solidFill>
                  <a:schemeClr val="dk1"/>
                </a:solidFill>
                <a:latin typeface="Calibri"/>
                <a:ea typeface="Calibri"/>
                <a:cs typeface="Calibri"/>
                <a:sym typeface="Calibri"/>
              </a:rPr>
              <a:t>(Default type MyISAM, also InnoD </a:t>
            </a:r>
            <a:r xmlns:a="http://schemas.openxmlformats.org/drawingml/2006/main">
              <a:rPr lang="en" sz="2000">
                <a:solidFill>
                  <a:schemeClr val="dk1"/>
                </a:solidFill>
                <a:latin typeface="Calibri"/>
                <a:ea typeface="Calibri"/>
                <a:cs typeface="Calibri"/>
                <a:sym typeface="Calibri"/>
              </a:rPr>
              <a:t>B for example. Sets where and how information is saved.)</a:t>
            </a:r>
            <a:endParaRPr xmlns:a="http://schemas.openxmlformats.org/drawingml/2006/main"/>
          </a:p>
          <a:p>
            <a:pPr xmlns:a="http://schemas.openxmlformats.org/drawingml/2006/main" marL="0" marR="0" lvl="0" indent="-127000" algn="l" rtl="0">
              <a:lnSpc>
                <a:spcPct val="100000"/>
              </a:lnSpc>
              <a:spcBef>
                <a:spcPts val="0"/>
              </a:spcBef>
              <a:spcAft>
                <a:spcPts val="0"/>
              </a:spcAft>
              <a:buClr>
                <a:schemeClr val="dk1"/>
              </a:buClr>
              <a:buSzPts val="2000"/>
              <a:buFont typeface="Noto Sans Symbols"/>
              <a:buChar char="❑"/>
            </a:pPr>
            <a:r xmlns:a="http://schemas.openxmlformats.org/drawingml/2006/main">
              <a:rPr lang="en" sz="2000" b="0" i="0" u="none">
                <a:solidFill>
                  <a:schemeClr val="dk1"/>
                </a:solidFill>
                <a:latin typeface="Calibri"/>
                <a:ea typeface="Calibri"/>
                <a:cs typeface="Calibri"/>
                <a:sym typeface="Calibri"/>
              </a:rPr>
              <a:t>For each table, the columns, their names and the data types they contain are defined.</a:t>
            </a:r>
            <a:endParaRPr xmlns:a="http://schemas.openxmlformats.org/drawingml/2006/main"/>
          </a:p>
          <a:p>
            <a:pPr xmlns:a="http://schemas.openxmlformats.org/drawingml/2006/main" marL="0" marR="0" lvl="0" indent="-127000" algn="l" rtl="0">
              <a:lnSpc>
                <a:spcPct val="100000"/>
              </a:lnSpc>
              <a:spcBef>
                <a:spcPts val="0"/>
              </a:spcBef>
              <a:spcAft>
                <a:spcPts val="0"/>
              </a:spcAft>
              <a:buClr>
                <a:schemeClr val="dk1"/>
              </a:buClr>
              <a:buSzPts val="2000"/>
              <a:buFont typeface="Noto Sans Symbols"/>
              <a:buChar char="❑"/>
            </a:pPr>
            <a:r xmlns:a="http://schemas.openxmlformats.org/drawingml/2006/main">
              <a:rPr lang="en" sz="2000" b="0" i="0" u="none">
                <a:solidFill>
                  <a:schemeClr val="dk1"/>
                </a:solidFill>
                <a:latin typeface="Calibri"/>
                <a:ea typeface="Calibri"/>
                <a:cs typeface="Calibri"/>
                <a:sym typeface="Calibri"/>
              </a:rPr>
              <a:t>The necessary restrictions are established on the table columns (PRIMARY KEY, NOT NULL, UNIQUE, FOREIGN KEY, etc.)</a:t>
            </a:r>
            <a:endParaRPr xmlns:a="http://schemas.openxmlformats.org/drawingml/2006/main"/>
          </a:p>
          <a:p>
            <a:pPr xmlns:a="http://schemas.openxmlformats.org/drawingml/2006/main" marL="0" marR="0" lvl="0" indent="-127000" algn="l" rtl="0">
              <a:lnSpc>
                <a:spcPct val="100000"/>
              </a:lnSpc>
              <a:spcBef>
                <a:spcPts val="0"/>
              </a:spcBef>
              <a:spcAft>
                <a:spcPts val="0"/>
              </a:spcAft>
              <a:buClr>
                <a:schemeClr val="dk1"/>
              </a:buClr>
              <a:buSzPts val="2000"/>
              <a:buFont typeface="Noto Sans Symbols"/>
              <a:buChar char="❑"/>
            </a:pPr>
            <a:r xmlns:a="http://schemas.openxmlformats.org/drawingml/2006/main">
              <a:rPr lang="en" sz="2000" b="0" i="0" u="none">
                <a:solidFill>
                  <a:schemeClr val="dk1"/>
                </a:solidFill>
                <a:latin typeface="Calibri"/>
                <a:ea typeface="Calibri"/>
                <a:cs typeface="Calibri"/>
                <a:sym typeface="Calibri"/>
              </a:rPr>
              <a:t>Views are created. (Virtual tables that simplify complex searches)</a:t>
            </a:r>
            <a:endParaRPr xmlns:a="http://schemas.openxmlformats.org/drawingml/2006/main"/>
          </a:p>
          <a:p>
            <a:pPr xmlns:a="http://schemas.openxmlformats.org/drawingml/2006/main" marL="0" marR="0" lvl="0" indent="-127000" algn="l" rtl="0">
              <a:lnSpc>
                <a:spcPct val="100000"/>
              </a:lnSpc>
              <a:spcBef>
                <a:spcPts val="0"/>
              </a:spcBef>
              <a:spcAft>
                <a:spcPts val="0"/>
              </a:spcAft>
              <a:buClr>
                <a:schemeClr val="dk1"/>
              </a:buClr>
              <a:buSzPts val="2000"/>
              <a:buFont typeface="Noto Sans Symbols"/>
              <a:buChar char="❑"/>
            </a:pPr>
            <a:r xmlns:a="http://schemas.openxmlformats.org/drawingml/2006/main">
              <a:rPr lang="en" sz="2000">
                <a:solidFill>
                  <a:schemeClr val="dk1"/>
                </a:solidFill>
                <a:latin typeface="Calibri"/>
                <a:ea typeface="Calibri"/>
                <a:cs typeface="Calibri"/>
                <a:sym typeface="Calibri"/>
              </a:rPr>
              <a:t>) </a:t>
            </a:r>
            <a:r xmlns:a="http://schemas.openxmlformats.org/drawingml/2006/main">
              <a:rPr lang="en" sz="2000" b="0" i="0" u="none">
                <a:solidFill>
                  <a:schemeClr val="dk1"/>
                </a:solidFill>
                <a:latin typeface="Calibri"/>
                <a:ea typeface="Calibri"/>
                <a:cs typeface="Calibri"/>
                <a:sym typeface="Calibri"/>
              </a:rPr>
              <a:t>, functions and triggers (objects that are activated when </a:t>
            </a:r>
            <a:r xmlns:a="http://schemas.openxmlformats.org/drawingml/2006/main">
              <a:rPr lang="en" sz="2000">
                <a:solidFill>
                  <a:schemeClr val="dk1"/>
                </a:solidFill>
                <a:latin typeface="Calibri"/>
                <a:ea typeface="Calibri"/>
                <a:cs typeface="Calibri"/>
                <a:sym typeface="Calibri"/>
              </a:rPr>
              <a:t>an action happens) </a:t>
            </a:r>
            <a:r xmlns:a="http://schemas.openxmlformats.org/drawingml/2006/main">
              <a:rPr lang="en" sz="2000" b="0" i="0" u="none">
                <a:solidFill>
                  <a:schemeClr val="dk1"/>
                </a:solidFill>
                <a:latin typeface="Calibri"/>
                <a:ea typeface="Calibri"/>
                <a:cs typeface="Calibri"/>
                <a:sym typeface="Calibri"/>
              </a:rPr>
              <a:t>are created </a:t>
            </a:r>
            <a:r xmlns:a="http://schemas.openxmlformats.org/drawingml/2006/main">
              <a:rPr lang="en" sz="2000" b="0" i="0" u="none">
                <a:solidFill>
                  <a:schemeClr val="dk1"/>
                </a:solidFill>
                <a:latin typeface="Calibri"/>
                <a:ea typeface="Calibri"/>
                <a:cs typeface="Calibri"/>
                <a:sym typeface="Calibri"/>
              </a:rPr>
              <a:t>.</a:t>
            </a:r>
            <a:endParaRPr xmlns:a="http://schemas.openxmlformats.org/drawingml/2006/main"/>
          </a:p>
          <a:p>
            <a:pPr xmlns:a="http://schemas.openxmlformats.org/drawingml/2006/main" marL="0" marR="0" lvl="0" indent="-127000" algn="l" rtl="0">
              <a:lnSpc>
                <a:spcPct val="100000"/>
              </a:lnSpc>
              <a:spcBef>
                <a:spcPts val="0"/>
              </a:spcBef>
              <a:spcAft>
                <a:spcPts val="0"/>
              </a:spcAft>
              <a:buClr>
                <a:schemeClr val="dk1"/>
              </a:buClr>
              <a:buSzPts val="2000"/>
              <a:buFont typeface="Noto Sans Symbols"/>
              <a:buChar char="❑"/>
            </a:pPr>
            <a:r xmlns:a="http://schemas.openxmlformats.org/drawingml/2006/main">
              <a:rPr lang="en" sz="2000" b="0" i="0" u="none">
                <a:solidFill>
                  <a:schemeClr val="dk1"/>
                </a:solidFill>
                <a:latin typeface="Calibri"/>
                <a:ea typeface="Calibri"/>
                <a:cs typeface="Calibri"/>
                <a:sym typeface="Calibri"/>
              </a:rPr>
              <a:t>Properties are set on the tables (storage engine, storage folder, autoincrement value, partitions, etc.)</a:t>
            </a:r>
            <a:endParaRPr xmlns:a="http://schemas.openxmlformats.org/drawingml/2006/main"/>
          </a:p>
          <a:p>
            <a:pPr marL="0" marR="0" lvl="0" indent="0" algn="l" rtl="0">
              <a:lnSpc>
                <a:spcPct val="100000"/>
              </a:lnSpc>
              <a:spcBef>
                <a:spcPts val="0"/>
              </a:spcBef>
              <a:spcAft>
                <a:spcPts val="0"/>
              </a:spcAft>
              <a:buNone/>
            </a:pPr>
            <a:endParaRPr sz="2000" b="0" i="0" u="none">
              <a:solidFill>
                <a:schemeClr val="dk1"/>
              </a:solidFill>
              <a:latin typeface="Calibri"/>
              <a:ea typeface="Calibri"/>
              <a:cs typeface="Calibri"/>
              <a:sym typeface="Calibri"/>
            </a:endParaRPr>
          </a:p>
        </p:txBody>
      </p:sp>
      <p:sp>
        <p:nvSpPr>
          <p:cNvPr id="105" name="Google Shape;105;p1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6" name="Google Shape;106;p1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p:nvPr/>
        </p:nvSpPr>
        <p:spPr>
          <a:xfrm>
            <a:off x="250825" y="207962"/>
            <a:ext cx="71072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2 </a:t>
            </a:r>
            <a:r xmlns:a="http://schemas.openxmlformats.org/drawingml/2006/main">
              <a:rPr lang="en" sz="1600" b="1" i="0" u="none">
                <a:solidFill>
                  <a:schemeClr val="dk1"/>
                </a:solidFill>
                <a:latin typeface="Arial"/>
                <a:ea typeface="Arial"/>
                <a:cs typeface="Arial"/>
                <a:sym typeface="Arial"/>
              </a:rPr>
              <a:t>Graphical tools for database implementation</a:t>
            </a:r>
            <a:endParaRPr xmlns:a="http://schemas.openxmlformats.org/drawingml/2006/main"/>
          </a:p>
        </p:txBody>
      </p:sp>
      <p:sp>
        <p:nvSpPr>
          <p:cNvPr id="112" name="Google Shape;112;p16"/>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4</a:t>
            </a:fld>
            <a:endParaRPr/>
          </a:p>
        </p:txBody>
      </p:sp>
      <p:sp>
        <p:nvSpPr>
          <p:cNvPr id="113" name="Google Shape;113;p1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4" name="Google Shape;114;p1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5" name="Google Shape;115;p16"/>
          <p:cNvSpPr txBox="1"/>
          <p:nvPr/>
        </p:nvSpPr>
        <p:spPr>
          <a:xfrm>
            <a:off x="500062" y="1428750"/>
            <a:ext cx="8143875" cy="3232150"/>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0" i="0" u="none">
                <a:solidFill>
                  <a:schemeClr val="dk1"/>
                </a:solidFill>
                <a:latin typeface="Calibri"/>
                <a:ea typeface="Calibri"/>
                <a:cs typeface="Calibri"/>
                <a:sym typeface="Calibri"/>
              </a:rPr>
              <a:t>Free graphics tools:</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114300" algn="l" rtl="0">
              <a:lnSpc>
                <a:spcPct val="100000"/>
              </a:lnSpc>
              <a:spcBef>
                <a:spcPts val="0"/>
              </a:spcBef>
              <a:spcAft>
                <a:spcPts val="0"/>
              </a:spcAft>
              <a:buClr>
                <a:schemeClr val="dk1"/>
              </a:buClr>
              <a:buSzPts val="1800"/>
              <a:buFont typeface="Noto Sans Symbols"/>
              <a:buChar char="❑"/>
            </a:pPr>
            <a:r xmlns:a="http://schemas.openxmlformats.org/drawingml/2006/main">
              <a:rPr lang="en" sz="1800" b="1" i="0" u="none">
                <a:solidFill>
                  <a:schemeClr val="dk1"/>
                </a:solidFill>
                <a:latin typeface="Calibri"/>
                <a:ea typeface="Calibri"/>
                <a:cs typeface="Calibri"/>
                <a:sym typeface="Calibri"/>
              </a:rPr>
              <a:t>MySQL Workbench</a:t>
            </a:r>
            <a:endParaRPr xmlns:a="http://schemas.openxmlformats.org/drawingml/2006/main"/>
          </a:p>
          <a:p>
            <a:pPr marL="0" marR="0" lvl="0" indent="0" algn="l" rtl="0">
              <a:lnSpc>
                <a:spcPct val="100000"/>
              </a:lnSpc>
              <a:spcBef>
                <a:spcPts val="0"/>
              </a:spcBef>
              <a:spcAft>
                <a:spcPts val="0"/>
              </a:spcAft>
              <a:buClr>
                <a:schemeClr val="dk1"/>
              </a:buClr>
              <a:buSzPts val="1800"/>
              <a:buFont typeface="Noto Sans Symbols"/>
              <a:buNone/>
            </a:pPr>
            <a:endParaRPr sz="1800" b="0" i="0" u="none">
              <a:solidFill>
                <a:schemeClr val="dk1"/>
              </a:solidFill>
              <a:latin typeface="Calibri"/>
              <a:ea typeface="Calibri"/>
              <a:cs typeface="Calibri"/>
              <a:sym typeface="Calibri"/>
            </a:endParaRPr>
          </a:p>
          <a:p>
            <a:pPr xmlns:a="http://schemas.openxmlformats.org/drawingml/2006/main" marL="0" marR="0" lvl="0" indent="-114300" algn="l" rtl="0">
              <a:lnSpc>
                <a:spcPct val="100000"/>
              </a:lnSpc>
              <a:spcBef>
                <a:spcPts val="0"/>
              </a:spcBef>
              <a:spcAft>
                <a:spcPts val="0"/>
              </a:spcAft>
              <a:buClr>
                <a:schemeClr val="dk1"/>
              </a:buClr>
              <a:buSzPts val="1800"/>
              <a:buFont typeface="Noto Sans Symbols"/>
              <a:buChar char="❑"/>
            </a:pPr>
            <a:r xmlns:a="http://schemas.openxmlformats.org/drawingml/2006/main">
              <a:rPr lang="en" sz="1800" b="1" i="0" u="none">
                <a:solidFill>
                  <a:schemeClr val="dk1"/>
                </a:solidFill>
                <a:latin typeface="Calibri"/>
                <a:ea typeface="Calibri"/>
                <a:cs typeface="Calibri"/>
                <a:sym typeface="Calibri"/>
              </a:rPr>
              <a:t>phpMyAdmin </a:t>
            </a:r>
            <a:r xmlns:a="http://schemas.openxmlformats.org/drawingml/2006/main">
              <a:rPr lang="en" sz="1800" b="0" i="0" u="none">
                <a:solidFill>
                  <a:schemeClr val="dk1"/>
                </a:solidFill>
                <a:latin typeface="Calibri"/>
                <a:ea typeface="Calibri"/>
                <a:cs typeface="Calibri"/>
                <a:sym typeface="Calibri"/>
              </a:rPr>
              <a:t>(Requires Apache service with PHP engine)</a:t>
            </a:r>
            <a:endParaRPr xmlns:a="http://schemas.openxmlformats.org/drawingml/2006/main"/>
          </a:p>
          <a:p>
            <a:pPr marL="0" marR="0" lvl="0" indent="0" algn="l" rtl="0">
              <a:lnSpc>
                <a:spcPct val="100000"/>
              </a:lnSpc>
              <a:spcBef>
                <a:spcPts val="0"/>
              </a:spcBef>
              <a:spcAft>
                <a:spcPts val="0"/>
              </a:spcAft>
              <a:buClr>
                <a:schemeClr val="dk1"/>
              </a:buClr>
              <a:buSzPts val="1800"/>
              <a:buFont typeface="Noto Sans Symbols"/>
              <a:buNone/>
            </a:pPr>
            <a:endParaRPr sz="1800" b="0" i="0" u="none">
              <a:solidFill>
                <a:schemeClr val="dk1"/>
              </a:solidFill>
              <a:latin typeface="Calibri"/>
              <a:ea typeface="Calibri"/>
              <a:cs typeface="Calibri"/>
              <a:sym typeface="Calibri"/>
            </a:endParaRPr>
          </a:p>
          <a:p>
            <a:pPr xmlns:a="http://schemas.openxmlformats.org/drawingml/2006/main" marL="0" marR="0" lvl="0" indent="-114300" algn="l" rtl="0">
              <a:lnSpc>
                <a:spcPct val="100000"/>
              </a:lnSpc>
              <a:spcBef>
                <a:spcPts val="0"/>
              </a:spcBef>
              <a:spcAft>
                <a:spcPts val="0"/>
              </a:spcAft>
              <a:buClr>
                <a:schemeClr val="dk1"/>
              </a:buClr>
              <a:buSzPts val="1800"/>
              <a:buFont typeface="Noto Sans Symbols"/>
              <a:buChar char="❑"/>
            </a:pPr>
            <a:r xmlns:a="http://schemas.openxmlformats.org/drawingml/2006/main">
              <a:rPr lang="en" sz="1800" b="1" i="0" u="none">
                <a:solidFill>
                  <a:schemeClr val="dk1"/>
                </a:solidFill>
                <a:latin typeface="Calibri"/>
                <a:ea typeface="Calibri"/>
                <a:cs typeface="Calibri"/>
                <a:sym typeface="Calibri"/>
              </a:rPr>
              <a:t>HeidiSQL</a:t>
            </a:r>
            <a:endParaRPr xmlns:a="http://schemas.openxmlformats.org/drawingml/2006/main"/>
          </a:p>
          <a:p>
            <a:pPr marL="0" marR="0" lvl="0" indent="0" algn="l" rtl="0">
              <a:lnSpc>
                <a:spcPct val="100000"/>
              </a:lnSpc>
              <a:spcBef>
                <a:spcPts val="0"/>
              </a:spcBef>
              <a:spcAft>
                <a:spcPts val="0"/>
              </a:spcAft>
              <a:buClr>
                <a:schemeClr val="dk1"/>
              </a:buClr>
              <a:buSzPts val="1800"/>
              <a:buFont typeface="Noto Sans Symbols"/>
              <a:buNone/>
            </a:pPr>
            <a:endParaRPr sz="1800" b="0" i="0" u="none">
              <a:solidFill>
                <a:schemeClr val="dk1"/>
              </a:solidFill>
              <a:latin typeface="Calibri"/>
              <a:ea typeface="Calibri"/>
              <a:cs typeface="Calibri"/>
              <a:sym typeface="Calibri"/>
            </a:endParaRPr>
          </a:p>
          <a:p>
            <a:pPr xmlns:a="http://schemas.openxmlformats.org/drawingml/2006/main" marL="0" marR="0" lvl="0" indent="-114300" algn="l" rtl="0">
              <a:lnSpc>
                <a:spcPct val="100000"/>
              </a:lnSpc>
              <a:spcBef>
                <a:spcPts val="0"/>
              </a:spcBef>
              <a:spcAft>
                <a:spcPts val="0"/>
              </a:spcAft>
              <a:buClr>
                <a:schemeClr val="dk1"/>
              </a:buClr>
              <a:buSzPts val="1800"/>
              <a:buFont typeface="Noto Sans Symbols"/>
              <a:buChar char="❑"/>
            </a:pPr>
            <a:r xmlns:a="http://schemas.openxmlformats.org/drawingml/2006/main">
              <a:rPr lang="en" sz="1800" b="1" i="0" u="none">
                <a:solidFill>
                  <a:schemeClr val="dk1"/>
                </a:solidFill>
                <a:latin typeface="Calibri"/>
                <a:ea typeface="Calibri"/>
                <a:cs typeface="Calibri"/>
                <a:sym typeface="Calibri"/>
              </a:rPr>
              <a:t>MyDB Studio</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p:nvPr/>
        </p:nvSpPr>
        <p:spPr>
          <a:xfrm>
            <a:off x="250825" y="207962"/>
            <a:ext cx="71072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2 </a:t>
            </a:r>
            <a:r xmlns:a="http://schemas.openxmlformats.org/drawingml/2006/main">
              <a:rPr lang="en" sz="1600" b="1" i="0" u="none">
                <a:solidFill>
                  <a:schemeClr val="dk1"/>
                </a:solidFill>
                <a:latin typeface="Arial"/>
                <a:ea typeface="Arial"/>
                <a:cs typeface="Arial"/>
                <a:sym typeface="Arial"/>
              </a:rPr>
              <a:t>Graphical tools for database implementation</a:t>
            </a:r>
            <a:endParaRPr xmlns:a="http://schemas.openxmlformats.org/drawingml/2006/main"/>
          </a:p>
        </p:txBody>
      </p:sp>
      <p:sp>
        <p:nvSpPr>
          <p:cNvPr id="121" name="Google Shape;121;p17"/>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5</a:t>
            </a:fld>
            <a:endParaRPr/>
          </a:p>
        </p:txBody>
      </p:sp>
      <p:sp>
        <p:nvSpPr>
          <p:cNvPr id="122" name="Google Shape;122;p17"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3" name="Google Shape;123;p17"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4" name="Google Shape;124;p17"/>
          <p:cNvSpPr txBox="1"/>
          <p:nvPr/>
        </p:nvSpPr>
        <p:spPr>
          <a:xfrm>
            <a:off x="285750" y="857250"/>
            <a:ext cx="8143875" cy="1292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1" i="0" u="none">
                <a:solidFill>
                  <a:schemeClr val="dk1"/>
                </a:solidFill>
                <a:latin typeface="Calibri"/>
                <a:ea typeface="Calibri"/>
                <a:cs typeface="Calibri"/>
                <a:sym typeface="Calibri"/>
              </a:rPr>
              <a:t>MySQL Workbench</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25" name="Google Shape;125;p17"/>
          <p:cNvPicPr preferRelativeResize="0"/>
          <p:nvPr/>
        </p:nvPicPr>
        <p:blipFill rotWithShape="1">
          <a:blip r:embed="rId3">
            <a:alphaModFix/>
          </a:blip>
          <a:srcRect b="4761"/>
          <a:stretch/>
        </p:blipFill>
        <p:spPr>
          <a:xfrm>
            <a:off x="785812" y="1857375"/>
            <a:ext cx="7315200" cy="4286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p:nvPr/>
        </p:nvSpPr>
        <p:spPr>
          <a:xfrm>
            <a:off x="250825" y="207962"/>
            <a:ext cx="71072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2 </a:t>
            </a:r>
            <a:r xmlns:a="http://schemas.openxmlformats.org/drawingml/2006/main">
              <a:rPr lang="en" sz="1600" b="1" i="0" u="none">
                <a:solidFill>
                  <a:schemeClr val="dk1"/>
                </a:solidFill>
                <a:latin typeface="Arial"/>
                <a:ea typeface="Arial"/>
                <a:cs typeface="Arial"/>
                <a:sym typeface="Arial"/>
              </a:rPr>
              <a:t>Graphical tools for database implementation</a:t>
            </a:r>
            <a:endParaRPr xmlns:a="http://schemas.openxmlformats.org/drawingml/2006/main"/>
          </a:p>
        </p:txBody>
      </p:sp>
      <p:sp>
        <p:nvSpPr>
          <p:cNvPr id="131" name="Google Shape;131;p18"/>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6</a:t>
            </a:fld>
            <a:endParaRPr/>
          </a:p>
        </p:txBody>
      </p:sp>
      <p:sp>
        <p:nvSpPr>
          <p:cNvPr id="132" name="Google Shape;132;p18"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3" name="Google Shape;133;p18"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4" name="Google Shape;134;p18"/>
          <p:cNvSpPr txBox="1"/>
          <p:nvPr/>
        </p:nvSpPr>
        <p:spPr>
          <a:xfrm>
            <a:off x="571500" y="857250"/>
            <a:ext cx="8143875" cy="1292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1"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1" i="0" u="none">
                <a:solidFill>
                  <a:schemeClr val="dk1"/>
                </a:solidFill>
                <a:latin typeface="Calibri"/>
                <a:ea typeface="Calibri"/>
                <a:cs typeface="Calibri"/>
                <a:sym typeface="Calibri"/>
              </a:rPr>
              <a:t>phpMyAdmin</a:t>
            </a:r>
            <a:r xmlns:a="http://schemas.openxmlformats.org/drawingml/2006/main">
              <a:rPr lang="en" sz="2400" b="0" i="0" u="none">
                <a:solidFill>
                  <a:schemeClr val="dk1"/>
                </a:solidFill>
                <a:latin typeface="Calibri"/>
                <a:ea typeface="Calibri"/>
                <a:cs typeface="Calibri"/>
                <a:sym typeface="Calibri"/>
              </a:rPr>
              <a:t> </a:t>
            </a:r>
            <a:endParaRPr xmlns:a="http://schemas.openxmlformats.org/drawingml/2006/main"/>
          </a:p>
          <a:p>
            <a:pPr marL="0" marR="0" lvl="0" indent="0" algn="l" rtl="0">
              <a:lnSpc>
                <a:spcPct val="100000"/>
              </a:lnSpc>
              <a:spcBef>
                <a:spcPts val="0"/>
              </a:spcBef>
              <a:spcAft>
                <a:spcPts val="0"/>
              </a:spcAft>
              <a:buClr>
                <a:schemeClr val="dk1"/>
              </a:buClr>
              <a:buSzPts val="1800"/>
              <a:buFont typeface="Noto Sans Symbols"/>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35" name="Google Shape;135;p18" descr="https://a.fsdn.com/con/app/proj/phpmyadmin/screenshots/phpmyadmin-structure.png"/>
          <p:cNvPicPr preferRelativeResize="0"/>
          <p:nvPr/>
        </p:nvPicPr>
        <p:blipFill rotWithShape="1">
          <a:blip r:embed="rId3">
            <a:alphaModFix/>
          </a:blip>
          <a:srcRect/>
          <a:stretch/>
        </p:blipFill>
        <p:spPr>
          <a:xfrm>
            <a:off x="642937" y="1714500"/>
            <a:ext cx="6788150" cy="4867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p:nvPr/>
        </p:nvSpPr>
        <p:spPr>
          <a:xfrm>
            <a:off x="250825" y="207962"/>
            <a:ext cx="71072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2 </a:t>
            </a:r>
            <a:r xmlns:a="http://schemas.openxmlformats.org/drawingml/2006/main">
              <a:rPr lang="en" sz="1600" b="1" i="0" u="none">
                <a:solidFill>
                  <a:schemeClr val="dk1"/>
                </a:solidFill>
                <a:latin typeface="Arial"/>
                <a:ea typeface="Arial"/>
                <a:cs typeface="Arial"/>
                <a:sym typeface="Arial"/>
              </a:rPr>
              <a:t>Graphical tools for database implementation</a:t>
            </a:r>
            <a:endParaRPr xmlns:a="http://schemas.openxmlformats.org/drawingml/2006/main"/>
          </a:p>
        </p:txBody>
      </p:sp>
      <p:sp>
        <p:nvSpPr>
          <p:cNvPr id="141" name="Google Shape;141;p19"/>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7</a:t>
            </a:fld>
            <a:endParaRPr/>
          </a:p>
        </p:txBody>
      </p:sp>
      <p:sp>
        <p:nvSpPr>
          <p:cNvPr id="142" name="Google Shape;142;p19"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3" name="Google Shape;143;p19"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4" name="Google Shape;144;p19"/>
          <p:cNvSpPr txBox="1"/>
          <p:nvPr/>
        </p:nvSpPr>
        <p:spPr>
          <a:xfrm>
            <a:off x="500062" y="928687"/>
            <a:ext cx="8143875" cy="738187"/>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1" i="0" u="none">
                <a:solidFill>
                  <a:schemeClr val="dk1"/>
                </a:solidFill>
                <a:latin typeface="Calibri"/>
                <a:ea typeface="Calibri"/>
                <a:cs typeface="Calibri"/>
                <a:sym typeface="Calibri"/>
              </a:rPr>
              <a:t>HeidiSQL</a:t>
            </a:r>
            <a:endParaRPr xmlns:a="http://schemas.openxmlformats.org/drawingml/2006/main" sz="24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a:solidFill>
                <a:schemeClr val="dk1"/>
              </a:solidFill>
              <a:latin typeface="Calibri"/>
              <a:ea typeface="Calibri"/>
              <a:cs typeface="Calibri"/>
              <a:sym typeface="Calibri"/>
            </a:endParaRPr>
          </a:p>
        </p:txBody>
      </p:sp>
      <p:pic>
        <p:nvPicPr>
          <p:cNvPr id="145" name="Google Shape;145;p19" descr="Resultado de imagen de heidisql"/>
          <p:cNvPicPr preferRelativeResize="0"/>
          <p:nvPr/>
        </p:nvPicPr>
        <p:blipFill rotWithShape="1">
          <a:blip r:embed="rId3">
            <a:alphaModFix/>
          </a:blip>
          <a:srcRect/>
          <a:stretch/>
        </p:blipFill>
        <p:spPr>
          <a:xfrm>
            <a:off x="642937" y="1357312"/>
            <a:ext cx="7554912" cy="5286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p:nvPr/>
        </p:nvSpPr>
        <p:spPr>
          <a:xfrm>
            <a:off x="250825" y="207962"/>
            <a:ext cx="71072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2 </a:t>
            </a:r>
            <a:r xmlns:a="http://schemas.openxmlformats.org/drawingml/2006/main">
              <a:rPr lang="en" sz="1600" b="1" i="0" u="none">
                <a:solidFill>
                  <a:schemeClr val="dk1"/>
                </a:solidFill>
                <a:latin typeface="Arial"/>
                <a:ea typeface="Arial"/>
                <a:cs typeface="Arial"/>
                <a:sym typeface="Arial"/>
              </a:rPr>
              <a:t>Graphical tools for database implementation</a:t>
            </a:r>
            <a:endParaRPr xmlns:a="http://schemas.openxmlformats.org/drawingml/2006/main"/>
          </a:p>
        </p:txBody>
      </p:sp>
      <p:sp>
        <p:nvSpPr>
          <p:cNvPr id="151" name="Google Shape;151;p20"/>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8</a:t>
            </a:fld>
            <a:endParaRPr/>
          </a:p>
        </p:txBody>
      </p:sp>
      <p:sp>
        <p:nvSpPr>
          <p:cNvPr id="152" name="Google Shape;152;p20"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3" name="Google Shape;153;p20"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4" name="Google Shape;154;p20"/>
          <p:cNvSpPr txBox="1"/>
          <p:nvPr/>
        </p:nvSpPr>
        <p:spPr>
          <a:xfrm>
            <a:off x="285750" y="857250"/>
            <a:ext cx="8143875" cy="57245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1" i="0" u="none">
                <a:solidFill>
                  <a:schemeClr val="dk1"/>
                </a:solidFill>
                <a:latin typeface="Calibri"/>
                <a:ea typeface="Calibri"/>
                <a:cs typeface="Calibri"/>
                <a:sym typeface="Calibri"/>
              </a:rPr>
              <a:t>MySQL Workbench: Learning Exercise I</a:t>
            </a:r>
            <a:endParaRPr xmlns:a="http://schemas.openxmlformats.org/drawingml/2006/main"/>
          </a:p>
          <a:p>
            <a:pPr marL="0" marR="0" lvl="0" indent="0" algn="l" rtl="0">
              <a:lnSpc>
                <a:spcPct val="100000"/>
              </a:lnSpc>
              <a:spcBef>
                <a:spcPts val="0"/>
              </a:spcBef>
              <a:spcAft>
                <a:spcPts val="0"/>
              </a:spcAft>
              <a:buClr>
                <a:schemeClr val="dk1"/>
              </a:buClr>
              <a:buSzPts val="2400"/>
              <a:buFont typeface="Calibri"/>
              <a:buNone/>
            </a:pPr>
            <a:endParaRPr sz="2400" b="1"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1" i="0" u="none">
                <a:solidFill>
                  <a:schemeClr val="dk1"/>
                </a:solidFill>
                <a:latin typeface="Calibri"/>
                <a:ea typeface="Calibri"/>
                <a:cs typeface="Calibri"/>
                <a:sym typeface="Calibri"/>
              </a:rPr>
              <a:t>1.- Create an EmpTransportes database</a:t>
            </a:r>
            <a:endParaRPr xmlns:a="http://schemas.openxmlformats.org/drawingml/2006/main"/>
          </a:p>
          <a:p>
            <a:pPr marL="0" marR="0" lvl="0" indent="0" algn="l" rtl="0">
              <a:lnSpc>
                <a:spcPct val="100000"/>
              </a:lnSpc>
              <a:spcBef>
                <a:spcPts val="0"/>
              </a:spcBef>
              <a:spcAft>
                <a:spcPts val="0"/>
              </a:spcAft>
              <a:buClr>
                <a:schemeClr val="dk1"/>
              </a:buClr>
              <a:buSzPts val="2400"/>
              <a:buFont typeface="Calibri"/>
              <a:buNone/>
            </a:pPr>
            <a:endParaRPr sz="2400" b="1"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1" i="0" u="none">
                <a:solidFill>
                  <a:schemeClr val="dk1"/>
                </a:solidFill>
                <a:latin typeface="Calibri"/>
                <a:ea typeface="Calibri"/>
                <a:cs typeface="Calibri"/>
                <a:sym typeface="Calibri"/>
              </a:rPr>
              <a:t>2.- What is the SQL statement to create the database?</a:t>
            </a:r>
            <a:endParaRPr xmlns:a="http://schemas.openxmlformats.org/drawingml/2006/main"/>
          </a:p>
          <a:p>
            <a:pPr marL="0" marR="0" lvl="0" indent="0" algn="l" rtl="0">
              <a:lnSpc>
                <a:spcPct val="100000"/>
              </a:lnSpc>
              <a:spcBef>
                <a:spcPts val="0"/>
              </a:spcBef>
              <a:spcAft>
                <a:spcPts val="0"/>
              </a:spcAft>
              <a:buClr>
                <a:schemeClr val="dk1"/>
              </a:buClr>
              <a:buSzPts val="2400"/>
              <a:buFont typeface="Calibri"/>
              <a:buNone/>
            </a:pPr>
            <a:endParaRPr sz="2400" b="1"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1" i="0" u="none">
                <a:solidFill>
                  <a:schemeClr val="dk1"/>
                </a:solidFill>
                <a:latin typeface="Calibri"/>
                <a:ea typeface="Calibri"/>
                <a:cs typeface="Calibri"/>
                <a:sym typeface="Calibri"/>
              </a:rPr>
              <a:t>3.- Select the new database and identify the toolbar buttons to add tables, views and routines</a:t>
            </a:r>
            <a:endParaRPr xmlns:a="http://schemas.openxmlformats.org/drawingml/2006/main"/>
          </a:p>
          <a:p>
            <a:pPr marL="0" marR="0" lvl="0" indent="0" algn="l" rtl="0">
              <a:lnSpc>
                <a:spcPct val="100000"/>
              </a:lnSpc>
              <a:spcBef>
                <a:spcPts val="0"/>
              </a:spcBef>
              <a:spcAft>
                <a:spcPts val="0"/>
              </a:spcAft>
              <a:buClr>
                <a:schemeClr val="dk1"/>
              </a:buClr>
              <a:buSzPts val="2400"/>
              <a:buFont typeface="Calibri"/>
              <a:buNone/>
            </a:pPr>
            <a:endParaRPr sz="24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p:nvPr/>
        </p:nvSpPr>
        <p:spPr>
          <a:xfrm>
            <a:off x="250825" y="207962"/>
            <a:ext cx="71072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2 </a:t>
            </a:r>
            <a:r xmlns:a="http://schemas.openxmlformats.org/drawingml/2006/main">
              <a:rPr lang="en" sz="1600" b="1" i="0" u="none">
                <a:solidFill>
                  <a:schemeClr val="dk1"/>
                </a:solidFill>
                <a:latin typeface="Arial"/>
                <a:ea typeface="Arial"/>
                <a:cs typeface="Arial"/>
                <a:sym typeface="Arial"/>
              </a:rPr>
              <a:t>Graphical tools for database implementation</a:t>
            </a:r>
            <a:endParaRPr xmlns:a="http://schemas.openxmlformats.org/drawingml/2006/main"/>
          </a:p>
        </p:txBody>
      </p:sp>
      <p:sp>
        <p:nvSpPr>
          <p:cNvPr id="160" name="Google Shape;160;p21"/>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9</a:t>
            </a:fld>
            <a:endParaRPr/>
          </a:p>
        </p:txBody>
      </p:sp>
      <p:sp>
        <p:nvSpPr>
          <p:cNvPr id="161" name="Google Shape;161;p21"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2" name="Google Shape;162;p21"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3" name="Google Shape;163;p21"/>
          <p:cNvSpPr txBox="1"/>
          <p:nvPr/>
        </p:nvSpPr>
        <p:spPr>
          <a:xfrm>
            <a:off x="285750" y="857250"/>
            <a:ext cx="8143875" cy="31400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1" i="0" u="none">
                <a:solidFill>
                  <a:schemeClr val="dk1"/>
                </a:solidFill>
                <a:latin typeface="Calibri"/>
                <a:ea typeface="Calibri"/>
                <a:cs typeface="Calibri"/>
                <a:sym typeface="Calibri"/>
              </a:rPr>
              <a:t>MySQL Workbench: Learning Exercise</a:t>
            </a:r>
            <a:endParaRPr xmlns:a="http://schemas.openxmlformats.org/drawingml/2006/main"/>
          </a:p>
          <a:p>
            <a:pPr marL="0" marR="0" lvl="0" indent="0" algn="l" rtl="0">
              <a:lnSpc>
                <a:spcPct val="100000"/>
              </a:lnSpc>
              <a:spcBef>
                <a:spcPts val="0"/>
              </a:spcBef>
              <a:spcAft>
                <a:spcPts val="0"/>
              </a:spcAft>
              <a:buClr>
                <a:schemeClr val="dk1"/>
              </a:buClr>
              <a:buSzPts val="2400"/>
              <a:buFont typeface="Calibri"/>
              <a:buNone/>
            </a:pPr>
            <a:endParaRPr sz="2400" b="1"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1">
                <a:solidFill>
                  <a:schemeClr val="dk1"/>
                </a:solidFill>
                <a:latin typeface="Calibri"/>
                <a:ea typeface="Calibri"/>
                <a:cs typeface="Calibri"/>
                <a:sym typeface="Calibri"/>
              </a:rPr>
              <a:t>4.- </a:t>
            </a:r>
            <a:r xmlns:a="http://schemas.openxmlformats.org/drawingml/2006/main">
              <a:rPr lang="en" sz="2400" b="1" i="0" u="none">
                <a:solidFill>
                  <a:schemeClr val="dk1"/>
                </a:solidFill>
                <a:latin typeface="Calibri"/>
                <a:ea typeface="Calibri"/>
                <a:cs typeface="Calibri"/>
                <a:sym typeface="Calibri"/>
              </a:rPr>
              <a:t>Graphically create the trucks table in the EmpTransportes database and copy the SQL statement to create the table.</a:t>
            </a:r>
            <a:endParaRPr xmlns:a="http://schemas.openxmlformats.org/drawingml/2006/main"/>
          </a:p>
          <a:p>
            <a:pPr marL="0" marR="0" lvl="0" indent="0" algn="l" rtl="0">
              <a:lnSpc>
                <a:spcPct val="100000"/>
              </a:lnSpc>
              <a:spcBef>
                <a:spcPts val="0"/>
              </a:spcBef>
              <a:spcAft>
                <a:spcPts val="0"/>
              </a:spcAft>
              <a:buClr>
                <a:schemeClr val="dk1"/>
              </a:buClr>
              <a:buSzPts val="2400"/>
              <a:buFont typeface="Calibri"/>
              <a:buNone/>
            </a:pPr>
            <a:endParaRPr sz="24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64" name="Google Shape;164;p21" descr="ejercicio2-09.png"/>
          <p:cNvPicPr preferRelativeResize="0"/>
          <p:nvPr/>
        </p:nvPicPr>
        <p:blipFill rotWithShape="1">
          <a:blip r:embed="rId3">
            <a:alphaModFix/>
          </a:blip>
          <a:srcRect b="47221"/>
          <a:stretch/>
        </p:blipFill>
        <p:spPr>
          <a:xfrm>
            <a:off x="1066675" y="2928925"/>
            <a:ext cx="6505700" cy="3364700"/>
          </a:xfrm>
          <a:prstGeom prst="rect">
            <a:avLst/>
          </a:prstGeom>
          <a:noFill/>
          <a:ln>
            <a:noFill/>
          </a:ln>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1544</Words>
  <Application>Microsoft Office PowerPoint</Application>
  <PresentationFormat>Presentación en pantalla (4:3)</PresentationFormat>
  <Paragraphs>231</Paragraphs>
  <Slides>20</Slides>
  <Notes>19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Arial</vt:lpstr>
      <vt:lpstr>Calibri</vt:lpstr>
      <vt:lpstr>Noto Sans Symbols</vt:lpstr>
      <vt:lpstr>Times New Roman</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Pedro Pérez Q</dc:creator>
  <cp:lastModifiedBy>Pedro Pérez Q</cp:lastModifiedBy>
  <cp:revision>3</cp:revision>
  <dcterms:modified xsi:type="dcterms:W3CDTF">2021-12-10T08:02:46Z</dcterms:modified>
</cp:coreProperties>
</file>