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57BCFE-B848-40C8-B231-B786CB9984B8}">
  <a:tblStyle styleId="{4857BCFE-B848-40C8-B231-B786CB9984B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1282" y="-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extLst>
      <p:ext uri="{BB962C8B-B14F-4D97-AF65-F5344CB8AC3E}">
        <p14:creationId xmlns:p14="http://schemas.microsoft.com/office/powerpoint/2010/main" val="2953796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281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68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421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982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575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23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688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64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25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879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79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709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079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774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de.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0" i="0" u="none" strike="noStrike" cap="none">
                <a:solidFill>
                  <a:schemeClr val="dk1"/>
                </a:solidFill>
                <a:latin typeface="Calibri"/>
                <a:ea typeface="Calibri"/>
                <a:cs typeface="Calibri"/>
                <a:sym typeface="Calibri"/>
              </a:rPr>
              <a:t>Unit 3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Physical Database Design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chemeClr val="dk1"/>
              </a:buClr>
              <a:buSzPts val="3600"/>
              <a:buFont typeface="Calibri"/>
              <a:buNone/>
            </a:pPr>
            <a:r xmlns:a="http://schemas.openxmlformats.org/drawingml/2006/main">
              <a:rPr lang="en" sz="3600" b="1" i="0" u="none">
                <a:solidFill>
                  <a:schemeClr val="dk1"/>
                </a:solidFill>
                <a:latin typeface="Calibri"/>
                <a:ea typeface="Calibri"/>
                <a:cs typeface="Calibri"/>
                <a:sym typeface="Calibri"/>
              </a:rPr>
              <a:t>Databases</a:t>
            </a:r>
            <a:endParaRPr xmlns:a="http://schemas.openxmlformats.org/drawingml/2006/main"/>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8"/>
        <p:cNvGrpSpPr/>
        <p:nvPr/>
      </p:nvGrpSpPr>
      <p:grpSpPr>
        <a:xfrm>
          <a:off x="0" y="0"/>
          <a:ext cx="0" cy="0"/>
          <a:chOff x="0" y="0"/>
          <a:chExt cx="0" cy="0"/>
        </a:xfrm>
      </p:grpSpPr>
      <p:sp>
        <p:nvSpPr>
          <p:cNvPr id="169" name="Google Shape;169;p22"/>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70" name="Google Shape;170;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10</a:t>
            </a:fld>
            <a:endParaRPr/>
          </a:p>
        </p:txBody>
      </p:sp>
      <p:sp>
        <p:nvSpPr>
          <p:cNvPr id="171" name="Google Shape;171;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3" name="Google Shape;173;p22"/>
          <p:cNvSpPr txBox="1"/>
          <p:nvPr/>
        </p:nvSpPr>
        <p:spPr>
          <a:xfrm>
            <a:off x="719137" y="900112"/>
            <a:ext cx="7786687" cy="3784600"/>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 Booleans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In MySQL there is the BOOLEAN type to represent boolean values (true or false).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The reality is that the data that is stored in a BOOLEAN is a TINYINT(1) type.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The stored value 0 represents </a:t>
            </a:r>
            <a:r xmlns:a="http://schemas.openxmlformats.org/drawingml/2006/main">
              <a:rPr lang="en" sz="1800" b="1" i="0" u="none">
                <a:solidFill>
                  <a:schemeClr val="dk1"/>
                </a:solidFill>
                <a:latin typeface="Calibri"/>
                <a:ea typeface="Calibri"/>
                <a:cs typeface="Calibri"/>
                <a:sym typeface="Calibri"/>
              </a:rPr>
              <a:t>false </a:t>
            </a:r>
            <a:r xmlns:a="http://schemas.openxmlformats.org/drawingml/2006/main">
              <a:rPr lang="en" sz="1800" b="0" i="0" u="none">
                <a:solidFill>
                  <a:schemeClr val="dk1"/>
                </a:solidFill>
                <a:latin typeface="Calibri"/>
                <a:ea typeface="Calibri"/>
                <a:cs typeface="Calibri"/>
                <a:sym typeface="Calibri"/>
              </a:rPr>
              <a:t>and the value 1 represents </a:t>
            </a:r>
            <a:r xmlns:a="http://schemas.openxmlformats.org/drawingml/2006/main">
              <a:rPr lang="en" sz="1800" b="1" i="0" u="none">
                <a:solidFill>
                  <a:schemeClr val="dk1"/>
                </a:solidFill>
                <a:latin typeface="Calibri"/>
                <a:ea typeface="Calibri"/>
                <a:cs typeface="Calibri"/>
                <a:sym typeface="Calibri"/>
              </a:rPr>
              <a:t>true.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To refer to the values that a BOOLEAN has, we can use 0 or false and 1 or true interchangeably, although it is better to use false and true.</a:t>
            </a:r>
            <a:endParaRPr xmlns:a="http://schemas.openxmlformats.org/drawingml/2006/ma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79" name="Google Shape;179;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11</a:t>
            </a:fld>
            <a:endParaRPr/>
          </a:p>
        </p:txBody>
      </p:sp>
      <p:sp>
        <p:nvSpPr>
          <p:cNvPr id="180" name="Google Shape;180;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2" name="Google Shape;182;p23"/>
          <p:cNvSpPr txBox="1"/>
          <p:nvPr/>
        </p:nvSpPr>
        <p:spPr>
          <a:xfrm>
            <a:off x="719137" y="900112"/>
            <a:ext cx="7786687" cy="3784600"/>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 Listed</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It is a data type that can contain one of a set of texts defined in the data declaration. An enumerated data type is defined as ENUM('cad1', 'cad2', ……, 'cadN')</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To define a day column to contain the days of the week, we will do:</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 </a:t>
            </a:r>
            <a:r xmlns:a="http://schemas.openxmlformats.org/drawingml/2006/main">
              <a:rPr lang="en" sz="1800" b="1" i="1" u="none">
                <a:solidFill>
                  <a:schemeClr val="dk1"/>
                </a:solidFill>
                <a:latin typeface="Calibri"/>
                <a:ea typeface="Calibri"/>
                <a:cs typeface="Calibri"/>
                <a:sym typeface="Calibri"/>
              </a:rPr>
              <a:t>ENUM Day('Monday','Tuesday','Wednesday','Thursday','Friday','Saturday','Sunday')</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Actually, an ENUM column stores the </a:t>
            </a:r>
            <a:r xmlns:a="http://schemas.openxmlformats.org/drawingml/2006/main">
              <a:rPr lang="en" sz="1800" b="1" i="0" u="none">
                <a:solidFill>
                  <a:schemeClr val="dk1"/>
                </a:solidFill>
                <a:latin typeface="Calibri"/>
                <a:ea typeface="Calibri"/>
                <a:cs typeface="Calibri"/>
                <a:sym typeface="Calibri"/>
              </a:rPr>
              <a:t>index values </a:t>
            </a:r>
            <a:r xmlns:a="http://schemas.openxmlformats.org/drawingml/2006/main">
              <a:rPr lang="en" sz="1800" b="0" i="0" u="none">
                <a:solidFill>
                  <a:schemeClr val="dk1"/>
                </a:solidFill>
                <a:latin typeface="Calibri"/>
                <a:ea typeface="Calibri"/>
                <a:cs typeface="Calibri"/>
                <a:sym typeface="Calibri"/>
              </a:rPr>
              <a:t>of the saved data between 1 and the number of elements in the enumeration.</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An ENUM data can be handled either with the values defined in the enumeration or with the indexes.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Listed data is sorted by index</a:t>
            </a:r>
            <a:endParaRPr xmlns:a="http://schemas.openxmlformats.org/drawingml/2006/ma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88" name="Google Shape;188;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12</a:t>
            </a:fld>
            <a:endParaRPr/>
          </a:p>
        </p:txBody>
      </p:sp>
      <p:sp>
        <p:nvSpPr>
          <p:cNvPr id="189" name="Google Shape;189;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0" name="Google Shape;190;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1" name="Google Shape;191;p24"/>
          <p:cNvSpPr txBox="1"/>
          <p:nvPr/>
        </p:nvSpPr>
        <p:spPr>
          <a:xfrm>
            <a:off x="611187" y="666750"/>
            <a:ext cx="7786687" cy="6000750"/>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 Sets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It is a data type that can contain several values or none from a set of texts defined in the data declaration. A data of type set is defined as SET('cad1', 'cad2', ……, 'cadN')</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To define a Format column to contain the font format we will do:</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format SET('bold','underline','italics')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By inserting values into a column of the previous type we can insert: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'bold'</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'italics'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'bold, italics'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If two or more values of the set are inserted, the values must be written respecting the order in which they were defined in the set. The insertion of 'italics, bold' would be invalid</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Invalid values attempted to be inserted are ignored.</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Noto Sans Symbols"/>
              <a:buChar char="❑"/>
            </a:pPr>
            <a:r xmlns:a="http://schemas.openxmlformats.org/drawingml/2006/main">
              <a:rPr lang="en" sz="1800" b="0" i="0" u="none">
                <a:solidFill>
                  <a:schemeClr val="dk1"/>
                </a:solidFill>
                <a:latin typeface="Calibri"/>
                <a:ea typeface="Calibri"/>
                <a:cs typeface="Calibri"/>
                <a:sym typeface="Calibri"/>
              </a:rPr>
              <a:t>To check if a SET data contains a certain group of values, the FIND_IN_SET function is used. You can also use the LIKE operator appropriately.</a:t>
            </a:r>
            <a:endParaRPr xmlns:a="http://schemas.openxmlformats.org/drawingml/2006/main"/>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97" name="Google Shape;197;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13</a:t>
            </a:fld>
            <a:endParaRPr/>
          </a:p>
        </p:txBody>
      </p:sp>
      <p:sp>
        <p:nvSpPr>
          <p:cNvPr id="198" name="Google Shape;198;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9" name="Google Shape;19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25"/>
          <p:cNvSpPr txBox="1"/>
          <p:nvPr/>
        </p:nvSpPr>
        <p:spPr>
          <a:xfrm>
            <a:off x="611187" y="666750"/>
            <a:ext cx="7786687" cy="6000750"/>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Representation of literal values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Character strings: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Between double quotes or single quotes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To represent quotes within a string literal they must be preceded by \</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Special characters must be preceded by \</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Numeric:</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The separator of the integer and decimal part of a number is the period character.</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Values corresponding to numerics such as float can be represented in exponential notation (for example, 2.7562e+12).</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Arial"/>
              <a:buChar char="•"/>
            </a:pPr>
            <a:r xmlns:a="http://schemas.openxmlformats.org/drawingml/2006/main">
              <a:rPr lang="en" sz="1800" b="0" i="0" u="none">
                <a:solidFill>
                  <a:schemeClr val="dk1"/>
                </a:solidFill>
                <a:latin typeface="Calibri"/>
                <a:ea typeface="Calibri"/>
                <a:cs typeface="Calibri"/>
                <a:sym typeface="Calibri"/>
              </a:rPr>
              <a:t>Hexadecimal values can be represented (preceded by 0x, for example, 0x3A24FF).</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Booleans: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They are represented with true or false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Null values (no value assigned) </a:t>
            </a:r>
            <a:r xmlns:a="http://schemas.openxmlformats.org/drawingml/2006/main">
              <a:rPr lang="en" sz="1800" b="0" i="0" u="none">
                <a:solidFill>
                  <a:schemeClr val="dk1"/>
                </a:solidFill>
                <a:latin typeface="Calibri"/>
                <a:ea typeface="Calibri"/>
                <a:cs typeface="Calibri"/>
                <a:sym typeface="Calibri"/>
              </a:rPr>
              <a:t>: They are represented with </a:t>
            </a:r>
            <a:r xmlns:a="http://schemas.openxmlformats.org/drawingml/2006/main">
              <a:rPr lang="en" sz="1800" b="1" i="0" u="none">
                <a:solidFill>
                  <a:schemeClr val="dk1"/>
                </a:solidFill>
                <a:latin typeface="Calibri"/>
                <a:ea typeface="Calibri"/>
                <a:cs typeface="Calibri"/>
                <a:sym typeface="Calibri"/>
              </a:rPr>
              <a:t>NULL </a:t>
            </a:r>
            <a:r xmlns:a="http://schemas.openxmlformats.org/drawingml/2006/main">
              <a:rPr lang="en" sz="1800" b="0" i="0" u="none">
                <a:solidFill>
                  <a:schemeClr val="dk1"/>
                </a:solidFill>
                <a:latin typeface="Calibri"/>
                <a:ea typeface="Calibri"/>
                <a:cs typeface="Calibri"/>
                <a:sym typeface="Calibri"/>
              </a:rPr>
              <a:t>.</a:t>
            </a:r>
            <a:endParaRPr xmlns:a="http://schemas.openxmlformats.org/drawingml/2006/main"/>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206" name="Google Shape;206;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14</a:t>
            </a:fld>
            <a:endParaRPr/>
          </a:p>
        </p:txBody>
      </p:sp>
      <p:sp>
        <p:nvSpPr>
          <p:cNvPr id="207" name="Google Shape;207;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9" name="Google Shape;209;p26"/>
          <p:cNvSpPr txBox="1"/>
          <p:nvPr/>
        </p:nvSpPr>
        <p:spPr>
          <a:xfrm>
            <a:off x="611187" y="666750"/>
            <a:ext cx="7786687" cy="6278562"/>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In SQL statements we can use a wide number of operators. Of them, the most important are: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Comparison and membership operators</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Of equality, inequality: = !=</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Greater than, greater than or equal to: &gt; &gt;=</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Less than, less than or equal to: &lt; &lt;=</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It is null, it is not null: IS NULL IS NOT NULL</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Rank membership: BETWEEN 1 AND 100</a:t>
            </a:r>
            <a:endParaRPr xmlns:a="http://schemas.openxmlformats.org/drawingml/2006/main"/>
          </a:p>
          <a:p>
            <a:pPr xmlns:a="http://schemas.openxmlformats.org/drawingml/2006/main" marL="457200" marR="0" lvl="1"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a:solidFill>
                  <a:schemeClr val="dk1"/>
                </a:solidFill>
                <a:latin typeface="Calibri"/>
                <a:ea typeface="Calibri"/>
                <a:cs typeface="Calibri"/>
                <a:sym typeface="Calibri"/>
              </a:rPr>
              <a:t>Membership in a set: IN(1,2,4,8)</a:t>
            </a:r>
            <a:endParaRPr xmlns:a="http://schemas.openxmlformats.org/drawingml/2006/main"/>
          </a:p>
          <a:p>
            <a:pPr marL="457200" marR="0" lvl="1" indent="0" algn="l" rtl="0">
              <a:lnSpc>
                <a:spcPct val="100000"/>
              </a:lnSpc>
              <a:spcBef>
                <a:spcPts val="0"/>
              </a:spcBef>
              <a:spcAft>
                <a:spcPts val="0"/>
              </a:spcAft>
              <a:buClr>
                <a:schemeClr val="dk1"/>
              </a:buClr>
              <a:buSzPts val="1800"/>
              <a:buFont typeface="Calibri"/>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AND Logical: AND</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note &gt;=5 AND note &lt;=10</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OR: OR</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grade&gt;10 OR grade &lt;0</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Denial: NOT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NOT(x&gt;=5)</a:t>
            </a:r>
            <a:endParaRPr xmlns:a="http://schemas.openxmlformats.org/drawingml/2006/main"/>
          </a:p>
          <a:p>
            <a:pPr marL="0" marR="0" lvl="0" indent="0" algn="l" rtl="0">
              <a:lnSpc>
                <a:spcPct val="100000"/>
              </a:lnSpc>
              <a:spcBef>
                <a:spcPts val="0"/>
              </a:spcBef>
              <a:spcAft>
                <a:spcPts val="0"/>
              </a:spcAft>
              <a:buNone/>
            </a:pPr>
            <a:endParaRPr sz="1800" b="1" i="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a:t>
            </a:fld>
            <a:endParaRPr/>
          </a:p>
        </p:txBody>
      </p:sp>
      <p:sp>
        <p:nvSpPr>
          <p:cNvPr id="96" name="Google Shape;96;p14"/>
          <p:cNvSpPr txBox="1"/>
          <p:nvPr/>
        </p:nvSpPr>
        <p:spPr>
          <a:xfrm>
            <a:off x="420875" y="732137"/>
            <a:ext cx="8464500" cy="44943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323850" algn="l" rtl="0">
              <a:lnSpc>
                <a:spcPct val="100000"/>
              </a:lnSpc>
              <a:spcBef>
                <a:spcPts val="0"/>
              </a:spcBef>
              <a:spcAft>
                <a:spcPts val="0"/>
              </a:spcAft>
              <a:buClr>
                <a:srgbClr val="C00000"/>
              </a:buClr>
              <a:buSzPts val="1800"/>
              <a:buFont typeface="Times New Roman"/>
              <a:buNone/>
            </a:pPr>
            <a:r xmlns:a="http://schemas.openxmlformats.org/drawingml/2006/main">
              <a:rPr lang="en" sz="1800" b="1" i="0" u="none">
                <a:solidFill>
                  <a:srgbClr val="C00000"/>
                </a:solidFill>
                <a:latin typeface="Times New Roman"/>
                <a:ea typeface="Times New Roman"/>
                <a:cs typeface="Times New Roman"/>
                <a:sym typeface="Times New Roman"/>
              </a:rPr>
              <a:t>UNIT 3: PHYSICAL DESIGN OF DATABASES</a:t>
            </a:r>
            <a:endParaRPr xmlns:a="http://schemas.openxmlformats.org/drawingml/2006/main"/>
          </a:p>
          <a:p>
            <a:pPr marL="0" marR="0" lvl="0" indent="323850" algn="l" rtl="0">
              <a:lnSpc>
                <a:spcPct val="100000"/>
              </a:lnSpc>
              <a:spcBef>
                <a:spcPts val="0"/>
              </a:spcBef>
              <a:spcAft>
                <a:spcPts val="0"/>
              </a:spcAft>
              <a:buClr>
                <a:schemeClr val="dk1"/>
              </a:buClr>
              <a:buSzPts val="1800"/>
              <a:buFont typeface="Calibri"/>
              <a:buNone/>
            </a:pPr>
            <a:endParaRPr sz="1800" b="1" i="0" u="none">
              <a:solidFill>
                <a:srgbClr val="FFFF00"/>
              </a:solidFill>
              <a:latin typeface="Times New Roman"/>
              <a:ea typeface="Times New Roman"/>
              <a:cs typeface="Times New Roman"/>
              <a:sym typeface="Times New Roman"/>
            </a:endParaRPr>
          </a:p>
          <a:p>
            <a:pPr marL="0" marR="0" lvl="0" indent="323850" algn="l" rtl="0">
              <a:lnSpc>
                <a:spcPct val="100000"/>
              </a:lnSpc>
              <a:spcBef>
                <a:spcPts val="0"/>
              </a:spcBef>
              <a:spcAft>
                <a:spcPts val="0"/>
              </a:spcAft>
              <a:buClr>
                <a:schemeClr val="dk1"/>
              </a:buClr>
              <a:buSzPts val="1600"/>
              <a:buFont typeface="Calibri"/>
              <a:buNone/>
            </a:pPr>
            <a:endParaRPr sz="1600" b="0" i="0" u="none">
              <a:solidFill>
                <a:srgbClr val="000000"/>
              </a:solidFill>
              <a:latin typeface="Times New Roman"/>
              <a:ea typeface="Times New Roman"/>
              <a:cs typeface="Times New Roman"/>
              <a:sym typeface="Times New Roman"/>
            </a:endParaRPr>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Physical characteristics of database storage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Graphical tools for database implementation.</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The data definition language.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Creation, modification and deletion of databases.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xmlns:r="http://schemas.openxmlformats.org/officeDocument/2006/relationships">
              <a:rPr lang="en" sz="1800" b="1" i="0" u="sng">
                <a:solidFill>
                  <a:schemeClr val="hlink"/>
                </a:solidFill>
                <a:latin typeface="Calibri"/>
                <a:ea typeface="Calibri"/>
                <a:cs typeface="Calibri"/>
                <a:sym typeface="Calibri"/>
                <a:hlinkClick r:id="rId3"/>
              </a:rPr>
              <a:t>Type of data. Values. Operators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Table management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6.1 Syntax of the CREATE TABLE statement</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6.2 Table properties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6.3 Modification of tables</a:t>
            </a:r>
            <a:endParaRPr xmlns:a="http://schemas.openxmlformats.org/drawingml/2006/main"/>
          </a:p>
          <a:p>
            <a:pPr xmlns:a="http://schemas.openxmlformats.org/drawingml/2006/main" marL="0" marR="0" lvl="0" indent="32385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6.4 Deleting tables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The data control language.</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Views</a:t>
            </a:r>
            <a:endParaRPr xmlns:a="http://schemas.openxmlformats.org/drawingml/2006/main"/>
          </a:p>
          <a:p>
            <a:pPr xmlns:a="http://schemas.openxmlformats.org/drawingml/2006/main" marL="323850" marR="0" lvl="0" indent="-323850" algn="l" rtl="0">
              <a:lnSpc>
                <a:spcPct val="100000"/>
              </a:lnSpc>
              <a:spcBef>
                <a:spcPts val="0"/>
              </a:spcBef>
              <a:spcAft>
                <a:spcPts val="0"/>
              </a:spcAft>
              <a:buClr>
                <a:schemeClr val="dk1"/>
              </a:buClr>
              <a:buSzPts val="1800"/>
              <a:buFont typeface="Calibri"/>
              <a:buAutoNum type="arabicPeriod" startAt="7"/>
            </a:pPr>
            <a:r xmlns:a="http://schemas.openxmlformats.org/drawingml/2006/main">
              <a:rPr lang="en" sz="1800" b="0" i="0" u="none">
                <a:solidFill>
                  <a:schemeClr val="dk1"/>
                </a:solidFill>
                <a:latin typeface="Calibri"/>
                <a:ea typeface="Calibri"/>
                <a:cs typeface="Calibri"/>
                <a:sym typeface="Calibri"/>
              </a:rPr>
              <a:t>Users and privileges</a:t>
            </a:r>
            <a:endParaRPr xmlns:a="http://schemas.openxmlformats.org/drawingml/2006/ma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02" name="Google Shape;102;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3</a:t>
            </a:fld>
            <a:endParaRPr/>
          </a:p>
        </p:txBody>
      </p:sp>
      <p:sp>
        <p:nvSpPr>
          <p:cNvPr id="103" name="Google Shape;103;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4" name="Google Shape;104;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5" name="Google Shape;105;p15"/>
          <p:cNvSpPr txBox="1"/>
          <p:nvPr/>
        </p:nvSpPr>
        <p:spPr>
          <a:xfrm>
            <a:off x="352425" y="725487"/>
            <a:ext cx="8501062" cy="58483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0" i="0" u="none">
                <a:solidFill>
                  <a:schemeClr val="dk1"/>
                </a:solidFill>
                <a:latin typeface="Calibri"/>
                <a:ea typeface="Calibri"/>
                <a:cs typeface="Calibri"/>
                <a:sym typeface="Calibri"/>
              </a:rPr>
              <a:t>Let's see in summary the data types that we can use in MySQL for table columns. These can be classified into:</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Numeric</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Character strings</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Byte or binary strings</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Date and Time</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Booleans</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Listed</a:t>
            </a:r>
            <a:endParaRPr xmlns:a="http://schemas.openxmlformats.org/drawingml/2006/main"/>
          </a:p>
          <a:p>
            <a:pPr xmlns:a="http://schemas.openxmlformats.org/drawingml/2006/main" marL="0" marR="0" lvl="0" indent="-152400" algn="l" rtl="0">
              <a:lnSpc>
                <a:spcPct val="100000"/>
              </a:lnSpc>
              <a:spcBef>
                <a:spcPts val="0"/>
              </a:spcBef>
              <a:spcAft>
                <a:spcPts val="0"/>
              </a:spcAft>
              <a:buClr>
                <a:schemeClr val="dk1"/>
              </a:buClr>
              <a:buSzPts val="2400"/>
              <a:buFont typeface="Noto Sans Symbols"/>
              <a:buChar char="❑"/>
            </a:pPr>
            <a:r xmlns:a="http://schemas.openxmlformats.org/drawingml/2006/main">
              <a:rPr lang="en" sz="2400" b="0" i="0" u="none">
                <a:solidFill>
                  <a:schemeClr val="dk1"/>
                </a:solidFill>
                <a:latin typeface="Calibri"/>
                <a:ea typeface="Calibri"/>
                <a:cs typeface="Calibri"/>
                <a:sym typeface="Calibri"/>
              </a:rPr>
              <a:t>Sets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rgbClr val="C00000"/>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rgbClr val="C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11" name="Google Shape;111;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4</a:t>
            </a:fld>
            <a:endParaRPr/>
          </a:p>
        </p:txBody>
      </p:sp>
      <p:sp>
        <p:nvSpPr>
          <p:cNvPr id="112" name="Google Shape;112;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4" name="Google Shape;114;p16"/>
          <p:cNvSpPr txBox="1"/>
          <p:nvPr/>
        </p:nvSpPr>
        <p:spPr>
          <a:xfrm>
            <a:off x="352425" y="725487"/>
            <a:ext cx="8501062" cy="1416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Numeric data types: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chemeClr val="dk1"/>
              </a:solidFill>
              <a:latin typeface="Calibri"/>
              <a:ea typeface="Calibri"/>
              <a:cs typeface="Calibri"/>
              <a:sym typeface="Calibri"/>
            </a:endParaRPr>
          </a:p>
        </p:txBody>
      </p:sp>
      <p:graphicFrame>
        <p:nvGraphicFramePr>
          <p:cNvPr id="115" name="Google Shape;115;p16"/>
          <p:cNvGraphicFramePr/>
          <p:nvPr>
            <p:extLst>
              <p:ext uri="{D42A27DB-BD31-4B8C-83A1-F6EECF244321}">
                <p14:modId xmlns:p14="http://schemas.microsoft.com/office/powerpoint/2010/main" val="3540643568"/>
              </p:ext>
            </p:extLst>
          </p:nvPr>
        </p:nvGraphicFramePr>
        <p:xfrm>
          <a:off x="528776" y="1581500"/>
          <a:ext cx="7429475" cy="5139975"/>
        </p:xfrm>
        <a:graphic>
          <a:graphicData uri="http://schemas.openxmlformats.org/drawingml/2006/table">
            <a:tbl>
              <a:tblPr>
                <a:noFill/>
                <a:tableStyleId>{4857BCFE-B848-40C8-B231-B786CB9984B8}</a:tableStyleId>
              </a:tblPr>
              <a:tblGrid>
                <a:gridCol w="1643050"/>
                <a:gridCol w="5786425"/>
              </a:tblGrid>
              <a:tr h="365125">
                <a:tc>
                  <a:txBody>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strike="noStrike" cap="none" dirty="0">
                          <a:solidFill>
                            <a:schemeClr val="dk1"/>
                          </a:solidFill>
                          <a:latin typeface="Calibri"/>
                          <a:ea typeface="Calibri"/>
                          <a:cs typeface="Calibri"/>
                          <a:sym typeface="Calibri"/>
                        </a:rPr>
                        <a:t>TINYINT</a:t>
                      </a:r>
                      <a:endParaRPr xmlns:a="http://schemas.openxmlformats.org/drawingml/2006/main"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chemeClr val="dk1"/>
                        </a:buClr>
                        <a:buSzPts val="1400"/>
                        <a:buFont typeface="Calibri"/>
                        <a:buNone/>
                      </a:pPr>
                      <a:r xmlns:a="http://schemas.openxmlformats.org/drawingml/2006/main">
                        <a:rPr lang="en" sz="1400" b="0" i="0" u="none" strike="noStrike" cap="none">
                          <a:solidFill>
                            <a:schemeClr val="dk1"/>
                          </a:solidFill>
                          <a:latin typeface="Calibri"/>
                          <a:ea typeface="Calibri"/>
                          <a:cs typeface="Calibri"/>
                          <a:sym typeface="Calibri"/>
                        </a:rPr>
                        <a:t>Integers between -128 and +127. Unsigned between 0 and 255. They occupy 1 byte</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62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SMALLINT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Integers between -32768 and +32767. Unsigned between 0 and 65535. They occupy 2 bytes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910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MEDIUMINT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Integers between approximately -8 million and +8 million. Unsigned approximately between 0 and 16 million. They occupy 3 bytes.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2545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INT, INTEGER</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Integers between approximately -2 billion and +2 billion. Unsigned approximately between 0 and 4 billion. They occupy 4 bytes.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75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BIGINT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Integers between approximately -10 </a:t>
                      </a:r>
                      <a:r xmlns:a="http://schemas.openxmlformats.org/drawingml/2006/main">
                        <a:rPr lang="en" sz="1400" b="0" i="0" u="none" strike="noStrike" cap="none" baseline="30000">
                          <a:solidFill>
                            <a:srgbClr val="000000"/>
                          </a:solidFill>
                          <a:latin typeface="Calibri"/>
                          <a:ea typeface="Calibri"/>
                          <a:cs typeface="Calibri"/>
                          <a:sym typeface="Calibri"/>
                        </a:rPr>
                        <a:t>19 </a:t>
                      </a:r>
                      <a:r xmlns:a="http://schemas.openxmlformats.org/drawingml/2006/main">
                        <a:rPr lang="en" sz="1400" b="0" i="0" u="none" strike="noStrike" cap="none">
                          <a:solidFill>
                            <a:srgbClr val="000000"/>
                          </a:solidFill>
                          <a:latin typeface="Calibri"/>
                          <a:ea typeface="Calibri"/>
                          <a:cs typeface="Calibri"/>
                          <a:sym typeface="Calibri"/>
                        </a:rPr>
                        <a:t>and +10 </a:t>
                      </a:r>
                      <a:r xmlns:a="http://schemas.openxmlformats.org/drawingml/2006/main">
                        <a:rPr lang="en" sz="1400" b="0" i="0" u="none" strike="noStrike" cap="none" baseline="30000">
                          <a:solidFill>
                            <a:srgbClr val="000000"/>
                          </a:solidFill>
                          <a:latin typeface="Calibri"/>
                          <a:ea typeface="Calibri"/>
                          <a:cs typeface="Calibri"/>
                          <a:sym typeface="Calibri"/>
                        </a:rPr>
                        <a:t>19 </a:t>
                      </a:r>
                      <a:r xmlns:a="http://schemas.openxmlformats.org/drawingml/2006/main">
                        <a:rPr lang="en" sz="1400" b="0" i="0" u="none" strike="noStrike" cap="none">
                          <a:solidFill>
                            <a:srgbClr val="000000"/>
                          </a:solidFill>
                          <a:latin typeface="Calibri"/>
                          <a:ea typeface="Calibri"/>
                          <a:cs typeface="Calibri"/>
                          <a:sym typeface="Calibri"/>
                        </a:rPr>
                        <a:t>. Unsigned approximately between 0 and 2x10 </a:t>
                      </a:r>
                      <a:r xmlns:a="http://schemas.openxmlformats.org/drawingml/2006/main">
                        <a:rPr lang="en" sz="1400" b="0" i="0" u="none" strike="noStrike" cap="none" baseline="30000">
                          <a:solidFill>
                            <a:srgbClr val="000000"/>
                          </a:solidFill>
                          <a:latin typeface="Calibri"/>
                          <a:ea typeface="Calibri"/>
                          <a:cs typeface="Calibri"/>
                          <a:sym typeface="Calibri"/>
                        </a:rPr>
                        <a:t>19</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1910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FLOAT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Reals in single precision floating point (6 digits). Supports negatives between -3.4x10 </a:t>
                      </a:r>
                      <a:r xmlns:a="http://schemas.openxmlformats.org/drawingml/2006/main">
                        <a:rPr lang="en" sz="1400" b="0" i="0" u="none" strike="noStrike" cap="none" baseline="30000">
                          <a:solidFill>
                            <a:srgbClr val="000000"/>
                          </a:solidFill>
                          <a:latin typeface="Calibri"/>
                          <a:ea typeface="Calibri"/>
                          <a:cs typeface="Calibri"/>
                          <a:sym typeface="Calibri"/>
                        </a:rPr>
                        <a:t>38 </a:t>
                      </a:r>
                      <a:r xmlns:a="http://schemas.openxmlformats.org/drawingml/2006/main">
                        <a:rPr lang="en" sz="1400" b="0" i="0" u="none" strike="noStrike" cap="none">
                          <a:solidFill>
                            <a:srgbClr val="000000"/>
                          </a:solidFill>
                          <a:latin typeface="Calibri"/>
                          <a:ea typeface="Calibri"/>
                          <a:cs typeface="Calibri"/>
                          <a:sym typeface="Calibri"/>
                        </a:rPr>
                        <a:t>and -1.2x10 </a:t>
                      </a:r>
                      <a:r xmlns:a="http://schemas.openxmlformats.org/drawingml/2006/main">
                        <a:rPr lang="en" sz="1400" b="0" i="0" u="none" strike="noStrike" cap="none" baseline="30000">
                          <a:solidFill>
                            <a:srgbClr val="000000"/>
                          </a:solidFill>
                          <a:latin typeface="Calibri"/>
                          <a:ea typeface="Calibri"/>
                          <a:cs typeface="Calibri"/>
                          <a:sym typeface="Calibri"/>
                        </a:rPr>
                        <a:t>-38 </a:t>
                      </a:r>
                      <a:r xmlns:a="http://schemas.openxmlformats.org/drawingml/2006/main">
                        <a:rPr lang="en" sz="1400" b="0" i="0" u="none" strike="noStrike" cap="none">
                          <a:solidFill>
                            <a:srgbClr val="000000"/>
                          </a:solidFill>
                          <a:latin typeface="Calibri"/>
                          <a:ea typeface="Calibri"/>
                          <a:cs typeface="Calibri"/>
                          <a:sym typeface="Calibri"/>
                        </a:rPr>
                        <a:t>, 0 and positives between 1.2x10 </a:t>
                      </a:r>
                      <a:r xmlns:a="http://schemas.openxmlformats.org/drawingml/2006/main">
                        <a:rPr lang="en" sz="1400" b="0" i="0" u="none" strike="noStrike" cap="none" baseline="30000">
                          <a:solidFill>
                            <a:srgbClr val="000000"/>
                          </a:solidFill>
                          <a:latin typeface="Calibri"/>
                          <a:ea typeface="Calibri"/>
                          <a:cs typeface="Calibri"/>
                          <a:sym typeface="Calibri"/>
                        </a:rPr>
                        <a:t>-38 </a:t>
                      </a:r>
                      <a:r xmlns:a="http://schemas.openxmlformats.org/drawingml/2006/main">
                        <a:rPr lang="en" sz="1400" b="0" i="0" u="none" strike="noStrike" cap="none">
                          <a:solidFill>
                            <a:srgbClr val="000000"/>
                          </a:solidFill>
                          <a:latin typeface="Calibri"/>
                          <a:ea typeface="Calibri"/>
                          <a:cs typeface="Calibri"/>
                          <a:sym typeface="Calibri"/>
                        </a:rPr>
                        <a:t>and 3.4x10 </a:t>
                      </a:r>
                      <a:r xmlns:a="http://schemas.openxmlformats.org/drawingml/2006/main">
                        <a:rPr lang="en" sz="1400" b="0" i="0" u="none" strike="noStrike" cap="none" baseline="30000">
                          <a:solidFill>
                            <a:srgbClr val="000000"/>
                          </a:solidFill>
                          <a:latin typeface="Calibri"/>
                          <a:ea typeface="Calibri"/>
                          <a:cs typeface="Calibri"/>
                          <a:sym typeface="Calibri"/>
                        </a:rPr>
                        <a:t>+38</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4455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strike="noStrike" cap="none">
                          <a:solidFill>
                            <a:srgbClr val="000000"/>
                          </a:solidFill>
                          <a:latin typeface="Calibri"/>
                          <a:ea typeface="Calibri"/>
                          <a:cs typeface="Calibri"/>
                          <a:sym typeface="Calibri"/>
                        </a:rPr>
                        <a:t>DOUBLE, REAL</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400"/>
                        <a:buFont typeface="Calibri"/>
                        <a:buNone/>
                      </a:pPr>
                      <a:r xmlns:a="http://schemas.openxmlformats.org/drawingml/2006/main">
                        <a:rPr lang="en" sz="1400" b="0" i="0" u="none" strike="noStrike" cap="none">
                          <a:solidFill>
                            <a:srgbClr val="000000"/>
                          </a:solidFill>
                          <a:latin typeface="Calibri"/>
                          <a:ea typeface="Calibri"/>
                          <a:cs typeface="Calibri"/>
                          <a:sym typeface="Calibri"/>
                        </a:rPr>
                        <a:t>Double precision floating point reals (12 digits). Allows negative numbers between -1.8x10 </a:t>
                      </a:r>
                      <a:r xmlns:a="http://schemas.openxmlformats.org/drawingml/2006/main">
                        <a:rPr lang="en" sz="1400" b="0" i="0" u="none" strike="noStrike" cap="none" baseline="30000">
                          <a:solidFill>
                            <a:srgbClr val="000000"/>
                          </a:solidFill>
                          <a:latin typeface="Calibri"/>
                          <a:ea typeface="Calibri"/>
                          <a:cs typeface="Calibri"/>
                          <a:sym typeface="Calibri"/>
                        </a:rPr>
                        <a:t>308 </a:t>
                      </a:r>
                      <a:r xmlns:a="http://schemas.openxmlformats.org/drawingml/2006/main">
                        <a:rPr lang="en" sz="1400" b="0" i="0" u="none" strike="noStrike" cap="none">
                          <a:solidFill>
                            <a:srgbClr val="000000"/>
                          </a:solidFill>
                          <a:latin typeface="Calibri"/>
                          <a:ea typeface="Calibri"/>
                          <a:cs typeface="Calibri"/>
                          <a:sym typeface="Calibri"/>
                        </a:rPr>
                        <a:t>and -2.2x10 </a:t>
                      </a:r>
                      <a:r xmlns:a="http://schemas.openxmlformats.org/drawingml/2006/main">
                        <a:rPr lang="en" sz="1400" b="0" i="0" u="none" strike="noStrike" cap="none" baseline="30000">
                          <a:solidFill>
                            <a:srgbClr val="000000"/>
                          </a:solidFill>
                          <a:latin typeface="Calibri"/>
                          <a:ea typeface="Calibri"/>
                          <a:cs typeface="Calibri"/>
                          <a:sym typeface="Calibri"/>
                        </a:rPr>
                        <a:t>-308 </a:t>
                      </a:r>
                      <a:r xmlns:a="http://schemas.openxmlformats.org/drawingml/2006/main">
                        <a:rPr lang="en" sz="1400" b="0" i="0" u="none" strike="noStrike" cap="none">
                          <a:solidFill>
                            <a:srgbClr val="000000"/>
                          </a:solidFill>
                          <a:latin typeface="Calibri"/>
                          <a:ea typeface="Calibri"/>
                          <a:cs typeface="Calibri"/>
                          <a:sym typeface="Calibri"/>
                        </a:rPr>
                        <a:t>, 0 and positive numbers between 2.2x10 </a:t>
                      </a:r>
                      <a:r xmlns:a="http://schemas.openxmlformats.org/drawingml/2006/main">
                        <a:rPr lang="en" sz="1400" b="0" i="0" u="none" strike="noStrike" cap="none" baseline="30000">
                          <a:solidFill>
                            <a:srgbClr val="000000"/>
                          </a:solidFill>
                          <a:latin typeface="Calibri"/>
                          <a:ea typeface="Calibri"/>
                          <a:cs typeface="Calibri"/>
                          <a:sym typeface="Calibri"/>
                        </a:rPr>
                        <a:t>-308 </a:t>
                      </a:r>
                      <a:r xmlns:a="http://schemas.openxmlformats.org/drawingml/2006/main">
                        <a:rPr lang="en" sz="1400" b="0" i="0" u="none" strike="noStrike" cap="none">
                          <a:solidFill>
                            <a:srgbClr val="000000"/>
                          </a:solidFill>
                          <a:latin typeface="Calibri"/>
                          <a:ea typeface="Calibri"/>
                          <a:cs typeface="Calibri"/>
                          <a:sym typeface="Calibri"/>
                        </a:rPr>
                        <a:t>and 1.8x10 </a:t>
                      </a:r>
                      <a:r xmlns:a="http://schemas.openxmlformats.org/drawingml/2006/main">
                        <a:rPr lang="en" sz="1400" b="0" i="0" u="none" strike="noStrike" cap="none" baseline="30000">
                          <a:solidFill>
                            <a:srgbClr val="000000"/>
                          </a:solidFill>
                          <a:latin typeface="Calibri"/>
                          <a:ea typeface="Calibri"/>
                          <a:cs typeface="Calibri"/>
                          <a:sym typeface="Calibri"/>
                        </a:rPr>
                        <a:t>+308</a:t>
                      </a:r>
                      <a:endParaRPr xmlns:a="http://schemas.openxmlformats.org/drawingml/2006/main"/>
                    </a:p>
                    <a:p>
                      <a:pPr marL="0" marR="0" lvl="0" indent="0" algn="l" rtl="0">
                        <a:spcBef>
                          <a:spcPts val="0"/>
                        </a:spcBef>
                        <a:spcAft>
                          <a:spcPts val="0"/>
                        </a:spcAft>
                        <a:buNone/>
                      </a:pPr>
                      <a:endParaRPr sz="1400" b="0" i="0" u="none" baseline="30000">
                        <a:solidFill>
                          <a:srgbClr val="000000"/>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94455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DECIMAL, NUMERIC</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
                          <a:srgbClr val="000000"/>
                        </a:buClr>
                        <a:buSzPts val="1400"/>
                        <a:buFont typeface="Calibri"/>
                        <a:buNone/>
                        <a:tabLst/>
                        <a:defRPr/>
                      </a:pPr>
                      <a:r xmlns:a="http://schemas.openxmlformats.org/drawingml/2006/main">
                        <a:rPr lang="en" sz="1400" b="0" i="0" u="none" dirty="0" err="1">
                          <a:solidFill>
                            <a:srgbClr val="000000"/>
                          </a:solidFill>
                          <a:latin typeface="Calibri"/>
                          <a:ea typeface="Calibri"/>
                          <a:cs typeface="Calibri"/>
                          <a:sym typeface="Calibri"/>
                        </a:rPr>
                        <a:t>Number</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in </a:t>
                      </a:r>
                      <a:r xmlns:a="http://schemas.openxmlformats.org/drawingml/2006/main">
                        <a:rPr lang="en" sz="1400" b="0" i="0" u="none" dirty="0" err="1">
                          <a:solidFill>
                            <a:srgbClr val="000000"/>
                          </a:solidFill>
                          <a:latin typeface="Calibri"/>
                          <a:ea typeface="Calibri"/>
                          <a:cs typeface="Calibri"/>
                          <a:sym typeface="Calibri"/>
                        </a:rPr>
                        <a:t>fixed </a:t>
                      </a:r>
                      <a:r xmlns:a="http://schemas.openxmlformats.org/drawingml/2006/main">
                        <a:rPr lang="en" sz="1400" b="0" i="0" u="none" dirty="0">
                          <a:solidFill>
                            <a:srgbClr val="000000"/>
                          </a:solidFill>
                          <a:latin typeface="Calibri"/>
                          <a:ea typeface="Calibri"/>
                          <a:cs typeface="Calibri"/>
                          <a:sym typeface="Calibri"/>
                        </a:rPr>
                        <a:t>point </a:t>
                      </a:r>
                      <a:r xmlns:a="http://schemas.openxmlformats.org/drawingml/2006/main">
                        <a:rPr lang="en" sz="1400" b="0" i="0" u="none" dirty="0">
                          <a:solidFill>
                            <a:srgbClr val="000000"/>
                          </a:solidFill>
                          <a:latin typeface="Calibri"/>
                          <a:ea typeface="Calibri"/>
                          <a:cs typeface="Calibri"/>
                          <a:sym typeface="Calibri"/>
                        </a:rPr>
                        <a:t>(with </a:t>
                      </a:r>
                      <a:r xmlns:a="http://schemas.openxmlformats.org/drawingml/2006/main">
                        <a:rPr lang="en" sz="1400" b="0" i="0" u="none" dirty="0" err="1">
                          <a:solidFill>
                            <a:srgbClr val="000000"/>
                          </a:solidFill>
                          <a:latin typeface="Calibri"/>
                          <a:ea typeface="Calibri"/>
                          <a:cs typeface="Calibri"/>
                          <a:sym typeface="Calibri"/>
                        </a:rPr>
                        <a:t>a</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position</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fixed </a:t>
                      </a:r>
                      <a:r xmlns:a="http://schemas.openxmlformats.org/drawingml/2006/main">
                        <a:rPr lang="en" sz="1400" b="0" i="0" u="none" dirty="0">
                          <a:solidFill>
                            <a:srgbClr val="000000"/>
                          </a:solidFill>
                          <a:latin typeface="Calibri"/>
                          <a:ea typeface="Calibri"/>
                          <a:cs typeface="Calibri"/>
                          <a:sym typeface="Calibri"/>
                        </a:rPr>
                        <a:t>decimal point. </a:t>
                      </a:r>
                      <a:r xmlns:a="http://schemas.openxmlformats.org/drawingml/2006/main">
                        <a:rPr lang="en" sz="1400" b="0" i="0" u="none" dirty="0" err="1">
                          <a:solidFill>
                            <a:srgbClr val="000000"/>
                          </a:solidFill>
                          <a:latin typeface="Calibri"/>
                          <a:ea typeface="Calibri"/>
                          <a:cs typeface="Calibri"/>
                          <a:sym typeface="Calibri"/>
                        </a:rPr>
                        <a:t>By</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flaw</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It works </a:t>
                      </a:r>
                      <a:r xmlns:a="http://schemas.openxmlformats.org/drawingml/2006/main">
                        <a:rPr lang="en" sz="1400" b="0" i="0" u="none" dirty="0">
                          <a:solidFill>
                            <a:srgbClr val="000000"/>
                          </a:solidFill>
                          <a:latin typeface="Calibri"/>
                          <a:ea typeface="Calibri"/>
                          <a:cs typeface="Calibri"/>
                          <a:sym typeface="Calibri"/>
                        </a:rPr>
                        <a:t>for </a:t>
                      </a:r>
                      <a:r xmlns:a="http://schemas.openxmlformats.org/drawingml/2006/main">
                        <a:rPr lang="en" sz="1400" b="0" i="0" u="none" dirty="0" err="1">
                          <a:solidFill>
                            <a:srgbClr val="000000"/>
                          </a:solidFill>
                          <a:latin typeface="Calibri"/>
                          <a:ea typeface="Calibri"/>
                          <a:cs typeface="Calibri"/>
                          <a:sym typeface="Calibri"/>
                        </a:rPr>
                        <a:t>numbers </a:t>
                      </a:r>
                      <a:r xmlns:a="http://schemas.openxmlformats.org/drawingml/2006/main">
                        <a:rPr lang="en" sz="1400" b="0" i="0" u="none" dirty="0">
                          <a:solidFill>
                            <a:srgbClr val="000000"/>
                          </a:solidFill>
                          <a:latin typeface="Calibri"/>
                          <a:ea typeface="Calibri"/>
                          <a:cs typeface="Calibri"/>
                          <a:sym typeface="Calibri"/>
                        </a:rPr>
                        <a:t>up to 10 </a:t>
                      </a:r>
                      <a:r xmlns:a="http://schemas.openxmlformats.org/drawingml/2006/main">
                        <a:rPr lang="en" sz="1400" b="0" i="0" u="none" dirty="0" err="1">
                          <a:solidFill>
                            <a:srgbClr val="000000"/>
                          </a:solidFill>
                          <a:latin typeface="Calibri"/>
                          <a:ea typeface="Calibri"/>
                          <a:cs typeface="Calibri"/>
                          <a:sym typeface="Calibri"/>
                        </a:rPr>
                        <a:t>digits</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in the </a:t>
                      </a:r>
                      <a:r xmlns:a="http://schemas.openxmlformats.org/drawingml/2006/main">
                        <a:rPr lang="en" sz="1400" b="0" i="0" u="none" dirty="0" err="1">
                          <a:solidFill>
                            <a:srgbClr val="000000"/>
                          </a:solidFill>
                          <a:latin typeface="Calibri"/>
                          <a:ea typeface="Calibri"/>
                          <a:cs typeface="Calibri"/>
                          <a:sym typeface="Calibri"/>
                        </a:rPr>
                        <a:t>whole </a:t>
                      </a:r>
                      <a:r xmlns:a="http://schemas.openxmlformats.org/drawingml/2006/main">
                        <a:rPr lang="en" sz="1400" b="0" i="0" u="none" dirty="0">
                          <a:solidFill>
                            <a:srgbClr val="000000"/>
                          </a:solidFill>
                          <a:latin typeface="Calibri"/>
                          <a:ea typeface="Calibri"/>
                          <a:cs typeface="Calibri"/>
                          <a:sym typeface="Calibri"/>
                        </a:rPr>
                        <a:t>part </a:t>
                      </a:r>
                      <a:r xmlns:a="http://schemas.openxmlformats.org/drawingml/2006/main">
                        <a:rPr lang="en" sz="1400" b="0" i="0" u="none" dirty="0">
                          <a:solidFill>
                            <a:srgbClr val="000000"/>
                          </a:solidFill>
                          <a:latin typeface="Calibri"/>
                          <a:ea typeface="Calibri"/>
                          <a:cs typeface="Calibri"/>
                          <a:sym typeface="Calibri"/>
                        </a:rPr>
                        <a:t>without </a:t>
                      </a:r>
                      <a:r xmlns:a="http://schemas.openxmlformats.org/drawingml/2006/main">
                        <a:rPr lang="en" sz="1400" b="0" i="0" u="none" dirty="0" err="1">
                          <a:solidFill>
                            <a:srgbClr val="000000"/>
                          </a:solidFill>
                          <a:latin typeface="Calibri"/>
                          <a:ea typeface="Calibri"/>
                          <a:cs typeface="Calibri"/>
                          <a:sym typeface="Calibri"/>
                        </a:rPr>
                        <a:t>figures</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decimals </a:t>
                      </a:r>
                      <a:r xmlns:a="http://schemas.openxmlformats.org/drawingml/2006/main">
                        <a:rPr lang="en" sz="1400" b="0" i="0" u="none" dirty="0">
                          <a:solidFill>
                            <a:srgbClr val="000000"/>
                          </a:solidFill>
                          <a:latin typeface="Calibri"/>
                          <a:ea typeface="Calibri"/>
                          <a:cs typeface="Calibri"/>
                          <a:sym typeface="Calibri"/>
                        </a:rPr>
                        <a:t>. The </a:t>
                      </a:r>
                      <a:r xmlns:a="http://schemas.openxmlformats.org/drawingml/2006/main">
                        <a:rPr lang="en" sz="1400" b="0" i="0" u="none" dirty="0">
                          <a:solidFill>
                            <a:srgbClr val="000000"/>
                          </a:solidFill>
                          <a:latin typeface="Calibri"/>
                          <a:ea typeface="Calibri"/>
                          <a:cs typeface="Calibri"/>
                          <a:sym typeface="Calibri"/>
                        </a:rPr>
                        <a:t>DECIMAL(M,D) </a:t>
                      </a:r>
                      <a:r xmlns:a="http://schemas.openxmlformats.org/drawingml/2006/main">
                        <a:rPr lang="en" sz="1400" b="0" i="0" u="none" dirty="0" err="1">
                          <a:solidFill>
                            <a:srgbClr val="000000"/>
                          </a:solidFill>
                          <a:latin typeface="Calibri"/>
                          <a:ea typeface="Calibri"/>
                          <a:cs typeface="Calibri"/>
                          <a:sym typeface="Calibri"/>
                        </a:rPr>
                        <a:t>variant </a:t>
                      </a:r>
                      <a:r xmlns:a="http://schemas.openxmlformats.org/drawingml/2006/main">
                        <a:rPr lang="en" sz="1400" b="0" i="0" u="none" dirty="0" err="1">
                          <a:solidFill>
                            <a:srgbClr val="000000"/>
                          </a:solidFill>
                          <a:latin typeface="Calibri"/>
                          <a:ea typeface="Calibri"/>
                          <a:cs typeface="Calibri"/>
                          <a:sym typeface="Calibri"/>
                        </a:rPr>
                        <a:t>allows</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specify</a:t>
                      </a:r>
                      <a:r xmlns:a="http://schemas.openxmlformats.org/drawingml/2006/main">
                        <a:rPr lang="en" sz="1400" b="0" i="0" u="none" dirty="0">
                          <a:solidFill>
                            <a:srgbClr val="000000"/>
                          </a:solidFill>
                          <a:latin typeface="Calibri"/>
                          <a:ea typeface="Calibri"/>
                          <a:cs typeface="Calibri"/>
                          <a:sym typeface="Calibri"/>
                        </a:rPr>
                        <a:t> </a:t>
                      </a:r>
                      <a:r xmlns:a="http://schemas.openxmlformats.org/drawingml/2006/main">
                        <a:rPr lang="en" sz="1400" b="0" i="0" u="none" dirty="0" err="1">
                          <a:solidFill>
                            <a:srgbClr val="000000"/>
                          </a:solidFill>
                          <a:latin typeface="Calibri"/>
                          <a:ea typeface="Calibri"/>
                          <a:cs typeface="Calibri"/>
                          <a:sym typeface="Calibri"/>
                        </a:rPr>
                        <a:t>in </a:t>
                      </a:r>
                      <a:r xmlns:a="http://schemas.openxmlformats.org/drawingml/2006/main">
                        <a:rPr lang="en" sz="1400" b="0" i="0" u="none" dirty="0">
                          <a:solidFill>
                            <a:srgbClr val="000000"/>
                          </a:solidFill>
                          <a:latin typeface="Calibri"/>
                          <a:ea typeface="Calibri"/>
                          <a:cs typeface="Calibri"/>
                          <a:sym typeface="Calibri"/>
                        </a:rPr>
                        <a:t>M the </a:t>
                      </a:r>
                      <a:r xmlns:a="http://schemas.openxmlformats.org/drawingml/2006/main">
                        <a:rPr lang="en" sz="1400" b="0" i="0" u="none" dirty="0">
                          <a:solidFill>
                            <a:srgbClr val="000000"/>
                          </a:solidFill>
                          <a:latin typeface="Calibri"/>
                          <a:ea typeface="Calibri"/>
                          <a:cs typeface="Calibri"/>
                          <a:sym typeface="Calibri"/>
                        </a:rPr>
                        <a:t>total </a:t>
                      </a:r>
                      <a:r xmlns:a="http://schemas.openxmlformats.org/drawingml/2006/main">
                        <a:rPr lang="en" sz="1400" b="0" i="0" u="none" dirty="0" err="1">
                          <a:solidFill>
                            <a:srgbClr val="000000"/>
                          </a:solidFill>
                          <a:latin typeface="Calibri"/>
                          <a:ea typeface="Calibri"/>
                          <a:cs typeface="Calibri"/>
                          <a:sym typeface="Calibri"/>
                        </a:rPr>
                        <a:t>number of </a:t>
                      </a:r>
                      <a:r xmlns:a="http://schemas.openxmlformats.org/drawingml/2006/main">
                        <a:rPr lang="en" sz="1400" b="0" i="0" u="none" dirty="0" err="1">
                          <a:solidFill>
                            <a:srgbClr val="000000"/>
                          </a:solidFill>
                          <a:latin typeface="Calibri"/>
                          <a:ea typeface="Calibri"/>
                          <a:cs typeface="Calibri"/>
                          <a:sym typeface="Calibri"/>
                        </a:rPr>
                        <a:t>digits </a:t>
                      </a:r>
                      <a:r xmlns:a="http://schemas.openxmlformats.org/drawingml/2006/main">
                        <a:rPr lang="en" sz="1400" b="0" i="0" u="none" dirty="0">
                          <a:solidFill>
                            <a:srgbClr val="000000"/>
                          </a:solidFill>
                          <a:latin typeface="Calibri"/>
                          <a:ea typeface="Calibri"/>
                          <a:cs typeface="Calibri"/>
                          <a:sym typeface="Calibri"/>
                        </a:rPr>
                        <a:t>and </a:t>
                      </a:r>
                      <a:r xmlns:a="http://schemas.openxmlformats.org/drawingml/2006/main">
                        <a:rPr lang="en" sz="1400" b="0" i="0" u="none" dirty="0" err="1">
                          <a:solidFill>
                            <a:srgbClr val="000000"/>
                          </a:solidFill>
                          <a:latin typeface="Calibri"/>
                          <a:ea typeface="Calibri"/>
                          <a:cs typeface="Calibri"/>
                          <a:sym typeface="Calibri"/>
                        </a:rPr>
                        <a:t>in </a:t>
                      </a:r>
                      <a:r xmlns:a="http://schemas.openxmlformats.org/drawingml/2006/main">
                        <a:rPr lang="en" sz="1400" b="0" i="0" u="none" dirty="0">
                          <a:solidFill>
                            <a:srgbClr val="000000"/>
                          </a:solidFill>
                          <a:latin typeface="Calibri"/>
                          <a:ea typeface="Calibri"/>
                          <a:cs typeface="Calibri"/>
                          <a:sym typeface="Calibri"/>
                        </a:rPr>
                        <a:t>D the </a:t>
                      </a:r>
                      <a:r xmlns:a="http://schemas.openxmlformats.org/drawingml/2006/main">
                        <a:rPr lang="en" sz="1400" b="0" i="0" u="none" dirty="0" err="1">
                          <a:solidFill>
                            <a:srgbClr val="000000"/>
                          </a:solidFill>
                          <a:latin typeface="Calibri"/>
                          <a:ea typeface="Calibri"/>
                          <a:cs typeface="Calibri"/>
                          <a:sym typeface="Calibri"/>
                        </a:rPr>
                        <a:t>number </a:t>
                      </a:r>
                      <a:r xmlns:a="http://schemas.openxmlformats.org/drawingml/2006/main">
                        <a:rPr lang="en" sz="1400" b="0" i="0" u="none" dirty="0">
                          <a:solidFill>
                            <a:srgbClr val="000000"/>
                          </a:solidFill>
                          <a:latin typeface="Calibri"/>
                          <a:ea typeface="Calibri"/>
                          <a:cs typeface="Calibri"/>
                          <a:sym typeface="Calibri"/>
                        </a:rPr>
                        <a:t>of </a:t>
                      </a:r>
                      <a:r xmlns:a="http://schemas.openxmlformats.org/drawingml/2006/main">
                        <a:rPr lang="en" sz="1400" b="0" i="0" u="none" dirty="0" smtClean="0">
                          <a:solidFill>
                            <a:srgbClr val="000000"/>
                          </a:solidFill>
                          <a:latin typeface="Calibri"/>
                          <a:ea typeface="Calibri"/>
                          <a:cs typeface="Calibri"/>
                          <a:sym typeface="Calibri"/>
                        </a:rPr>
                        <a:t>decimals. </a:t>
                      </a:r>
                      <a:r xmlns:a="http://schemas.openxmlformats.org/drawingml/2006/main">
                        <a:rPr kumimoji="0" lang="en" altLang="es-ES" sz="1400" b="0" i="0" u="none" strike="noStrike" cap="none" normalizeH="0" baseline="0" dirty="0" smtClean="0">
                          <a:ln>
                            <a:noFill/>
                          </a:ln>
                          <a:solidFill>
                            <a:srgbClr val="000000"/>
                          </a:solidFill>
                          <a:effectLst/>
                          <a:latin typeface="Calibri" panose="020F0502020204030204" pitchFamily="34" charset="0"/>
                        </a:rPr>
                        <a:t>For example with (3,2) the largest positive number that we can store with that definition will be 9.99 since there are three digits and two of them will be used as decimals.</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21" name="Google Shape;121;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5</a:t>
            </a:fld>
            <a:endParaRPr/>
          </a:p>
        </p:txBody>
      </p:sp>
      <p:sp>
        <p:nvSpPr>
          <p:cNvPr id="122" name="Google Shape;122;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3" name="Google Shape;123;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4" name="Google Shape;124;p17"/>
          <p:cNvSpPr txBox="1"/>
          <p:nvPr/>
        </p:nvSpPr>
        <p:spPr>
          <a:xfrm>
            <a:off x="714375" y="1000125"/>
            <a:ext cx="7786687" cy="2892425"/>
          </a:xfrm>
          <a:prstGeom prst="rect">
            <a:avLst/>
          </a:prstGeom>
          <a:solidFill>
            <a:srgbClr val="DAE3F3"/>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rgbClr val="FF0000"/>
              </a:buClr>
              <a:buSzPts val="1800"/>
              <a:buFont typeface="Calibri"/>
              <a:buNone/>
            </a:pPr>
            <a:r xmlns:a="http://schemas.openxmlformats.org/drawingml/2006/main">
              <a:rPr lang="en" sz="1800" b="1" i="0" u="none">
                <a:solidFill>
                  <a:srgbClr val="FF0000"/>
                </a:solidFill>
                <a:latin typeface="Calibri"/>
                <a:ea typeface="Calibri"/>
                <a:cs typeface="Calibri"/>
                <a:sym typeface="Calibri"/>
              </a:rPr>
              <a:t>Numerical. Modifiers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101600" algn="l" rtl="0">
              <a:lnSpc>
                <a:spcPct val="100000"/>
              </a:lnSpc>
              <a:spcBef>
                <a:spcPts val="0"/>
              </a:spcBef>
              <a:spcAft>
                <a:spcPts val="0"/>
              </a:spcAft>
              <a:buClr>
                <a:schemeClr val="dk1"/>
              </a:buClr>
              <a:buSzPts val="1600"/>
              <a:buFont typeface="Noto Sans Symbols"/>
              <a:buChar char="❑"/>
            </a:pPr>
            <a:r xmlns:a="http://schemas.openxmlformats.org/drawingml/2006/main">
              <a:rPr lang="en" sz="1600" b="0" i="0" u="none">
                <a:solidFill>
                  <a:schemeClr val="dk1"/>
                </a:solidFill>
                <a:latin typeface="Calibri"/>
                <a:ea typeface="Calibri"/>
                <a:cs typeface="Calibri"/>
                <a:sym typeface="Calibri"/>
              </a:rPr>
              <a:t>All integers can be defined in the form TYPE(N) where N will indicate the number of figures with which the number is presented or edited.</a:t>
            </a:r>
            <a:endParaRPr xmlns:a="http://schemas.openxmlformats.org/drawingml/2006/main"/>
          </a:p>
          <a:p>
            <a:pPr xmlns:a="http://schemas.openxmlformats.org/drawingml/2006/main" marL="0" marR="0" lvl="0" indent="-101600" algn="l" rtl="0">
              <a:lnSpc>
                <a:spcPct val="100000"/>
              </a:lnSpc>
              <a:spcBef>
                <a:spcPts val="0"/>
              </a:spcBef>
              <a:spcAft>
                <a:spcPts val="0"/>
              </a:spcAft>
              <a:buClr>
                <a:schemeClr val="dk1"/>
              </a:buClr>
              <a:buSzPts val="1600"/>
              <a:buFont typeface="Noto Sans Symbols"/>
              <a:buChar char="❑"/>
            </a:pPr>
            <a:r xmlns:a="http://schemas.openxmlformats.org/drawingml/2006/main">
              <a:rPr lang="en" sz="1600" b="0" i="0" u="none">
                <a:solidFill>
                  <a:schemeClr val="dk1"/>
                </a:solidFill>
                <a:latin typeface="Calibri"/>
                <a:ea typeface="Calibri"/>
                <a:cs typeface="Calibri"/>
                <a:sym typeface="Calibri"/>
              </a:rPr>
              <a:t>All real numbers can be defined in the form TYPE(N,D) where N will indicate the total number of figures with which the number is presented or edited (from 0 to 24) and D is the number of decimal places.</a:t>
            </a:r>
            <a:endParaRPr xmlns:a="http://schemas.openxmlformats.org/drawingml/2006/main"/>
          </a:p>
          <a:p>
            <a:pPr xmlns:a="http://schemas.openxmlformats.org/drawingml/2006/main" marL="0" marR="0" lvl="0" indent="-101600" algn="l" rtl="0">
              <a:lnSpc>
                <a:spcPct val="100000"/>
              </a:lnSpc>
              <a:spcBef>
                <a:spcPts val="0"/>
              </a:spcBef>
              <a:spcAft>
                <a:spcPts val="0"/>
              </a:spcAft>
              <a:buClr>
                <a:schemeClr val="dk1"/>
              </a:buClr>
              <a:buSzPts val="1600"/>
              <a:buFont typeface="Noto Sans Symbols"/>
              <a:buChar char="❑"/>
            </a:pPr>
            <a:r xmlns:a="http://schemas.openxmlformats.org/drawingml/2006/main">
              <a:rPr lang="en" sz="1600" b="0" i="0" u="none">
                <a:solidFill>
                  <a:schemeClr val="dk1"/>
                </a:solidFill>
                <a:latin typeface="Calibri"/>
                <a:ea typeface="Calibri"/>
                <a:cs typeface="Calibri"/>
                <a:sym typeface="Calibri"/>
              </a:rPr>
              <a:t>All numeric types support UNSIGNED and ZEROFILL modifiers. UNSIGNED specifies that the integer is unsigned and ZEROFILL that a number that occupies N digits is displayed on the screen, filling the non-significant digits of the number with zeros.</a:t>
            </a:r>
            <a:endParaRPr xmlns:a="http://schemas.openxmlformats.org/drawingml/2006/main"/>
          </a:p>
        </p:txBody>
      </p:sp>
      <p:sp>
        <p:nvSpPr>
          <p:cNvPr id="125" name="Google Shape;125;p17"/>
          <p:cNvSpPr txBox="1"/>
          <p:nvPr/>
        </p:nvSpPr>
        <p:spPr>
          <a:xfrm>
            <a:off x="714375" y="4262437"/>
            <a:ext cx="7786687" cy="20320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Column definition examples: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primitivenum TINYINT UNSIGNED;</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numLottery INT(5) UNSIGNED ZEROFILL;</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DOUBLEatomicweight;</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tempMean DECIMAL(4,2);</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FLOATUnitPrice;</a:t>
            </a:r>
            <a:endParaRPr xmlns:a="http://schemas.openxmlformats.org/drawingml/2006/ma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31" name="Google Shape;131;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6</a:t>
            </a:fld>
            <a:endParaRPr/>
          </a:p>
        </p:txBody>
      </p:sp>
      <p:sp>
        <p:nvSpPr>
          <p:cNvPr id="132" name="Google Shape;132;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3" name="Google Shape;133;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4" name="Google Shape;134;p18"/>
          <p:cNvSpPr txBox="1"/>
          <p:nvPr/>
        </p:nvSpPr>
        <p:spPr>
          <a:xfrm>
            <a:off x="352425" y="725487"/>
            <a:ext cx="8501062" cy="1416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String data types:</a:t>
            </a:r>
            <a:endParaRPr xmlns:a="http://schemas.openxmlformats.org/drawingml/2006/main"/>
          </a:p>
          <a:p>
            <a:pPr marL="0" marR="0" lvl="0" indent="0" algn="l" rtl="0">
              <a:lnSpc>
                <a:spcPct val="100000"/>
              </a:lnSpc>
              <a:spcBef>
                <a:spcPts val="0"/>
              </a:spcBef>
              <a:spcAft>
                <a:spcPts val="0"/>
              </a:spcAft>
              <a:buClr>
                <a:schemeClr val="dk1"/>
              </a:buClr>
              <a:buSzPts val="2400"/>
              <a:buFont typeface="Calibri"/>
              <a:buNone/>
            </a:pPr>
            <a:endParaRPr sz="24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0" u="none">
              <a:solidFill>
                <a:schemeClr val="dk1"/>
              </a:solidFill>
              <a:latin typeface="Calibri"/>
              <a:ea typeface="Calibri"/>
              <a:cs typeface="Calibri"/>
              <a:sym typeface="Calibri"/>
            </a:endParaRPr>
          </a:p>
        </p:txBody>
      </p:sp>
      <p:graphicFrame>
        <p:nvGraphicFramePr>
          <p:cNvPr id="135" name="Google Shape;135;p18"/>
          <p:cNvGraphicFramePr/>
          <p:nvPr/>
        </p:nvGraphicFramePr>
        <p:xfrm>
          <a:off x="857250" y="1857375"/>
          <a:ext cx="7429500" cy="4493265"/>
        </p:xfrm>
        <a:graphic>
          <a:graphicData uri="http://schemas.openxmlformats.org/drawingml/2006/table">
            <a:tbl>
              <a:tblPr>
                <a:noFill/>
                <a:tableStyleId>{4857BCFE-B848-40C8-B231-B786CB9984B8}</a:tableStyleId>
              </a:tblPr>
              <a:tblGrid>
                <a:gridCol w="1857375"/>
                <a:gridCol w="5572125"/>
              </a:tblGrid>
              <a:tr h="1066800">
                <a:tc>
                  <a:txBody>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CHAR(N)</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0" i="0" u="none">
                          <a:solidFill>
                            <a:schemeClr val="dk1"/>
                          </a:solidFill>
                          <a:latin typeface="Calibri"/>
                          <a:ea typeface="Calibri"/>
                          <a:cs typeface="Calibri"/>
                          <a:sym typeface="Calibri"/>
                        </a:rPr>
                        <a:t>Fixed length string of N characters. Any value that is stored will take up N characters. If fewer characters are loaded, it is filled with spaces on the right. Supports up to 255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06680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VARCHAR(N)</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Variable length string up to a maximum of N characters. If a string with fewer than N characters is loaded, it will take up as much space as the loaded characters require (it is not padded with spaces). Supports up to 65535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78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TINYTEXT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Same as VARCHAR for strings up to 255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223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TEXT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As described, it is the same as VARCHAR. It has some small differences. In general it is more convenient to use VARCHAR for compatibility with other DBMSs. Up to 65535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MEDIUMTEXT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Same as VARCHAR for strings up to 16 million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94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LONGTEXT</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Same as VARCHAR for strings up to 4 billion characters.</a:t>
                      </a:r>
                      <a:endParaRPr xmlns:a="http://schemas.openxmlformats.org/drawingml/2006/main"/>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41" name="Google Shape;141;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7</a:t>
            </a:fld>
            <a:endParaRPr/>
          </a:p>
        </p:txBody>
      </p:sp>
      <p:sp>
        <p:nvSpPr>
          <p:cNvPr id="142" name="Google Shape;142;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4" name="Google Shape;144;p19"/>
          <p:cNvSpPr txBox="1"/>
          <p:nvPr/>
        </p:nvSpPr>
        <p:spPr>
          <a:xfrm>
            <a:off x="488950" y="1557337"/>
            <a:ext cx="7786687" cy="3692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Examples of defining columns of character string types: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cyclename VARCHAR(80),</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IDTeacher CHAR(9);</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postcode CHAR(5);</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poolsign CHAR; -- Equivalent to using CHAR(1)</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countryCode CHAR(2);</a:t>
            </a:r>
            <a:endParaRPr xmlns:a="http://schemas.openxmlformats.org/drawingml/2006/main"/>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argMovie TEXT(500); -- You can and is more advisable to use VARCHAR(500)</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50" name="Google Shape;150;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8</a:t>
            </a:fld>
            <a:endParaRPr/>
          </a:p>
        </p:txBody>
      </p:sp>
      <p:sp>
        <p:nvSpPr>
          <p:cNvPr id="151" name="Google Shape;151;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2" name="Google Shape;152;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3" name="Google Shape;153;p20"/>
          <p:cNvSpPr txBox="1"/>
          <p:nvPr/>
        </p:nvSpPr>
        <p:spPr>
          <a:xfrm>
            <a:off x="719137" y="900112"/>
            <a:ext cx="7786687" cy="5476875"/>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 Byte or binary strings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400"/>
              <a:buFont typeface="Calibri"/>
              <a:buNone/>
            </a:pPr>
            <a:r xmlns:a="http://schemas.openxmlformats.org/drawingml/2006/main">
              <a:rPr lang="en" sz="1400" b="1" i="1" u="none">
                <a:solidFill>
                  <a:schemeClr val="dk1"/>
                </a:solidFill>
                <a:latin typeface="Calibri"/>
                <a:ea typeface="Calibri"/>
                <a:cs typeface="Calibri"/>
                <a:sym typeface="Calibri"/>
              </a:rPr>
              <a:t>They allow sequences of bytes to be stored, for example the contents of files. They also allow text strings to be stored, in which case, when comparing, they differentiate between upper and lower case. It is not appropriate to define a column to load the contents of a file into it. In that case it is better to define it so that it contains a text with the name and location of the file on the disk.</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154" name="Google Shape;154;p20"/>
          <p:cNvGraphicFramePr/>
          <p:nvPr/>
        </p:nvGraphicFramePr>
        <p:xfrm>
          <a:off x="862012" y="3113087"/>
          <a:ext cx="7429500" cy="3089285"/>
        </p:xfrm>
        <a:graphic>
          <a:graphicData uri="http://schemas.openxmlformats.org/drawingml/2006/table">
            <a:tbl>
              <a:tblPr>
                <a:noFill/>
                <a:tableStyleId>{4857BCFE-B848-40C8-B231-B786CB9984B8}</a:tableStyleId>
              </a:tblPr>
              <a:tblGrid>
                <a:gridCol w="1857375"/>
                <a:gridCol w="5572125"/>
              </a:tblGrid>
              <a:tr h="1066800">
                <a:tc>
                  <a:txBody>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BINARY(N)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0" i="0" u="none">
                          <a:solidFill>
                            <a:schemeClr val="dk1"/>
                          </a:solidFill>
                          <a:latin typeface="Calibri"/>
                          <a:ea typeface="Calibri"/>
                          <a:cs typeface="Calibri"/>
                          <a:sym typeface="Calibri"/>
                        </a:rPr>
                        <a:t>Fixed length string of N bytes. Any value that is stored will occupy the corresponding N bytes. If fewer characters are loaded, it is filled with spaces on the right. Supports up to 255 characters</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78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VARBINARY(N)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Similar to VARCHAR for binary strings.</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62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TINYBLOB(N)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Similar to TINYTEXT for binary strings.</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2545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BLOB(N)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Similar to TEXT for binary strings.</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670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MEDIUMBLOBN)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Similar to MEDIUMTEXT for binary strings.</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62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LONGBLOB(N)</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Similar to LONGTEXT for binary string.</a:t>
                      </a:r>
                      <a:endParaRPr xmlns:a="http://schemas.openxmlformats.org/drawingml/2006/main"/>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p:nvPr/>
        </p:nvSpPr>
        <p:spPr>
          <a:xfrm>
            <a:off x="250825" y="207962"/>
            <a:ext cx="7107237" cy="42227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5 </a:t>
            </a:r>
            <a:r xmlns:a="http://schemas.openxmlformats.org/drawingml/2006/main">
              <a:rPr lang="en" sz="1600" b="1" i="0" u="none">
                <a:solidFill>
                  <a:schemeClr val="dk1"/>
                </a:solidFill>
                <a:latin typeface="Calibri"/>
                <a:ea typeface="Calibri"/>
                <a:cs typeface="Calibri"/>
                <a:sym typeface="Calibri"/>
              </a:rPr>
              <a:t>Types of data. Values. Operators</a:t>
            </a:r>
            <a:endParaRPr xmlns:a="http://schemas.openxmlformats.org/drawingml/2006/main"/>
          </a:p>
        </p:txBody>
      </p:sp>
      <p:sp>
        <p:nvSpPr>
          <p:cNvPr id="160" name="Google Shape;160;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9</a:t>
            </a:fld>
            <a:endParaRPr/>
          </a:p>
        </p:txBody>
      </p:sp>
      <p:sp>
        <p:nvSpPr>
          <p:cNvPr id="161" name="Google Shape;161;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2" name="Google Shape;162;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3" name="Google Shape;163;p21"/>
          <p:cNvSpPr txBox="1"/>
          <p:nvPr/>
        </p:nvSpPr>
        <p:spPr>
          <a:xfrm>
            <a:off x="719137" y="900112"/>
            <a:ext cx="7786687" cy="1292225"/>
          </a:xfrm>
          <a:prstGeom prst="rect">
            <a:avLst/>
          </a:prstGeom>
          <a:no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2400"/>
              <a:buFont typeface="Calibri"/>
              <a:buNone/>
            </a:pPr>
            <a:r xmlns:a="http://schemas.openxmlformats.org/drawingml/2006/main">
              <a:rPr lang="en" sz="2400" b="1" i="0" u="none">
                <a:solidFill>
                  <a:schemeClr val="dk1"/>
                </a:solidFill>
                <a:latin typeface="Calibri"/>
                <a:ea typeface="Calibri"/>
                <a:cs typeface="Calibri"/>
                <a:sym typeface="Calibri"/>
              </a:rPr>
              <a:t>Type of data. Date and Time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a:solidFill>
                <a:srgbClr val="FF0000"/>
              </a:solidFill>
              <a:latin typeface="Calibri"/>
              <a:ea typeface="Calibri"/>
              <a:cs typeface="Calibri"/>
              <a:sym typeface="Calibri"/>
            </a:endParaRPr>
          </a:p>
        </p:txBody>
      </p:sp>
      <p:graphicFrame>
        <p:nvGraphicFramePr>
          <p:cNvPr id="164" name="Google Shape;164;p21"/>
          <p:cNvGraphicFramePr/>
          <p:nvPr/>
        </p:nvGraphicFramePr>
        <p:xfrm>
          <a:off x="857250" y="1857375"/>
          <a:ext cx="7429500" cy="4024425"/>
        </p:xfrm>
        <a:graphic>
          <a:graphicData uri="http://schemas.openxmlformats.org/drawingml/2006/table">
            <a:tbl>
              <a:tblPr>
                <a:noFill/>
                <a:tableStyleId>{4857BCFE-B848-40C8-B231-B786CB9984B8}</a:tableStyleId>
              </a:tblPr>
              <a:tblGrid>
                <a:gridCol w="1571625"/>
                <a:gridCol w="5857875"/>
              </a:tblGrid>
              <a:tr h="822325">
                <a:tc>
                  <a:txBody>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DATE</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chemeClr val="dk1"/>
                        </a:buClr>
                        <a:buSzPts val="1600"/>
                        <a:buFont typeface="Calibri"/>
                        <a:buNone/>
                      </a:pPr>
                      <a:r xmlns:a="http://schemas.openxmlformats.org/drawingml/2006/main">
                        <a:rPr lang="en" sz="1600" b="0" i="0" u="none">
                          <a:solidFill>
                            <a:schemeClr val="dk1"/>
                          </a:solidFill>
                          <a:latin typeface="Calibri"/>
                          <a:ea typeface="Calibri"/>
                          <a:cs typeface="Calibri"/>
                          <a:sym typeface="Calibri"/>
                        </a:rPr>
                        <a:t>Allows you to store dates in the 'yyyy-mm-dd' format. Other separators can be used. The supported range is from 1000-1-1 to 9999-12-31</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82390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TIME</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Allows time type data to be stored in the 'hh:mm:ss' format. Other separators can be used. The supported range is from -838:59:59 to +838:59:59.</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77850">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DATETIME</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Allows you to store data with date and time in the format:</a:t>
                      </a:r>
                      <a:endParaRPr xmlns:a="http://schemas.openxmlformats.org/drawingml/2006/main"/>
                    </a:p>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'yyyy-mm-dd hh:mm:ss'</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1798625">
                <a:tc>
                  <a:txBody>
                    <a:bodyPr/>
                    <a:lstStyle/>
                    <a:p>
                      <a:pPr xmlns:a="http://schemas.openxmlformats.org/drawingml/2006/main" marL="0" marR="0" lvl="0" indent="0" algn="l" rtl="0">
                        <a:lnSpc>
                          <a:spcPct val="100000"/>
                        </a:lnSpc>
                        <a:spcBef>
                          <a:spcPts val="0"/>
                        </a:spcBef>
                        <a:spcAft>
                          <a:spcPts val="0"/>
                        </a:spcAft>
                        <a:buClr>
                          <a:srgbClr val="000000"/>
                        </a:buClr>
                        <a:buSzPts val="1800"/>
                        <a:buFont typeface="Calibri"/>
                        <a:buNone/>
                      </a:pPr>
                      <a:r xmlns:a="http://schemas.openxmlformats.org/drawingml/2006/main">
                        <a:rPr lang="en" sz="1800" b="1" i="0" u="none">
                          <a:solidFill>
                            <a:srgbClr val="000000"/>
                          </a:solidFill>
                          <a:latin typeface="Calibri"/>
                          <a:ea typeface="Calibri"/>
                          <a:cs typeface="Calibri"/>
                          <a:sym typeface="Calibri"/>
                        </a:rPr>
                        <a:t>TIMESTAMP</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Allows you to store data with date and time in the format:</a:t>
                      </a:r>
                      <a:endParaRPr xmlns:a="http://schemas.openxmlformats.org/drawingml/2006/main"/>
                    </a:p>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'yyy-mm-dd hh:mm:ss'</a:t>
                      </a:r>
                      <a:endParaRPr xmlns:a="http://schemas.openxmlformats.org/drawingml/2006/main"/>
                    </a:p>
                    <a:p>
                      <a:pPr xmlns:a="http://schemas.openxmlformats.org/drawingml/2006/main" marL="0" marR="0" lvl="0" indent="0" algn="l" rtl="0">
                        <a:lnSpc>
                          <a:spcPct val="100000"/>
                        </a:lnSpc>
                        <a:spcBef>
                          <a:spcPts val="0"/>
                        </a:spcBef>
                        <a:spcAft>
                          <a:spcPts val="0"/>
                        </a:spcAft>
                        <a:buClr>
                          <a:srgbClr val="000000"/>
                        </a:buClr>
                        <a:buSzPts val="1600"/>
                        <a:buFont typeface="Calibri"/>
                        <a:buNone/>
                      </a:pPr>
                      <a:r xmlns:a="http://schemas.openxmlformats.org/drawingml/2006/main">
                        <a:rPr lang="en" sz="1600" b="0" i="0" u="none">
                          <a:solidFill>
                            <a:srgbClr val="000000"/>
                          </a:solidFill>
                          <a:latin typeface="Calibri"/>
                          <a:ea typeface="Calibri"/>
                          <a:cs typeface="Calibri"/>
                          <a:sym typeface="Calibri"/>
                        </a:rPr>
                        <a:t>The representation range is between 1970-01-01 00:00:00 and 2037-12-31 23:59:59. It is useful to record when insertion and modification operations occur on columns of this type. They receive by default the current date and time when no value is loaded into them.</a:t>
                      </a:r>
                      <a:endParaRPr xmlns:a="http://schemas.openxmlformats.org/drawingml/2006/main"/>
                    </a:p>
                  </a:txBody>
                  <a:tcPr marL="91450" marR="91450" marT="45675" marB="456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1477</Words>
  <Application>Microsoft Office PowerPoint</Application>
  <PresentationFormat>Presentación en pantalla (4:3)</PresentationFormat>
  <Paragraphs>230</Paragraphs>
  <Slides>14</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Noto Sans Symbols</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cp:lastModifiedBy>
  <cp:revision>2</cp:revision>
  <dcterms:modified xsi:type="dcterms:W3CDTF">2020-11-18T20:08:18Z</dcterms:modified>
</cp:coreProperties>
</file>