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282" y="-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‹Nº›</a:t>
            </a:fld>
            <a:endParaRPr/>
          </a:p>
        </p:txBody>
      </p:sp>
    </p:spTree>
    <p:extLst>
      <p:ext uri="{BB962C8B-B14F-4D97-AF65-F5344CB8AC3E}">
        <p14:creationId xmlns:p14="http://schemas.microsoft.com/office/powerpoint/2010/main" val="65287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7893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0759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5006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1967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1746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4985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565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1599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3866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718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7468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4609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0291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6556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09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4549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3877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69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396331" y="57943"/>
            <a:ext cx="4351337"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47" name="Google Shape;47;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8" name="Google Shape;48;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9" name="Google Shape;59;p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0" name="Google Shape;60;p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1" name="Google Shape;61;p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1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ide3.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lide14.xml" TargetMode="External"/><Relationship Id="rId4" Type="http://schemas.openxmlformats.org/officeDocument/2006/relationships/hyperlink" Target="http://slide4.x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ev.mysql.com/doc/refman/5.7/en/create-table.htm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2" y="333375"/>
            <a:ext cx="8286750" cy="4862512"/>
          </a:xfrm>
          <a:prstGeom prst="rect">
            <a:avLst/>
          </a:prstGeom>
          <a:solidFill>
            <a:srgbClr val="FFD966"/>
          </a:solid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ctr" rtl="0">
              <a:lnSpc>
                <a:spcPct val="100000"/>
              </a:lnSpc>
              <a:spcBef>
                <a:spcPts val="0"/>
              </a:spcBef>
              <a:spcAft>
                <a:spcPts val="0"/>
              </a:spcAft>
              <a:buClr>
                <a:schemeClr val="dk1"/>
              </a:buClr>
              <a:buSzPts val="3200"/>
              <a:buFont typeface="Calibri"/>
              <a:buNone/>
            </a:pPr>
            <a:r xmlns:a="http://schemas.openxmlformats.org/drawingml/2006/main">
              <a:rPr lang="en" sz="3200" b="0" i="0" u="none" strike="noStrike" cap="none">
                <a:solidFill>
                  <a:schemeClr val="dk1"/>
                </a:solidFill>
                <a:latin typeface="Calibri"/>
                <a:ea typeface="Calibri"/>
                <a:cs typeface="Calibri"/>
                <a:sym typeface="Calibri"/>
              </a:rPr>
              <a:t>Unit 3 </a:t>
            </a:r>
            <a:r xmlns:a="http://schemas.openxmlformats.org/drawingml/2006/main">
              <a:rPr lang="en" sz="4400" b="0" i="0" u="none" strike="noStrike" cap="none">
                <a:solidFill>
                  <a:schemeClr val="dk1"/>
                </a:solidFill>
                <a:latin typeface="Calibri"/>
                <a:ea typeface="Calibri"/>
                <a:cs typeface="Calibri"/>
                <a:sym typeface="Calibri"/>
              </a:rPr>
              <a:t>:</a:t>
            </a:r>
            <a:endParaRPr xmlns:a="http://schemas.openxmlformats.org/drawingml/2006/main"/>
          </a:p>
          <a:p>
            <a:pPr xmlns:a="http://schemas.openxmlformats.org/drawingml/2006/main" marL="0" marR="0" lvl="0" indent="0" algn="ctr" rtl="0">
              <a:lnSpc>
                <a:spcPct val="100000"/>
              </a:lnSpc>
              <a:spcBef>
                <a:spcPts val="0"/>
              </a:spcBef>
              <a:spcAft>
                <a:spcPts val="0"/>
              </a:spcAft>
              <a:buClr>
                <a:schemeClr val="dk1"/>
              </a:buClr>
              <a:buSzPts val="3200"/>
              <a:buFont typeface="Calibri"/>
              <a:buNone/>
            </a:pPr>
            <a:r xmlns:a="http://schemas.openxmlformats.org/drawingml/2006/main">
              <a:rPr lang="en" sz="3200" b="1" i="0" u="none" strike="noStrike" cap="none">
                <a:solidFill>
                  <a:schemeClr val="dk1"/>
                </a:solidFill>
                <a:latin typeface="Calibri"/>
                <a:ea typeface="Calibri"/>
                <a:cs typeface="Calibri"/>
                <a:sym typeface="Calibri"/>
              </a:rPr>
              <a:t>Physical Database Design</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9" name="Google Shape;89;p13"/>
          <p:cNvSpPr/>
          <p:nvPr/>
        </p:nvSpPr>
        <p:spPr>
          <a:xfrm>
            <a:off x="611187" y="839787"/>
            <a:ext cx="8001000" cy="2428875"/>
          </a:xfrm>
          <a:prstGeom prst="roundRect">
            <a:avLst>
              <a:gd name="adj" fmla="val 16667"/>
            </a:avLst>
          </a:prstGeom>
          <a:solidFill>
            <a:srgbClr val="2F5597"/>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lnSpc>
                <a:spcPct val="100000"/>
              </a:lnSpc>
              <a:spcBef>
                <a:spcPts val="0"/>
              </a:spcBef>
              <a:spcAft>
                <a:spcPts val="0"/>
              </a:spcAft>
              <a:buClr>
                <a:schemeClr val="dk1"/>
              </a:buClr>
              <a:buSzPts val="3600"/>
              <a:buFont typeface="Calibri"/>
              <a:buNone/>
            </a:pPr>
            <a:r xmlns:a="http://schemas.openxmlformats.org/drawingml/2006/main">
              <a:rPr lang="en" sz="3600" b="1" i="0" u="none">
                <a:solidFill>
                  <a:schemeClr val="dk1"/>
                </a:solidFill>
                <a:latin typeface="Calibri"/>
                <a:ea typeface="Calibri"/>
                <a:cs typeface="Calibri"/>
                <a:sym typeface="Calibri"/>
              </a:rPr>
              <a:t>Databases</a:t>
            </a:r>
            <a:endParaRPr xmlns:a="http://schemas.openxmlformats.org/drawingml/2006/main"/>
          </a:p>
        </p:txBody>
      </p:sp>
      <p:sp>
        <p:nvSpPr>
          <p:cNvPr id="90" name="Google Shape;90;p1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6.1 </a:t>
            </a:r>
            <a:r xmlns:a="http://schemas.openxmlformats.org/drawingml/2006/main">
              <a:rPr lang="en" sz="1600" b="1" i="0" u="none">
                <a:solidFill>
                  <a:schemeClr val="dk1"/>
                </a:solidFill>
                <a:latin typeface="Arial"/>
                <a:ea typeface="Arial"/>
                <a:cs typeface="Arial"/>
                <a:sym typeface="Arial"/>
              </a:rPr>
              <a:t>Syntax of the CREATE TABLE statement</a:t>
            </a:r>
            <a:endParaRPr xmlns:a="http://schemas.openxmlformats.org/drawingml/2006/main"/>
          </a:p>
        </p:txBody>
      </p:sp>
      <p:sp>
        <p:nvSpPr>
          <p:cNvPr id="166" name="Google Shape;166;p2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10</a:t>
            </a:fld>
            <a:endParaRPr/>
          </a:p>
        </p:txBody>
      </p:sp>
      <p:sp>
        <p:nvSpPr>
          <p:cNvPr id="167" name="Google Shape;167;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8" name="Google Shape;168;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9" name="Google Shape;169;p22"/>
          <p:cNvSpPr txBox="1"/>
          <p:nvPr/>
        </p:nvSpPr>
        <p:spPr>
          <a:xfrm>
            <a:off x="371475" y="1027112"/>
            <a:ext cx="8143875" cy="504825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0" i="0" u="none">
                <a:solidFill>
                  <a:schemeClr val="dk1"/>
                </a:solidFill>
                <a:latin typeface="Calibri"/>
                <a:ea typeface="Calibri"/>
                <a:cs typeface="Calibri"/>
                <a:sym typeface="Calibri"/>
              </a:rPr>
              <a:t>Syntax interpretation:</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200"/>
              <a:buFont typeface="Calibri"/>
              <a:buNone/>
            </a:pPr>
            <a:r xmlns:a="http://schemas.openxmlformats.org/drawingml/2006/main">
              <a:rPr lang="en" sz="2200" b="0" i="0" u="none">
                <a:solidFill>
                  <a:schemeClr val="dk1"/>
                </a:solidFill>
                <a:latin typeface="Calibri"/>
                <a:ea typeface="Calibri"/>
                <a:cs typeface="Calibri"/>
                <a:sym typeface="Calibri"/>
              </a:rPr>
              <a:t>7.- FOREIGN KEY behavior restrictions for deletion (ON DELETE).</a:t>
            </a:r>
            <a:endParaRPr xmlns:a="http://schemas.openxmlformats.org/drawingml/2006/main"/>
          </a:p>
          <a:p>
            <a:pPr marL="0" marR="0" lvl="0" indent="0" algn="l" rtl="0">
              <a:lnSpc>
                <a:spcPct val="100000"/>
              </a:lnSpc>
              <a:spcBef>
                <a:spcPts val="0"/>
              </a:spcBef>
              <a:spcAft>
                <a:spcPts val="0"/>
              </a:spcAft>
              <a:buClr>
                <a:schemeClr val="dk1"/>
              </a:buClr>
              <a:buSzPts val="2200"/>
              <a:buFont typeface="Calibri"/>
              <a:buNone/>
            </a:pPr>
            <a:endParaRPr sz="22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600"/>
              <a:buFont typeface="Calibri"/>
              <a:buNone/>
            </a:pPr>
            <a:r xmlns:a="http://schemas.openxmlformats.org/drawingml/2006/main">
              <a:rPr lang="en" sz="1600" b="1" i="0" u="none">
                <a:solidFill>
                  <a:schemeClr val="dk1"/>
                </a:solidFill>
                <a:latin typeface="Calibri"/>
                <a:ea typeface="Calibri"/>
                <a:cs typeface="Calibri"/>
                <a:sym typeface="Calibri"/>
              </a:rPr>
              <a:t>ON DELETE RESTRICT </a:t>
            </a:r>
            <a:r xmlns:a="http://schemas.openxmlformats.org/drawingml/2006/main">
              <a:rPr lang="en" sz="1600" b="0" i="0" u="none">
                <a:solidFill>
                  <a:schemeClr val="dk1"/>
                </a:solidFill>
                <a:latin typeface="Calibri"/>
                <a:ea typeface="Calibri"/>
                <a:cs typeface="Calibri"/>
                <a:sym typeface="Calibri"/>
              </a:rPr>
              <a:t>: You cannot delete a row in the referenced table if you have rows related by foreign key from the child table. For example, if in a countries table you try to delete the row for Spain, the elimination could not be done if there were cities in Spain in a cities table (with the country key foreign to the value of Spain).</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600"/>
              <a:buFont typeface="Calibri"/>
              <a:buNone/>
            </a:pPr>
            <a:r xmlns:a="http://schemas.openxmlformats.org/drawingml/2006/main">
              <a:rPr lang="en" sz="1600" b="1" i="0" u="none">
                <a:solidFill>
                  <a:schemeClr val="dk1"/>
                </a:solidFill>
                <a:latin typeface="Calibri"/>
                <a:ea typeface="Calibri"/>
                <a:cs typeface="Calibri"/>
                <a:sym typeface="Calibri"/>
              </a:rPr>
              <a:t>ON DELETE NO ACTION </a:t>
            </a:r>
            <a:r xmlns:a="http://schemas.openxmlformats.org/drawingml/2006/main">
              <a:rPr lang="en" sz="1600" b="0" i="0" u="none">
                <a:solidFill>
                  <a:schemeClr val="dk1"/>
                </a:solidFill>
                <a:latin typeface="Calibri"/>
                <a:ea typeface="Calibri"/>
                <a:cs typeface="Calibri"/>
                <a:sym typeface="Calibri"/>
              </a:rPr>
              <a:t>: Default behavior, identical to RESTRICT.</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600"/>
              <a:buFont typeface="Calibri"/>
              <a:buNone/>
            </a:pPr>
            <a:r xmlns:a="http://schemas.openxmlformats.org/drawingml/2006/main">
              <a:rPr lang="en" sz="1600" b="1" i="0" u="none">
                <a:solidFill>
                  <a:schemeClr val="dk1"/>
                </a:solidFill>
                <a:latin typeface="Calibri"/>
                <a:ea typeface="Calibri"/>
                <a:cs typeface="Calibri"/>
                <a:sym typeface="Calibri"/>
              </a:rPr>
              <a:t>ON DELETE CASCADE </a:t>
            </a:r>
            <a:r xmlns:a="http://schemas.openxmlformats.org/drawingml/2006/main">
              <a:rPr lang="en" sz="1600" b="0" i="0" u="none">
                <a:solidFill>
                  <a:schemeClr val="dk1"/>
                </a:solidFill>
                <a:latin typeface="Calibri"/>
                <a:ea typeface="Calibri"/>
                <a:cs typeface="Calibri"/>
                <a:sym typeface="Calibri"/>
              </a:rPr>
              <a:t>: </a:t>
            </a:r>
            <a:r xmlns:a="http://schemas.openxmlformats.org/drawingml/2006/main">
              <a:rPr lang="en" sz="1600" b="0" i="1" u="none">
                <a:solidFill>
                  <a:schemeClr val="dk1"/>
                </a:solidFill>
                <a:latin typeface="Calibri"/>
                <a:ea typeface="Calibri"/>
                <a:cs typeface="Calibri"/>
                <a:sym typeface="Calibri"/>
              </a:rPr>
              <a:t>It is dangerous to use it because it can delete a lot of information. </a:t>
            </a:r>
            <a:r xmlns:a="http://schemas.openxmlformats.org/drawingml/2006/main">
              <a:rPr lang="en" sz="1600" b="0" i="0" u="none">
                <a:solidFill>
                  <a:schemeClr val="dk1"/>
                </a:solidFill>
                <a:latin typeface="Calibri"/>
                <a:ea typeface="Calibri"/>
                <a:cs typeface="Calibri"/>
                <a:sym typeface="Calibri"/>
              </a:rPr>
              <a:t>If a row is deleted in the referenced table, all related rows in the child table are deleted. For example, if the row for Spain is deleted from the countries table, all cities in Spain would be deleted from the cities table.</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600"/>
              <a:buFont typeface="Calibri"/>
              <a:buNone/>
            </a:pPr>
            <a:r xmlns:a="http://schemas.openxmlformats.org/drawingml/2006/main">
              <a:rPr lang="en" sz="1600" b="1" i="0" u="none">
                <a:solidFill>
                  <a:schemeClr val="dk1"/>
                </a:solidFill>
                <a:latin typeface="Calibri"/>
                <a:ea typeface="Calibri"/>
                <a:cs typeface="Calibri"/>
                <a:sym typeface="Calibri"/>
              </a:rPr>
              <a:t>ON DELETE SET NUL </a:t>
            </a:r>
            <a:r xmlns:a="http://schemas.openxmlformats.org/drawingml/2006/main">
              <a:rPr lang="en" sz="1600" b="0" i="0" u="none">
                <a:solidFill>
                  <a:schemeClr val="dk1"/>
                </a:solidFill>
                <a:latin typeface="Calibri"/>
                <a:ea typeface="Calibri"/>
                <a:cs typeface="Calibri"/>
                <a:sym typeface="Calibri"/>
              </a:rPr>
              <a:t>: If a row is deleted in the referenced table, the value of the foreign key of all related rows in the child table is set to null. For example, if the row for Spain is deleted from the countries table, the country of all cities that belonged to Spain will be set to NULL.</a:t>
            </a:r>
            <a:endParaRPr xmlns:a="http://schemas.openxmlformats.org/drawingml/2006/ma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6.1.1 </a:t>
            </a:r>
            <a:r xmlns:a="http://schemas.openxmlformats.org/drawingml/2006/main">
              <a:rPr lang="en" sz="1600" b="1" i="0" u="none">
                <a:solidFill>
                  <a:schemeClr val="dk1"/>
                </a:solidFill>
                <a:latin typeface="Arial"/>
                <a:ea typeface="Arial"/>
                <a:cs typeface="Arial"/>
                <a:sym typeface="Arial"/>
              </a:rPr>
              <a:t>Types of indexes</a:t>
            </a:r>
            <a:endParaRPr xmlns:a="http://schemas.openxmlformats.org/drawingml/2006/main"/>
          </a:p>
        </p:txBody>
      </p:sp>
      <p:sp>
        <p:nvSpPr>
          <p:cNvPr id="175" name="Google Shape;175;p2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11</a:t>
            </a:fld>
            <a:endParaRPr/>
          </a:p>
        </p:txBody>
      </p:sp>
      <p:sp>
        <p:nvSpPr>
          <p:cNvPr id="176" name="Google Shape;176;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7" name="Google Shape;177;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8" name="Google Shape;178;p23"/>
          <p:cNvSpPr txBox="1"/>
          <p:nvPr/>
        </p:nvSpPr>
        <p:spPr>
          <a:xfrm>
            <a:off x="371475" y="1027112"/>
            <a:ext cx="8143875" cy="470852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0" i="0" u="none">
                <a:solidFill>
                  <a:schemeClr val="dk1"/>
                </a:solidFill>
                <a:latin typeface="Calibri"/>
                <a:ea typeface="Calibri"/>
                <a:cs typeface="Calibri"/>
                <a:sym typeface="Calibri"/>
              </a:rPr>
              <a:t>Indexes are references or pointers that point to rows that contain a value in one or more columns. Its function is to improve performance on very large tables by making queries faster.</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0" i="1" u="none">
                <a:solidFill>
                  <a:schemeClr val="dk1"/>
                </a:solidFill>
                <a:latin typeface="Calibri"/>
                <a:ea typeface="Calibri"/>
                <a:cs typeface="Calibri"/>
                <a:sym typeface="Calibri"/>
              </a:rPr>
              <a:t>For example, if we have in a table the data of all the students of Cantabria and we have in that table the column location of residence, this column could be established as an index. In this way, a query that searches for the students of “ </a:t>
            </a:r>
            <a:r xmlns:a="http://schemas.openxmlformats.org/drawingml/2006/main">
              <a:rPr lang="en" sz="2000" b="1" i="1" u="none">
                <a:solidFill>
                  <a:schemeClr val="dk1"/>
                </a:solidFill>
                <a:latin typeface="Calibri"/>
                <a:ea typeface="Calibri"/>
                <a:cs typeface="Calibri"/>
                <a:sym typeface="Calibri"/>
              </a:rPr>
              <a:t>Santillana del Mar” </a:t>
            </a:r>
            <a:r xmlns:a="http://schemas.openxmlformats.org/drawingml/2006/main">
              <a:rPr lang="en" sz="2000" b="0" i="1" u="none">
                <a:solidFill>
                  <a:schemeClr val="dk1"/>
                </a:solidFill>
                <a:latin typeface="Calibri"/>
                <a:ea typeface="Calibri"/>
                <a:cs typeface="Calibri"/>
                <a:sym typeface="Calibri"/>
              </a:rPr>
              <a:t>would be done faster than if it were done without the location being an index.</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1"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0" i="0" u="none">
                <a:solidFill>
                  <a:schemeClr val="dk1"/>
                </a:solidFill>
                <a:latin typeface="Calibri"/>
                <a:ea typeface="Calibri"/>
                <a:cs typeface="Calibri"/>
                <a:sym typeface="Calibri"/>
              </a:rPr>
              <a:t>But indexes should not be abused since:</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0" u="none">
                <a:solidFill>
                  <a:schemeClr val="dk1"/>
                </a:solidFill>
                <a:latin typeface="Calibri"/>
                <a:ea typeface="Calibri"/>
                <a:cs typeface="Calibri"/>
                <a:sym typeface="Calibri"/>
              </a:rPr>
              <a:t>They slow down data insertion and modification operations.</a:t>
            </a:r>
            <a:endParaRPr xmlns:a="http://schemas.openxmlformats.org/drawingml/2006/main"/>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0" u="none">
                <a:solidFill>
                  <a:schemeClr val="dk1"/>
                </a:solidFill>
                <a:latin typeface="Calibri"/>
                <a:ea typeface="Calibri"/>
                <a:cs typeface="Calibri"/>
                <a:sym typeface="Calibri"/>
              </a:rPr>
              <a:t>The database takes up more disk space.</a:t>
            </a:r>
            <a:endParaRPr xmlns:a="http://schemas.openxmlformats.org/drawingml/2006/main"/>
          </a:p>
          <a:p>
            <a:pPr marL="0" marR="0" lvl="0" indent="0" algn="l" rtl="0">
              <a:lnSpc>
                <a:spcPct val="100000"/>
              </a:lnSpc>
              <a:spcBef>
                <a:spcPts val="0"/>
              </a:spcBef>
              <a:spcAft>
                <a:spcPts val="0"/>
              </a:spcAft>
              <a:buNone/>
            </a:pPr>
            <a:endParaRPr sz="2000" b="0" i="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6.1.1 </a:t>
            </a:r>
            <a:r xmlns:a="http://schemas.openxmlformats.org/drawingml/2006/main">
              <a:rPr lang="en" sz="1600" b="1" i="0" u="none">
                <a:solidFill>
                  <a:schemeClr val="dk1"/>
                </a:solidFill>
                <a:latin typeface="Arial"/>
                <a:ea typeface="Arial"/>
                <a:cs typeface="Arial"/>
                <a:sym typeface="Arial"/>
              </a:rPr>
              <a:t>Types of indexes</a:t>
            </a:r>
            <a:endParaRPr xmlns:a="http://schemas.openxmlformats.org/drawingml/2006/main"/>
          </a:p>
        </p:txBody>
      </p:sp>
      <p:sp>
        <p:nvSpPr>
          <p:cNvPr id="184" name="Google Shape;184;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12</a:t>
            </a:fld>
            <a:endParaRPr/>
          </a:p>
        </p:txBody>
      </p:sp>
      <p:sp>
        <p:nvSpPr>
          <p:cNvPr id="185" name="Google Shape;185;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6" name="Google Shape;186;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7" name="Google Shape;187;p24"/>
          <p:cNvSpPr txBox="1"/>
          <p:nvPr/>
        </p:nvSpPr>
        <p:spPr>
          <a:xfrm>
            <a:off x="371475" y="1027112"/>
            <a:ext cx="8143875" cy="544830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sng">
                <a:solidFill>
                  <a:schemeClr val="dk1"/>
                </a:solidFill>
                <a:latin typeface="Calibri"/>
                <a:ea typeface="Calibri"/>
                <a:cs typeface="Calibri"/>
                <a:sym typeface="Calibri"/>
              </a:rPr>
              <a:t>Types of indexes:</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1" i="0" u="none">
                <a:solidFill>
                  <a:schemeClr val="dk1"/>
                </a:solidFill>
                <a:latin typeface="Calibri"/>
                <a:ea typeface="Calibri"/>
                <a:cs typeface="Calibri"/>
                <a:sym typeface="Calibri"/>
              </a:rPr>
              <a:t>PRIMARY KEY</a:t>
            </a:r>
            <a:endParaRPr xmlns:a="http://schemas.openxmlformats.org/drawingml/2006/main"/>
          </a:p>
          <a:p>
            <a:pPr marL="0" marR="0" lvl="0" indent="0" algn="l" rtl="0">
              <a:lnSpc>
                <a:spcPct val="100000"/>
              </a:lnSpc>
              <a:spcBef>
                <a:spcPts val="0"/>
              </a:spcBef>
              <a:spcAft>
                <a:spcPts val="0"/>
              </a:spcAft>
              <a:buClr>
                <a:schemeClr val="dk1"/>
              </a:buClr>
              <a:buSzPts val="2000"/>
              <a:buFont typeface="Noto Sans Symbols"/>
              <a:buNone/>
            </a:pPr>
            <a:endParaRPr sz="2000" b="1"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1" i="0" u="none">
                <a:solidFill>
                  <a:schemeClr val="dk1"/>
                </a:solidFill>
                <a:latin typeface="Calibri"/>
                <a:ea typeface="Calibri"/>
                <a:cs typeface="Calibri"/>
                <a:sym typeface="Calibri"/>
              </a:rPr>
              <a:t>UNIQUE: </a:t>
            </a:r>
            <a:r xmlns:a="http://schemas.openxmlformats.org/drawingml/2006/main">
              <a:rPr lang="en" sz="2000" b="0" i="0" u="none">
                <a:solidFill>
                  <a:schemeClr val="dk1"/>
                </a:solidFill>
                <a:latin typeface="Calibri"/>
                <a:ea typeface="Calibri"/>
                <a:cs typeface="Calibri"/>
                <a:sym typeface="Calibri"/>
              </a:rPr>
              <a:t>Index that does not allow repeated values. Multiple UNIQUE indexes can be declared on a table, and a UNIQUE index can be applied to a single column or multiple columns.</a:t>
            </a:r>
            <a:endParaRPr xmlns:a="http://schemas.openxmlformats.org/drawingml/2006/main" sz="20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1" i="0" u="none">
                <a:solidFill>
                  <a:schemeClr val="dk1"/>
                </a:solidFill>
                <a:latin typeface="Calibri"/>
                <a:ea typeface="Calibri"/>
                <a:cs typeface="Calibri"/>
                <a:sym typeface="Calibri"/>
              </a:rPr>
              <a:t>INDEX: </a:t>
            </a:r>
            <a:r xmlns:a="http://schemas.openxmlformats.org/drawingml/2006/main">
              <a:rPr lang="en" sz="2000" b="0" i="0" u="none">
                <a:solidFill>
                  <a:schemeClr val="dk1"/>
                </a:solidFill>
                <a:latin typeface="Calibri"/>
                <a:ea typeface="Calibri"/>
                <a:cs typeface="Calibri"/>
                <a:sym typeface="Calibri"/>
              </a:rPr>
              <a:t>It is a normal index that supports repeated values.</a:t>
            </a:r>
            <a:endParaRPr xmlns:a="http://schemas.openxmlformats.org/drawingml/2006/main"/>
          </a:p>
          <a:p>
            <a:pPr marL="0" marR="0" lvl="0" indent="0" algn="l" rtl="0">
              <a:lnSpc>
                <a:spcPct val="100000"/>
              </a:lnSpc>
              <a:spcBef>
                <a:spcPts val="0"/>
              </a:spcBef>
              <a:spcAft>
                <a:spcPts val="0"/>
              </a:spcAft>
              <a:buClr>
                <a:schemeClr val="dk1"/>
              </a:buClr>
              <a:buSzPts val="2000"/>
              <a:buFont typeface="Noto Sans Symbols"/>
              <a:buNone/>
            </a:pPr>
            <a:endParaRPr sz="2000" b="0" i="0"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1" i="0" u="none">
                <a:solidFill>
                  <a:schemeClr val="dk1"/>
                </a:solidFill>
                <a:latin typeface="Calibri"/>
                <a:ea typeface="Calibri"/>
                <a:cs typeface="Calibri"/>
                <a:sym typeface="Calibri"/>
              </a:rPr>
              <a:t>FULLTEXT </a:t>
            </a:r>
            <a:r xmlns:a="http://schemas.openxmlformats.org/drawingml/2006/main">
              <a:rPr lang="en" sz="2000" b="0" i="0" u="none">
                <a:solidFill>
                  <a:schemeClr val="dk1"/>
                </a:solidFill>
                <a:latin typeface="Calibri"/>
                <a:ea typeface="Calibri"/>
                <a:cs typeface="Calibri"/>
                <a:sym typeface="Calibri"/>
              </a:rPr>
              <a:t>: These indexes are used to search on text (CHAR, VARCHAR and TEXT). These indexes allow you to search for words within the contents of the columns.</a:t>
            </a:r>
            <a:endParaRPr xmlns:a="http://schemas.openxmlformats.org/drawingml/2006/main"/>
          </a:p>
          <a:p>
            <a:pPr marL="0" marR="0" lvl="0" indent="0" algn="l" rtl="0">
              <a:lnSpc>
                <a:spcPct val="100000"/>
              </a:lnSpc>
              <a:spcBef>
                <a:spcPts val="0"/>
              </a:spcBef>
              <a:spcAft>
                <a:spcPts val="0"/>
              </a:spcAft>
              <a:buClr>
                <a:schemeClr val="dk1"/>
              </a:buClr>
              <a:buSzPts val="2000"/>
              <a:buFont typeface="Noto Sans Symbols"/>
              <a:buNone/>
            </a:pPr>
            <a:endParaRPr sz="2000" b="0" i="1" u="none">
              <a:solidFill>
                <a:schemeClr val="dk1"/>
              </a:solidFill>
              <a:latin typeface="Calibri"/>
              <a:ea typeface="Calibri"/>
              <a:cs typeface="Calibri"/>
              <a:sym typeface="Calibri"/>
            </a:endParaRPr>
          </a:p>
          <a:p>
            <a:pPr xmlns:a="http://schemas.openxmlformats.org/drawingml/2006/main" marL="0" marR="0" lvl="0" indent="-127000" algn="l" rtl="0">
              <a:lnSpc>
                <a:spcPct val="100000"/>
              </a:lnSpc>
              <a:spcBef>
                <a:spcPts val="0"/>
              </a:spcBef>
              <a:spcAft>
                <a:spcPts val="0"/>
              </a:spcAft>
              <a:buClr>
                <a:schemeClr val="dk1"/>
              </a:buClr>
              <a:buSzPts val="2000"/>
              <a:buFont typeface="Noto Sans Symbols"/>
              <a:buChar char="❑"/>
            </a:pPr>
            <a:r xmlns:a="http://schemas.openxmlformats.org/drawingml/2006/main">
              <a:rPr lang="en" sz="2000" b="0" i="1" u="none">
                <a:solidFill>
                  <a:schemeClr val="dk1"/>
                </a:solidFill>
                <a:latin typeface="Calibri"/>
                <a:ea typeface="Calibri"/>
                <a:cs typeface="Calibri"/>
                <a:sym typeface="Calibri"/>
              </a:rPr>
              <a:t>When a FOREIGN KEY is created on a column, that column is set to be INDEX unless it was already declared with some type of index.</a:t>
            </a:r>
            <a:endParaRPr xmlns:a="http://schemas.openxmlformats.org/drawingml/2006/ma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6.1.2 </a:t>
            </a:r>
            <a:r xmlns:a="http://schemas.openxmlformats.org/drawingml/2006/main">
              <a:rPr lang="en" sz="1600" b="1" i="0" u="none">
                <a:solidFill>
                  <a:schemeClr val="dk1"/>
                </a:solidFill>
                <a:latin typeface="Arial"/>
                <a:ea typeface="Arial"/>
                <a:cs typeface="Arial"/>
                <a:sym typeface="Arial"/>
              </a:rPr>
              <a:t>CREATE TABLE statement examples</a:t>
            </a:r>
            <a:endParaRPr xmlns:a="http://schemas.openxmlformats.org/drawingml/2006/main"/>
          </a:p>
        </p:txBody>
      </p:sp>
      <p:sp>
        <p:nvSpPr>
          <p:cNvPr id="193" name="Google Shape;193;p2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13</a:t>
            </a:fld>
            <a:endParaRPr/>
          </a:p>
        </p:txBody>
      </p:sp>
      <p:sp>
        <p:nvSpPr>
          <p:cNvPr id="194" name="Google Shape;194;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5" name="Google Shape;195;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25"/>
          <p:cNvSpPr txBox="1"/>
          <p:nvPr/>
        </p:nvSpPr>
        <p:spPr>
          <a:xfrm>
            <a:off x="371475" y="1027112"/>
            <a:ext cx="8143875" cy="360045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0" i="0" u="none">
                <a:solidFill>
                  <a:schemeClr val="dk1"/>
                </a:solidFill>
                <a:latin typeface="Calibri"/>
                <a:ea typeface="Calibri"/>
                <a:cs typeface="Calibri"/>
                <a:sym typeface="Calibri"/>
              </a:rPr>
              <a:t>Example 2:</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0" i="1" u="none">
                <a:solidFill>
                  <a:schemeClr val="dk1"/>
                </a:solidFill>
                <a:latin typeface="Calibri"/>
                <a:ea typeface="Calibri"/>
                <a:cs typeface="Calibri"/>
                <a:sym typeface="Calibri"/>
              </a:rPr>
              <a:t>Create a tableproffamilias </a:t>
            </a:r>
            <a:r xmlns:a="http://schemas.openxmlformats.org/drawingml/2006/main">
              <a:rPr lang="en" sz="2000" b="1" i="1" u="none">
                <a:solidFill>
                  <a:schemeClr val="dk1"/>
                </a:solidFill>
                <a:latin typeface="Calibri"/>
                <a:ea typeface="Calibri"/>
                <a:cs typeface="Calibri"/>
                <a:sym typeface="Calibri"/>
              </a:rPr>
              <a:t>that </a:t>
            </a:r>
            <a:r xmlns:a="http://schemas.openxmlformats.org/drawingml/2006/main">
              <a:rPr lang="en" sz="2000" b="0" i="1" u="none">
                <a:solidFill>
                  <a:schemeClr val="dk1"/>
                </a:solidFill>
                <a:latin typeface="Calibri"/>
                <a:ea typeface="Calibri"/>
                <a:cs typeface="Calibri"/>
                <a:sym typeface="Calibri"/>
              </a:rPr>
              <a:t>will store the FP professional families. The table has a family code column that is represented with three letters and is PRIMARY KEY and a family name that cannot be repeated,</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1"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CREATE TABLE familiesprof (</a:t>
            </a:r>
            <a:endParaRPr xmlns:a="http://schemas.openxmlformats.org/drawingml/2006/main"/>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familycode CHAR(3) NOT NULL,</a:t>
            </a:r>
            <a:endParaRPr xmlns:a="http://schemas.openxmlformats.org/drawingml/2006/main"/>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familyname VARCHAR(50) NOT NULL,</a:t>
            </a:r>
            <a:endParaRPr xmlns:a="http://schemas.openxmlformats.org/drawingml/2006/main"/>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PRIMARY KEY(family code),</a:t>
            </a:r>
            <a:endParaRPr xmlns:a="http://schemas.openxmlformats.org/drawingml/2006/main"/>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UNIQUE(nomfamily));</a:t>
            </a:r>
            <a:endParaRPr xmlns:a="http://schemas.openxmlformats.org/drawingml/2006/ma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6.1.2 </a:t>
            </a:r>
            <a:r xmlns:a="http://schemas.openxmlformats.org/drawingml/2006/main">
              <a:rPr lang="en" sz="1600" b="1" i="0" u="none">
                <a:solidFill>
                  <a:schemeClr val="dk1"/>
                </a:solidFill>
                <a:latin typeface="Arial"/>
                <a:ea typeface="Arial"/>
                <a:cs typeface="Arial"/>
                <a:sym typeface="Arial"/>
              </a:rPr>
              <a:t>CREATE TABLE statement examples</a:t>
            </a:r>
            <a:endParaRPr xmlns:a="http://schemas.openxmlformats.org/drawingml/2006/main"/>
          </a:p>
        </p:txBody>
      </p:sp>
      <p:sp>
        <p:nvSpPr>
          <p:cNvPr id="202" name="Google Shape;202;p2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14</a:t>
            </a:fld>
            <a:endParaRPr/>
          </a:p>
        </p:txBody>
      </p:sp>
      <p:sp>
        <p:nvSpPr>
          <p:cNvPr id="203" name="Google Shape;203;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4" name="Google Shape;204;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26"/>
          <p:cNvSpPr txBox="1"/>
          <p:nvPr/>
        </p:nvSpPr>
        <p:spPr>
          <a:xfrm>
            <a:off x="371475" y="1027112"/>
            <a:ext cx="8143875" cy="544671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0" i="0" u="none">
                <a:solidFill>
                  <a:schemeClr val="dk1"/>
                </a:solidFill>
                <a:latin typeface="Calibri"/>
                <a:ea typeface="Calibri"/>
                <a:cs typeface="Calibri"/>
                <a:sym typeface="Calibri"/>
              </a:rPr>
              <a:t>Example 3:</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0" i="1" u="none">
                <a:solidFill>
                  <a:schemeClr val="dk1"/>
                </a:solidFill>
                <a:latin typeface="Calibri"/>
                <a:ea typeface="Calibri"/>
                <a:cs typeface="Calibri"/>
                <a:sym typeface="Calibri"/>
              </a:rPr>
              <a:t>Create a </a:t>
            </a:r>
            <a:r xmlns:a="http://schemas.openxmlformats.org/drawingml/2006/main">
              <a:rPr lang="en" sz="2000" b="1" i="1" u="none">
                <a:solidFill>
                  <a:schemeClr val="dk1"/>
                </a:solidFill>
                <a:latin typeface="Calibri"/>
                <a:ea typeface="Calibri"/>
                <a:cs typeface="Calibri"/>
                <a:sym typeface="Calibri"/>
              </a:rPr>
              <a:t>centers table </a:t>
            </a:r>
            <a:r xmlns:a="http://schemas.openxmlformats.org/drawingml/2006/main">
              <a:rPr lang="en" sz="2000" b="0" i="1" u="none">
                <a:solidFill>
                  <a:schemeClr val="dk1"/>
                </a:solidFill>
                <a:latin typeface="Calibri"/>
                <a:ea typeface="Calibri"/>
                <a:cs typeface="Calibri"/>
                <a:sym typeface="Calibri"/>
              </a:rPr>
              <a:t>that has the columns center code, center name, location and units that the center has. The center code is an unsigned integer that is automatically generated by autoincrement. The code is always represented with three figures. The center name does not allow repeated values in the table. In units, 1 is loaded by default. No column allows nulls.</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1"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CREATE TABLE centers (</a:t>
            </a:r>
            <a:endParaRPr xmlns:a="http://schemas.openxmlformats.org/drawingml/2006/main"/>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centercode INT(3) UNSIGNED ZEROFILL NOT NULL AUTO_INCREMENT,</a:t>
            </a:r>
            <a:endParaRPr xmlns:a="http://schemas.openxmlformats.org/drawingml/2006/main"/>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centername VARCHAR(45) NOT NULL,</a:t>
            </a:r>
            <a:endParaRPr xmlns:a="http://schemas.openxmlformats.org/drawingml/2006/main"/>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locality VARCHAR(30) NOT NULL,</a:t>
            </a:r>
            <a:endParaRPr xmlns:a="http://schemas.openxmlformats.org/drawingml/2006/main"/>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units TINYINT NOT NULL DEFAULT 1,</a:t>
            </a:r>
            <a:endParaRPr xmlns:a="http://schemas.openxmlformats.org/drawingml/2006/main"/>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PRIMARY KEY (center code),</a:t>
            </a:r>
            <a:endParaRPr xmlns:a="http://schemas.openxmlformats.org/drawingml/2006/main"/>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UNIQUE uk_centername (centername)</a:t>
            </a:r>
            <a:endParaRPr xmlns:a="http://schemas.openxmlformats.org/drawingml/2006/main"/>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 ;</a:t>
            </a:r>
            <a:endParaRPr xmlns:a="http://schemas.openxmlformats.org/drawingml/2006/ma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7"/>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6.1.2 </a:t>
            </a:r>
            <a:r xmlns:a="http://schemas.openxmlformats.org/drawingml/2006/main">
              <a:rPr lang="en" sz="1600" b="1" i="0" u="none">
                <a:solidFill>
                  <a:schemeClr val="dk1"/>
                </a:solidFill>
                <a:latin typeface="Arial"/>
                <a:ea typeface="Arial"/>
                <a:cs typeface="Arial"/>
                <a:sym typeface="Arial"/>
              </a:rPr>
              <a:t>CREATE TABLE statement examples</a:t>
            </a:r>
            <a:endParaRPr xmlns:a="http://schemas.openxmlformats.org/drawingml/2006/main"/>
          </a:p>
        </p:txBody>
      </p:sp>
      <p:sp>
        <p:nvSpPr>
          <p:cNvPr id="211" name="Google Shape;211;p2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15</a:t>
            </a:fld>
            <a:endParaRPr/>
          </a:p>
        </p:txBody>
      </p:sp>
      <p:sp>
        <p:nvSpPr>
          <p:cNvPr id="212" name="Google Shape;212;p2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3" name="Google Shape;213;p2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4" name="Google Shape;214;p27"/>
          <p:cNvSpPr txBox="1"/>
          <p:nvPr/>
        </p:nvSpPr>
        <p:spPr>
          <a:xfrm>
            <a:off x="371475" y="1027112"/>
            <a:ext cx="8143875" cy="5754687"/>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0" i="0" u="none" dirty="0" err="1">
                <a:solidFill>
                  <a:schemeClr val="dk1"/>
                </a:solidFill>
                <a:latin typeface="Calibri"/>
                <a:ea typeface="Calibri"/>
                <a:cs typeface="Calibri"/>
                <a:sym typeface="Calibri"/>
              </a:rPr>
              <a:t>Example </a:t>
            </a:r>
            <a:r xmlns:a="http://schemas.openxmlformats.org/drawingml/2006/main">
              <a:rPr lang="en" sz="2400" b="0" i="0" u="none" dirty="0">
                <a:solidFill>
                  <a:schemeClr val="dk1"/>
                </a:solidFill>
                <a:latin typeface="Calibri"/>
                <a:ea typeface="Calibri"/>
                <a:cs typeface="Calibri"/>
                <a:sym typeface="Calibri"/>
              </a:rPr>
              <a:t>4:</a:t>
            </a:r>
            <a:endParaRPr xmlns:a="http://schemas.openxmlformats.org/drawingml/2006/main" dirty="0"/>
          </a:p>
          <a:p>
            <a:pPr marL="0" marR="0" lvl="0" indent="0" algn="l" rtl="0">
              <a:lnSpc>
                <a:spcPct val="100000"/>
              </a:lnSpc>
              <a:spcBef>
                <a:spcPts val="0"/>
              </a:spcBef>
              <a:spcAft>
                <a:spcPts val="0"/>
              </a:spcAft>
              <a:buClr>
                <a:schemeClr val="dk1"/>
              </a:buClr>
              <a:buSzPts val="2400"/>
              <a:buFont typeface="Calibri"/>
              <a:buNone/>
            </a:pPr>
            <a:endParaRPr sz="2400" b="0" i="0"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0" i="1" u="none" dirty="0" err="1">
                <a:solidFill>
                  <a:schemeClr val="dk1"/>
                </a:solidFill>
                <a:latin typeface="Calibri"/>
                <a:ea typeface="Calibri"/>
                <a:cs typeface="Calibri"/>
                <a:sym typeface="Calibri"/>
              </a:rPr>
              <a:t>Create</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a</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board</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1" i="1" u="none" dirty="0" err="1">
                <a:solidFill>
                  <a:schemeClr val="dk1"/>
                </a:solidFill>
                <a:latin typeface="Calibri"/>
                <a:ea typeface="Calibri"/>
                <a:cs typeface="Calibri"/>
                <a:sym typeface="Calibri"/>
              </a:rPr>
              <a:t>cycles</a:t>
            </a:r>
            <a:r xmlns:a="http://schemas.openxmlformats.org/drawingml/2006/main">
              <a:rPr lang="en" sz="2000" b="1" i="1" u="none" dirty="0">
                <a:solidFill>
                  <a:schemeClr val="dk1"/>
                </a:solidFill>
                <a:latin typeface="Calibri"/>
                <a:ea typeface="Calibri"/>
                <a:cs typeface="Calibri"/>
                <a:sym typeface="Calibri"/>
              </a:rPr>
              <a:t> </a:t>
            </a:r>
            <a:r xmlns:a="http://schemas.openxmlformats.org/drawingml/2006/main">
              <a:rPr lang="en" sz="2000" b="0" i="1" u="none" dirty="0">
                <a:solidFill>
                  <a:schemeClr val="dk1"/>
                </a:solidFill>
                <a:latin typeface="Calibri"/>
                <a:ea typeface="Calibri"/>
                <a:cs typeface="Calibri"/>
                <a:sym typeface="Calibri"/>
              </a:rPr>
              <a:t>what's wrong </a:t>
            </a:r>
            <a:r xmlns:a="http://schemas.openxmlformats.org/drawingml/2006/main">
              <a:rPr lang="en" sz="2000" b="0" i="1" u="none" dirty="0" err="1">
                <a:solidFill>
                  <a:schemeClr val="dk1"/>
                </a:solidFill>
                <a:latin typeface="Calibri"/>
                <a:ea typeface="Calibri"/>
                <a:cs typeface="Calibri"/>
                <a:sym typeface="Calibri"/>
              </a:rPr>
              <a:t>with it</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everyone </a:t>
            </a:r>
            <a:r xmlns:a="http://schemas.openxmlformats.org/drawingml/2006/main">
              <a:rPr lang="en" sz="2000" b="0" i="1" u="none" dirty="0">
                <a:solidFill>
                  <a:schemeClr val="dk1"/>
                </a:solidFill>
                <a:latin typeface="Calibri"/>
                <a:ea typeface="Calibri"/>
                <a:cs typeface="Calibri"/>
                <a:sym typeface="Calibri"/>
              </a:rPr>
              <a:t>'s </a:t>
            </a:r>
            <a:r xmlns:a="http://schemas.openxmlformats.org/drawingml/2006/main">
              <a:rPr lang="en" sz="2000" b="0" i="1" u="none" dirty="0" err="1">
                <a:solidFill>
                  <a:schemeClr val="dk1"/>
                </a:solidFill>
                <a:latin typeface="Calibri"/>
                <a:ea typeface="Calibri"/>
                <a:cs typeface="Calibri"/>
                <a:sym typeface="Calibri"/>
              </a:rPr>
              <a:t>information</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the</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cycles</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a:solidFill>
                  <a:schemeClr val="dk1"/>
                </a:solidFill>
                <a:latin typeface="Calibri"/>
                <a:ea typeface="Calibri"/>
                <a:cs typeface="Calibri"/>
                <a:sym typeface="Calibri"/>
              </a:rPr>
              <a:t>FP </a:t>
            </a:r>
            <a:r xmlns:a="http://schemas.openxmlformats.org/drawingml/2006/main">
              <a:rPr lang="en" sz="2000" b="0" i="1" u="none" dirty="0" err="1">
                <a:solidFill>
                  <a:schemeClr val="dk1"/>
                </a:solidFill>
                <a:latin typeface="Calibri"/>
                <a:ea typeface="Calibri"/>
                <a:cs typeface="Calibri"/>
                <a:sym typeface="Calibri"/>
              </a:rPr>
              <a:t>training . </a:t>
            </a:r>
            <a:r xmlns:a="http://schemas.openxmlformats.org/drawingml/2006/main">
              <a:rPr lang="en" sz="2000" b="0" i="1" u="none" dirty="0" err="1">
                <a:solidFill>
                  <a:schemeClr val="dk1"/>
                </a:solidFill>
                <a:latin typeface="Calibri"/>
                <a:ea typeface="Calibri"/>
                <a:cs typeface="Calibri"/>
                <a:sym typeface="Calibri"/>
              </a:rPr>
              <a:t>Each</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cycle</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has </a:t>
            </a:r>
            <a:r xmlns:a="http://schemas.openxmlformats.org/drawingml/2006/main">
              <a:rPr lang="en" sz="2000" b="0" i="1" u="none" dirty="0">
                <a:solidFill>
                  <a:schemeClr val="dk1"/>
                </a:solidFill>
                <a:latin typeface="Calibri"/>
                <a:ea typeface="Calibri"/>
                <a:cs typeface="Calibri"/>
                <a:sym typeface="Calibri"/>
              </a:rPr>
              <a:t>a </a:t>
            </a:r>
            <a:r xmlns:a="http://schemas.openxmlformats.org/drawingml/2006/main">
              <a:rPr lang="en" sz="2000" b="0" i="1" u="none" dirty="0" err="1">
                <a:solidFill>
                  <a:schemeClr val="dk1"/>
                </a:solidFill>
                <a:latin typeface="Calibri"/>
                <a:ea typeface="Calibri"/>
                <a:cs typeface="Calibri"/>
                <a:sym typeface="Calibri"/>
              </a:rPr>
              <a:t>code </a:t>
            </a:r>
            <a:r xmlns:a="http://schemas.openxmlformats.org/drawingml/2006/main">
              <a:rPr lang="en" sz="2000" b="0" i="1" u="none" dirty="0">
                <a:solidFill>
                  <a:schemeClr val="dk1"/>
                </a:solidFill>
                <a:latin typeface="Calibri"/>
                <a:ea typeface="Calibri"/>
                <a:cs typeface="Calibri"/>
                <a:sym typeface="Calibri"/>
              </a:rPr>
              <a:t>that </a:t>
            </a:r>
            <a:r xmlns:a="http://schemas.openxmlformats.org/drawingml/2006/main">
              <a:rPr lang="en" sz="2000" b="0" i="1" u="none" dirty="0" err="1">
                <a:solidFill>
                  <a:schemeClr val="dk1"/>
                </a:solidFill>
                <a:latin typeface="Calibri"/>
                <a:ea typeface="Calibri"/>
                <a:cs typeface="Calibri"/>
                <a:sym typeface="Calibri"/>
              </a:rPr>
              <a:t>is a </a:t>
            </a:r>
            <a:r xmlns:a="http://schemas.openxmlformats.org/drawingml/2006/main">
              <a:rPr lang="en" sz="2000" b="0" i="1" u="none" dirty="0" err="1">
                <a:solidFill>
                  <a:schemeClr val="dk1"/>
                </a:solidFill>
                <a:latin typeface="Calibri"/>
                <a:ea typeface="Calibri"/>
                <a:cs typeface="Calibri"/>
                <a:sym typeface="Calibri"/>
              </a:rPr>
              <a:t>primary </a:t>
            </a:r>
            <a:r xmlns:a="http://schemas.openxmlformats.org/drawingml/2006/main">
              <a:rPr lang="en" sz="2000" b="0" i="1" u="none" dirty="0">
                <a:solidFill>
                  <a:schemeClr val="dk1"/>
                </a:solidFill>
                <a:latin typeface="Calibri"/>
                <a:ea typeface="Calibri"/>
                <a:cs typeface="Calibri"/>
                <a:sym typeface="Calibri"/>
              </a:rPr>
              <a:t>key </a:t>
            </a:r>
            <a:r xmlns:a="http://schemas.openxmlformats.org/drawingml/2006/main">
              <a:rPr lang="en" sz="2000" b="0" i="1" u="none" dirty="0">
                <a:solidFill>
                  <a:schemeClr val="dk1"/>
                </a:solidFill>
                <a:latin typeface="Calibri"/>
                <a:ea typeface="Calibri"/>
                <a:cs typeface="Calibri"/>
                <a:sym typeface="Calibri"/>
              </a:rPr>
              <a:t>and that </a:t>
            </a:r>
            <a:r xmlns:a="http://schemas.openxmlformats.org/drawingml/2006/main">
              <a:rPr lang="en" sz="2000" b="0" i="1" u="none" dirty="0" err="1">
                <a:solidFill>
                  <a:schemeClr val="dk1"/>
                </a:solidFill>
                <a:latin typeface="Calibri"/>
                <a:ea typeface="Calibri"/>
                <a:cs typeface="Calibri"/>
                <a:sym typeface="Calibri"/>
              </a:rPr>
              <a:t>is</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formed</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by </a:t>
            </a:r>
            <a:r xmlns:a="http://schemas.openxmlformats.org/drawingml/2006/main">
              <a:rPr lang="en" sz="2000" b="0" i="1" u="none" dirty="0">
                <a:solidFill>
                  <a:schemeClr val="dk1"/>
                </a:solidFill>
                <a:latin typeface="Calibri"/>
                <a:ea typeface="Calibri"/>
                <a:cs typeface="Calibri"/>
                <a:sym typeface="Calibri"/>
              </a:rPr>
              <a:t>the </a:t>
            </a:r>
            <a:r xmlns:a="http://schemas.openxmlformats.org/drawingml/2006/main">
              <a:rPr lang="en" sz="2000" b="0" i="1" u="none" dirty="0" err="1">
                <a:solidFill>
                  <a:schemeClr val="dk1"/>
                </a:solidFill>
                <a:latin typeface="Calibri"/>
                <a:ea typeface="Calibri"/>
                <a:cs typeface="Calibri"/>
                <a:sym typeface="Calibri"/>
              </a:rPr>
              <a:t>code </a:t>
            </a:r>
            <a:r xmlns:a="http://schemas.openxmlformats.org/drawingml/2006/main">
              <a:rPr lang="en" sz="2000" b="0" i="1" u="none" dirty="0">
                <a:solidFill>
                  <a:schemeClr val="dk1"/>
                </a:solidFill>
                <a:latin typeface="Calibri"/>
                <a:ea typeface="Calibri"/>
                <a:cs typeface="Calibri"/>
                <a:sym typeface="Calibri"/>
              </a:rPr>
              <a:t>of the </a:t>
            </a:r>
            <a:r xmlns:a="http://schemas.openxmlformats.org/drawingml/2006/main">
              <a:rPr lang="en" sz="2000" b="0" i="1" u="none" dirty="0" err="1">
                <a:solidFill>
                  <a:schemeClr val="dk1"/>
                </a:solidFill>
                <a:latin typeface="Calibri"/>
                <a:ea typeface="Calibri"/>
                <a:cs typeface="Calibri"/>
                <a:sym typeface="Calibri"/>
              </a:rPr>
              <a:t>family </a:t>
            </a:r>
            <a:r xmlns:a="http://schemas.openxmlformats.org/drawingml/2006/main">
              <a:rPr lang="en" sz="2000" b="0" i="1" u="none" dirty="0">
                <a:solidFill>
                  <a:schemeClr val="dk1"/>
                </a:solidFill>
                <a:latin typeface="Calibri"/>
                <a:ea typeface="Calibri"/>
                <a:cs typeface="Calibri"/>
                <a:sym typeface="Calibri"/>
              </a:rPr>
              <a:t>to which </a:t>
            </a:r>
            <a:r xmlns:a="http://schemas.openxmlformats.org/drawingml/2006/main">
              <a:rPr lang="en" sz="2000" b="0" i="1" u="none" dirty="0" err="1">
                <a:solidFill>
                  <a:schemeClr val="dk1"/>
                </a:solidFill>
                <a:latin typeface="Calibri"/>
                <a:ea typeface="Calibri"/>
                <a:cs typeface="Calibri"/>
                <a:sym typeface="Calibri"/>
              </a:rPr>
              <a:t>it belongs </a:t>
            </a:r>
            <a:r xmlns:a="http://schemas.openxmlformats.org/drawingml/2006/main">
              <a:rPr lang="en" sz="2000" b="0" i="1" u="none" dirty="0">
                <a:solidFill>
                  <a:schemeClr val="dk1"/>
                </a:solidFill>
                <a:latin typeface="Calibri"/>
                <a:ea typeface="Calibri"/>
                <a:cs typeface="Calibri"/>
                <a:sym typeface="Calibri"/>
              </a:rPr>
              <a:t>and a </a:t>
            </a:r>
            <a:r xmlns:a="http://schemas.openxmlformats.org/drawingml/2006/main">
              <a:rPr lang="en" sz="2000" b="0" i="1" u="none" dirty="0" err="1">
                <a:solidFill>
                  <a:schemeClr val="dk1"/>
                </a:solidFill>
                <a:latin typeface="Calibri"/>
                <a:ea typeface="Calibri"/>
                <a:cs typeface="Calibri"/>
                <a:sym typeface="Calibri"/>
              </a:rPr>
              <a:t>number </a:t>
            </a:r>
            <a:r xmlns:a="http://schemas.openxmlformats.org/drawingml/2006/main">
              <a:rPr lang="en" sz="2000" b="0" i="1" u="none" dirty="0">
                <a:solidFill>
                  <a:schemeClr val="dk1"/>
                </a:solidFill>
                <a:latin typeface="Calibri"/>
                <a:ea typeface="Calibri"/>
                <a:cs typeface="Calibri"/>
                <a:sym typeface="Calibri"/>
              </a:rPr>
              <a:t>of </a:t>
            </a:r>
            <a:r xmlns:a="http://schemas.openxmlformats.org/drawingml/2006/main">
              <a:rPr lang="en" sz="2000" b="0" i="1" u="none" dirty="0" err="1">
                <a:solidFill>
                  <a:schemeClr val="dk1"/>
                </a:solidFill>
                <a:latin typeface="Calibri"/>
                <a:ea typeface="Calibri"/>
                <a:cs typeface="Calibri"/>
                <a:sym typeface="Calibri"/>
              </a:rPr>
              <a:t>three</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figures </a:t>
            </a:r>
            <a:r xmlns:a="http://schemas.openxmlformats.org/drawingml/2006/main">
              <a:rPr lang="en" sz="2000" b="0" i="1" u="none" dirty="0">
                <a:solidFill>
                  <a:schemeClr val="dk1"/>
                </a:solidFill>
                <a:latin typeface="Calibri"/>
                <a:ea typeface="Calibri"/>
                <a:cs typeface="Calibri"/>
                <a:sym typeface="Calibri"/>
              </a:rPr>
              <a:t>that are </a:t>
            </a:r>
            <a:r xmlns:a="http://schemas.openxmlformats.org/drawingml/2006/main">
              <a:rPr lang="en" sz="2000" b="0" i="1" u="none" dirty="0" err="1">
                <a:solidFill>
                  <a:schemeClr val="dk1"/>
                </a:solidFill>
                <a:latin typeface="Calibri"/>
                <a:ea typeface="Calibri"/>
                <a:cs typeface="Calibri"/>
                <a:sym typeface="Calibri"/>
              </a:rPr>
              <a:t>filled </a:t>
            </a:r>
            <a:r xmlns:a="http://schemas.openxmlformats.org/drawingml/2006/main">
              <a:rPr lang="en" sz="2000" b="0" i="1" u="none" dirty="0">
                <a:solidFill>
                  <a:schemeClr val="dk1"/>
                </a:solidFill>
                <a:latin typeface="Calibri"/>
                <a:ea typeface="Calibri"/>
                <a:cs typeface="Calibri"/>
                <a:sym typeface="Calibri"/>
              </a:rPr>
              <a:t>with zeros for non- </a:t>
            </a:r>
            <a:r xmlns:a="http://schemas.openxmlformats.org/drawingml/2006/main">
              <a:rPr lang="en" sz="2000" b="0" i="1" u="none" dirty="0" err="1">
                <a:solidFill>
                  <a:schemeClr val="dk1"/>
                </a:solidFill>
                <a:latin typeface="Calibri"/>
                <a:ea typeface="Calibri"/>
                <a:cs typeface="Calibri"/>
                <a:sym typeface="Calibri"/>
              </a:rPr>
              <a:t>significant ones </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Furthermore, </a:t>
            </a:r>
            <a:r xmlns:a="http://schemas.openxmlformats.org/drawingml/2006/main">
              <a:rPr lang="en" sz="2000" b="0" i="1" u="none" dirty="0">
                <a:solidFill>
                  <a:schemeClr val="dk1"/>
                </a:solidFill>
                <a:latin typeface="Calibri"/>
                <a:ea typeface="Calibri"/>
                <a:cs typeface="Calibri"/>
                <a:sym typeface="Calibri"/>
              </a:rPr>
              <a:t>a </a:t>
            </a:r>
            <a:r xmlns:a="http://schemas.openxmlformats.org/drawingml/2006/main">
              <a:rPr lang="en" sz="2000" b="0" i="1" u="none" dirty="0" err="1">
                <a:solidFill>
                  <a:schemeClr val="dk1"/>
                </a:solidFill>
                <a:latin typeface="Calibri"/>
                <a:ea typeface="Calibri"/>
                <a:cs typeface="Calibri"/>
                <a:sym typeface="Calibri"/>
              </a:rPr>
              <a:t>cycle</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has </a:t>
            </a:r>
            <a:r xmlns:a="http://schemas.openxmlformats.org/drawingml/2006/main">
              <a:rPr lang="en" sz="2000" b="0" i="1" u="none" dirty="0">
                <a:solidFill>
                  <a:schemeClr val="dk1"/>
                </a:solidFill>
                <a:latin typeface="Calibri"/>
                <a:ea typeface="Calibri"/>
                <a:cs typeface="Calibri"/>
                <a:sym typeface="Calibri"/>
              </a:rPr>
              <a:t>a </a:t>
            </a:r>
            <a:r xmlns:a="http://schemas.openxmlformats.org/drawingml/2006/main">
              <a:rPr lang="en" sz="2000" b="0" i="1" u="none" dirty="0" err="1">
                <a:solidFill>
                  <a:schemeClr val="dk1"/>
                </a:solidFill>
                <a:latin typeface="Calibri"/>
                <a:ea typeface="Calibri"/>
                <a:cs typeface="Calibri"/>
                <a:sym typeface="Calibri"/>
              </a:rPr>
              <a:t>name </a:t>
            </a:r>
            <a:r xmlns:a="http://schemas.openxmlformats.org/drawingml/2006/main">
              <a:rPr lang="en" sz="2000" b="0" i="1" u="none" dirty="0">
                <a:solidFill>
                  <a:schemeClr val="dk1"/>
                </a:solidFill>
                <a:latin typeface="Calibri"/>
                <a:ea typeface="Calibri"/>
                <a:cs typeface="Calibri"/>
                <a:sym typeface="Calibri"/>
              </a:rPr>
              <a:t>of up to 100 </a:t>
            </a:r>
            <a:r xmlns:a="http://schemas.openxmlformats.org/drawingml/2006/main">
              <a:rPr lang="en" sz="2000" b="0" i="1" u="none" dirty="0" err="1">
                <a:solidFill>
                  <a:schemeClr val="dk1"/>
                </a:solidFill>
                <a:latin typeface="Calibri"/>
                <a:ea typeface="Calibri"/>
                <a:cs typeface="Calibri"/>
                <a:sym typeface="Calibri"/>
              </a:rPr>
              <a:t>characters </a:t>
            </a:r>
            <a:r xmlns:a="http://schemas.openxmlformats.org/drawingml/2006/main">
              <a:rPr lang="en" sz="2000" b="0" i="1" u="none" dirty="0">
                <a:solidFill>
                  <a:schemeClr val="dk1"/>
                </a:solidFill>
                <a:latin typeface="Calibri"/>
                <a:ea typeface="Calibri"/>
                <a:cs typeface="Calibri"/>
                <a:sym typeface="Calibri"/>
              </a:rPr>
              <a:t>and with </a:t>
            </a:r>
            <a:r xmlns:a="http://schemas.openxmlformats.org/drawingml/2006/main">
              <a:rPr lang="en" sz="2000" b="0" i="1" u="none" dirty="0" err="1">
                <a:solidFill>
                  <a:schemeClr val="dk1"/>
                </a:solidFill>
                <a:latin typeface="Calibri"/>
                <a:ea typeface="Calibri"/>
                <a:cs typeface="Calibri"/>
                <a:sym typeface="Calibri"/>
              </a:rPr>
              <a:t>a</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letter </a:t>
            </a:r>
            <a:r xmlns:a="http://schemas.openxmlformats.org/drawingml/2006/main">
              <a:rPr lang="en" sz="2000" b="0" i="1" u="none" dirty="0">
                <a:solidFill>
                  <a:schemeClr val="dk1"/>
                </a:solidFill>
                <a:latin typeface="Calibri"/>
                <a:ea typeface="Calibri"/>
                <a:cs typeface="Calibri"/>
                <a:sym typeface="Calibri"/>
              </a:rPr>
              <a:t>indicated </a:t>
            </a:r>
            <a:r xmlns:a="http://schemas.openxmlformats.org/drawingml/2006/main">
              <a:rPr lang="en" sz="2000" b="0" i="1" u="none" dirty="0" err="1">
                <a:solidFill>
                  <a:schemeClr val="dk1"/>
                </a:solidFill>
                <a:latin typeface="Calibri"/>
                <a:ea typeface="Calibri"/>
                <a:cs typeface="Calibri"/>
                <a:sym typeface="Calibri"/>
              </a:rPr>
              <a:t>_</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Yeah</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It is </a:t>
            </a:r>
            <a:r xmlns:a="http://schemas.openxmlformats.org/drawingml/2006/main">
              <a:rPr lang="en" sz="2000" b="0" i="1" u="none" dirty="0">
                <a:solidFill>
                  <a:schemeClr val="dk1"/>
                </a:solidFill>
                <a:latin typeface="Calibri"/>
                <a:ea typeface="Calibri"/>
                <a:cs typeface="Calibri"/>
                <a:sym typeface="Calibri"/>
              </a:rPr>
              <a:t>a </a:t>
            </a:r>
            <a:r xmlns:a="http://schemas.openxmlformats.org/drawingml/2006/main">
              <a:rPr lang="en" sz="2000" b="0" i="1" u="none" dirty="0">
                <a:solidFill>
                  <a:schemeClr val="dk1"/>
                </a:solidFill>
                <a:latin typeface="Calibri"/>
                <a:ea typeface="Calibri"/>
                <a:cs typeface="Calibri"/>
                <a:sym typeface="Calibri"/>
              </a:rPr>
              <a:t>higher, </a:t>
            </a:r>
            <a:r xmlns:a="http://schemas.openxmlformats.org/drawingml/2006/main">
              <a:rPr lang="en" sz="2000" b="0" i="1" u="none" dirty="0" err="1">
                <a:solidFill>
                  <a:schemeClr val="dk1"/>
                </a:solidFill>
                <a:latin typeface="Calibri"/>
                <a:ea typeface="Calibri"/>
                <a:cs typeface="Calibri"/>
                <a:sym typeface="Calibri"/>
              </a:rPr>
              <a:t>intermediate or </a:t>
            </a:r>
            <a:r xmlns:a="http://schemas.openxmlformats.org/drawingml/2006/main">
              <a:rPr lang="en" sz="2000" b="0" i="1" u="none" dirty="0" err="1">
                <a:solidFill>
                  <a:schemeClr val="dk1"/>
                </a:solidFill>
                <a:latin typeface="Calibri"/>
                <a:ea typeface="Calibri"/>
                <a:cs typeface="Calibri"/>
                <a:sym typeface="Calibri"/>
              </a:rPr>
              <a:t>basic </a:t>
            </a:r>
            <a:r xmlns:a="http://schemas.openxmlformats.org/drawingml/2006/main">
              <a:rPr lang="en" sz="2000" b="0" i="1" u="none" dirty="0">
                <a:solidFill>
                  <a:schemeClr val="dk1"/>
                </a:solidFill>
                <a:latin typeface="Calibri"/>
                <a:ea typeface="Calibri"/>
                <a:cs typeface="Calibri"/>
                <a:sym typeface="Calibri"/>
              </a:rPr>
              <a:t>FP </a:t>
            </a:r>
            <a:r xmlns:a="http://schemas.openxmlformats.org/drawingml/2006/main">
              <a:rPr lang="en" sz="2000" b="0" i="1" u="none" dirty="0" err="1">
                <a:solidFill>
                  <a:schemeClr val="dk1"/>
                </a:solidFill>
                <a:latin typeface="Calibri"/>
                <a:ea typeface="Calibri"/>
                <a:cs typeface="Calibri"/>
                <a:sym typeface="Calibri"/>
              </a:rPr>
              <a:t>degree </a:t>
            </a:r>
            <a:r xmlns:a="http://schemas.openxmlformats.org/drawingml/2006/main">
              <a:rPr lang="en" sz="2000" b="0" i="1" u="none" dirty="0">
                <a:solidFill>
                  <a:schemeClr val="dk1"/>
                </a:solidFill>
                <a:latin typeface="Calibri"/>
                <a:ea typeface="Calibri"/>
                <a:cs typeface="Calibri"/>
                <a:sym typeface="Calibri"/>
              </a:rPr>
              <a:t>. The </a:t>
            </a:r>
            <a:r xmlns:a="http://schemas.openxmlformats.org/drawingml/2006/main">
              <a:rPr lang="en" sz="2000" b="0" i="1" u="none" dirty="0" err="1">
                <a:solidFill>
                  <a:schemeClr val="dk1"/>
                </a:solidFill>
                <a:latin typeface="Calibri"/>
                <a:ea typeface="Calibri"/>
                <a:cs typeface="Calibri"/>
                <a:sym typeface="Calibri"/>
              </a:rPr>
              <a:t>degree </a:t>
            </a:r>
            <a:r xmlns:a="http://schemas.openxmlformats.org/drawingml/2006/main">
              <a:rPr lang="en" sz="2000" b="0" i="1" u="none" dirty="0">
                <a:solidFill>
                  <a:schemeClr val="dk1"/>
                </a:solidFill>
                <a:latin typeface="Calibri"/>
                <a:ea typeface="Calibri"/>
                <a:cs typeface="Calibri"/>
                <a:sym typeface="Calibri"/>
              </a:rPr>
              <a:t>of </a:t>
            </a:r>
            <a:r xmlns:a="http://schemas.openxmlformats.org/drawingml/2006/main">
              <a:rPr lang="en" sz="2000" b="0" i="1" u="none" dirty="0" err="1">
                <a:solidFill>
                  <a:schemeClr val="dk1"/>
                </a:solidFill>
                <a:latin typeface="Calibri"/>
                <a:ea typeface="Calibri"/>
                <a:cs typeface="Calibri"/>
                <a:sym typeface="Calibri"/>
              </a:rPr>
              <a:t>cycle</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admits</a:t>
            </a:r>
            <a:r xmlns:a="http://schemas.openxmlformats.org/drawingml/2006/main">
              <a:rPr lang="en" sz="2000" b="0" i="1" u="none" dirty="0">
                <a:solidFill>
                  <a:schemeClr val="dk1"/>
                </a:solidFill>
                <a:latin typeface="Calibri"/>
                <a:ea typeface="Calibri"/>
                <a:cs typeface="Calibri"/>
                <a:sym typeface="Calibri"/>
              </a:rPr>
              <a:t> </a:t>
            </a:r>
            <a:r xmlns:a="http://schemas.openxmlformats.org/drawingml/2006/main">
              <a:rPr lang="en" sz="2000" b="0" i="1" u="none" dirty="0" err="1">
                <a:solidFill>
                  <a:schemeClr val="dk1"/>
                </a:solidFill>
                <a:latin typeface="Calibri"/>
                <a:ea typeface="Calibri"/>
                <a:cs typeface="Calibri"/>
                <a:sym typeface="Calibri"/>
              </a:rPr>
              <a:t>null </a:t>
            </a:r>
            <a:r xmlns:a="http://schemas.openxmlformats.org/drawingml/2006/main">
              <a:rPr lang="en" sz="2000" b="0" i="1" u="none" dirty="0">
                <a:solidFill>
                  <a:schemeClr val="dk1"/>
                </a:solidFill>
                <a:latin typeface="Calibri"/>
                <a:ea typeface="Calibri"/>
                <a:cs typeface="Calibri"/>
                <a:sym typeface="Calibri"/>
              </a:rPr>
              <a:t>.</a:t>
            </a:r>
            <a:endParaRPr xmlns:a="http://schemas.openxmlformats.org/drawingml/2006/main" dirty="0"/>
          </a:p>
          <a:p>
            <a:pPr marL="0" marR="0" lvl="0" indent="0" algn="l" rtl="0">
              <a:lnSpc>
                <a:spcPct val="100000"/>
              </a:lnSpc>
              <a:spcBef>
                <a:spcPts val="0"/>
              </a:spcBef>
              <a:spcAft>
                <a:spcPts val="0"/>
              </a:spcAft>
              <a:buClr>
                <a:schemeClr val="dk1"/>
              </a:buClr>
              <a:buSzPts val="2000"/>
              <a:buFont typeface="Calibri"/>
              <a:buNone/>
            </a:pPr>
            <a:endParaRPr sz="2000" b="0" i="1"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dirty="0">
                <a:solidFill>
                  <a:srgbClr val="C00000"/>
                </a:solidFill>
                <a:latin typeface="Calibri"/>
                <a:ea typeface="Calibri"/>
                <a:cs typeface="Calibri"/>
                <a:sym typeface="Calibri"/>
              </a:rPr>
              <a:t>CREATE TABLE </a:t>
            </a:r>
            <a:r xmlns:a="http://schemas.openxmlformats.org/drawingml/2006/main">
              <a:rPr lang="en" sz="2000" b="0" i="1" u="none" dirty="0" err="1">
                <a:solidFill>
                  <a:srgbClr val="C00000"/>
                </a:solidFill>
                <a:latin typeface="Calibri"/>
                <a:ea typeface="Calibri"/>
                <a:cs typeface="Calibri"/>
                <a:sym typeface="Calibri"/>
              </a:rPr>
              <a:t>loops </a:t>
            </a:r>
            <a:r xmlns:a="http://schemas.openxmlformats.org/drawingml/2006/main">
              <a:rPr lang="en" sz="2000" b="0" i="1" u="none" dirty="0">
                <a:solidFill>
                  <a:srgbClr val="C00000"/>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dirty="0">
                <a:solidFill>
                  <a:srgbClr val="C00000"/>
                </a:solidFill>
                <a:latin typeface="Calibri"/>
                <a:ea typeface="Calibri"/>
                <a:cs typeface="Calibri"/>
                <a:sym typeface="Calibri"/>
              </a:rPr>
              <a:t>   </a:t>
            </a:r>
            <a:r xmlns:a="http://schemas.openxmlformats.org/drawingml/2006/main">
              <a:rPr lang="en" sz="2000" b="0" i="1" u="none" dirty="0" err="1">
                <a:solidFill>
                  <a:srgbClr val="C00000"/>
                </a:solidFill>
                <a:latin typeface="Calibri"/>
                <a:ea typeface="Calibri"/>
                <a:cs typeface="Calibri"/>
                <a:sym typeface="Calibri"/>
              </a:rPr>
              <a:t>family </a:t>
            </a:r>
            <a:r xmlns:a="http://schemas.openxmlformats.org/drawingml/2006/main">
              <a:rPr lang="en" sz="2000" b="0" i="1" u="none" dirty="0">
                <a:solidFill>
                  <a:srgbClr val="C00000"/>
                </a:solidFill>
                <a:latin typeface="Calibri"/>
                <a:ea typeface="Calibri"/>
                <a:cs typeface="Calibri"/>
                <a:sym typeface="Calibri"/>
              </a:rPr>
              <a:t>char(3) NOT NULL,</a:t>
            </a:r>
            <a:endParaRPr xmlns:a="http://schemas.openxmlformats.org/drawingml/2006/main" dirty="0"/>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dirty="0">
                <a:solidFill>
                  <a:srgbClr val="C00000"/>
                </a:solidFill>
                <a:latin typeface="Calibri"/>
                <a:ea typeface="Calibri"/>
                <a:cs typeface="Calibri"/>
                <a:sym typeface="Calibri"/>
              </a:rPr>
              <a:t>   </a:t>
            </a:r>
            <a:r xmlns:a="http://schemas.openxmlformats.org/drawingml/2006/main">
              <a:rPr lang="en" sz="2000" b="0" i="1" u="none" dirty="0" err="1">
                <a:solidFill>
                  <a:srgbClr val="C00000"/>
                </a:solidFill>
                <a:latin typeface="Calibri"/>
                <a:ea typeface="Calibri"/>
                <a:cs typeface="Calibri"/>
                <a:sym typeface="Calibri"/>
              </a:rPr>
              <a:t>number</a:t>
            </a:r>
            <a:r xmlns:a="http://schemas.openxmlformats.org/drawingml/2006/main">
              <a:rPr lang="en" sz="2000" b="0" i="1" u="none" dirty="0">
                <a:solidFill>
                  <a:srgbClr val="C00000"/>
                </a:solidFill>
                <a:latin typeface="Calibri"/>
                <a:ea typeface="Calibri"/>
                <a:cs typeface="Calibri"/>
                <a:sym typeface="Calibri"/>
              </a:rPr>
              <a:t> </a:t>
            </a:r>
            <a:r xmlns:a="http://schemas.openxmlformats.org/drawingml/2006/main">
              <a:rPr lang="en" sz="2000" b="0" i="1" u="none" dirty="0" err="1">
                <a:solidFill>
                  <a:srgbClr val="C00000"/>
                </a:solidFill>
                <a:latin typeface="Calibri"/>
                <a:ea typeface="Calibri"/>
                <a:cs typeface="Calibri"/>
                <a:sym typeface="Calibri"/>
              </a:rPr>
              <a:t>int </a:t>
            </a:r>
            <a:r xmlns:a="http://schemas.openxmlformats.org/drawingml/2006/main">
              <a:rPr lang="en" sz="2000" b="0" i="1" u="none" dirty="0">
                <a:solidFill>
                  <a:srgbClr val="C00000"/>
                </a:solidFill>
                <a:latin typeface="Calibri"/>
                <a:ea typeface="Calibri"/>
                <a:cs typeface="Calibri"/>
                <a:sym typeface="Calibri"/>
              </a:rPr>
              <a:t>(3) unsigned </a:t>
            </a:r>
            <a:r xmlns:a="http://schemas.openxmlformats.org/drawingml/2006/main">
              <a:rPr lang="en" sz="2000" b="0" i="1" u="none" dirty="0" err="1">
                <a:solidFill>
                  <a:srgbClr val="C00000"/>
                </a:solidFill>
                <a:latin typeface="Calibri"/>
                <a:ea typeface="Calibri"/>
                <a:cs typeface="Calibri"/>
                <a:sym typeface="Calibri"/>
              </a:rPr>
              <a:t>zerofill </a:t>
            </a:r>
            <a:r xmlns:a="http://schemas.openxmlformats.org/drawingml/2006/main">
              <a:rPr lang="en" sz="2000" b="0" i="1" u="none" dirty="0">
                <a:solidFill>
                  <a:srgbClr val="C00000"/>
                </a:solidFill>
                <a:latin typeface="Calibri"/>
                <a:ea typeface="Calibri"/>
                <a:cs typeface="Calibri"/>
                <a:sym typeface="Calibri"/>
              </a:rPr>
              <a:t>NOT NULL,</a:t>
            </a:r>
            <a:endParaRPr xmlns:a="http://schemas.openxmlformats.org/drawingml/2006/main" dirty="0"/>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dirty="0">
                <a:solidFill>
                  <a:srgbClr val="C00000"/>
                </a:solidFill>
                <a:latin typeface="Calibri"/>
                <a:ea typeface="Calibri"/>
                <a:cs typeface="Calibri"/>
                <a:sym typeface="Calibri"/>
              </a:rPr>
              <a:t>   </a:t>
            </a:r>
            <a:r xmlns:a="http://schemas.openxmlformats.org/drawingml/2006/main">
              <a:rPr lang="en" sz="2000" b="0" i="1" u="none" dirty="0" err="1">
                <a:solidFill>
                  <a:srgbClr val="C00000"/>
                </a:solidFill>
                <a:latin typeface="Calibri"/>
                <a:ea typeface="Calibri"/>
                <a:cs typeface="Calibri"/>
                <a:sym typeface="Calibri"/>
              </a:rPr>
              <a:t>cyclename </a:t>
            </a:r>
            <a:r xmlns:a="http://schemas.openxmlformats.org/drawingml/2006/main">
              <a:rPr lang="en" sz="2000" b="0" i="1" u="none" dirty="0">
                <a:solidFill>
                  <a:srgbClr val="C00000"/>
                </a:solidFill>
                <a:latin typeface="Calibri"/>
                <a:ea typeface="Calibri"/>
                <a:cs typeface="Calibri"/>
                <a:sym typeface="Calibri"/>
              </a:rPr>
              <a:t>varchar(100) NOT NULL,</a:t>
            </a:r>
            <a:endParaRPr xmlns:a="http://schemas.openxmlformats.org/drawingml/2006/main" dirty="0"/>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dirty="0">
                <a:solidFill>
                  <a:srgbClr val="C00000"/>
                </a:solidFill>
                <a:latin typeface="Calibri"/>
                <a:ea typeface="Calibri"/>
                <a:cs typeface="Calibri"/>
                <a:sym typeface="Calibri"/>
              </a:rPr>
              <a:t>   </a:t>
            </a:r>
            <a:r xmlns:a="http://schemas.openxmlformats.org/drawingml/2006/main">
              <a:rPr lang="en" sz="2000" b="0" i="1" u="none" dirty="0" err="1">
                <a:solidFill>
                  <a:srgbClr val="C00000"/>
                </a:solidFill>
                <a:latin typeface="Calibri"/>
                <a:ea typeface="Calibri"/>
                <a:cs typeface="Calibri"/>
                <a:sym typeface="Calibri"/>
              </a:rPr>
              <a:t>degree </a:t>
            </a:r>
            <a:r xmlns:a="http://schemas.openxmlformats.org/drawingml/2006/main">
              <a:rPr lang="en" sz="2000" b="0" i="1" u="none" dirty="0">
                <a:solidFill>
                  <a:srgbClr val="C00000"/>
                </a:solidFill>
                <a:latin typeface="Calibri"/>
                <a:ea typeface="Calibri"/>
                <a:cs typeface="Calibri"/>
                <a:sym typeface="Calibri"/>
              </a:rPr>
              <a:t>char(1),</a:t>
            </a:r>
            <a:endParaRPr xmlns:a="http://schemas.openxmlformats.org/drawingml/2006/main" dirty="0"/>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dirty="0">
                <a:solidFill>
                  <a:srgbClr val="C00000"/>
                </a:solidFill>
                <a:latin typeface="Calibri"/>
                <a:ea typeface="Calibri"/>
                <a:cs typeface="Calibri"/>
                <a:sym typeface="Calibri"/>
              </a:rPr>
              <a:t>PRIMARY KEY ( </a:t>
            </a:r>
            <a:r xmlns:a="http://schemas.openxmlformats.org/drawingml/2006/main">
              <a:rPr lang="en" sz="2000" b="0" i="1" u="none" dirty="0" err="1">
                <a:solidFill>
                  <a:srgbClr val="C00000"/>
                </a:solidFill>
                <a:latin typeface="Calibri"/>
                <a:ea typeface="Calibri"/>
                <a:cs typeface="Calibri"/>
                <a:sym typeface="Calibri"/>
              </a:rPr>
              <a:t>family, number </a:t>
            </a:r>
            <a:r xmlns:a="http://schemas.openxmlformats.org/drawingml/2006/main">
              <a:rPr lang="en" sz="2000" b="0" i="1" u="none" dirty="0">
                <a:solidFill>
                  <a:srgbClr val="C00000"/>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dirty="0">
                <a:solidFill>
                  <a:srgbClr val="C00000"/>
                </a:solidFill>
                <a:latin typeface="Calibri"/>
                <a:ea typeface="Calibri"/>
                <a:cs typeface="Calibri"/>
                <a:sym typeface="Calibri"/>
              </a:rPr>
              <a:t>CONSTRAINT </a:t>
            </a:r>
            <a:r xmlns:a="http://schemas.openxmlformats.org/drawingml/2006/main">
              <a:rPr lang="en" sz="2000" b="0" i="1" u="none" dirty="0" err="1">
                <a:solidFill>
                  <a:srgbClr val="C00000"/>
                </a:solidFill>
                <a:latin typeface="Calibri"/>
                <a:ea typeface="Calibri"/>
                <a:cs typeface="Calibri"/>
                <a:sym typeface="Calibri"/>
              </a:rPr>
              <a:t>fk_ciclos_familias </a:t>
            </a:r>
            <a:r xmlns:a="http://schemas.openxmlformats.org/drawingml/2006/main">
              <a:rPr lang="en" sz="2000" b="0" i="1" u="none" dirty="0">
                <a:solidFill>
                  <a:srgbClr val="C00000"/>
                </a:solidFill>
                <a:latin typeface="Calibri"/>
                <a:ea typeface="Calibri"/>
                <a:cs typeface="Calibri"/>
                <a:sym typeface="Calibri"/>
              </a:rPr>
              <a:t>FOREIGN KEY ( </a:t>
            </a:r>
            <a:r xmlns:a="http://schemas.openxmlformats.org/drawingml/2006/main">
              <a:rPr lang="en" sz="2000" b="0" i="1" u="none" dirty="0" err="1">
                <a:solidFill>
                  <a:srgbClr val="C00000"/>
                </a:solidFill>
                <a:latin typeface="Calibri"/>
                <a:ea typeface="Calibri"/>
                <a:cs typeface="Calibri"/>
                <a:sym typeface="Calibri"/>
              </a:rPr>
              <a:t>familia </a:t>
            </a:r>
            <a:r xmlns:a="http://schemas.openxmlformats.org/drawingml/2006/main">
              <a:rPr lang="en" sz="2000" b="0" i="1" u="none" dirty="0">
                <a:solidFill>
                  <a:srgbClr val="C00000"/>
                </a:solidFill>
                <a:latin typeface="Calibri"/>
                <a:ea typeface="Calibri"/>
                <a:cs typeface="Calibri"/>
                <a:sym typeface="Calibri"/>
              </a:rPr>
              <a:t>) REFERENCESfamiliasprof </a:t>
            </a:r>
            <a:r xmlns:a="http://schemas.openxmlformats.org/drawingml/2006/main">
              <a:rPr lang="en" sz="2000" b="0" i="1" u="none" dirty="0" err="1">
                <a:solidFill>
                  <a:srgbClr val="C00000"/>
                </a:solidFill>
                <a:latin typeface="Calibri"/>
                <a:ea typeface="Calibri"/>
                <a:cs typeface="Calibri"/>
                <a:sym typeface="Calibri"/>
              </a:rPr>
              <a:t>( </a:t>
            </a:r>
            <a:r xmlns:a="http://schemas.openxmlformats.org/drawingml/2006/main">
              <a:rPr lang="en" sz="2000" b="0" i="1" u="none" dirty="0">
                <a:solidFill>
                  <a:srgbClr val="C00000"/>
                </a:solidFill>
                <a:latin typeface="Calibri"/>
                <a:ea typeface="Calibri"/>
                <a:cs typeface="Calibri"/>
                <a:sym typeface="Calibri"/>
              </a:rPr>
              <a:t>codfamilia </a:t>
            </a:r>
            <a:r xmlns:a="http://schemas.openxmlformats.org/drawingml/2006/main">
              <a:rPr lang="en" sz="2000" b="0" i="1" u="none" dirty="0" err="1">
                <a:solidFill>
                  <a:srgbClr val="C00000"/>
                </a:solidFill>
                <a:latin typeface="Calibri"/>
                <a:ea typeface="Calibri"/>
                <a:cs typeface="Calibri"/>
                <a:sym typeface="Calibri"/>
              </a:rPr>
              <a:t>) </a:t>
            </a:r>
            <a:r xmlns:a="http://schemas.openxmlformats.org/drawingml/2006/main">
              <a:rPr lang="en" sz="2000" b="0" i="1" u="none" dirty="0">
                <a:solidFill>
                  <a:srgbClr val="C00000"/>
                </a:solidFill>
                <a:latin typeface="Calibri"/>
                <a:ea typeface="Calibri"/>
                <a:cs typeface="Calibri"/>
                <a:sym typeface="Calibri"/>
              </a:rPr>
              <a:t>ON DELETE NO ACTION ON UPDATE CASCADE</a:t>
            </a:r>
            <a:endParaRPr xmlns:a="http://schemas.openxmlformats.org/drawingml/2006/main" dirty="0"/>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dirty="0">
                <a:solidFill>
                  <a:srgbClr val="C00000"/>
                </a:solidFill>
                <a:latin typeface="Calibri"/>
                <a:ea typeface="Calibri"/>
                <a:cs typeface="Calibri"/>
                <a:sym typeface="Calibri"/>
              </a:rPr>
              <a:t>) ;</a:t>
            </a:r>
            <a:endParaRPr xmlns:a="http://schemas.openxmlformats.org/drawingml/2006/ma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6.2 </a:t>
            </a:r>
            <a:r xmlns:a="http://schemas.openxmlformats.org/drawingml/2006/main">
              <a:rPr lang="en" sz="1600" b="1" i="0" u="none">
                <a:solidFill>
                  <a:schemeClr val="dk1"/>
                </a:solidFill>
                <a:latin typeface="Arial"/>
                <a:ea typeface="Arial"/>
                <a:cs typeface="Arial"/>
                <a:sym typeface="Arial"/>
              </a:rPr>
              <a:t>Table options</a:t>
            </a:r>
            <a:endParaRPr xmlns:a="http://schemas.openxmlformats.org/drawingml/2006/main"/>
          </a:p>
        </p:txBody>
      </p:sp>
      <p:sp>
        <p:nvSpPr>
          <p:cNvPr id="220" name="Google Shape;220;p2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16</a:t>
            </a:fld>
            <a:endParaRPr/>
          </a:p>
        </p:txBody>
      </p:sp>
      <p:sp>
        <p:nvSpPr>
          <p:cNvPr id="221" name="Google Shape;221;p2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2" name="Google Shape;222;p2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p28"/>
          <p:cNvSpPr txBox="1"/>
          <p:nvPr/>
        </p:nvSpPr>
        <p:spPr>
          <a:xfrm>
            <a:off x="371475" y="1027112"/>
            <a:ext cx="8143875" cy="544671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0" i="0" u="none">
                <a:solidFill>
                  <a:schemeClr val="dk1"/>
                </a:solidFill>
                <a:latin typeface="Calibri"/>
                <a:ea typeface="Calibri"/>
                <a:cs typeface="Calibri"/>
                <a:sym typeface="Calibri"/>
              </a:rPr>
              <a:t>Table I options or properties:</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0" i="0" u="none">
                <a:solidFill>
                  <a:schemeClr val="dk1"/>
                </a:solidFill>
                <a:latin typeface="Calibri"/>
                <a:ea typeface="Calibri"/>
                <a:cs typeface="Calibri"/>
                <a:sym typeface="Calibri"/>
              </a:rPr>
              <a:t>As we have seen in the CREATE TABLE syntax, after the definition of columns and constraints, we can set the table options or properties:</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1"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1" i="0" u="none">
                <a:solidFill>
                  <a:srgbClr val="C00000"/>
                </a:solidFill>
                <a:latin typeface="Calibri"/>
                <a:ea typeface="Calibri"/>
                <a:cs typeface="Calibri"/>
                <a:sym typeface="Calibri"/>
              </a:rPr>
              <a:t>CREATE [TEMPORARY] TABLE [IF NOT EXISTS] table_name</a:t>
            </a:r>
            <a:endParaRPr xmlns:a="http://schemas.openxmlformats.org/drawingml/2006/main" sz="2000" b="0" i="0"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1" i="0" u="none">
                <a:solidFill>
                  <a:srgbClr val="C00000"/>
                </a:solidFill>
                <a:latin typeface="Calibri"/>
                <a:ea typeface="Calibri"/>
                <a:cs typeface="Calibri"/>
                <a:sym typeface="Calibri"/>
              </a:rPr>
              <a:t>(</a:t>
            </a:r>
            <a:endParaRPr xmlns:a="http://schemas.openxmlformats.org/drawingml/2006/main" sz="2000" b="0" i="0"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1" i="0" u="none">
                <a:solidFill>
                  <a:srgbClr val="C00000"/>
                </a:solidFill>
                <a:latin typeface="Calibri"/>
                <a:ea typeface="Calibri"/>
                <a:cs typeface="Calibri"/>
                <a:sym typeface="Calibri"/>
              </a:rPr>
              <a:t>column_name1 type constraints_type_1,</a:t>
            </a:r>
            <a:endParaRPr xmlns:a="http://schemas.openxmlformats.org/drawingml/2006/main" sz="2000" b="0" i="0"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1" i="0" u="none">
                <a:solidFill>
                  <a:srgbClr val="C00000"/>
                </a:solidFill>
                <a:latin typeface="Calibri"/>
                <a:ea typeface="Calibri"/>
                <a:cs typeface="Calibri"/>
                <a:sym typeface="Calibri"/>
              </a:rPr>
              <a:t>column_name2 type constraints_type_1,</a:t>
            </a:r>
            <a:endParaRPr xmlns:a="http://schemas.openxmlformats.org/drawingml/2006/main" sz="2000" b="0" i="0"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1" i="0" u="none">
                <a:solidFill>
                  <a:srgbClr val="C00000"/>
                </a:solidFill>
                <a:latin typeface="Calibri"/>
                <a:ea typeface="Calibri"/>
                <a:cs typeface="Calibri"/>
                <a:sym typeface="Calibri"/>
              </a:rPr>
              <a:t>…………………………….</a:t>
            </a:r>
            <a:endParaRPr xmlns:a="http://schemas.openxmlformats.org/drawingml/2006/main" sz="2000" b="0" i="0"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1" i="0" u="none">
                <a:solidFill>
                  <a:srgbClr val="C00000"/>
                </a:solidFill>
                <a:latin typeface="Calibri"/>
                <a:ea typeface="Calibri"/>
                <a:cs typeface="Calibri"/>
                <a:sym typeface="Calibri"/>
              </a:rPr>
              <a:t>constraint_type_2 columns_to_which_it_applies,</a:t>
            </a:r>
            <a:endParaRPr xmlns:a="http://schemas.openxmlformats.org/drawingml/2006/main" sz="2000" b="0" i="0"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1" i="0" u="none">
                <a:solidFill>
                  <a:srgbClr val="C00000"/>
                </a:solidFill>
                <a:latin typeface="Calibri"/>
                <a:ea typeface="Calibri"/>
                <a:cs typeface="Calibri"/>
                <a:sym typeface="Calibri"/>
              </a:rPr>
              <a:t>constraint_type_2 columns_to_which_it_applies,</a:t>
            </a:r>
            <a:endParaRPr xmlns:a="http://schemas.openxmlformats.org/drawingml/2006/main" sz="2000" b="0" i="0"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1" i="0" u="none">
                <a:solidFill>
                  <a:srgbClr val="C00000"/>
                </a:solidFill>
                <a:latin typeface="Calibri"/>
                <a:ea typeface="Calibri"/>
                <a:cs typeface="Calibri"/>
                <a:sym typeface="Calibri"/>
              </a:rPr>
              <a:t>……………………………………….</a:t>
            </a:r>
            <a:endParaRPr xmlns:a="http://schemas.openxmlformats.org/drawingml/2006/main" sz="2000" b="0" i="0"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1" i="0" u="none">
                <a:solidFill>
                  <a:srgbClr val="C00000"/>
                </a:solidFill>
                <a:latin typeface="Calibri"/>
                <a:ea typeface="Calibri"/>
                <a:cs typeface="Calibri"/>
                <a:sym typeface="Calibri"/>
              </a:rPr>
              <a:t>) [table_options];</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1" i="0"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0" i="0" u="none">
                <a:solidFill>
                  <a:schemeClr val="dk1"/>
                </a:solidFill>
                <a:latin typeface="Calibri"/>
                <a:ea typeface="Calibri"/>
                <a:cs typeface="Calibri"/>
                <a:sym typeface="Calibri"/>
              </a:rPr>
              <a:t>If multiple options are set, they are simply separated by a space.</a:t>
            </a:r>
            <a:endParaRPr xmlns:a="http://schemas.openxmlformats.org/drawingml/2006/ma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6.2 </a:t>
            </a:r>
            <a:r xmlns:a="http://schemas.openxmlformats.org/drawingml/2006/main">
              <a:rPr lang="en" sz="1600" b="1" i="0" u="none">
                <a:solidFill>
                  <a:schemeClr val="dk1"/>
                </a:solidFill>
                <a:latin typeface="Arial"/>
                <a:ea typeface="Arial"/>
                <a:cs typeface="Arial"/>
                <a:sym typeface="Arial"/>
              </a:rPr>
              <a:t>Table options</a:t>
            </a:r>
            <a:endParaRPr xmlns:a="http://schemas.openxmlformats.org/drawingml/2006/main"/>
          </a:p>
        </p:txBody>
      </p:sp>
      <p:sp>
        <p:nvSpPr>
          <p:cNvPr id="229" name="Google Shape;229;p2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17</a:t>
            </a:fld>
            <a:endParaRPr/>
          </a:p>
        </p:txBody>
      </p:sp>
      <p:sp>
        <p:nvSpPr>
          <p:cNvPr id="230" name="Google Shape;230;p2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1" name="Google Shape;231;p2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2" name="Google Shape;232;p29"/>
          <p:cNvSpPr txBox="1"/>
          <p:nvPr/>
        </p:nvSpPr>
        <p:spPr>
          <a:xfrm>
            <a:off x="371475" y="1027112"/>
            <a:ext cx="8521700" cy="554037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0" i="0" u="none">
                <a:solidFill>
                  <a:schemeClr val="dk1"/>
                </a:solidFill>
                <a:latin typeface="Calibri"/>
                <a:ea typeface="Calibri"/>
                <a:cs typeface="Calibri"/>
                <a:sym typeface="Calibri"/>
              </a:rPr>
              <a:t>Table II options or properties:</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1" i="0" u="none">
                <a:solidFill>
                  <a:schemeClr val="dk1"/>
                </a:solidFill>
                <a:latin typeface="Calibri"/>
                <a:ea typeface="Calibri"/>
                <a:cs typeface="Calibri"/>
                <a:sym typeface="Calibri"/>
              </a:rPr>
              <a:t>ENGINE = {BDB | HEAP | ISAM | InnoDB | MERGE UNION=| MRG_MYISAM | MYISAM }</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0" i="0" u="none">
                <a:solidFill>
                  <a:schemeClr val="dk1"/>
                </a:solidFill>
                <a:latin typeface="Calibri"/>
                <a:ea typeface="Calibri"/>
                <a:cs typeface="Calibri"/>
                <a:sym typeface="Calibri"/>
              </a:rPr>
              <a:t>It is used to indicate the storage engine of the table. If not indicated, it will be of type InnoDB.</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sng">
                <a:solidFill>
                  <a:schemeClr val="dk1"/>
                </a:solidFill>
                <a:latin typeface="Calibri"/>
                <a:ea typeface="Calibri"/>
                <a:cs typeface="Calibri"/>
                <a:sym typeface="Calibri"/>
              </a:rPr>
              <a:t>InnoDB tables: </a:t>
            </a:r>
            <a:r xmlns:a="http://schemas.openxmlformats.org/drawingml/2006/main">
              <a:rPr lang="en" sz="1800" b="0" i="0" u="none">
                <a:solidFill>
                  <a:schemeClr val="dk1"/>
                </a:solidFill>
                <a:latin typeface="Calibri"/>
                <a:ea typeface="Calibri"/>
                <a:cs typeface="Calibri"/>
                <a:sym typeface="Calibri"/>
              </a:rPr>
              <a:t>They are secure transaction tables, that is, COMMIT or ROLLBACK statements can be used on them to confirm or cancel a transaction process that has been previously started. They support referential integrity control.</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1" i="0" u="sng">
                <a:solidFill>
                  <a:schemeClr val="dk1"/>
                </a:solidFill>
                <a:latin typeface="Calibri"/>
                <a:ea typeface="Calibri"/>
                <a:cs typeface="Calibri"/>
                <a:sym typeface="Calibri"/>
              </a:rPr>
              <a:t>MyISAM tables: </a:t>
            </a:r>
            <a:r xmlns:a="http://schemas.openxmlformats.org/drawingml/2006/main">
              <a:rPr lang="en" sz="2000" b="0" i="0" u="none">
                <a:solidFill>
                  <a:schemeClr val="dk1"/>
                </a:solidFill>
                <a:latin typeface="Calibri"/>
                <a:ea typeface="Calibri"/>
                <a:cs typeface="Calibri"/>
                <a:sym typeface="Calibri"/>
              </a:rPr>
              <a:t>These are tables that use few resources for storage. The processes are faster. They do not support secure transactions or referential integrity.</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sng">
                <a:solidFill>
                  <a:schemeClr val="dk1"/>
                </a:solidFill>
                <a:latin typeface="Calibri"/>
                <a:ea typeface="Calibri"/>
                <a:cs typeface="Calibri"/>
                <a:sym typeface="Calibri"/>
              </a:rPr>
              <a:t>MERGE tables: </a:t>
            </a:r>
            <a:r xmlns:a="http://schemas.openxmlformats.org/drawingml/2006/main">
              <a:rPr lang="en" sz="1800" b="0" i="0" u="none">
                <a:solidFill>
                  <a:schemeClr val="dk1"/>
                </a:solidFill>
                <a:latin typeface="Calibri"/>
                <a:ea typeface="Calibri"/>
                <a:cs typeface="Calibri"/>
                <a:sym typeface="Calibri"/>
              </a:rPr>
              <a:t>These are tables that are defined as a result of a union between two tables that have the same columns with the same format.</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sng">
                <a:solidFill>
                  <a:schemeClr val="dk1"/>
                </a:solidFill>
                <a:latin typeface="Calibri"/>
                <a:ea typeface="Calibri"/>
                <a:cs typeface="Calibri"/>
                <a:sym typeface="Calibri"/>
              </a:rPr>
              <a:t>HEAP Tables: </a:t>
            </a:r>
            <a:r xmlns:a="http://schemas.openxmlformats.org/drawingml/2006/main">
              <a:rPr lang="en" sz="1800" b="0" i="0" u="none">
                <a:solidFill>
                  <a:schemeClr val="dk1"/>
                </a:solidFill>
                <a:latin typeface="Calibri"/>
                <a:ea typeface="Calibri"/>
                <a:cs typeface="Calibri"/>
                <a:sym typeface="Calibri"/>
              </a:rPr>
              <a:t>These are temporary tables that are stored in memory when they are created and, therefore, cease to exist when the session is closed. They are very efficient when you want to access the data they contain very quickly.</a:t>
            </a:r>
            <a:endParaRPr xmlns:a="http://schemas.openxmlformats.org/drawingml/2006/ma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6.2 </a:t>
            </a:r>
            <a:r xmlns:a="http://schemas.openxmlformats.org/drawingml/2006/main">
              <a:rPr lang="en" sz="1600" b="1" i="0" u="none">
                <a:solidFill>
                  <a:schemeClr val="dk1"/>
                </a:solidFill>
                <a:latin typeface="Arial"/>
                <a:ea typeface="Arial"/>
                <a:cs typeface="Arial"/>
                <a:sym typeface="Arial"/>
              </a:rPr>
              <a:t>Table options</a:t>
            </a:r>
            <a:endParaRPr xmlns:a="http://schemas.openxmlformats.org/drawingml/2006/main"/>
          </a:p>
        </p:txBody>
      </p:sp>
      <p:sp>
        <p:nvSpPr>
          <p:cNvPr id="238" name="Google Shape;238;p3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18</a:t>
            </a:fld>
            <a:endParaRPr/>
          </a:p>
        </p:txBody>
      </p:sp>
      <p:sp>
        <p:nvSpPr>
          <p:cNvPr id="239" name="Google Shape;239;p3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0" name="Google Shape;240;p3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1" name="Google Shape;241;p30"/>
          <p:cNvSpPr txBox="1"/>
          <p:nvPr/>
        </p:nvSpPr>
        <p:spPr>
          <a:xfrm>
            <a:off x="371475" y="1027112"/>
            <a:ext cx="8521700" cy="514032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0" i="0" u="none" dirty="0">
                <a:solidFill>
                  <a:schemeClr val="dk1"/>
                </a:solidFill>
                <a:latin typeface="Calibri"/>
                <a:ea typeface="Calibri"/>
                <a:cs typeface="Calibri"/>
                <a:sym typeface="Calibri"/>
              </a:rPr>
              <a:t>Table </a:t>
            </a:r>
            <a:r xmlns:a="http://schemas.openxmlformats.org/drawingml/2006/main">
              <a:rPr lang="en" sz="2400" b="0" i="0" u="none" dirty="0" err="1">
                <a:solidFill>
                  <a:schemeClr val="dk1"/>
                </a:solidFill>
                <a:latin typeface="Calibri"/>
                <a:ea typeface="Calibri"/>
                <a:cs typeface="Calibri"/>
                <a:sym typeface="Calibri"/>
              </a:rPr>
              <a:t>III </a:t>
            </a:r>
            <a:r xmlns:a="http://schemas.openxmlformats.org/drawingml/2006/main">
              <a:rPr lang="en" sz="2400" b="0" i="0" u="none" dirty="0" err="1">
                <a:solidFill>
                  <a:schemeClr val="dk1"/>
                </a:solidFill>
                <a:latin typeface="Calibri"/>
                <a:ea typeface="Calibri"/>
                <a:cs typeface="Calibri"/>
                <a:sym typeface="Calibri"/>
              </a:rPr>
              <a:t>options </a:t>
            </a:r>
            <a:r xmlns:a="http://schemas.openxmlformats.org/drawingml/2006/main">
              <a:rPr lang="en" sz="2400" b="0" i="0" u="none" dirty="0">
                <a:solidFill>
                  <a:schemeClr val="dk1"/>
                </a:solidFill>
                <a:latin typeface="Calibri"/>
                <a:ea typeface="Calibri"/>
                <a:cs typeface="Calibri"/>
                <a:sym typeface="Calibri"/>
              </a:rPr>
              <a:t>or </a:t>
            </a:r>
            <a:r xmlns:a="http://schemas.openxmlformats.org/drawingml/2006/main">
              <a:rPr lang="en" sz="2400" b="0" i="0" u="none" dirty="0" err="1">
                <a:solidFill>
                  <a:schemeClr val="dk1"/>
                </a:solidFill>
                <a:latin typeface="Calibri"/>
                <a:ea typeface="Calibri"/>
                <a:cs typeface="Calibri"/>
                <a:sym typeface="Calibri"/>
              </a:rPr>
              <a:t>properties </a:t>
            </a:r>
            <a:r xmlns:a="http://schemas.openxmlformats.org/drawingml/2006/main">
              <a:rPr lang="en" sz="2400" b="0" i="0" u="none" dirty="0">
                <a:solidFill>
                  <a:schemeClr val="dk1"/>
                </a:solidFill>
                <a:latin typeface="Calibri"/>
                <a:ea typeface="Calibri"/>
                <a:cs typeface="Calibri"/>
                <a:sym typeface="Calibri"/>
              </a:rPr>
              <a:t>:</a:t>
            </a:r>
            <a:endParaRPr xmlns:a="http://schemas.openxmlformats.org/drawingml/2006/main" dirty="0"/>
          </a:p>
          <a:p>
            <a:pPr marL="0" marR="0" lvl="0" indent="0" algn="l" rtl="0">
              <a:lnSpc>
                <a:spcPct val="100000"/>
              </a:lnSpc>
              <a:spcBef>
                <a:spcPts val="0"/>
              </a:spcBef>
              <a:spcAft>
                <a:spcPts val="0"/>
              </a:spcAft>
              <a:buClr>
                <a:schemeClr val="dk1"/>
              </a:buClr>
              <a:buSzPts val="2400"/>
              <a:buFont typeface="Calibri"/>
              <a:buNone/>
            </a:pPr>
            <a:endParaRPr sz="2400" b="0" i="0"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1" i="0" u="none" dirty="0">
                <a:solidFill>
                  <a:schemeClr val="dk1"/>
                </a:solidFill>
                <a:latin typeface="Calibri"/>
                <a:ea typeface="Calibri"/>
                <a:cs typeface="Calibri"/>
                <a:sym typeface="Calibri"/>
              </a:rPr>
              <a:t>AUTO_INCREMENT = value </a:t>
            </a:r>
            <a:r xmlns:a="http://schemas.openxmlformats.org/drawingml/2006/main">
              <a:rPr lang="en" sz="2000" b="0" i="0" u="none" dirty="0" err="1">
                <a:solidFill>
                  <a:schemeClr val="dk1"/>
                </a:solidFill>
                <a:latin typeface="Calibri"/>
                <a:ea typeface="Calibri"/>
                <a:cs typeface="Calibri"/>
                <a:sym typeface="Calibri"/>
              </a:rPr>
              <a:t>Would indicate </a:t>
            </a:r>
            <a:r xmlns:a="http://schemas.openxmlformats.org/drawingml/2006/main">
              <a:rPr lang="en" sz="2000" b="0" i="0" u="none" dirty="0">
                <a:solidFill>
                  <a:schemeClr val="dk1"/>
                </a:solidFill>
                <a:latin typeface="Calibri"/>
                <a:ea typeface="Calibri"/>
                <a:cs typeface="Calibri"/>
                <a:sym typeface="Calibri"/>
              </a:rPr>
              <a:t>the first value that </a:t>
            </a:r>
            <a:r xmlns:a="http://schemas.openxmlformats.org/drawingml/2006/main">
              <a:rPr lang="en" sz="2000" b="0" i="0" u="none" dirty="0">
                <a:solidFill>
                  <a:schemeClr val="dk1"/>
                </a:solidFill>
                <a:latin typeface="Calibri"/>
                <a:ea typeface="Calibri"/>
                <a:cs typeface="Calibri"/>
                <a:sym typeface="Calibri"/>
              </a:rPr>
              <a:t>the </a:t>
            </a:r>
            <a:r xmlns:a="http://schemas.openxmlformats.org/drawingml/2006/main">
              <a:rPr lang="en" sz="2000" b="0" i="0" u="none" dirty="0" err="1">
                <a:solidFill>
                  <a:schemeClr val="dk1"/>
                </a:solidFill>
                <a:latin typeface="Calibri"/>
                <a:ea typeface="Calibri"/>
                <a:cs typeface="Calibri"/>
                <a:sym typeface="Calibri"/>
              </a:rPr>
              <a:t>column </a:t>
            </a:r>
            <a:r xmlns:a="http://schemas.openxmlformats.org/drawingml/2006/main">
              <a:rPr lang="en" sz="2000" b="0" i="0" u="none" dirty="0" err="1">
                <a:solidFill>
                  <a:schemeClr val="dk1"/>
                </a:solidFill>
                <a:latin typeface="Calibri"/>
                <a:ea typeface="Calibri"/>
                <a:cs typeface="Calibri"/>
                <a:sym typeface="Calibri"/>
              </a:rPr>
              <a:t>would receive</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guy</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a:solidFill>
                  <a:schemeClr val="dk1"/>
                </a:solidFill>
                <a:latin typeface="Calibri"/>
                <a:ea typeface="Calibri"/>
                <a:cs typeface="Calibri"/>
                <a:sym typeface="Calibri"/>
              </a:rPr>
              <a:t>table </a:t>
            </a:r>
            <a:r xmlns:a="http://schemas.openxmlformats.org/drawingml/2006/main">
              <a:rPr lang="en" sz="2000" b="0" i="0" u="none" dirty="0" err="1">
                <a:solidFill>
                  <a:schemeClr val="dk1"/>
                </a:solidFill>
                <a:latin typeface="Calibri"/>
                <a:ea typeface="Calibri"/>
                <a:cs typeface="Calibri"/>
                <a:sym typeface="Calibri"/>
              </a:rPr>
              <a:t>autoincrement </a:t>
            </a:r>
            <a:r xmlns:a="http://schemas.openxmlformats.org/drawingml/2006/main">
              <a:rPr lang="en" sz="2000" b="0" i="0" u="none" dirty="0">
                <a:solidFill>
                  <a:schemeClr val="dk1"/>
                </a:solidFill>
                <a:latin typeface="Calibri"/>
                <a:ea typeface="Calibri"/>
                <a:cs typeface="Calibri"/>
                <a:sym typeface="Calibri"/>
              </a:rPr>
              <a:t>. </a:t>
            </a:r>
            <a:endParaRPr xmlns:a="http://schemas.openxmlformats.org/drawingml/2006/main" dirty="0"/>
            <a:r xmlns:a="http://schemas.openxmlformats.org/drawingml/2006/main">
              <a:rPr lang="en" sz="2000" b="0" i="0" u="none" dirty="0" err="1">
                <a:solidFill>
                  <a:schemeClr val="dk1"/>
                </a:solidFill>
                <a:latin typeface="Calibri"/>
                <a:ea typeface="Calibri"/>
                <a:cs typeface="Calibri"/>
                <a:sym typeface="Calibri"/>
              </a:rPr>
              <a:t>_</a:t>
            </a: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0" i="0" u="none" dirty="0" err="1">
                <a:solidFill>
                  <a:schemeClr val="dk1"/>
                </a:solidFill>
                <a:latin typeface="Calibri"/>
                <a:ea typeface="Calibri"/>
                <a:cs typeface="Calibri"/>
                <a:sym typeface="Calibri"/>
              </a:rPr>
              <a:t>= </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1" i="0" u="none" dirty="0">
                <a:solidFill>
                  <a:schemeClr val="dk1"/>
                </a:solidFill>
                <a:latin typeface="Calibri"/>
                <a:ea typeface="Calibri"/>
                <a:cs typeface="Calibri"/>
                <a:sym typeface="Calibri"/>
              </a:rPr>
              <a:t>string' </a:t>
            </a:r>
            <a:r xmlns:a="http://schemas.openxmlformats.org/drawingml/2006/main">
              <a:rPr lang="en" sz="2000" b="0" i="0" u="none" dirty="0">
                <a:solidFill>
                  <a:schemeClr val="dk1"/>
                </a:solidFill>
                <a:latin typeface="Calibri"/>
                <a:ea typeface="Calibri"/>
                <a:cs typeface="Calibri"/>
                <a:sym typeface="Calibri"/>
              </a:rPr>
              <a:t>A </a:t>
            </a:r>
            <a:r xmlns:a="http://schemas.openxmlformats.org/drawingml/2006/main">
              <a:rPr lang="en" sz="2000" b="0" i="0" u="none" dirty="0" err="1">
                <a:solidFill>
                  <a:schemeClr val="dk1"/>
                </a:solidFill>
                <a:latin typeface="Calibri"/>
                <a:ea typeface="Calibri"/>
                <a:cs typeface="Calibri"/>
                <a:sym typeface="Calibri"/>
              </a:rPr>
              <a:t>comment </a:t>
            </a:r>
            <a:r xmlns:a="http://schemas.openxmlformats.org/drawingml/2006/main">
              <a:rPr lang="en" sz="2000" b="0" i="0" u="none" dirty="0">
                <a:solidFill>
                  <a:schemeClr val="dk1"/>
                </a:solidFill>
                <a:latin typeface="Calibri"/>
                <a:ea typeface="Calibri"/>
                <a:cs typeface="Calibri"/>
                <a:sym typeface="Calibri"/>
              </a:rPr>
              <a:t>to </a:t>
            </a:r>
            <a:r xmlns:a="http://schemas.openxmlformats.org/drawingml/2006/main">
              <a:rPr lang="en" sz="2000" b="0" i="0" u="none" dirty="0" err="1">
                <a:solidFill>
                  <a:schemeClr val="dk1"/>
                </a:solidFill>
                <a:latin typeface="Calibri"/>
                <a:ea typeface="Calibri"/>
                <a:cs typeface="Calibri"/>
                <a:sym typeface="Calibri"/>
              </a:rPr>
              <a:t>display</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when </a:t>
            </a:r>
            <a:r xmlns:a="http://schemas.openxmlformats.org/drawingml/2006/main">
              <a:rPr lang="en" sz="2000" b="0" i="0" u="none" dirty="0">
                <a:solidFill>
                  <a:schemeClr val="dk1"/>
                </a:solidFill>
                <a:latin typeface="Calibri"/>
                <a:ea typeface="Calibri"/>
                <a:cs typeface="Calibri"/>
                <a:sym typeface="Calibri"/>
              </a:rPr>
              <a:t>the </a:t>
            </a:r>
            <a:r xmlns:a="http://schemas.openxmlformats.org/drawingml/2006/main">
              <a:rPr lang="en" sz="2000" b="0" i="0" u="none" dirty="0">
                <a:solidFill>
                  <a:schemeClr val="dk1"/>
                </a:solidFill>
                <a:latin typeface="Calibri"/>
                <a:ea typeface="Calibri"/>
                <a:cs typeface="Calibri"/>
                <a:sym typeface="Calibri"/>
              </a:rPr>
              <a:t>table </a:t>
            </a:r>
            <a:r xmlns:a="http://schemas.openxmlformats.org/drawingml/2006/main">
              <a:rPr lang="en" sz="2000" b="0" i="0" u="none" dirty="0" err="1">
                <a:solidFill>
                  <a:schemeClr val="dk1"/>
                </a:solidFill>
                <a:latin typeface="Calibri"/>
                <a:ea typeface="Calibri"/>
                <a:cs typeface="Calibri"/>
                <a:sym typeface="Calibri"/>
              </a:rPr>
              <a:t>structure </a:t>
            </a:r>
            <a:r xmlns:a="http://schemas.openxmlformats.org/drawingml/2006/main">
              <a:rPr lang="en" sz="2000" b="0" i="0" u="none" dirty="0">
                <a:solidFill>
                  <a:schemeClr val="dk1"/>
                </a:solidFill>
                <a:latin typeface="Calibri"/>
                <a:ea typeface="Calibri"/>
                <a:cs typeface="Calibri"/>
                <a:sym typeface="Calibri"/>
              </a:rPr>
              <a:t>is </a:t>
            </a:r>
            <a:r xmlns:a="http://schemas.openxmlformats.org/drawingml/2006/main">
              <a:rPr lang="en" sz="2000" b="0" i="0" u="none" dirty="0" err="1">
                <a:solidFill>
                  <a:schemeClr val="dk1"/>
                </a:solidFill>
                <a:latin typeface="Calibri"/>
                <a:ea typeface="Calibri"/>
                <a:cs typeface="Calibri"/>
                <a:sym typeface="Calibri"/>
              </a:rPr>
              <a:t>displayed </a:t>
            </a:r>
            <a:r xmlns:a="http://schemas.openxmlformats.org/drawingml/2006/main">
              <a:rPr lang="en" sz="2000" b="0" i="0" u="none" dirty="0">
                <a:solidFill>
                  <a:schemeClr val="dk1"/>
                </a:solidFill>
                <a:latin typeface="Calibri"/>
                <a:ea typeface="Calibri"/>
                <a:cs typeface="Calibri"/>
                <a:sym typeface="Calibri"/>
              </a:rPr>
              <a:t>. </a:t>
            </a:r>
            <a:endParaRPr xmlns:a="http://schemas.openxmlformats.org/drawingml/2006/main" dirty="0"/>
            <a:r xmlns:a="http://schemas.openxmlformats.org/drawingml/2006/main">
              <a:rPr lang="en" sz="2000" b="0" i="0" u="none" dirty="0" err="1">
                <a:solidFill>
                  <a:schemeClr val="dk1"/>
                </a:solidFill>
                <a:latin typeface="Calibri"/>
                <a:ea typeface="Calibri"/>
                <a:cs typeface="Calibri"/>
                <a:sym typeface="Calibri"/>
              </a:rPr>
              <a:t>_</a:t>
            </a: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1" i="0" u="none" dirty="0">
                <a:solidFill>
                  <a:schemeClr val="dk1"/>
                </a:solidFill>
                <a:latin typeface="Calibri"/>
                <a:ea typeface="Calibri"/>
                <a:cs typeface="Calibri"/>
                <a:sym typeface="Calibri"/>
              </a:rPr>
              <a:t>MAX_ROWS = </a:t>
            </a:r>
            <a:r xmlns:a="http://schemas.openxmlformats.org/drawingml/2006/main">
              <a:rPr lang="en" sz="2000" b="1" i="0" u="none" dirty="0" err="1">
                <a:solidFill>
                  <a:schemeClr val="dk1"/>
                </a:solidFill>
                <a:latin typeface="Calibri"/>
                <a:ea typeface="Calibri"/>
                <a:cs typeface="Calibri"/>
                <a:sym typeface="Calibri"/>
              </a:rPr>
              <a:t>num</a:t>
            </a:r>
            <a:r xmlns:a="http://schemas.openxmlformats.org/drawingml/2006/main">
              <a:rPr lang="en" sz="2000" b="1"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It would indicate </a:t>
            </a:r>
            <a:r xmlns:a="http://schemas.openxmlformats.org/drawingml/2006/main">
              <a:rPr lang="en" sz="2000" b="0" i="0" u="none" dirty="0">
                <a:solidFill>
                  <a:schemeClr val="dk1"/>
                </a:solidFill>
                <a:latin typeface="Calibri"/>
                <a:ea typeface="Calibri"/>
                <a:cs typeface="Calibri"/>
                <a:sym typeface="Calibri"/>
              </a:rPr>
              <a:t>the </a:t>
            </a:r>
            <a:r xmlns:a="http://schemas.openxmlformats.org/drawingml/2006/main">
              <a:rPr lang="en" sz="2000" b="0" i="0" u="none" dirty="0" err="1">
                <a:solidFill>
                  <a:schemeClr val="dk1"/>
                </a:solidFill>
                <a:latin typeface="Calibri"/>
                <a:ea typeface="Calibri"/>
                <a:cs typeface="Calibri"/>
                <a:sym typeface="Calibri"/>
              </a:rPr>
              <a:t>maximum</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number </a:t>
            </a:r>
            <a:r xmlns:a="http://schemas.openxmlformats.org/drawingml/2006/main">
              <a:rPr lang="en" sz="2000" b="0" i="0" u="none" dirty="0">
                <a:solidFill>
                  <a:schemeClr val="dk1"/>
                </a:solidFill>
                <a:latin typeface="Calibri"/>
                <a:ea typeface="Calibri"/>
                <a:cs typeface="Calibri"/>
                <a:sym typeface="Calibri"/>
              </a:rPr>
              <a:t>of </a:t>
            </a:r>
            <a:r xmlns:a="http://schemas.openxmlformats.org/drawingml/2006/main">
              <a:rPr lang="en" sz="2000" b="0" i="0" u="none" dirty="0" err="1">
                <a:solidFill>
                  <a:schemeClr val="dk1"/>
                </a:solidFill>
                <a:latin typeface="Calibri"/>
                <a:ea typeface="Calibri"/>
                <a:cs typeface="Calibri"/>
                <a:sym typeface="Calibri"/>
              </a:rPr>
              <a:t>rows </a:t>
            </a:r>
            <a:r xmlns:a="http://schemas.openxmlformats.org/drawingml/2006/main">
              <a:rPr lang="en" sz="2000" b="0" i="0" u="none" dirty="0">
                <a:solidFill>
                  <a:schemeClr val="dk1"/>
                </a:solidFill>
                <a:latin typeface="Calibri"/>
                <a:ea typeface="Calibri"/>
                <a:cs typeface="Calibri"/>
                <a:sym typeface="Calibri"/>
              </a:rPr>
              <a:t>you </a:t>
            </a:r>
            <a:r xmlns:a="http://schemas.openxmlformats.org/drawingml/2006/main">
              <a:rPr lang="en" sz="2000" b="0" i="0" u="none" dirty="0" err="1">
                <a:solidFill>
                  <a:schemeClr val="dk1"/>
                </a:solidFill>
                <a:latin typeface="Calibri"/>
                <a:ea typeface="Calibri"/>
                <a:cs typeface="Calibri"/>
                <a:sym typeface="Calibri"/>
              </a:rPr>
              <a:t>can</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get </a:t>
            </a:r>
            <a:r xmlns:a="http://schemas.openxmlformats.org/drawingml/2006/main">
              <a:rPr lang="en" sz="2000" b="0" i="0" u="none" dirty="0">
                <a:solidFill>
                  <a:schemeClr val="dk1"/>
                </a:solidFill>
                <a:latin typeface="Calibri"/>
                <a:ea typeface="Calibri"/>
                <a:cs typeface="Calibri"/>
                <a:sym typeface="Calibri"/>
              </a:rPr>
              <a:t>to </a:t>
            </a:r>
            <a:r xmlns:a="http://schemas.openxmlformats.org/drawingml/2006/main">
              <a:rPr lang="en" sz="2000" b="0" i="0" u="none" dirty="0" err="1">
                <a:solidFill>
                  <a:schemeClr val="dk1"/>
                </a:solidFill>
                <a:latin typeface="Calibri"/>
                <a:ea typeface="Calibri"/>
                <a:cs typeface="Calibri"/>
                <a:sym typeface="Calibri"/>
              </a:rPr>
              <a:t>have </a:t>
            </a:r>
            <a:r xmlns:a="http://schemas.openxmlformats.org/drawingml/2006/main">
              <a:rPr lang="en" sz="2000" b="0" i="0" u="none" dirty="0">
                <a:solidFill>
                  <a:schemeClr val="dk1"/>
                </a:solidFill>
                <a:latin typeface="Calibri"/>
                <a:ea typeface="Calibri"/>
                <a:cs typeface="Calibri"/>
                <a:sym typeface="Calibri"/>
              </a:rPr>
              <a:t>the </a:t>
            </a:r>
            <a:r xmlns:a="http://schemas.openxmlformats.org/drawingml/2006/main">
              <a:rPr lang="en" sz="2000" b="0" i="0" u="none" dirty="0" err="1">
                <a:solidFill>
                  <a:schemeClr val="dk1"/>
                </a:solidFill>
                <a:latin typeface="Calibri"/>
                <a:ea typeface="Calibri"/>
                <a:cs typeface="Calibri"/>
                <a:sym typeface="Calibri"/>
              </a:rPr>
              <a:t>table </a:t>
            </a:r>
            <a:r xmlns:a="http://schemas.openxmlformats.org/drawingml/2006/main">
              <a:rPr lang="en" sz="2000" b="0" i="0" u="none" dirty="0">
                <a:solidFill>
                  <a:schemeClr val="dk1"/>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1" i="0" u="none" dirty="0">
                <a:solidFill>
                  <a:schemeClr val="dk1"/>
                </a:solidFill>
                <a:latin typeface="Calibri"/>
                <a:ea typeface="Calibri"/>
                <a:cs typeface="Calibri"/>
                <a:sym typeface="Calibri"/>
              </a:rPr>
              <a:t>SELECT ... </a:t>
            </a:r>
            <a:r xmlns:a="http://schemas.openxmlformats.org/drawingml/2006/main">
              <a:rPr lang="en" sz="2000" i="0" u="none" dirty="0" err="1">
                <a:solidFill>
                  <a:schemeClr val="dk1"/>
                </a:solidFill>
                <a:latin typeface="Calibri"/>
                <a:ea typeface="Calibri"/>
                <a:cs typeface="Calibri"/>
                <a:sym typeface="Calibri"/>
              </a:rPr>
              <a:t>Indicates </a:t>
            </a:r>
            <a:r xmlns:a="http://schemas.openxmlformats.org/drawingml/2006/main">
              <a:rPr lang="en" sz="2000" b="0" i="0" u="none" dirty="0" err="1">
                <a:solidFill>
                  <a:schemeClr val="dk1"/>
                </a:solidFill>
                <a:latin typeface="Calibri"/>
                <a:ea typeface="Calibri"/>
                <a:cs typeface="Calibri"/>
                <a:sym typeface="Calibri"/>
              </a:rPr>
              <a:t>that </a:t>
            </a:r>
            <a:r xmlns:a="http://schemas.openxmlformats.org/drawingml/2006/main">
              <a:rPr lang="en" sz="2000" b="0" i="0" u="none" dirty="0">
                <a:solidFill>
                  <a:schemeClr val="dk1"/>
                </a:solidFill>
                <a:latin typeface="Calibri"/>
                <a:ea typeface="Calibri"/>
                <a:cs typeface="Calibri"/>
                <a:sym typeface="Calibri"/>
              </a:rPr>
              <a:t>the </a:t>
            </a:r>
            <a:r xmlns:a="http://schemas.openxmlformats.org/drawingml/2006/main">
              <a:rPr lang="en" sz="2000" b="0" i="0" u="none" dirty="0" err="1">
                <a:solidFill>
                  <a:schemeClr val="dk1"/>
                </a:solidFill>
                <a:latin typeface="Calibri"/>
                <a:ea typeface="Calibri"/>
                <a:cs typeface="Calibri"/>
                <a:sym typeface="Calibri"/>
              </a:rPr>
              <a:t>table</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you </a:t>
            </a:r>
            <a:r xmlns:a="http://schemas.openxmlformats.org/drawingml/2006/main">
              <a:rPr lang="en" sz="2000" b="0" i="0" u="none" dirty="0" err="1">
                <a:solidFill>
                  <a:schemeClr val="dk1"/>
                </a:solidFill>
                <a:latin typeface="Calibri"/>
                <a:ea typeface="Calibri"/>
                <a:cs typeface="Calibri"/>
                <a:sym typeface="Calibri"/>
              </a:rPr>
              <a:t>will </a:t>
            </a:r>
            <a:r xmlns:a="http://schemas.openxmlformats.org/drawingml/2006/main">
              <a:rPr lang="en" sz="2000" b="0" i="0" u="none" dirty="0">
                <a:solidFill>
                  <a:schemeClr val="dk1"/>
                </a:solidFill>
                <a:latin typeface="Calibri"/>
                <a:ea typeface="Calibri"/>
                <a:cs typeface="Calibri"/>
                <a:sym typeface="Calibri"/>
              </a:rPr>
              <a:t>receive</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initially</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in</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their</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columns</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the</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data</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result </a:t>
            </a:r>
            <a:r xmlns:a="http://schemas.openxmlformats.org/drawingml/2006/main">
              <a:rPr lang="en" sz="2000" b="0" i="0" u="none" dirty="0">
                <a:solidFill>
                  <a:schemeClr val="dk1"/>
                </a:solidFill>
                <a:latin typeface="Calibri"/>
                <a:ea typeface="Calibri"/>
                <a:cs typeface="Calibri"/>
                <a:sym typeface="Calibri"/>
              </a:rPr>
              <a:t>of the </a:t>
            </a:r>
            <a:r xmlns:a="http://schemas.openxmlformats.org/drawingml/2006/main">
              <a:rPr lang="en" sz="2000" b="0" i="0" u="none" dirty="0" err="1">
                <a:solidFill>
                  <a:schemeClr val="dk1"/>
                </a:solidFill>
                <a:latin typeface="Calibri"/>
                <a:ea typeface="Calibri"/>
                <a:cs typeface="Calibri"/>
                <a:sym typeface="Calibri"/>
              </a:rPr>
              <a:t>indicated </a:t>
            </a:r>
            <a:r xmlns:a="http://schemas.openxmlformats.org/drawingml/2006/main">
              <a:rPr lang="en" sz="2000" b="0" i="0" u="none" dirty="0">
                <a:solidFill>
                  <a:schemeClr val="dk1"/>
                </a:solidFill>
                <a:latin typeface="Calibri"/>
                <a:ea typeface="Calibri"/>
                <a:cs typeface="Calibri"/>
                <a:sym typeface="Calibri"/>
              </a:rPr>
              <a:t>SELECT </a:t>
            </a:r>
            <a:r xmlns:a="http://schemas.openxmlformats.org/drawingml/2006/main">
              <a:rPr lang="en" sz="2000" b="0" i="0" u="none" dirty="0" err="1">
                <a:solidFill>
                  <a:schemeClr val="dk1"/>
                </a:solidFill>
                <a:latin typeface="Calibri"/>
                <a:ea typeface="Calibri"/>
                <a:cs typeface="Calibri"/>
                <a:sym typeface="Calibri"/>
              </a:rPr>
              <a:t>query</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about</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others</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boards</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already</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created </a:t>
            </a:r>
            <a:r xmlns:a="http://schemas.openxmlformats.org/drawingml/2006/main">
              <a:rPr lang="en" sz="2000" b="0" i="0" u="none" dirty="0">
                <a:solidFill>
                  <a:schemeClr val="dk1"/>
                </a:solidFill>
                <a:latin typeface="Calibri"/>
                <a:ea typeface="Calibri"/>
                <a:cs typeface="Calibri"/>
                <a:sym typeface="Calibri"/>
              </a:rPr>
              <a:t>and with </a:t>
            </a:r>
            <a:r xmlns:a="http://schemas.openxmlformats.org/drawingml/2006/main">
              <a:rPr lang="en" sz="2000" b="0" i="0" u="none" dirty="0" err="1">
                <a:solidFill>
                  <a:schemeClr val="dk1"/>
                </a:solidFill>
                <a:latin typeface="Calibri"/>
                <a:ea typeface="Calibri"/>
                <a:cs typeface="Calibri"/>
                <a:sym typeface="Calibri"/>
              </a:rPr>
              <a:t>data </a:t>
            </a:r>
            <a:r xmlns:a="http://schemas.openxmlformats.org/drawingml/2006/main">
              <a:rPr lang="en" sz="2000" b="0" i="0" u="none" dirty="0">
                <a:solidFill>
                  <a:schemeClr val="dk1"/>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1" i="0" u="none" dirty="0">
                <a:solidFill>
                  <a:schemeClr val="dk1"/>
                </a:solidFill>
                <a:latin typeface="Calibri"/>
                <a:ea typeface="Calibri"/>
                <a:cs typeface="Calibri"/>
                <a:sym typeface="Calibri"/>
              </a:rPr>
              <a:t>DATA DIRECTORY = </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1" i="0" u="none" dirty="0" err="1">
                <a:solidFill>
                  <a:schemeClr val="dk1"/>
                </a:solidFill>
                <a:latin typeface="Calibri"/>
                <a:ea typeface="Calibri"/>
                <a:cs typeface="Calibri"/>
                <a:sym typeface="Calibri"/>
              </a:rPr>
              <a:t>absolute </a:t>
            </a:r>
            <a:r xmlns:a="http://schemas.openxmlformats.org/drawingml/2006/main">
              <a:rPr lang="en" sz="2000" b="1" i="0" u="none" dirty="0" err="1">
                <a:solidFill>
                  <a:schemeClr val="dk1"/>
                </a:solidFill>
                <a:latin typeface="Calibri"/>
                <a:ea typeface="Calibri"/>
                <a:cs typeface="Calibri"/>
                <a:sym typeface="Calibri"/>
              </a:rPr>
              <a:t>path </a:t>
            </a:r>
            <a:r xmlns:a="http://schemas.openxmlformats.org/drawingml/2006/main">
              <a:rPr lang="en" sz="2000" b="1" i="0" u="none" dirty="0">
                <a:solidFill>
                  <a:schemeClr val="dk1"/>
                </a:solidFill>
                <a:latin typeface="Calibri"/>
                <a:ea typeface="Calibri"/>
                <a:cs typeface="Calibri"/>
                <a:sym typeface="Calibri"/>
              </a:rPr>
              <a:t>for </a:t>
            </a:r>
            <a:r xmlns:a="http://schemas.openxmlformats.org/drawingml/2006/main">
              <a:rPr lang="en" sz="2000" b="1" i="0" u="none" dirty="0">
                <a:solidFill>
                  <a:schemeClr val="dk1"/>
                </a:solidFill>
                <a:latin typeface="Calibri"/>
                <a:ea typeface="Calibri"/>
                <a:cs typeface="Calibri"/>
                <a:sym typeface="Calibri"/>
              </a:rPr>
              <a:t>data </a:t>
            </a:r>
            <a:r xmlns:a="http://schemas.openxmlformats.org/drawingml/2006/main">
              <a:rPr lang="en" sz="2000" b="1" i="0" u="none" dirty="0" err="1">
                <a:solidFill>
                  <a:schemeClr val="dk1"/>
                </a:solidFill>
                <a:latin typeface="Calibri"/>
                <a:ea typeface="Calibri"/>
                <a:cs typeface="Calibri"/>
                <a:sym typeface="Calibri"/>
              </a:rPr>
              <a:t>table </a:t>
            </a:r>
            <a:r xmlns:a="http://schemas.openxmlformats.org/drawingml/2006/main">
              <a:rPr lang="en" sz="2000" b="1" i="0" u="none" dirty="0">
                <a:solidFill>
                  <a:schemeClr val="dk1"/>
                </a:solidFill>
                <a:latin typeface="Calibri"/>
                <a:ea typeface="Calibri"/>
                <a:cs typeface="Calibri"/>
                <a:sym typeface="Calibri"/>
              </a:rPr>
              <a:t>' </a:t>
            </a:r>
            <a:r xmlns:a="http://schemas.openxmlformats.org/drawingml/2006/main">
              <a:rPr lang="en" sz="2000" i="0" u="none" dirty="0" err="1">
                <a:solidFill>
                  <a:schemeClr val="dk1"/>
                </a:solidFill>
                <a:latin typeface="Calibri"/>
                <a:ea typeface="Calibri"/>
                <a:cs typeface="Calibri"/>
                <a:sym typeface="Calibri"/>
              </a:rPr>
              <a:t>Indicates </a:t>
            </a:r>
            <a:r xmlns:a="http://schemas.openxmlformats.org/drawingml/2006/main">
              <a:rPr lang="en" sz="2000" b="0" i="0" u="none" dirty="0" err="1">
                <a:solidFill>
                  <a:schemeClr val="dk1"/>
                </a:solidFill>
                <a:latin typeface="Calibri"/>
                <a:ea typeface="Calibri"/>
                <a:cs typeface="Calibri"/>
                <a:sym typeface="Calibri"/>
              </a:rPr>
              <a:t>the </a:t>
            </a:r>
            <a:r xmlns:a="http://schemas.openxmlformats.org/drawingml/2006/main">
              <a:rPr lang="en" sz="2000" b="0" i="0" u="none" dirty="0" err="1">
                <a:solidFill>
                  <a:schemeClr val="dk1"/>
                </a:solidFill>
                <a:latin typeface="Calibri"/>
                <a:ea typeface="Calibri"/>
                <a:cs typeface="Calibri"/>
                <a:sym typeface="Calibri"/>
              </a:rPr>
              <a:t>folder</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where </a:t>
            </a:r>
            <a:r xmlns:a="http://schemas.openxmlformats.org/drawingml/2006/main">
              <a:rPr lang="en" sz="2000" b="0" i="0" u="none" dirty="0">
                <a:solidFill>
                  <a:schemeClr val="dk1"/>
                </a:solidFill>
                <a:latin typeface="Calibri"/>
                <a:ea typeface="Calibri"/>
                <a:cs typeface="Calibri"/>
                <a:sym typeface="Calibri"/>
              </a:rPr>
              <a:t>the </a:t>
            </a:r>
            <a:r xmlns:a="http://schemas.openxmlformats.org/drawingml/2006/main">
              <a:rPr lang="en" sz="2000" b="0" i="0" u="none" dirty="0">
                <a:solidFill>
                  <a:schemeClr val="dk1"/>
                </a:solidFill>
                <a:latin typeface="Calibri"/>
                <a:ea typeface="Calibri"/>
                <a:cs typeface="Calibri"/>
                <a:sym typeface="Calibri"/>
              </a:rPr>
              <a:t>table </a:t>
            </a:r>
            <a:r xmlns:a="http://schemas.openxmlformats.org/drawingml/2006/main">
              <a:rPr lang="en" sz="2000" b="0" i="0" u="none" dirty="0">
                <a:solidFill>
                  <a:schemeClr val="dk1"/>
                </a:solidFill>
                <a:latin typeface="Calibri"/>
                <a:ea typeface="Calibri"/>
                <a:cs typeface="Calibri"/>
                <a:sym typeface="Calibri"/>
              </a:rPr>
              <a:t>content </a:t>
            </a:r>
            <a:r xmlns:a="http://schemas.openxmlformats.org/drawingml/2006/main">
              <a:rPr lang="en" sz="2000" b="0" i="0" u="none" dirty="0" err="1">
                <a:solidFill>
                  <a:schemeClr val="dk1"/>
                </a:solidFill>
                <a:latin typeface="Calibri"/>
                <a:ea typeface="Calibri"/>
                <a:cs typeface="Calibri"/>
                <a:sym typeface="Calibri"/>
              </a:rPr>
              <a:t>file </a:t>
            </a:r>
            <a:r xmlns:a="http://schemas.openxmlformats.org/drawingml/2006/main">
              <a:rPr lang="en" sz="2000" b="0" i="0" u="none" dirty="0">
                <a:solidFill>
                  <a:schemeClr val="dk1"/>
                </a:solidFill>
                <a:latin typeface="Calibri"/>
                <a:ea typeface="Calibri"/>
                <a:cs typeface="Calibri"/>
                <a:sym typeface="Calibri"/>
              </a:rPr>
              <a:t>will </a:t>
            </a:r>
            <a:r xmlns:a="http://schemas.openxmlformats.org/drawingml/2006/main">
              <a:rPr lang="en" sz="2000" b="0" i="0" u="none" dirty="0">
                <a:solidFill>
                  <a:schemeClr val="dk1"/>
                </a:solidFill>
                <a:latin typeface="Calibri"/>
                <a:ea typeface="Calibri"/>
                <a:cs typeface="Calibri"/>
                <a:sym typeface="Calibri"/>
              </a:rPr>
              <a:t>be </a:t>
            </a:r>
            <a:endParaRPr xmlns:a="http://schemas.openxmlformats.org/drawingml/2006/main" dirty="0"/>
            <a:r xmlns:a="http://schemas.openxmlformats.org/drawingml/2006/main">
              <a:rPr lang="en" sz="2000" b="0" i="0" u="none" dirty="0" err="1">
                <a:solidFill>
                  <a:schemeClr val="dk1"/>
                </a:solidFill>
                <a:latin typeface="Calibri"/>
                <a:ea typeface="Calibri"/>
                <a:cs typeface="Calibri"/>
                <a:sym typeface="Calibri"/>
              </a:rPr>
              <a:t>stored </a:t>
            </a:r>
            <a:r xmlns:a="http://schemas.openxmlformats.org/drawingml/2006/main">
              <a:rPr lang="en" sz="2000" b="0" i="0" u="none" dirty="0" err="1">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_</a:t>
            </a: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1" i="0" u="none" dirty="0">
                <a:solidFill>
                  <a:schemeClr val="dk1"/>
                </a:solidFill>
                <a:latin typeface="Calibri"/>
                <a:ea typeface="Calibri"/>
                <a:cs typeface="Calibri"/>
                <a:sym typeface="Calibri"/>
              </a:rPr>
              <a:t>CHARACTER SET </a:t>
            </a:r>
            <a:r xmlns:a="http://schemas.openxmlformats.org/drawingml/2006/main">
              <a:rPr lang="en" sz="2000" b="1" i="0" u="none" dirty="0" err="1">
                <a:solidFill>
                  <a:schemeClr val="dk1"/>
                </a:solidFill>
                <a:latin typeface="Calibri"/>
                <a:ea typeface="Calibri"/>
                <a:cs typeface="Calibri"/>
                <a:sym typeface="Calibri"/>
              </a:rPr>
              <a:t>character_set_name </a:t>
            </a:r>
            <a:r xmlns:a="http://schemas.openxmlformats.org/drawingml/2006/main">
              <a:rPr lang="en" sz="2000" b="1" i="0" u="none" dirty="0">
                <a:solidFill>
                  <a:schemeClr val="dk1"/>
                </a:solidFill>
                <a:latin typeface="Calibri"/>
                <a:ea typeface="Calibri"/>
                <a:cs typeface="Calibri"/>
                <a:sym typeface="Calibri"/>
              </a:rPr>
              <a:t>[COLLATE </a:t>
            </a:r>
            <a:r xmlns:a="http://schemas.openxmlformats.org/drawingml/2006/main">
              <a:rPr lang="en" sz="2000" b="1" i="0" u="none" dirty="0" err="1">
                <a:solidFill>
                  <a:schemeClr val="dk1"/>
                </a:solidFill>
                <a:latin typeface="Calibri"/>
                <a:ea typeface="Calibri"/>
                <a:cs typeface="Calibri"/>
                <a:sym typeface="Calibri"/>
              </a:rPr>
              <a:t>collation_name </a:t>
            </a:r>
            <a:r xmlns:a="http://schemas.openxmlformats.org/drawingml/2006/main">
              <a:rPr lang="en" sz="2000" b="1" i="0" u="none" dirty="0">
                <a:solidFill>
                  <a:schemeClr val="dk1"/>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Indicates </a:t>
            </a:r>
            <a:r xmlns:a="http://schemas.openxmlformats.org/drawingml/2006/main">
              <a:rPr lang="en" sz="2000" b="0" i="0" u="none" dirty="0">
                <a:solidFill>
                  <a:schemeClr val="dk1"/>
                </a:solidFill>
                <a:latin typeface="Calibri"/>
                <a:ea typeface="Calibri"/>
                <a:cs typeface="Calibri"/>
                <a:sym typeface="Calibri"/>
              </a:rPr>
              <a:t>the </a:t>
            </a:r>
            <a:r xmlns:a="http://schemas.openxmlformats.org/drawingml/2006/main">
              <a:rPr lang="en" sz="2000" b="0" i="0" u="none" dirty="0">
                <a:solidFill>
                  <a:schemeClr val="dk1"/>
                </a:solidFill>
                <a:latin typeface="Calibri"/>
                <a:ea typeface="Calibri"/>
                <a:cs typeface="Calibri"/>
                <a:sym typeface="Calibri"/>
              </a:rPr>
              <a:t>coding </a:t>
            </a:r>
            <a:r xmlns:a="http://schemas.openxmlformats.org/drawingml/2006/main">
              <a:rPr lang="en" sz="2000" b="0" i="0" u="none" dirty="0" err="1">
                <a:solidFill>
                  <a:schemeClr val="dk1"/>
                </a:solidFill>
                <a:latin typeface="Calibri"/>
                <a:ea typeface="Calibri"/>
                <a:cs typeface="Calibri"/>
                <a:sym typeface="Calibri"/>
              </a:rPr>
              <a:t>system </a:t>
            </a:r>
            <a:r xmlns:a="http://schemas.openxmlformats.org/drawingml/2006/main">
              <a:rPr lang="en" sz="2000" b="0" i="0" u="none" dirty="0">
                <a:solidFill>
                  <a:schemeClr val="dk1"/>
                </a:solidFill>
                <a:latin typeface="Calibri"/>
                <a:ea typeface="Calibri"/>
                <a:cs typeface="Calibri"/>
                <a:sym typeface="Calibri"/>
              </a:rPr>
              <a:t>of </a:t>
            </a:r>
            <a:r xmlns:a="http://schemas.openxmlformats.org/drawingml/2006/main">
              <a:rPr lang="en" sz="2000" b="0" i="0" u="none" dirty="0" err="1">
                <a:solidFill>
                  <a:schemeClr val="dk1"/>
                </a:solidFill>
                <a:latin typeface="Calibri"/>
                <a:ea typeface="Calibri"/>
                <a:cs typeface="Calibri"/>
                <a:sym typeface="Calibri"/>
              </a:rPr>
              <a:t>the </a:t>
            </a:r>
            <a:r xmlns:a="http://schemas.openxmlformats.org/drawingml/2006/main">
              <a:rPr lang="en" sz="2000" b="0" i="0" u="none" dirty="0" err="1">
                <a:solidFill>
                  <a:schemeClr val="dk1"/>
                </a:solidFill>
                <a:latin typeface="Calibri"/>
                <a:ea typeface="Calibri"/>
                <a:cs typeface="Calibri"/>
                <a:sym typeface="Calibri"/>
              </a:rPr>
              <a:t>_</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a:solidFill>
                  <a:schemeClr val="dk1"/>
                </a:solidFill>
                <a:latin typeface="Calibri"/>
                <a:ea typeface="Calibri"/>
                <a:cs typeface="Calibri"/>
                <a:sym typeface="Calibri"/>
              </a:rPr>
              <a:t>type </a:t>
            </a:r>
            <a:r xmlns:a="http://schemas.openxmlformats.org/drawingml/2006/main">
              <a:rPr lang="en" sz="2000" b="0" i="0" u="none" dirty="0" err="1">
                <a:solidFill>
                  <a:schemeClr val="dk1"/>
                </a:solidFill>
                <a:latin typeface="Calibri"/>
                <a:ea typeface="Calibri"/>
                <a:cs typeface="Calibri"/>
                <a:sym typeface="Calibri"/>
              </a:rPr>
              <a:t>data </a:t>
            </a:r>
            <a:r xmlns:a="http://schemas.openxmlformats.org/drawingml/2006/main">
              <a:rPr lang="en" sz="2000" b="0" i="0" u="none" dirty="0" err="1">
                <a:solidFill>
                  <a:schemeClr val="dk1"/>
                </a:solidFill>
                <a:latin typeface="Calibri"/>
                <a:ea typeface="Calibri"/>
                <a:cs typeface="Calibri"/>
                <a:sym typeface="Calibri"/>
              </a:rPr>
              <a:t>_</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character</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in </a:t>
            </a:r>
            <a:r xmlns:a="http://schemas.openxmlformats.org/drawingml/2006/main">
              <a:rPr lang="en" sz="2000" b="0" i="0" u="none" dirty="0">
                <a:solidFill>
                  <a:schemeClr val="dk1"/>
                </a:solidFill>
                <a:latin typeface="Calibri"/>
                <a:ea typeface="Calibri"/>
                <a:cs typeface="Calibri"/>
                <a:sym typeface="Calibri"/>
              </a:rPr>
              <a:t>the </a:t>
            </a:r>
            <a:r xmlns:a="http://schemas.openxmlformats.org/drawingml/2006/main">
              <a:rPr lang="en" sz="2000" b="0" i="0" u="none" dirty="0" err="1">
                <a:solidFill>
                  <a:schemeClr val="dk1"/>
                </a:solidFill>
                <a:latin typeface="Calibri"/>
                <a:ea typeface="Calibri"/>
                <a:cs typeface="Calibri"/>
                <a:sym typeface="Calibri"/>
              </a:rPr>
              <a:t>table </a:t>
            </a:r>
            <a:r xmlns:a="http://schemas.openxmlformats.org/drawingml/2006/main">
              <a:rPr lang="en" sz="2000" b="0" i="0" u="none" dirty="0">
                <a:solidFill>
                  <a:schemeClr val="dk1"/>
                </a:solidFill>
                <a:latin typeface="Calibri"/>
                <a:ea typeface="Calibri"/>
                <a:cs typeface="Calibri"/>
                <a:sym typeface="Calibri"/>
              </a:rPr>
              <a:t>and </a:t>
            </a:r>
            <a:r xmlns:a="http://schemas.openxmlformats.org/drawingml/2006/main">
              <a:rPr lang="en" sz="2000" b="0" i="0" u="none" dirty="0" err="1">
                <a:solidFill>
                  <a:schemeClr val="dk1"/>
                </a:solidFill>
                <a:latin typeface="Calibri"/>
                <a:ea typeface="Calibri"/>
                <a:cs typeface="Calibri"/>
                <a:sym typeface="Calibri"/>
              </a:rPr>
              <a:t>collation </a:t>
            </a:r>
            <a:r xmlns:a="http://schemas.openxmlformats.org/drawingml/2006/main">
              <a:rPr lang="en" sz="2000" b="0" i="0" u="none" dirty="0">
                <a:solidFill>
                  <a:schemeClr val="dk1"/>
                </a:solidFill>
                <a:latin typeface="Calibri"/>
                <a:ea typeface="Calibri"/>
                <a:cs typeface="Calibri"/>
                <a:sym typeface="Calibri"/>
              </a:rPr>
              <a:t>or </a:t>
            </a:r>
            <a:r xmlns:a="http://schemas.openxmlformats.org/drawingml/2006/main">
              <a:rPr lang="en" sz="2000" b="0" i="0" u="none" dirty="0">
                <a:solidFill>
                  <a:schemeClr val="dk1"/>
                </a:solidFill>
                <a:latin typeface="Calibri"/>
                <a:ea typeface="Calibri"/>
                <a:cs typeface="Calibri"/>
                <a:sym typeface="Calibri"/>
              </a:rPr>
              <a:t>comparison </a:t>
            </a:r>
            <a:r xmlns:a="http://schemas.openxmlformats.org/drawingml/2006/main">
              <a:rPr lang="en" sz="2000" b="0" i="0" u="none" dirty="0">
                <a:solidFill>
                  <a:schemeClr val="dk1"/>
                </a:solidFill>
                <a:latin typeface="Calibri"/>
                <a:ea typeface="Calibri"/>
                <a:cs typeface="Calibri"/>
                <a:sym typeface="Calibri"/>
              </a:rPr>
              <a:t>and </a:t>
            </a:r>
            <a:r xmlns:a="http://schemas.openxmlformats.org/drawingml/2006/main">
              <a:rPr lang="en" sz="2000" b="0" i="0" u="none" dirty="0" err="1">
                <a:solidFill>
                  <a:schemeClr val="dk1"/>
                </a:solidFill>
                <a:latin typeface="Calibri"/>
                <a:ea typeface="Calibri"/>
                <a:cs typeface="Calibri"/>
                <a:sym typeface="Calibri"/>
              </a:rPr>
              <a:t>ordering </a:t>
            </a:r>
            <a:r xmlns:a="http://schemas.openxmlformats.org/drawingml/2006/main">
              <a:rPr lang="en" sz="2000" b="0" i="0" u="none" dirty="0" err="1">
                <a:solidFill>
                  <a:schemeClr val="dk1"/>
                </a:solidFill>
                <a:latin typeface="Calibri"/>
                <a:ea typeface="Calibri"/>
                <a:cs typeface="Calibri"/>
                <a:sym typeface="Calibri"/>
              </a:rPr>
              <a:t>criteria </a:t>
            </a:r>
            <a:r xmlns:a="http://schemas.openxmlformats.org/drawingml/2006/main">
              <a:rPr lang="en" sz="2000" b="0" i="0" u="none" dirty="0" err="1">
                <a:solidFill>
                  <a:schemeClr val="dk1"/>
                </a:solidFill>
                <a:latin typeface="Calibri"/>
                <a:ea typeface="Calibri"/>
                <a:cs typeface="Calibri"/>
                <a:sym typeface="Calibri"/>
              </a:rPr>
              <a:t>_</a:t>
            </a:r>
            <a:r xmlns:a="http://schemas.openxmlformats.org/drawingml/2006/main">
              <a:rPr lang="en" sz="2000" b="0" i="0" u="none" dirty="0">
                <a:solidFill>
                  <a:schemeClr val="dk1"/>
                </a:solidFill>
                <a:latin typeface="Calibri"/>
                <a:ea typeface="Calibri"/>
                <a:cs typeface="Calibri"/>
                <a:sym typeface="Calibri"/>
              </a:rPr>
              <a:t> </a:t>
            </a:r>
            <a:r xmlns:a="http://schemas.openxmlformats.org/drawingml/2006/main">
              <a:rPr lang="en" sz="2000" b="0" i="0" u="none" dirty="0" err="1">
                <a:solidFill>
                  <a:schemeClr val="dk1"/>
                </a:solidFill>
                <a:latin typeface="Calibri"/>
                <a:ea typeface="Calibri"/>
                <a:cs typeface="Calibri"/>
                <a:sym typeface="Calibri"/>
              </a:rPr>
              <a:t>alphabetical </a:t>
            </a:r>
            <a:r xmlns:a="http://schemas.openxmlformats.org/drawingml/2006/main">
              <a:rPr lang="en" sz="2000" b="0" i="0" u="none" dirty="0">
                <a:solidFill>
                  <a:schemeClr val="dk1"/>
                </a:solidFill>
                <a:latin typeface="Calibri"/>
                <a:ea typeface="Calibri"/>
                <a:cs typeface="Calibri"/>
                <a:sym typeface="Calibri"/>
              </a:rPr>
              <a:t>.</a:t>
            </a:r>
            <a:endParaRPr xmlns:a="http://schemas.openxmlformats.org/drawingml/2006/main" dirty="0"/>
          </a:p>
        </p:txBody>
      </p:sp>
      <p:sp>
        <p:nvSpPr>
          <p:cNvPr id="242" name="Google Shape;242;p30"/>
          <p:cNvSpPr txBox="1"/>
          <p:nvPr/>
        </p:nvSpPr>
        <p:spPr>
          <a:xfrm>
            <a:off x="3672450" y="6167304"/>
            <a:ext cx="4842900" cy="554100"/>
          </a:xfrm>
          <a:prstGeom prst="rect">
            <a:avLst/>
          </a:prstGeom>
          <a:noFill/>
          <a:ln>
            <a:noFill/>
          </a:ln>
        </p:spPr>
        <p:txBody>
          <a:bodyPr spcFirstLastPara="1" wrap="square" lIns="91425" tIns="91425" rIns="91425" bIns="91425" anchor="t" anchorCtr="0">
            <a:noAutofit/>
          </a:bodyPr>
          <a:lstStyle/>
          <a:p>
            <a:pPr xmlns:a="http://schemas.openxmlformats.org/drawingml/2006/main" marL="0" lvl="0" indent="0" algn="l" rtl="0">
              <a:spcBef>
                <a:spcPts val="0"/>
              </a:spcBef>
              <a:spcAft>
                <a:spcPts val="0"/>
              </a:spcAft>
              <a:buNone/>
            </a:pPr>
            <a:r xmlns:a="http://schemas.openxmlformats.org/drawingml/2006/main">
              <a:rPr lang="en" sz="1700" b="1">
                <a:solidFill>
                  <a:srgbClr val="FF0000"/>
                </a:solidFill>
              </a:rPr>
              <a:t>Activities 3-1 and 3-2</a:t>
            </a:r>
            <a:endParaRPr xmlns:a="http://schemas.openxmlformats.org/drawingml/2006/main" sz="17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2</a:t>
            </a:fld>
            <a:endParaRPr/>
          </a:p>
        </p:txBody>
      </p:sp>
      <p:sp>
        <p:nvSpPr>
          <p:cNvPr id="96" name="Google Shape;96;p14"/>
          <p:cNvSpPr txBox="1"/>
          <p:nvPr/>
        </p:nvSpPr>
        <p:spPr>
          <a:xfrm>
            <a:off x="398100" y="496887"/>
            <a:ext cx="8464500" cy="560220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323850" algn="l" rtl="0">
              <a:lnSpc>
                <a:spcPct val="100000"/>
              </a:lnSpc>
              <a:spcBef>
                <a:spcPts val="0"/>
              </a:spcBef>
              <a:spcAft>
                <a:spcPts val="0"/>
              </a:spcAft>
              <a:buClr>
                <a:srgbClr val="C00000"/>
              </a:buClr>
              <a:buSzPts val="1800"/>
              <a:buFont typeface="Times New Roman"/>
              <a:buNone/>
            </a:pPr>
            <a:r xmlns:a="http://schemas.openxmlformats.org/drawingml/2006/main">
              <a:rPr lang="en" sz="1800" b="1" i="0" u="none" dirty="0">
                <a:solidFill>
                  <a:srgbClr val="C00000"/>
                </a:solidFill>
                <a:latin typeface="Times New Roman"/>
                <a:ea typeface="Times New Roman"/>
                <a:cs typeface="Times New Roman"/>
                <a:sym typeface="Times New Roman"/>
              </a:rPr>
              <a:t>UNIT 3: PHYSICAL DESIGN OF DATABASES</a:t>
            </a:r>
            <a:endParaRPr xmlns:a="http://schemas.openxmlformats.org/drawingml/2006/main" dirty="0"/>
          </a:p>
          <a:p>
            <a:pPr marL="0" marR="0" lvl="0" indent="323850" algn="l" rtl="0">
              <a:lnSpc>
                <a:spcPct val="100000"/>
              </a:lnSpc>
              <a:spcBef>
                <a:spcPts val="0"/>
              </a:spcBef>
              <a:spcAft>
                <a:spcPts val="0"/>
              </a:spcAft>
              <a:buClr>
                <a:schemeClr val="dk1"/>
              </a:buClr>
              <a:buSzPts val="1800"/>
              <a:buFont typeface="Calibri"/>
              <a:buNone/>
            </a:pPr>
            <a:endParaRPr sz="1800" b="1" i="0" u="none" dirty="0">
              <a:solidFill>
                <a:srgbClr val="FFFF00"/>
              </a:solidFill>
              <a:latin typeface="Times New Roman"/>
              <a:ea typeface="Times New Roman"/>
              <a:cs typeface="Times New Roman"/>
              <a:sym typeface="Times New Roman"/>
            </a:endParaRPr>
          </a:p>
          <a:p>
            <a:pPr marL="0" marR="0" lvl="0" indent="323850" algn="l" rtl="0">
              <a:lnSpc>
                <a:spcPct val="100000"/>
              </a:lnSpc>
              <a:spcBef>
                <a:spcPts val="0"/>
              </a:spcBef>
              <a:spcAft>
                <a:spcPts val="0"/>
              </a:spcAft>
              <a:buClr>
                <a:schemeClr val="dk1"/>
              </a:buClr>
              <a:buSzPts val="1600"/>
              <a:buFont typeface="Calibri"/>
              <a:buNone/>
            </a:pPr>
            <a:endParaRPr sz="1600" b="0" i="0" u="none" dirty="0">
              <a:solidFill>
                <a:srgbClr val="000000"/>
              </a:solidFill>
              <a:latin typeface="Times New Roman"/>
              <a:ea typeface="Times New Roman"/>
              <a:cs typeface="Times New Roman"/>
              <a:sym typeface="Times New Roman"/>
            </a:endParaRPr>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dirty="0" err="1">
                <a:solidFill>
                  <a:schemeClr val="dk1"/>
                </a:solidFill>
                <a:latin typeface="Calibri"/>
                <a:ea typeface="Calibri"/>
                <a:cs typeface="Calibri"/>
                <a:sym typeface="Calibri"/>
              </a:rPr>
              <a:t>Characteristics</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physical </a:t>
            </a:r>
            <a:r xmlns:a="http://schemas.openxmlformats.org/drawingml/2006/main">
              <a:rPr lang="en" sz="1800" b="0" i="0" u="none" dirty="0">
                <a:solidFill>
                  <a:schemeClr val="dk1"/>
                </a:solidFill>
                <a:latin typeface="Calibri"/>
                <a:ea typeface="Calibri"/>
                <a:cs typeface="Calibri"/>
                <a:sym typeface="Calibri"/>
              </a:rPr>
              <a:t>database </a:t>
            </a:r>
            <a:r xmlns:a="http://schemas.openxmlformats.org/drawingml/2006/main">
              <a:rPr lang="en" sz="1800" b="0" i="0" u="none" dirty="0">
                <a:solidFill>
                  <a:schemeClr val="dk1"/>
                </a:solidFill>
                <a:latin typeface="Calibri"/>
                <a:ea typeface="Calibri"/>
                <a:cs typeface="Calibri"/>
                <a:sym typeface="Calibri"/>
              </a:rPr>
              <a:t>storage </a:t>
            </a:r>
            <a:r xmlns:a="http://schemas.openxmlformats.org/drawingml/2006/main">
              <a:rPr lang="en" sz="1800" b="0" i="0" u="none" dirty="0" err="1">
                <a:solidFill>
                  <a:schemeClr val="dk1"/>
                </a:solidFill>
                <a:latin typeface="Calibri"/>
                <a:ea typeface="Calibri"/>
                <a:cs typeface="Calibri"/>
                <a:sym typeface="Calibri"/>
              </a:rPr>
              <a:t>_ </a:t>
            </a:r>
            <a:r xmlns:a="http://schemas.openxmlformats.org/drawingml/2006/main">
              <a:rPr lang="en" sz="1800" b="0" i="0" u="none" dirty="0" err="1">
                <a:solidFill>
                  <a:schemeClr val="dk1"/>
                </a:solidFill>
                <a:latin typeface="Calibri"/>
                <a:ea typeface="Calibri"/>
                <a:cs typeface="Calibri"/>
                <a:sym typeface="Calibri"/>
              </a:rPr>
              <a:t>_</a:t>
            </a:r>
            <a:endParaRPr xmlns:a="http://schemas.openxmlformats.org/drawingml/2006/main" dirty="0"/>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dirty="0" err="1">
                <a:solidFill>
                  <a:schemeClr val="dk1"/>
                </a:solidFill>
                <a:latin typeface="Calibri"/>
                <a:ea typeface="Calibri"/>
                <a:cs typeface="Calibri"/>
                <a:sym typeface="Calibri"/>
              </a:rPr>
              <a:t>Tools</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graphics </a:t>
            </a:r>
            <a:r xmlns:a="http://schemas.openxmlformats.org/drawingml/2006/main">
              <a:rPr lang="en" sz="1800" b="0" i="0" u="none" dirty="0">
                <a:solidFill>
                  <a:schemeClr val="dk1"/>
                </a:solidFill>
                <a:latin typeface="Calibri"/>
                <a:ea typeface="Calibri"/>
                <a:cs typeface="Calibri"/>
                <a:sym typeface="Calibri"/>
              </a:rPr>
              <a:t>for </a:t>
            </a:r>
            <a:r xmlns:a="http://schemas.openxmlformats.org/drawingml/2006/main">
              <a:rPr lang="en" sz="1800" b="0" i="0" u="none" dirty="0">
                <a:solidFill>
                  <a:schemeClr val="dk1"/>
                </a:solidFill>
                <a:latin typeface="Calibri"/>
                <a:ea typeface="Calibri"/>
                <a:cs typeface="Calibri"/>
                <a:sym typeface="Calibri"/>
              </a:rPr>
              <a:t>database </a:t>
            </a:r>
            <a:r xmlns:a="http://schemas.openxmlformats.org/drawingml/2006/main">
              <a:rPr lang="en" sz="1800" b="0" i="0" u="none" dirty="0" err="1">
                <a:solidFill>
                  <a:schemeClr val="dk1"/>
                </a:solidFill>
                <a:latin typeface="Calibri"/>
                <a:ea typeface="Calibri"/>
                <a:cs typeface="Calibri"/>
                <a:sym typeface="Calibri"/>
              </a:rPr>
              <a:t>implementation </a:t>
            </a:r>
            <a:r xmlns:a="http://schemas.openxmlformats.org/drawingml/2006/main">
              <a:rPr lang="en" sz="1800" b="0" i="0" u="none" dirty="0">
                <a:solidFill>
                  <a:schemeClr val="dk1"/>
                </a:solidFill>
                <a:latin typeface="Calibri"/>
                <a:ea typeface="Calibri"/>
                <a:cs typeface="Calibri"/>
                <a:sym typeface="Calibri"/>
              </a:rPr>
              <a:t>. </a:t>
            </a:r>
            <a:endParaRPr xmlns:a="http://schemas.openxmlformats.org/drawingml/2006/main" dirty="0"/>
            <a:r xmlns:a="http://schemas.openxmlformats.org/drawingml/2006/main">
              <a:rPr lang="en" sz="1800" b="0" i="0" u="none" dirty="0" err="1">
                <a:solidFill>
                  <a:schemeClr val="dk1"/>
                </a:solidFill>
                <a:latin typeface="Calibri"/>
                <a:ea typeface="Calibri"/>
                <a:cs typeface="Calibri"/>
                <a:sym typeface="Calibri"/>
              </a:rPr>
              <a:t>_</a:t>
            </a:r>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dirty="0">
                <a:solidFill>
                  <a:schemeClr val="dk1"/>
                </a:solidFill>
                <a:latin typeface="Calibri"/>
                <a:ea typeface="Calibri"/>
                <a:cs typeface="Calibri"/>
                <a:sym typeface="Calibri"/>
              </a:rPr>
              <a:t>The </a:t>
            </a:r>
            <a:r xmlns:a="http://schemas.openxmlformats.org/drawingml/2006/main">
              <a:rPr lang="en" sz="1800" b="0" i="0" u="none" dirty="0">
                <a:solidFill>
                  <a:schemeClr val="dk1"/>
                </a:solidFill>
                <a:latin typeface="Calibri"/>
                <a:ea typeface="Calibri"/>
                <a:cs typeface="Calibri"/>
                <a:sym typeface="Calibri"/>
              </a:rPr>
              <a:t>data </a:t>
            </a:r>
            <a:r xmlns:a="http://schemas.openxmlformats.org/drawingml/2006/main">
              <a:rPr lang="en" sz="1800" b="0" i="0" u="none" dirty="0">
                <a:solidFill>
                  <a:schemeClr val="dk1"/>
                </a:solidFill>
                <a:latin typeface="Calibri"/>
                <a:ea typeface="Calibri"/>
                <a:cs typeface="Calibri"/>
                <a:sym typeface="Calibri"/>
              </a:rPr>
              <a:t>definition </a:t>
            </a:r>
            <a:r xmlns:a="http://schemas.openxmlformats.org/drawingml/2006/main">
              <a:rPr lang="en" sz="1800" b="0" i="0" u="none" dirty="0" err="1">
                <a:solidFill>
                  <a:schemeClr val="dk1"/>
                </a:solidFill>
                <a:latin typeface="Calibri"/>
                <a:ea typeface="Calibri"/>
                <a:cs typeface="Calibri"/>
                <a:sym typeface="Calibri"/>
              </a:rPr>
              <a:t>language </a:t>
            </a:r>
            <a:r xmlns:a="http://schemas.openxmlformats.org/drawingml/2006/main">
              <a:rPr lang="en" sz="1800" b="0" i="0" u="none" dirty="0">
                <a:solidFill>
                  <a:schemeClr val="dk1"/>
                </a:solidFill>
                <a:latin typeface="Calibri"/>
                <a:ea typeface="Calibri"/>
                <a:cs typeface="Calibri"/>
                <a:sym typeface="Calibri"/>
              </a:rPr>
              <a:t>. </a:t>
            </a:r>
            <a:endParaRPr xmlns:a="http://schemas.openxmlformats.org/drawingml/2006/main" dirty="0"/>
            <a:r xmlns:a="http://schemas.openxmlformats.org/drawingml/2006/main">
              <a:rPr lang="en" sz="1800" b="0" i="0" u="none" dirty="0" err="1">
                <a:solidFill>
                  <a:schemeClr val="dk1"/>
                </a:solidFill>
                <a:latin typeface="Calibri"/>
                <a:ea typeface="Calibri"/>
                <a:cs typeface="Calibri"/>
                <a:sym typeface="Calibri"/>
              </a:rPr>
              <a:t>_ </a:t>
            </a:r>
            <a:r xmlns:a="http://schemas.openxmlformats.org/drawingml/2006/main">
              <a:rPr lang="en" sz="1800" b="0" i="0" u="none" dirty="0" err="1">
                <a:solidFill>
                  <a:schemeClr val="dk1"/>
                </a:solidFill>
                <a:latin typeface="Calibri"/>
                <a:ea typeface="Calibri"/>
                <a:cs typeface="Calibri"/>
                <a:sym typeface="Calibri"/>
              </a:rPr>
              <a:t>_</a:t>
            </a:r>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dirty="0" err="1">
                <a:solidFill>
                  <a:schemeClr val="dk1"/>
                </a:solidFill>
                <a:latin typeface="Calibri"/>
                <a:ea typeface="Calibri"/>
                <a:cs typeface="Calibri"/>
                <a:sym typeface="Calibri"/>
              </a:rPr>
              <a:t>Creation</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modification </a:t>
            </a:r>
            <a:r xmlns:a="http://schemas.openxmlformats.org/drawingml/2006/main">
              <a:rPr lang="en" sz="1800" b="0" i="0" u="none" dirty="0">
                <a:solidFill>
                  <a:schemeClr val="dk1"/>
                </a:solidFill>
                <a:latin typeface="Calibri"/>
                <a:ea typeface="Calibri"/>
                <a:cs typeface="Calibri"/>
                <a:sym typeface="Calibri"/>
              </a:rPr>
              <a:t>and </a:t>
            </a:r>
            <a:r xmlns:a="http://schemas.openxmlformats.org/drawingml/2006/main">
              <a:rPr lang="en" sz="1800" b="0" i="0" u="none" dirty="0" err="1">
                <a:solidFill>
                  <a:schemeClr val="dk1"/>
                </a:solidFill>
                <a:latin typeface="Calibri"/>
                <a:ea typeface="Calibri"/>
                <a:cs typeface="Calibri"/>
                <a:sym typeface="Calibri"/>
              </a:rPr>
              <a:t>deletion </a:t>
            </a:r>
            <a:r xmlns:a="http://schemas.openxmlformats.org/drawingml/2006/main">
              <a:rPr lang="en" sz="1800" b="0" i="0" u="none" dirty="0" err="1">
                <a:solidFill>
                  <a:schemeClr val="dk1"/>
                </a:solidFill>
                <a:latin typeface="Calibri"/>
                <a:ea typeface="Calibri"/>
                <a:cs typeface="Calibri"/>
                <a:sym typeface="Calibri"/>
              </a:rPr>
              <a:t>of </a:t>
            </a:r>
            <a:r xmlns:a="http://schemas.openxmlformats.org/drawingml/2006/main">
              <a:rPr lang="en" sz="1800" b="0" i="0" u="none" dirty="0">
                <a:solidFill>
                  <a:schemeClr val="dk1"/>
                </a:solidFill>
                <a:latin typeface="Calibri"/>
                <a:ea typeface="Calibri"/>
                <a:cs typeface="Calibri"/>
                <a:sym typeface="Calibri"/>
              </a:rPr>
              <a:t>databases </a:t>
            </a:r>
            <a:r xmlns:a="http://schemas.openxmlformats.org/drawingml/2006/main">
              <a:rPr lang="en" sz="1800" b="0" i="0" u="none" dirty="0">
                <a:solidFill>
                  <a:schemeClr val="dk1"/>
                </a:solidFill>
                <a:latin typeface="Calibri"/>
                <a:ea typeface="Calibri"/>
                <a:cs typeface="Calibri"/>
                <a:sym typeface="Calibri"/>
              </a:rPr>
              <a:t>.</a:t>
            </a:r>
            <a:endParaRPr xmlns:a="http://schemas.openxmlformats.org/drawingml/2006/main" dirty="0"/>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dirty="0" err="1">
                <a:solidFill>
                  <a:schemeClr val="dk1"/>
                </a:solidFill>
                <a:latin typeface="Calibri"/>
                <a:ea typeface="Calibri"/>
                <a:cs typeface="Calibri"/>
                <a:sym typeface="Calibri"/>
              </a:rPr>
              <a:t>Type </a:t>
            </a:r>
            <a:r xmlns:a="http://schemas.openxmlformats.org/drawingml/2006/main">
              <a:rPr lang="en" sz="1800" b="0" i="0" u="none" dirty="0">
                <a:solidFill>
                  <a:schemeClr val="dk1"/>
                </a:solidFill>
                <a:latin typeface="Calibri"/>
                <a:ea typeface="Calibri"/>
                <a:cs typeface="Calibri"/>
                <a:sym typeface="Calibri"/>
              </a:rPr>
              <a:t>of </a:t>
            </a:r>
            <a:r xmlns:a="http://schemas.openxmlformats.org/drawingml/2006/main">
              <a:rPr lang="en" sz="1800" b="0" i="0" u="none" dirty="0" err="1">
                <a:solidFill>
                  <a:schemeClr val="dk1"/>
                </a:solidFill>
                <a:latin typeface="Calibri"/>
                <a:ea typeface="Calibri"/>
                <a:cs typeface="Calibri"/>
                <a:sym typeface="Calibri"/>
              </a:rPr>
              <a:t>data </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Values </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Operators</a:t>
            </a:r>
            <a:endParaRPr xmlns:a="http://schemas.openxmlformats.org/drawingml/2006/main" dirty="0"/>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xmlns:r="http://schemas.openxmlformats.org/officeDocument/2006/relationships">
              <a:rPr lang="en" sz="1800" b="1" i="0" u="sng" dirty="0">
                <a:solidFill>
                  <a:schemeClr val="hlink"/>
                </a:solidFill>
                <a:latin typeface="Calibri"/>
                <a:ea typeface="Calibri"/>
                <a:cs typeface="Calibri"/>
                <a:sym typeface="Calibri"/>
                <a:hlinkClick r:id="rId3"/>
              </a:rPr>
              <a:t>Table </a:t>
            </a:r>
            <a:r xmlns:a="http://schemas.openxmlformats.org/drawingml/2006/main" xmlns:r="http://schemas.openxmlformats.org/officeDocument/2006/relationships">
              <a:rPr lang="en" sz="1800" b="1" i="0" u="sng" dirty="0" err="1">
                <a:solidFill>
                  <a:schemeClr val="hlink"/>
                </a:solidFill>
                <a:latin typeface="Calibri"/>
                <a:ea typeface="Calibri"/>
                <a:cs typeface="Calibri"/>
                <a:sym typeface="Calibri"/>
                <a:hlinkClick r:id="rId3"/>
              </a:rPr>
              <a:t>management </a:t>
            </a:r>
            <a:r xmlns:a="http://schemas.openxmlformats.org/drawingml/2006/main" xmlns:r="http://schemas.openxmlformats.org/officeDocument/2006/relationships">
              <a:rPr lang="en" sz="1800" b="1" i="0" u="sng" dirty="0" err="1">
                <a:solidFill>
                  <a:schemeClr val="hlink"/>
                </a:solidFill>
                <a:latin typeface="Calibri"/>
                <a:ea typeface="Calibri"/>
                <a:cs typeface="Calibri"/>
                <a:sym typeface="Calibri"/>
                <a:hlinkClick r:id="rId3"/>
              </a:rPr>
              <a:t>_</a:t>
            </a:r>
            <a:endParaRPr xmlns:a="http://schemas.openxmlformats.org/drawingml/2006/main" dirty="0"/>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xmlns:r="http://schemas.openxmlformats.org/officeDocument/2006/relationships">
              <a:rPr lang="en" sz="1800" b="1" i="0" dirty="0">
                <a:solidFill>
                  <a:schemeClr val="hlink"/>
                </a:solidFill>
                <a:latin typeface="Calibri"/>
                <a:ea typeface="Calibri"/>
                <a:cs typeface="Calibri"/>
                <a:sym typeface="Calibri"/>
                <a:hlinkClick r:id="rId4"/>
              </a:rPr>
              <a:t> </a:t>
            </a:r>
            <a:r xmlns:a="http://schemas.openxmlformats.org/drawingml/2006/main" xmlns:r="http://schemas.openxmlformats.org/officeDocument/2006/relationships">
              <a:rPr lang="en" sz="1800" b="1" i="0" u="sng" dirty="0">
                <a:solidFill>
                  <a:schemeClr val="hlink"/>
                </a:solidFill>
                <a:latin typeface="Calibri"/>
                <a:ea typeface="Calibri"/>
                <a:cs typeface="Calibri"/>
                <a:sym typeface="Calibri"/>
                <a:hlinkClick r:id="rId4"/>
              </a:rPr>
              <a:t>6.1 </a:t>
            </a:r>
            <a:r xmlns:a="http://schemas.openxmlformats.org/drawingml/2006/main" xmlns:r="http://schemas.openxmlformats.org/officeDocument/2006/relationships">
              <a:rPr lang="en" sz="1800" b="1" i="0" u="sng" dirty="0" err="1">
                <a:solidFill>
                  <a:schemeClr val="hlink"/>
                </a:solidFill>
                <a:latin typeface="Calibri"/>
                <a:ea typeface="Calibri"/>
                <a:cs typeface="Calibri"/>
                <a:sym typeface="Calibri"/>
                <a:hlinkClick r:id="rId4"/>
              </a:rPr>
              <a:t>Syntax </a:t>
            </a:r>
            <a:r xmlns:a="http://schemas.openxmlformats.org/drawingml/2006/main" xmlns:r="http://schemas.openxmlformats.org/officeDocument/2006/relationships">
              <a:rPr lang="en" sz="1800" b="1" i="0" u="sng" dirty="0">
                <a:solidFill>
                  <a:schemeClr val="hlink"/>
                </a:solidFill>
                <a:latin typeface="Calibri"/>
                <a:ea typeface="Calibri"/>
                <a:cs typeface="Calibri"/>
                <a:sym typeface="Calibri"/>
                <a:hlinkClick r:id="rId4"/>
              </a:rPr>
              <a:t>of the </a:t>
            </a:r>
            <a:r xmlns:a="http://schemas.openxmlformats.org/drawingml/2006/main" xmlns:r="http://schemas.openxmlformats.org/officeDocument/2006/relationships">
              <a:rPr lang="en" sz="1800" b="1" i="0" u="sng" dirty="0">
                <a:solidFill>
                  <a:schemeClr val="hlink"/>
                </a:solidFill>
                <a:latin typeface="Calibri"/>
                <a:ea typeface="Calibri"/>
                <a:cs typeface="Calibri"/>
                <a:sym typeface="Calibri"/>
                <a:hlinkClick r:id="rId4"/>
              </a:rPr>
              <a:t>CREATE TABLE </a:t>
            </a:r>
            <a:endParaRPr xmlns:a="http://schemas.openxmlformats.org/drawingml/2006/main" dirty="0"/>
            <a:r xmlns:a="http://schemas.openxmlformats.org/drawingml/2006/main" xmlns:r="http://schemas.openxmlformats.org/officeDocument/2006/relationships">
              <a:rPr lang="en" sz="1800" b="1" i="0" u="sng" dirty="0" err="1">
                <a:solidFill>
                  <a:schemeClr val="hlink"/>
                </a:solidFill>
                <a:latin typeface="Calibri"/>
                <a:ea typeface="Calibri"/>
                <a:cs typeface="Calibri"/>
                <a:sym typeface="Calibri"/>
                <a:hlinkClick r:id="rId4"/>
              </a:rPr>
              <a:t>statement</a:t>
            </a:r>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xmlns:r="http://schemas.openxmlformats.org/officeDocument/2006/relationships">
              <a:rPr lang="en" sz="1800" b="1" i="0" dirty="0">
                <a:solidFill>
                  <a:schemeClr val="hlink"/>
                </a:solidFill>
                <a:latin typeface="Calibri"/>
                <a:ea typeface="Calibri"/>
                <a:cs typeface="Calibri"/>
                <a:sym typeface="Calibri"/>
                <a:hlinkClick r:id="rId5"/>
              </a:rPr>
              <a:t> </a:t>
            </a:r>
            <a:r xmlns:a="http://schemas.openxmlformats.org/drawingml/2006/main" xmlns:r="http://schemas.openxmlformats.org/officeDocument/2006/relationships">
              <a:rPr lang="en" sz="1800" b="1" i="0" u="sng" dirty="0">
                <a:solidFill>
                  <a:schemeClr val="hlink"/>
                </a:solidFill>
                <a:latin typeface="Calibri"/>
                <a:ea typeface="Calibri"/>
                <a:cs typeface="Calibri"/>
                <a:sym typeface="Calibri"/>
                <a:hlinkClick r:id="rId5"/>
              </a:rPr>
              <a:t>6.2 </a:t>
            </a:r>
            <a:r xmlns:a="http://schemas.openxmlformats.org/drawingml/2006/main" xmlns:r="http://schemas.openxmlformats.org/officeDocument/2006/relationships">
              <a:rPr lang="en" sz="1800" b="1" i="0" u="sng" dirty="0">
                <a:solidFill>
                  <a:schemeClr val="hlink"/>
                </a:solidFill>
                <a:latin typeface="Calibri"/>
                <a:ea typeface="Calibri"/>
                <a:cs typeface="Calibri"/>
                <a:sym typeface="Calibri"/>
                <a:hlinkClick r:id="rId5"/>
              </a:rPr>
              <a:t>Table </a:t>
            </a:r>
            <a:r xmlns:a="http://schemas.openxmlformats.org/drawingml/2006/main" xmlns:r="http://schemas.openxmlformats.org/officeDocument/2006/relationships">
              <a:rPr lang="en" sz="1800" b="1" i="0" u="sng" dirty="0" err="1">
                <a:solidFill>
                  <a:schemeClr val="hlink"/>
                </a:solidFill>
                <a:latin typeface="Calibri"/>
                <a:ea typeface="Calibri"/>
                <a:cs typeface="Calibri"/>
                <a:sym typeface="Calibri"/>
                <a:hlinkClick r:id="rId5"/>
              </a:rPr>
              <a:t>properties </a:t>
            </a:r>
            <a:r xmlns:a="http://schemas.openxmlformats.org/drawingml/2006/main" xmlns:r="http://schemas.openxmlformats.org/officeDocument/2006/relationships">
              <a:rPr lang="en" sz="1800" b="1" i="0" u="sng" dirty="0" err="1">
                <a:solidFill>
                  <a:schemeClr val="hlink"/>
                </a:solidFill>
                <a:latin typeface="Calibri"/>
                <a:ea typeface="Calibri"/>
                <a:cs typeface="Calibri"/>
                <a:sym typeface="Calibri"/>
                <a:hlinkClick r:id="rId5"/>
              </a:rPr>
              <a:t>_</a:t>
            </a:r>
            <a:endParaRPr xmlns:a="http://schemas.openxmlformats.org/drawingml/2006/main" dirty="0"/>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1" i="0" u="none" dirty="0">
                <a:solidFill>
                  <a:schemeClr val="dk1"/>
                </a:solidFill>
                <a:latin typeface="Calibri"/>
                <a:ea typeface="Calibri"/>
                <a:cs typeface="Calibri"/>
                <a:sym typeface="Calibri"/>
              </a:rPr>
              <a:t> </a:t>
            </a:r>
            <a:r xmlns:a="http://schemas.openxmlformats.org/drawingml/2006/main">
              <a:rPr lang="en" sz="1800" b="0" i="0" u="none" dirty="0">
                <a:solidFill>
                  <a:schemeClr val="dk1"/>
                </a:solidFill>
                <a:latin typeface="Calibri"/>
                <a:ea typeface="Calibri"/>
                <a:cs typeface="Calibri"/>
                <a:sym typeface="Calibri"/>
              </a:rPr>
              <a:t>6.3 </a:t>
            </a:r>
            <a:r xmlns:a="http://schemas.openxmlformats.org/drawingml/2006/main">
              <a:rPr lang="en" sz="1800" b="0" i="0" u="none" dirty="0" err="1">
                <a:solidFill>
                  <a:schemeClr val="dk1"/>
                </a:solidFill>
                <a:latin typeface="Calibri"/>
                <a:ea typeface="Calibri"/>
                <a:cs typeface="Calibri"/>
                <a:sym typeface="Calibri"/>
              </a:rPr>
              <a:t>Modification </a:t>
            </a:r>
            <a:r xmlns:a="http://schemas.openxmlformats.org/drawingml/2006/main">
              <a:rPr lang="en" sz="1800" b="0" i="0" u="none" dirty="0">
                <a:solidFill>
                  <a:schemeClr val="dk1"/>
                </a:solidFill>
                <a:latin typeface="Calibri"/>
                <a:ea typeface="Calibri"/>
                <a:cs typeface="Calibri"/>
                <a:sym typeface="Calibri"/>
              </a:rPr>
              <a:t>of </a:t>
            </a:r>
            <a:r xmlns:a="http://schemas.openxmlformats.org/drawingml/2006/main">
              <a:rPr lang="en" sz="1800" b="0" i="0" u="none" dirty="0" err="1">
                <a:solidFill>
                  <a:schemeClr val="dk1"/>
                </a:solidFill>
                <a:latin typeface="Calibri"/>
                <a:ea typeface="Calibri"/>
                <a:cs typeface="Calibri"/>
                <a:sym typeface="Calibri"/>
              </a:rPr>
              <a:t>tables</a:t>
            </a:r>
            <a:endParaRPr xmlns:a="http://schemas.openxmlformats.org/drawingml/2006/main" dirty="0"/>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dirty="0">
                <a:solidFill>
                  <a:schemeClr val="dk1"/>
                </a:solidFill>
                <a:latin typeface="Calibri"/>
                <a:ea typeface="Calibri"/>
                <a:cs typeface="Calibri"/>
                <a:sym typeface="Calibri"/>
              </a:rPr>
              <a:t>6.3.1 ALTER TABLE</a:t>
            </a:r>
            <a:endParaRPr xmlns:a="http://schemas.openxmlformats.org/drawingml/2006/main" dirty="0"/>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dirty="0">
                <a:solidFill>
                  <a:schemeClr val="dk1"/>
                </a:solidFill>
                <a:latin typeface="Calibri"/>
                <a:ea typeface="Calibri"/>
                <a:cs typeface="Calibri"/>
                <a:sym typeface="Calibri"/>
              </a:rPr>
              <a:t>6.3.2 CREATE INDEX</a:t>
            </a:r>
            <a:endParaRPr xmlns:a="http://schemas.openxmlformats.org/drawingml/2006/main" dirty="0"/>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dirty="0">
                <a:solidFill>
                  <a:schemeClr val="dk1"/>
                </a:solidFill>
                <a:latin typeface="Calibri"/>
                <a:ea typeface="Calibri"/>
                <a:cs typeface="Calibri"/>
                <a:sym typeface="Calibri"/>
              </a:rPr>
              <a:t>6.3.3 DROP INDEX</a:t>
            </a:r>
            <a:endParaRPr xmlns:a="http://schemas.openxmlformats.org/drawingml/2006/main" dirty="0"/>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dirty="0">
                <a:solidFill>
                  <a:schemeClr val="dk1"/>
                </a:solidFill>
                <a:latin typeface="Calibri"/>
                <a:ea typeface="Calibri"/>
                <a:cs typeface="Calibri"/>
                <a:sym typeface="Calibri"/>
              </a:rPr>
              <a:t>6.3.4 RENAME TABLE</a:t>
            </a:r>
            <a:endParaRPr xmlns:a="http://schemas.openxmlformats.org/drawingml/2006/main" dirty="0"/>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dirty="0">
                <a:solidFill>
                  <a:schemeClr val="dk1"/>
                </a:solidFill>
                <a:latin typeface="Calibri"/>
                <a:ea typeface="Calibri"/>
                <a:cs typeface="Calibri"/>
                <a:sym typeface="Calibri"/>
              </a:rPr>
              <a:t>6.4 </a:t>
            </a:r>
            <a:r xmlns:a="http://schemas.openxmlformats.org/drawingml/2006/main">
              <a:rPr lang="en" sz="1800" b="0" i="0" u="none" dirty="0" err="1">
                <a:solidFill>
                  <a:schemeClr val="dk1"/>
                </a:solidFill>
                <a:latin typeface="Calibri"/>
                <a:ea typeface="Calibri"/>
                <a:cs typeface="Calibri"/>
                <a:sym typeface="Calibri"/>
              </a:rPr>
              <a:t>Deleting </a:t>
            </a:r>
            <a:r xmlns:a="http://schemas.openxmlformats.org/drawingml/2006/main">
              <a:rPr lang="en" sz="1800" b="0" i="0" u="none" dirty="0">
                <a:solidFill>
                  <a:schemeClr val="dk1"/>
                </a:solidFill>
                <a:latin typeface="Calibri"/>
                <a:ea typeface="Calibri"/>
                <a:cs typeface="Calibri"/>
                <a:sym typeface="Calibri"/>
              </a:rPr>
              <a:t>tables </a:t>
            </a:r>
            <a:r xmlns:a="http://schemas.openxmlformats.org/drawingml/2006/main">
              <a:rPr lang="en" sz="1800" b="0" i="0" u="none" dirty="0" err="1">
                <a:solidFill>
                  <a:schemeClr val="dk1"/>
                </a:solidFill>
                <a:latin typeface="Calibri"/>
                <a:ea typeface="Calibri"/>
                <a:cs typeface="Calibri"/>
                <a:sym typeface="Calibri"/>
              </a:rPr>
              <a:t>_</a:t>
            </a:r>
            <a:endParaRPr xmlns:a="http://schemas.openxmlformats.org/drawingml/2006/main" dirty="0"/>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startAt="7"/>
            </a:pPr>
            <a:r xmlns:a="http://schemas.openxmlformats.org/drawingml/2006/main">
              <a:rPr lang="en" sz="1800" b="0" i="0" u="none" dirty="0">
                <a:solidFill>
                  <a:schemeClr val="dk1"/>
                </a:solidFill>
                <a:latin typeface="Calibri"/>
                <a:ea typeface="Calibri"/>
                <a:cs typeface="Calibri"/>
                <a:sym typeface="Calibri"/>
              </a:rPr>
              <a:t>Views</a:t>
            </a:r>
            <a:endParaRPr xmlns:a="http://schemas.openxmlformats.org/drawingml/2006/main" dirty="0"/>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startAt="7"/>
            </a:pPr>
            <a:r xmlns:a="http://schemas.openxmlformats.org/drawingml/2006/main">
              <a:rPr lang="en" sz="1800" b="0" i="0" u="none" dirty="0">
                <a:solidFill>
                  <a:schemeClr val="dk1"/>
                </a:solidFill>
                <a:latin typeface="Calibri"/>
                <a:ea typeface="Calibri"/>
                <a:cs typeface="Calibri"/>
                <a:sym typeface="Calibri"/>
              </a:rPr>
              <a:t>The </a:t>
            </a:r>
            <a:r xmlns:a="http://schemas.openxmlformats.org/drawingml/2006/main">
              <a:rPr lang="en" sz="1800" b="0" i="0" u="none" dirty="0" err="1">
                <a:solidFill>
                  <a:schemeClr val="dk1"/>
                </a:solidFill>
                <a:latin typeface="Calibri"/>
                <a:ea typeface="Calibri"/>
                <a:cs typeface="Calibri"/>
                <a:sym typeface="Calibri"/>
              </a:rPr>
              <a:t>data </a:t>
            </a:r>
            <a:r xmlns:a="http://schemas.openxmlformats.org/drawingml/2006/main">
              <a:rPr lang="en" sz="1800" b="0" i="0" u="none" dirty="0">
                <a:solidFill>
                  <a:schemeClr val="dk1"/>
                </a:solidFill>
                <a:latin typeface="Calibri"/>
                <a:ea typeface="Calibri"/>
                <a:cs typeface="Calibri"/>
                <a:sym typeface="Calibri"/>
              </a:rPr>
              <a:t>control </a:t>
            </a:r>
            <a:r xmlns:a="http://schemas.openxmlformats.org/drawingml/2006/main">
              <a:rPr lang="en" sz="1800" b="0" i="0" u="none" dirty="0" err="1">
                <a:solidFill>
                  <a:schemeClr val="dk1"/>
                </a:solidFill>
                <a:latin typeface="Calibri"/>
                <a:ea typeface="Calibri"/>
                <a:cs typeface="Calibri"/>
                <a:sym typeface="Calibri"/>
              </a:rPr>
              <a:t>language </a:t>
            </a:r>
            <a:r xmlns:a="http://schemas.openxmlformats.org/drawingml/2006/main">
              <a:rPr lang="en" sz="1800" b="0" i="0" u="none" dirty="0">
                <a:solidFill>
                  <a:schemeClr val="dk1"/>
                </a:solidFill>
                <a:latin typeface="Calibri"/>
                <a:ea typeface="Calibri"/>
                <a:cs typeface="Calibri"/>
                <a:sym typeface="Calibri"/>
              </a:rPr>
              <a:t>.</a:t>
            </a:r>
            <a:endParaRPr xmlns:a="http://schemas.openxmlformats.org/drawingml/2006/main" dirty="0"/>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startAt="7"/>
            </a:pPr>
            <a:r xmlns:a="http://schemas.openxmlformats.org/drawingml/2006/main">
              <a:rPr lang="en" sz="1800" b="0" i="0" u="none" dirty="0" err="1">
                <a:solidFill>
                  <a:schemeClr val="dk1"/>
                </a:solidFill>
                <a:latin typeface="Calibri"/>
                <a:ea typeface="Calibri"/>
                <a:cs typeface="Calibri"/>
                <a:sym typeface="Calibri"/>
              </a:rPr>
              <a:t>Users </a:t>
            </a:r>
            <a:r xmlns:a="http://schemas.openxmlformats.org/drawingml/2006/main">
              <a:rPr lang="en" sz="1800" b="0" i="0" u="none" dirty="0">
                <a:solidFill>
                  <a:schemeClr val="dk1"/>
                </a:solidFill>
                <a:latin typeface="Calibri"/>
                <a:ea typeface="Calibri"/>
                <a:cs typeface="Calibri"/>
                <a:sym typeface="Calibri"/>
              </a:rPr>
              <a:t>and </a:t>
            </a:r>
            <a:r xmlns:a="http://schemas.openxmlformats.org/drawingml/2006/main">
              <a:rPr lang="en" sz="1800" b="0" i="0" u="none" dirty="0" err="1">
                <a:solidFill>
                  <a:schemeClr val="dk1"/>
                </a:solidFill>
                <a:latin typeface="Calibri"/>
                <a:ea typeface="Calibri"/>
                <a:cs typeface="Calibri"/>
                <a:sym typeface="Calibri"/>
              </a:rPr>
              <a:t>privileges</a:t>
            </a:r>
            <a:endParaRPr xmlns:a="http://schemas.openxmlformats.org/drawingml/2006/m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250825" y="207962"/>
            <a:ext cx="42497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6. Table management</a:t>
            </a:r>
            <a:endParaRPr xmlns:a="http://schemas.openxmlformats.org/drawingml/2006/main"/>
          </a:p>
        </p:txBody>
      </p:sp>
      <p:sp>
        <p:nvSpPr>
          <p:cNvPr id="102" name="Google Shape;102;p1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3</a:t>
            </a:fld>
            <a:endParaRPr/>
          </a:p>
        </p:txBody>
      </p:sp>
      <p:sp>
        <p:nvSpPr>
          <p:cNvPr id="104" name="Google Shape;104;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5"/>
          <p:cNvSpPr txBox="1"/>
          <p:nvPr/>
        </p:nvSpPr>
        <p:spPr>
          <a:xfrm>
            <a:off x="611187" y="1412875"/>
            <a:ext cx="7904162" cy="507841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DDL statements for managing tables allow:</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Create a table with a name </a:t>
            </a:r>
            <a:r xmlns:a="http://schemas.openxmlformats.org/drawingml/2006/main">
              <a:rPr lang="en" sz="1800">
                <a:solidFill>
                  <a:schemeClr val="dk1"/>
                </a:solidFill>
                <a:latin typeface="Calibri"/>
                <a:ea typeface="Calibri"/>
                <a:cs typeface="Calibri"/>
                <a:sym typeface="Calibri"/>
              </a:rPr>
              <a:t>, </a:t>
            </a:r>
            <a:r xmlns:a="http://schemas.openxmlformats.org/drawingml/2006/main">
              <a:rPr lang="en" sz="1800" b="0" i="0" u="none">
                <a:solidFill>
                  <a:schemeClr val="dk1"/>
                </a:solidFill>
                <a:latin typeface="Calibri"/>
                <a:ea typeface="Calibri"/>
                <a:cs typeface="Calibri"/>
                <a:sym typeface="Calibri"/>
              </a:rPr>
              <a:t>also defining </a:t>
            </a:r>
            <a:r xmlns:a="http://schemas.openxmlformats.org/drawingml/2006/main">
              <a:rPr lang="en" sz="1800">
                <a:solidFill>
                  <a:schemeClr val="dk1"/>
                </a:solidFill>
                <a:latin typeface="Calibri"/>
                <a:ea typeface="Calibri"/>
                <a:cs typeface="Calibri"/>
                <a:sym typeface="Calibri"/>
              </a:rPr>
              <a:t>the </a:t>
            </a:r>
            <a:r xmlns:a="http://schemas.openxmlformats.org/drawingml/2006/main">
              <a:rPr lang="en" sz="1800" b="0" i="0" u="none">
                <a:solidFill>
                  <a:schemeClr val="dk1"/>
                </a:solidFill>
                <a:latin typeface="Calibri"/>
                <a:ea typeface="Calibri"/>
                <a:cs typeface="Calibri"/>
                <a:sym typeface="Calibri"/>
              </a:rPr>
              <a:t>columns it contains, their types and restrictions.</a:t>
            </a:r>
            <a:endParaRPr xmlns:a="http://schemas.openxmlformats.org/drawingml/2006/main"/>
          </a:p>
          <a:p>
            <a:pPr marL="0" marR="0" lvl="0" indent="0" algn="l" rtl="0">
              <a:lnSpc>
                <a:spcPct val="100000"/>
              </a:lnSpc>
              <a:spcBef>
                <a:spcPts val="0"/>
              </a:spcBef>
              <a:spcAft>
                <a:spcPts val="0"/>
              </a:spcAft>
              <a:buClr>
                <a:schemeClr val="dk1"/>
              </a:buClr>
              <a:buSzPts val="1800"/>
              <a:buFont typeface="Noto Sans Symbols"/>
              <a:buNone/>
            </a:pPr>
            <a:endParaRPr sz="1800" b="0" i="0" u="none">
              <a:solidFill>
                <a:schemeClr val="dk1"/>
              </a:solidFill>
              <a:latin typeface="Calibri"/>
              <a:ea typeface="Calibri"/>
              <a:cs typeface="Calibri"/>
              <a:sym typeface="Calibri"/>
            </a:endParaRPr>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Set properties of a table.</a:t>
            </a:r>
            <a:endParaRPr xmlns:a="http://schemas.openxmlformats.org/drawingml/2006/main"/>
          </a:p>
          <a:p>
            <a:pPr marL="0" marR="0" lvl="0" indent="0" algn="l" rtl="0">
              <a:lnSpc>
                <a:spcPct val="100000"/>
              </a:lnSpc>
              <a:spcBef>
                <a:spcPts val="0"/>
              </a:spcBef>
              <a:spcAft>
                <a:spcPts val="0"/>
              </a:spcAft>
              <a:buClr>
                <a:schemeClr val="dk1"/>
              </a:buClr>
              <a:buSzPts val="1800"/>
              <a:buFont typeface="Noto Sans Symbols"/>
              <a:buNone/>
            </a:pPr>
            <a:endParaRPr sz="1800" b="0" i="0" u="none">
              <a:solidFill>
                <a:schemeClr val="dk1"/>
              </a:solidFill>
              <a:latin typeface="Calibri"/>
              <a:ea typeface="Calibri"/>
              <a:cs typeface="Calibri"/>
              <a:sym typeface="Calibri"/>
            </a:endParaRPr>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Modify the structure of a table (add a column, delete a column, modify PRIMARY KEY columns, add a FOREIGN KEY, etc.)</a:t>
            </a:r>
            <a:endParaRPr xmlns:a="http://schemas.openxmlformats.org/drawingml/2006/main"/>
          </a:p>
          <a:p>
            <a:pPr marL="0" marR="0" lvl="0" indent="0" algn="l" rtl="0">
              <a:lnSpc>
                <a:spcPct val="100000"/>
              </a:lnSpc>
              <a:spcBef>
                <a:spcPts val="0"/>
              </a:spcBef>
              <a:spcAft>
                <a:spcPts val="0"/>
              </a:spcAft>
              <a:buClr>
                <a:schemeClr val="dk1"/>
              </a:buClr>
              <a:buSzPts val="1800"/>
              <a:buFont typeface="Noto Sans Symbols"/>
              <a:buNone/>
            </a:pPr>
            <a:endParaRPr sz="1800" b="0" i="0" u="none">
              <a:solidFill>
                <a:schemeClr val="dk1"/>
              </a:solidFill>
              <a:latin typeface="Calibri"/>
              <a:ea typeface="Calibri"/>
              <a:cs typeface="Calibri"/>
              <a:sym typeface="Calibri"/>
            </a:endParaRPr>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Delete a table.</a:t>
            </a:r>
            <a:endParaRPr xmlns:a="http://schemas.openxmlformats.org/drawingml/2006/main"/>
          </a:p>
          <a:p>
            <a:pPr marL="0" marR="0" lvl="0" indent="0" algn="l" rtl="0">
              <a:lnSpc>
                <a:spcPct val="100000"/>
              </a:lnSpc>
              <a:spcBef>
                <a:spcPts val="0"/>
              </a:spcBef>
              <a:spcAft>
                <a:spcPts val="0"/>
              </a:spcAft>
              <a:buClr>
                <a:schemeClr val="dk1"/>
              </a:buClr>
              <a:buSzPts val="1800"/>
              <a:buFont typeface="Noto Sans Symbols"/>
              <a:buNone/>
            </a:pPr>
            <a:endParaRPr sz="1800" b="0" i="0" u="none">
              <a:solidFill>
                <a:schemeClr val="dk1"/>
              </a:solidFill>
              <a:latin typeface="Calibri"/>
              <a:ea typeface="Calibri"/>
              <a:cs typeface="Calibri"/>
              <a:sym typeface="Calibri"/>
            </a:endParaRPr>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Create an index.</a:t>
            </a:r>
            <a:endParaRPr xmlns:a="http://schemas.openxmlformats.org/drawingml/2006/main"/>
          </a:p>
          <a:p>
            <a:pPr marL="0" marR="0" lvl="0" indent="0" algn="l" rtl="0">
              <a:lnSpc>
                <a:spcPct val="100000"/>
              </a:lnSpc>
              <a:spcBef>
                <a:spcPts val="0"/>
              </a:spcBef>
              <a:spcAft>
                <a:spcPts val="0"/>
              </a:spcAft>
              <a:buClr>
                <a:schemeClr val="dk1"/>
              </a:buClr>
              <a:buSzPts val="1800"/>
              <a:buFont typeface="Noto Sans Symbols"/>
              <a:buNone/>
            </a:pPr>
            <a:endParaRPr sz="1800" b="0" i="0" u="none">
              <a:solidFill>
                <a:schemeClr val="dk1"/>
              </a:solidFill>
              <a:latin typeface="Calibri"/>
              <a:ea typeface="Calibri"/>
              <a:cs typeface="Calibri"/>
              <a:sym typeface="Calibri"/>
            </a:endParaRPr>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Delete an index.</a:t>
            </a:r>
            <a:endParaRPr xmlns:a="http://schemas.openxmlformats.org/drawingml/2006/main"/>
          </a:p>
          <a:p>
            <a:pPr marL="0" marR="0" lvl="0" indent="0" algn="l" rtl="0">
              <a:lnSpc>
                <a:spcPct val="100000"/>
              </a:lnSpc>
              <a:spcBef>
                <a:spcPts val="0"/>
              </a:spcBef>
              <a:spcAft>
                <a:spcPts val="0"/>
              </a:spcAft>
              <a:buClr>
                <a:schemeClr val="dk1"/>
              </a:buClr>
              <a:buSzPts val="1800"/>
              <a:buFont typeface="Noto Sans Symbols"/>
              <a:buNone/>
            </a:pPr>
            <a:endParaRPr sz="1800" b="0" i="0" u="none">
              <a:solidFill>
                <a:schemeClr val="dk1"/>
              </a:solidFill>
              <a:latin typeface="Calibri"/>
              <a:ea typeface="Calibri"/>
              <a:cs typeface="Calibri"/>
              <a:sym typeface="Calibri"/>
            </a:endParaRPr>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Rename a table.</a:t>
            </a:r>
            <a:endParaRPr xmlns:a="http://schemas.openxmlformats.org/drawingml/2006/main"/>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6.1 </a:t>
            </a:r>
            <a:r xmlns:a="http://schemas.openxmlformats.org/drawingml/2006/main">
              <a:rPr lang="en" sz="1600" b="1" i="0" u="none">
                <a:solidFill>
                  <a:schemeClr val="dk1"/>
                </a:solidFill>
                <a:latin typeface="Arial"/>
                <a:ea typeface="Arial"/>
                <a:cs typeface="Arial"/>
                <a:sym typeface="Arial"/>
              </a:rPr>
              <a:t>Syntax of the CREATE TABLE statement</a:t>
            </a:r>
            <a:endParaRPr xmlns:a="http://schemas.openxmlformats.org/drawingml/2006/main"/>
          </a:p>
        </p:txBody>
      </p:sp>
      <p:sp>
        <p:nvSpPr>
          <p:cNvPr id="112" name="Google Shape;112;p1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4</a:t>
            </a:fld>
            <a:endParaRPr/>
          </a:p>
        </p:txBody>
      </p:sp>
      <p:sp>
        <p:nvSpPr>
          <p:cNvPr id="113" name="Google Shape;113;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4" name="Google Shape;114;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5" name="Google Shape;115;p16"/>
          <p:cNvSpPr txBox="1"/>
          <p:nvPr/>
        </p:nvSpPr>
        <p:spPr>
          <a:xfrm>
            <a:off x="371475" y="1027112"/>
            <a:ext cx="8143875" cy="581660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0" i="0" u="none" dirty="0">
                <a:solidFill>
                  <a:schemeClr val="dk1"/>
                </a:solidFill>
                <a:latin typeface="Calibri"/>
                <a:ea typeface="Calibri"/>
                <a:cs typeface="Calibri"/>
                <a:sym typeface="Calibri"/>
              </a:rPr>
              <a:t>The </a:t>
            </a:r>
            <a:r xmlns:a="http://schemas.openxmlformats.org/drawingml/2006/main">
              <a:rPr lang="en" sz="2400" b="0" i="0" u="none" dirty="0">
                <a:solidFill>
                  <a:schemeClr val="dk1"/>
                </a:solidFill>
                <a:latin typeface="Calibri"/>
                <a:ea typeface="Calibri"/>
                <a:cs typeface="Calibri"/>
                <a:sym typeface="Calibri"/>
              </a:rPr>
              <a:t>SQL </a:t>
            </a:r>
            <a:r xmlns:a="http://schemas.openxmlformats.org/drawingml/2006/main">
              <a:rPr lang="en" sz="2400" b="0" i="0" u="none" dirty="0" err="1">
                <a:solidFill>
                  <a:schemeClr val="dk1"/>
                </a:solidFill>
                <a:latin typeface="Calibri"/>
                <a:ea typeface="Calibri"/>
                <a:cs typeface="Calibri"/>
                <a:sym typeface="Calibri"/>
              </a:rPr>
              <a:t>statement to </a:t>
            </a:r>
            <a:r xmlns:a="http://schemas.openxmlformats.org/drawingml/2006/main">
              <a:rPr lang="en" sz="2400" b="0" i="0" u="none" dirty="0" err="1">
                <a:solidFill>
                  <a:schemeClr val="dk1"/>
                </a:solidFill>
                <a:latin typeface="Calibri"/>
                <a:ea typeface="Calibri"/>
                <a:cs typeface="Calibri"/>
                <a:sym typeface="Calibri"/>
              </a:rPr>
              <a:t>create</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a</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board</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is</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1" i="0" u="none" dirty="0">
                <a:solidFill>
                  <a:schemeClr val="dk1"/>
                </a:solidFill>
                <a:latin typeface="Calibri"/>
                <a:ea typeface="Calibri"/>
                <a:cs typeface="Calibri"/>
                <a:sym typeface="Calibri"/>
              </a:rPr>
              <a:t>CREATE TABLE </a:t>
            </a:r>
            <a:r xmlns:a="http://schemas.openxmlformats.org/drawingml/2006/main">
              <a:rPr lang="en" sz="2400" b="0" i="0" u="none" dirty="0">
                <a:solidFill>
                  <a:schemeClr val="dk1"/>
                </a:solidFill>
                <a:latin typeface="Calibri"/>
                <a:ea typeface="Calibri"/>
                <a:cs typeface="Calibri"/>
                <a:sym typeface="Calibri"/>
              </a:rPr>
              <a:t>. The </a:t>
            </a:r>
            <a:r xmlns:a="http://schemas.openxmlformats.org/drawingml/2006/main">
              <a:rPr lang="en" sz="2400" b="0" i="0" u="none" dirty="0" err="1">
                <a:solidFill>
                  <a:schemeClr val="dk1"/>
                </a:solidFill>
                <a:latin typeface="Calibri"/>
                <a:ea typeface="Calibri"/>
                <a:cs typeface="Calibri"/>
                <a:sym typeface="Calibri"/>
              </a:rPr>
              <a:t>syntax</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complete </a:t>
            </a:r>
            <a:r xmlns:a="http://schemas.openxmlformats.org/drawingml/2006/main">
              <a:rPr lang="en" sz="2400" b="0" i="0" u="none" dirty="0">
                <a:solidFill>
                  <a:schemeClr val="dk1"/>
                </a:solidFill>
                <a:latin typeface="Calibri"/>
                <a:ea typeface="Calibri"/>
                <a:cs typeface="Calibri"/>
                <a:sym typeface="Calibri"/>
              </a:rPr>
              <a:t>of </a:t>
            </a:r>
            <a:r xmlns:a="http://schemas.openxmlformats.org/drawingml/2006/main">
              <a:rPr lang="en" sz="2400" b="0" i="0" u="none" dirty="0" err="1">
                <a:solidFill>
                  <a:schemeClr val="dk1"/>
                </a:solidFill>
                <a:latin typeface="Calibri"/>
                <a:ea typeface="Calibri"/>
                <a:cs typeface="Calibri"/>
                <a:sym typeface="Calibri"/>
              </a:rPr>
              <a:t>this</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instruction</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is</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quite</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complex </a:t>
            </a:r>
            <a:r xmlns:a="http://schemas.openxmlformats.org/drawingml/2006/main">
              <a:rPr lang="en" sz="2400" b="0" i="0" u="none" dirty="0">
                <a:solidFill>
                  <a:schemeClr val="dk1"/>
                </a:solidFill>
                <a:latin typeface="Calibri"/>
                <a:ea typeface="Calibri"/>
                <a:cs typeface="Calibri"/>
                <a:sym typeface="Calibri"/>
              </a:rPr>
              <a:t>. you </a:t>
            </a:r>
            <a:r xmlns:a="http://schemas.openxmlformats.org/drawingml/2006/main">
              <a:rPr lang="en" sz="2400" b="0" i="0" u="none" dirty="0" err="1">
                <a:solidFill>
                  <a:schemeClr val="dk1"/>
                </a:solidFill>
                <a:latin typeface="Calibri"/>
                <a:ea typeface="Calibri"/>
                <a:cs typeface="Calibri"/>
                <a:sym typeface="Calibri"/>
              </a:rPr>
              <a:t>can</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see</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within </a:t>
            </a:r>
            <a:r xmlns:a="http://schemas.openxmlformats.org/drawingml/2006/main">
              <a:rPr lang="en" sz="2400" b="0" i="0" u="none" dirty="0">
                <a:solidFill>
                  <a:schemeClr val="dk1"/>
                </a:solidFill>
                <a:latin typeface="Calibri"/>
                <a:ea typeface="Calibri"/>
                <a:cs typeface="Calibri"/>
                <a:sym typeface="Calibri"/>
              </a:rPr>
              <a:t>the </a:t>
            </a:r>
            <a:r xmlns:a="http://schemas.openxmlformats.org/drawingml/2006/main">
              <a:rPr lang="en" sz="2400" b="0" i="0" u="none" dirty="0" err="1">
                <a:solidFill>
                  <a:schemeClr val="dk1"/>
                </a:solidFill>
                <a:latin typeface="Calibri"/>
                <a:ea typeface="Calibri"/>
                <a:cs typeface="Calibri"/>
                <a:sym typeface="Calibri"/>
              </a:rPr>
              <a:t>documentation</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a:solidFill>
                  <a:schemeClr val="dk1"/>
                </a:solidFill>
                <a:latin typeface="Calibri"/>
                <a:ea typeface="Calibri"/>
                <a:cs typeface="Calibri"/>
                <a:sym typeface="Calibri"/>
              </a:rPr>
              <a:t>MySQL </a:t>
            </a:r>
            <a:endParaRPr xmlns:a="http://schemas.openxmlformats.org/drawingml/2006/main" dirty="0"/>
            <a:r xmlns:a="http://schemas.openxmlformats.org/drawingml/2006/main">
              <a:rPr lang="en" sz="2400" b="0" i="0" u="none" dirty="0" err="1">
                <a:solidFill>
                  <a:schemeClr val="dk1"/>
                </a:solidFill>
                <a:latin typeface="Calibri"/>
                <a:ea typeface="Calibri"/>
                <a:cs typeface="Calibri"/>
                <a:sym typeface="Calibri"/>
              </a:rPr>
              <a:t>official .</a:t>
            </a:r>
          </a:p>
          <a:p>
            <a:pPr marL="0" marR="0" lvl="0" indent="0" algn="l" rtl="0">
              <a:lnSpc>
                <a:spcPct val="100000"/>
              </a:lnSpc>
              <a:spcBef>
                <a:spcPts val="0"/>
              </a:spcBef>
              <a:spcAft>
                <a:spcPts val="0"/>
              </a:spcAft>
              <a:buClr>
                <a:schemeClr val="dk1"/>
              </a:buClr>
              <a:buSzPts val="2400"/>
              <a:buFont typeface="Calibri"/>
              <a:buNone/>
            </a:pPr>
            <a:endParaRPr sz="2400" b="0" i="0"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xmlns:r="http://schemas.openxmlformats.org/officeDocument/2006/relationships">
              <a:rPr lang="en" sz="2400" b="0" i="0" u="sng" dirty="0">
                <a:solidFill>
                  <a:schemeClr val="hlink"/>
                </a:solidFill>
                <a:latin typeface="Calibri"/>
                <a:ea typeface="Calibri"/>
                <a:cs typeface="Calibri"/>
                <a:sym typeface="Calibri"/>
                <a:hlinkClick r:id="rId3"/>
              </a:rPr>
              <a:t>https://dev.mysql.com/doc/refman/5.7/en/create-table.html</a:t>
            </a:r>
            <a:endParaRPr xmlns:a="http://schemas.openxmlformats.org/drawingml/2006/main" dirty="0"/>
          </a:p>
          <a:p>
            <a:pPr marL="0" marR="0" lvl="0" indent="0" algn="l" rtl="0">
              <a:lnSpc>
                <a:spcPct val="100000"/>
              </a:lnSpc>
              <a:spcBef>
                <a:spcPts val="0"/>
              </a:spcBef>
              <a:spcAft>
                <a:spcPts val="0"/>
              </a:spcAft>
              <a:buClr>
                <a:schemeClr val="dk1"/>
              </a:buClr>
              <a:buSzPts val="2400"/>
              <a:buFont typeface="Calibri"/>
              <a:buNone/>
            </a:pPr>
            <a:endParaRPr sz="2400" b="0" i="0"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0" i="0" u="none" dirty="0" err="1">
                <a:solidFill>
                  <a:schemeClr val="dk1"/>
                </a:solidFill>
                <a:latin typeface="Calibri"/>
                <a:ea typeface="Calibri"/>
                <a:cs typeface="Calibri"/>
                <a:sym typeface="Calibri"/>
              </a:rPr>
              <a:t>Let </a:t>
            </a:r>
            <a:r xmlns:a="http://schemas.openxmlformats.org/drawingml/2006/main">
              <a:rPr lang="en" sz="2400" b="0" i="0" u="none" dirty="0" err="1">
                <a:solidFill>
                  <a:schemeClr val="dk1"/>
                </a:solidFill>
                <a:latin typeface="Calibri"/>
                <a:ea typeface="Calibri"/>
                <a:cs typeface="Calibri"/>
                <a:sym typeface="Calibri"/>
              </a:rPr>
              <a:t>'s </a:t>
            </a:r>
            <a:r xmlns:a="http://schemas.openxmlformats.org/drawingml/2006/main">
              <a:rPr lang="en" sz="2400" b="0" i="0" u="none" dirty="0">
                <a:solidFill>
                  <a:schemeClr val="dk1"/>
                </a:solidFill>
                <a:latin typeface="Calibri"/>
                <a:ea typeface="Calibri"/>
                <a:cs typeface="Calibri"/>
                <a:sym typeface="Calibri"/>
              </a:rPr>
              <a:t>explain </a:t>
            </a:r>
            <a:r xmlns:a="http://schemas.openxmlformats.org/drawingml/2006/main">
              <a:rPr lang="en" sz="2400" b="0" i="0" u="none" dirty="0">
                <a:solidFill>
                  <a:schemeClr val="dk1"/>
                </a:solidFill>
                <a:latin typeface="Calibri"/>
                <a:ea typeface="Calibri"/>
                <a:cs typeface="Calibri"/>
                <a:sym typeface="Calibri"/>
              </a:rPr>
              <a:t>the </a:t>
            </a:r>
            <a:r xmlns:a="http://schemas.openxmlformats.org/drawingml/2006/main">
              <a:rPr lang="en" sz="2400" b="0" i="0" u="none" dirty="0" err="1">
                <a:solidFill>
                  <a:schemeClr val="dk1"/>
                </a:solidFill>
                <a:latin typeface="Calibri"/>
                <a:ea typeface="Calibri"/>
                <a:cs typeface="Calibri"/>
                <a:sym typeface="Calibri"/>
              </a:rPr>
              <a:t>syntax </a:t>
            </a:r>
            <a:r xmlns:a="http://schemas.openxmlformats.org/drawingml/2006/main">
              <a:rPr lang="en" sz="2400" b="0" i="0" u="none" dirty="0">
                <a:solidFill>
                  <a:schemeClr val="dk1"/>
                </a:solidFill>
                <a:latin typeface="Calibri"/>
                <a:ea typeface="Calibri"/>
                <a:cs typeface="Calibri"/>
                <a:sym typeface="Calibri"/>
              </a:rPr>
              <a:t>in </a:t>
            </a:r>
            <a:r xmlns:a="http://schemas.openxmlformats.org/drawingml/2006/main">
              <a:rPr lang="en" sz="2400" b="0" i="0" u="none" dirty="0" err="1">
                <a:solidFill>
                  <a:schemeClr val="dk1"/>
                </a:solidFill>
                <a:latin typeface="Calibri"/>
                <a:ea typeface="Calibri"/>
                <a:cs typeface="Calibri"/>
                <a:sym typeface="Calibri"/>
              </a:rPr>
              <a:t>a </a:t>
            </a:r>
            <a:r xmlns:a="http://schemas.openxmlformats.org/drawingml/2006/main">
              <a:rPr lang="en" sz="2400" b="0" i="0" u="none" dirty="0" err="1">
                <a:solidFill>
                  <a:schemeClr val="dk1"/>
                </a:solidFill>
                <a:latin typeface="Calibri"/>
                <a:ea typeface="Calibri"/>
                <a:cs typeface="Calibri"/>
                <a:sym typeface="Calibri"/>
              </a:rPr>
              <a:t>simpler </a:t>
            </a:r>
            <a:r xmlns:a="http://schemas.openxmlformats.org/drawingml/2006/main">
              <a:rPr lang="en" sz="2400" b="0" i="0" u="none" dirty="0">
                <a:solidFill>
                  <a:schemeClr val="dk1"/>
                </a:solidFill>
                <a:latin typeface="Calibri"/>
                <a:ea typeface="Calibri"/>
                <a:cs typeface="Calibri"/>
                <a:sym typeface="Calibri"/>
              </a:rPr>
              <a:t>way </a:t>
            </a:r>
            <a:r xmlns:a="http://schemas.openxmlformats.org/drawingml/2006/main">
              <a:rPr lang="en" sz="2400" b="0" i="0" u="none" dirty="0">
                <a:solidFill>
                  <a:schemeClr val="dk1"/>
                </a:solidFill>
                <a:latin typeface="Calibri"/>
                <a:ea typeface="Calibri"/>
                <a:cs typeface="Calibri"/>
                <a:sym typeface="Calibri"/>
              </a:rPr>
              <a:t>:</a:t>
            </a:r>
            <a:endParaRPr xmlns:a="http://schemas.openxmlformats.org/drawingml/2006/main" dirty="0"/>
          </a:p>
          <a:p>
            <a:pPr marL="0" marR="0" lvl="0" indent="0" algn="l" rtl="0">
              <a:lnSpc>
                <a:spcPct val="100000"/>
              </a:lnSpc>
              <a:spcBef>
                <a:spcPts val="0"/>
              </a:spcBef>
              <a:spcAft>
                <a:spcPts val="0"/>
              </a:spcAft>
              <a:buClr>
                <a:schemeClr val="dk1"/>
              </a:buClr>
              <a:buSzPts val="2400"/>
              <a:buFont typeface="Calibri"/>
              <a:buNone/>
            </a:pPr>
            <a:endParaRPr sz="2400" b="0" i="0"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1800"/>
              <a:buFont typeface="Calibri"/>
              <a:buNone/>
            </a:pPr>
            <a:r xmlns:a="http://schemas.openxmlformats.org/drawingml/2006/main">
              <a:rPr lang="en" sz="1800" b="1" i="0" u="none" dirty="0">
                <a:solidFill>
                  <a:srgbClr val="C00000"/>
                </a:solidFill>
                <a:latin typeface="Calibri"/>
                <a:ea typeface="Calibri"/>
                <a:cs typeface="Calibri"/>
                <a:sym typeface="Calibri"/>
              </a:rPr>
              <a:t>CREATE [TEMPORARY] TABLE [IF NOT EXISTS] </a:t>
            </a:r>
            <a:r xmlns:a="http://schemas.openxmlformats.org/drawingml/2006/main">
              <a:rPr lang="en" sz="1800" b="1" i="0" u="none" dirty="0" err="1">
                <a:solidFill>
                  <a:srgbClr val="C00000"/>
                </a:solidFill>
                <a:latin typeface="Calibri"/>
                <a:ea typeface="Calibri"/>
                <a:cs typeface="Calibri"/>
                <a:sym typeface="Calibri"/>
              </a:rPr>
              <a:t>table_name</a:t>
            </a:r>
            <a:endParaRPr xmlns:a="http://schemas.openxmlformats.org/drawingml/2006/main" sz="1800" b="0" i="0" u="none" dirty="0">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1800"/>
              <a:buFont typeface="Calibri"/>
              <a:buNone/>
            </a:pPr>
            <a:r xmlns:a="http://schemas.openxmlformats.org/drawingml/2006/main">
              <a:rPr lang="en" sz="1800" b="1" i="0" u="none" dirty="0">
                <a:solidFill>
                  <a:srgbClr val="C00000"/>
                </a:solidFill>
                <a:latin typeface="Calibri"/>
                <a:ea typeface="Calibri"/>
                <a:cs typeface="Calibri"/>
                <a:sym typeface="Calibri"/>
              </a:rPr>
              <a:t>(</a:t>
            </a:r>
            <a:endParaRPr xmlns:a="http://schemas.openxmlformats.org/drawingml/2006/main" sz="1800" b="0" i="0" u="none" dirty="0">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1800"/>
              <a:buFont typeface="Calibri"/>
              <a:buNone/>
            </a:pPr>
            <a:r xmlns:a="http://schemas.openxmlformats.org/drawingml/2006/main">
              <a:rPr lang="en" sz="1800" b="1" i="0" u="none" dirty="0">
                <a:solidFill>
                  <a:srgbClr val="C00000"/>
                </a:solidFill>
                <a:latin typeface="Calibri"/>
                <a:ea typeface="Calibri"/>
                <a:cs typeface="Calibri"/>
                <a:sym typeface="Calibri"/>
              </a:rPr>
              <a:t>column_name1 </a:t>
            </a:r>
            <a:r xmlns:a="http://schemas.openxmlformats.org/drawingml/2006/main">
              <a:rPr lang="en" sz="1800" b="1" i="0" u="none" dirty="0" err="1">
                <a:solidFill>
                  <a:srgbClr val="C00000"/>
                </a:solidFill>
                <a:latin typeface="Calibri"/>
                <a:ea typeface="Calibri"/>
                <a:cs typeface="Calibri"/>
                <a:sym typeface="Calibri"/>
              </a:rPr>
              <a:t>type </a:t>
            </a:r>
            <a:r xmlns:a="http://schemas.openxmlformats.org/drawingml/2006/main">
              <a:rPr lang="en" sz="1800" b="1" i="0" u="none" dirty="0">
                <a:solidFill>
                  <a:srgbClr val="C00000"/>
                </a:solidFill>
                <a:latin typeface="Calibri"/>
                <a:ea typeface="Calibri"/>
                <a:cs typeface="Calibri"/>
                <a:sym typeface="Calibri"/>
              </a:rPr>
              <a:t>[type_constraints_1],</a:t>
            </a:r>
            <a:endParaRPr xmlns:a="http://schemas.openxmlformats.org/drawingml/2006/main" sz="1800" b="0" i="0" u="none" dirty="0">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1800"/>
              <a:buFont typeface="Calibri"/>
              <a:buNone/>
            </a:pPr>
            <a:r xmlns:a="http://schemas.openxmlformats.org/drawingml/2006/main">
              <a:rPr lang="en" sz="1800" b="1" i="0" u="none" dirty="0">
                <a:solidFill>
                  <a:srgbClr val="C00000"/>
                </a:solidFill>
                <a:latin typeface="Calibri"/>
                <a:ea typeface="Calibri"/>
                <a:cs typeface="Calibri"/>
                <a:sym typeface="Calibri"/>
              </a:rPr>
              <a:t>column_name2 </a:t>
            </a:r>
            <a:r xmlns:a="http://schemas.openxmlformats.org/drawingml/2006/main">
              <a:rPr lang="en" sz="1800" b="1" i="0" u="none" dirty="0" err="1">
                <a:solidFill>
                  <a:srgbClr val="C00000"/>
                </a:solidFill>
                <a:latin typeface="Calibri"/>
                <a:ea typeface="Calibri"/>
                <a:cs typeface="Calibri"/>
                <a:sym typeface="Calibri"/>
              </a:rPr>
              <a:t>type </a:t>
            </a:r>
            <a:r xmlns:a="http://schemas.openxmlformats.org/drawingml/2006/main">
              <a:rPr lang="en" sz="1800" b="1" i="0" u="none" dirty="0">
                <a:solidFill>
                  <a:srgbClr val="C00000"/>
                </a:solidFill>
                <a:latin typeface="Calibri"/>
                <a:ea typeface="Calibri"/>
                <a:cs typeface="Calibri"/>
                <a:sym typeface="Calibri"/>
              </a:rPr>
              <a:t>[type_constraints_1],</a:t>
            </a:r>
            <a:endParaRPr xmlns:a="http://schemas.openxmlformats.org/drawingml/2006/main" sz="1800" b="0" i="0" u="none" dirty="0">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1800"/>
              <a:buFont typeface="Calibri"/>
              <a:buNone/>
            </a:pPr>
            <a:r xmlns:a="http://schemas.openxmlformats.org/drawingml/2006/main">
              <a:rPr lang="en" sz="1800" b="1" i="0" u="none" dirty="0">
                <a:solidFill>
                  <a:srgbClr val="C00000"/>
                </a:solidFill>
                <a:latin typeface="Calibri"/>
                <a:ea typeface="Calibri"/>
                <a:cs typeface="Calibri"/>
                <a:sym typeface="Calibri"/>
              </a:rPr>
              <a:t>…………………………….</a:t>
            </a:r>
            <a:endParaRPr xmlns:a="http://schemas.openxmlformats.org/drawingml/2006/main" sz="1800" b="0" i="0" u="none" dirty="0">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1800"/>
              <a:buFont typeface="Calibri"/>
              <a:buNone/>
            </a:pPr>
            <a:r xmlns:a="http://schemas.openxmlformats.org/drawingml/2006/main">
              <a:rPr lang="en" sz="1800" b="1" i="0" u="none" dirty="0">
                <a:solidFill>
                  <a:srgbClr val="C00000"/>
                </a:solidFill>
                <a:latin typeface="Calibri"/>
                <a:ea typeface="Calibri"/>
                <a:cs typeface="Calibri"/>
                <a:sym typeface="Calibri"/>
              </a:rPr>
              <a:t>[restriction_type_2],</a:t>
            </a:r>
            <a:endParaRPr xmlns:a="http://schemas.openxmlformats.org/drawingml/2006/main" sz="1800" b="0" i="0" u="none" dirty="0">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1800"/>
              <a:buFont typeface="Calibri"/>
              <a:buNone/>
            </a:pPr>
            <a:r xmlns:a="http://schemas.openxmlformats.org/drawingml/2006/main">
              <a:rPr lang="en" sz="1800" b="1" i="0" u="none" dirty="0">
                <a:solidFill>
                  <a:srgbClr val="C00000"/>
                </a:solidFill>
                <a:latin typeface="Calibri"/>
                <a:ea typeface="Calibri"/>
                <a:cs typeface="Calibri"/>
                <a:sym typeface="Calibri"/>
              </a:rPr>
              <a:t>[restriction_type_2],</a:t>
            </a:r>
            <a:endParaRPr xmlns:a="http://schemas.openxmlformats.org/drawingml/2006/main" sz="1800" b="0" i="0" u="none" dirty="0">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1800"/>
              <a:buFont typeface="Calibri"/>
              <a:buNone/>
            </a:pPr>
            <a:r xmlns:a="http://schemas.openxmlformats.org/drawingml/2006/main">
              <a:rPr lang="en" sz="1800" b="1" i="0" u="none" dirty="0">
                <a:solidFill>
                  <a:srgbClr val="C00000"/>
                </a:solidFill>
                <a:latin typeface="Calibri"/>
                <a:ea typeface="Calibri"/>
                <a:cs typeface="Calibri"/>
                <a:sym typeface="Calibri"/>
              </a:rPr>
              <a:t>……………………………………….</a:t>
            </a:r>
            <a:endParaRPr xmlns:a="http://schemas.openxmlformats.org/drawingml/2006/main" sz="1800" b="0" i="0" u="none" dirty="0">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1800"/>
              <a:buFont typeface="Calibri"/>
              <a:buNone/>
            </a:pPr>
            <a:r xmlns:a="http://schemas.openxmlformats.org/drawingml/2006/main">
              <a:rPr lang="en" sz="1800" b="1" i="0" u="none" dirty="0">
                <a:solidFill>
                  <a:srgbClr val="C00000"/>
                </a:solidFill>
                <a:latin typeface="Calibri"/>
                <a:ea typeface="Calibri"/>
                <a:cs typeface="Calibri"/>
                <a:sym typeface="Calibri"/>
              </a:rPr>
              <a:t>) [ </a:t>
            </a:r>
            <a:r xmlns:a="http://schemas.openxmlformats.org/drawingml/2006/main">
              <a:rPr lang="en" sz="1800" b="1" i="0" u="none" dirty="0" err="1">
                <a:solidFill>
                  <a:srgbClr val="C00000"/>
                </a:solidFill>
                <a:latin typeface="Calibri"/>
                <a:ea typeface="Calibri"/>
                <a:cs typeface="Calibri"/>
                <a:sym typeface="Calibri"/>
              </a:rPr>
              <a:t>table_options </a:t>
            </a:r>
            <a:r xmlns:a="http://schemas.openxmlformats.org/drawingml/2006/main">
              <a:rPr lang="en" sz="1800" b="1" i="0" u="none" dirty="0">
                <a:solidFill>
                  <a:srgbClr val="C00000"/>
                </a:solidFill>
                <a:latin typeface="Calibri"/>
                <a:ea typeface="Calibri"/>
                <a:cs typeface="Calibri"/>
                <a:sym typeface="Calibri"/>
              </a:rPr>
              <a:t>];</a:t>
            </a:r>
            <a:endParaRPr xmlns:a="http://schemas.openxmlformats.org/drawingml/2006/main" sz="18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dirty="0">
              <a:solidFill>
                <a:srgbClr val="C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6.1 </a:t>
            </a:r>
            <a:r xmlns:a="http://schemas.openxmlformats.org/drawingml/2006/main">
              <a:rPr lang="en" sz="1600" b="1" i="0" u="none">
                <a:solidFill>
                  <a:schemeClr val="dk1"/>
                </a:solidFill>
                <a:latin typeface="Arial"/>
                <a:ea typeface="Arial"/>
                <a:cs typeface="Arial"/>
                <a:sym typeface="Arial"/>
              </a:rPr>
              <a:t>Syntax of the CREATE TABLE statement</a:t>
            </a:r>
            <a:endParaRPr xmlns:a="http://schemas.openxmlformats.org/drawingml/2006/main"/>
          </a:p>
        </p:txBody>
      </p:sp>
      <p:sp>
        <p:nvSpPr>
          <p:cNvPr id="121" name="Google Shape;121;p1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5</a:t>
            </a:fld>
            <a:endParaRPr/>
          </a:p>
        </p:txBody>
      </p:sp>
      <p:sp>
        <p:nvSpPr>
          <p:cNvPr id="122" name="Google Shape;122;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3" name="Google Shape;123;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7"/>
          <p:cNvSpPr txBox="1"/>
          <p:nvPr/>
        </p:nvSpPr>
        <p:spPr>
          <a:xfrm>
            <a:off x="371475" y="1027112"/>
            <a:ext cx="8143875" cy="526256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0" i="0" u="none" dirty="0" err="1">
                <a:solidFill>
                  <a:schemeClr val="dk1"/>
                </a:solidFill>
                <a:latin typeface="Calibri"/>
                <a:ea typeface="Calibri"/>
                <a:cs typeface="Calibri"/>
                <a:sym typeface="Calibri"/>
              </a:rPr>
              <a:t>Interpretation </a:t>
            </a:r>
            <a:r xmlns:a="http://schemas.openxmlformats.org/drawingml/2006/main">
              <a:rPr lang="en" sz="2400" b="0" i="0" u="none" dirty="0">
                <a:solidFill>
                  <a:schemeClr val="dk1"/>
                </a:solidFill>
                <a:latin typeface="Calibri"/>
                <a:ea typeface="Calibri"/>
                <a:cs typeface="Calibri"/>
                <a:sym typeface="Calibri"/>
              </a:rPr>
              <a:t>of the </a:t>
            </a:r>
            <a:r xmlns:a="http://schemas.openxmlformats.org/drawingml/2006/main">
              <a:rPr lang="en" sz="2400" b="0" i="0" u="none" dirty="0" err="1">
                <a:solidFill>
                  <a:schemeClr val="dk1"/>
                </a:solidFill>
                <a:latin typeface="Calibri"/>
                <a:ea typeface="Calibri"/>
                <a:cs typeface="Calibri"/>
                <a:sym typeface="Calibri"/>
              </a:rPr>
              <a:t>syntax </a:t>
            </a:r>
            <a:r xmlns:a="http://schemas.openxmlformats.org/drawingml/2006/main">
              <a:rPr lang="en" sz="2400" b="0" i="0" u="none" dirty="0">
                <a:solidFill>
                  <a:schemeClr val="dk1"/>
                </a:solidFill>
                <a:latin typeface="Calibri"/>
                <a:ea typeface="Calibri"/>
                <a:cs typeface="Calibri"/>
                <a:sym typeface="Calibri"/>
              </a:rPr>
              <a:t>:</a:t>
            </a:r>
            <a:endParaRPr xmlns:a="http://schemas.openxmlformats.org/drawingml/2006/main" dirty="0"/>
          </a:p>
          <a:p>
            <a:pPr marL="0" marR="0" lvl="0" indent="0" algn="l" rtl="0">
              <a:lnSpc>
                <a:spcPct val="100000"/>
              </a:lnSpc>
              <a:spcBef>
                <a:spcPts val="0"/>
              </a:spcBef>
              <a:spcAft>
                <a:spcPts val="0"/>
              </a:spcAft>
              <a:buClr>
                <a:schemeClr val="dk1"/>
              </a:buClr>
              <a:buSzPts val="2400"/>
              <a:buFont typeface="Calibri"/>
              <a:buNone/>
            </a:pPr>
            <a:endParaRPr sz="2400" b="0" i="0" u="none" dirty="0">
              <a:solidFill>
                <a:schemeClr val="dk1"/>
              </a:solidFill>
              <a:latin typeface="Calibri"/>
              <a:ea typeface="Calibri"/>
              <a:cs typeface="Calibri"/>
              <a:sym typeface="Calibri"/>
            </a:endParaRPr>
          </a:p>
          <a:p>
            <a:pPr xmlns:a="http://schemas.openxmlformats.org/drawingml/2006/main" marL="0" marR="0" lvl="0" indent="0" algn="just" rtl="0">
              <a:lnSpc>
                <a:spcPct val="100000"/>
              </a:lnSpc>
              <a:spcBef>
                <a:spcPts val="0"/>
              </a:spcBef>
              <a:spcAft>
                <a:spcPts val="0"/>
              </a:spcAft>
              <a:buClr>
                <a:schemeClr val="dk1"/>
              </a:buClr>
              <a:buSzPts val="2400"/>
              <a:buFont typeface="Calibri"/>
              <a:buNone/>
            </a:pPr>
            <a:r xmlns:a="http://schemas.openxmlformats.org/drawingml/2006/main">
              <a:rPr lang="en" sz="2400" b="0" i="0" u="none" dirty="0">
                <a:solidFill>
                  <a:schemeClr val="dk1"/>
                </a:solidFill>
                <a:latin typeface="Calibri"/>
                <a:ea typeface="Calibri"/>
                <a:cs typeface="Calibri"/>
                <a:sym typeface="Calibri"/>
              </a:rPr>
              <a:t>1.- The </a:t>
            </a:r>
            <a:r xmlns:a="http://schemas.openxmlformats.org/drawingml/2006/main">
              <a:rPr lang="en" sz="2400" b="0" i="0" u="none" dirty="0">
                <a:solidFill>
                  <a:schemeClr val="dk1"/>
                </a:solidFill>
                <a:latin typeface="Calibri"/>
                <a:ea typeface="Calibri"/>
                <a:cs typeface="Calibri"/>
                <a:sym typeface="Calibri"/>
              </a:rPr>
              <a:t>TEMPORARY </a:t>
            </a:r>
            <a:r xmlns:a="http://schemas.openxmlformats.org/drawingml/2006/main">
              <a:rPr lang="en" sz="2400" b="0" i="0" u="none" dirty="0" err="1">
                <a:solidFill>
                  <a:schemeClr val="dk1"/>
                </a:solidFill>
                <a:latin typeface="Calibri"/>
                <a:ea typeface="Calibri"/>
                <a:cs typeface="Calibri"/>
                <a:sym typeface="Calibri"/>
              </a:rPr>
              <a:t>clause </a:t>
            </a:r>
            <a:r xmlns:a="http://schemas.openxmlformats.org/drawingml/2006/main">
              <a:rPr lang="en" sz="2400" b="0" i="0" u="none" dirty="0" err="1">
                <a:solidFill>
                  <a:schemeClr val="dk1"/>
                </a:solidFill>
                <a:latin typeface="Calibri"/>
                <a:ea typeface="Calibri"/>
                <a:cs typeface="Calibri"/>
                <a:sym typeface="Calibri"/>
              </a:rPr>
              <a:t>makes </a:t>
            </a:r>
            <a:r xmlns:a="http://schemas.openxmlformats.org/drawingml/2006/main">
              <a:rPr lang="en" sz="2400" b="0" i="0" u="none" dirty="0">
                <a:solidFill>
                  <a:schemeClr val="dk1"/>
                </a:solidFill>
                <a:latin typeface="Calibri"/>
                <a:ea typeface="Calibri"/>
                <a:cs typeface="Calibri"/>
                <a:sym typeface="Calibri"/>
              </a:rPr>
              <a:t>the </a:t>
            </a:r>
            <a:r xmlns:a="http://schemas.openxmlformats.org/drawingml/2006/main">
              <a:rPr lang="en" sz="2400" b="0" i="0" u="none" dirty="0" err="1">
                <a:solidFill>
                  <a:schemeClr val="dk1"/>
                </a:solidFill>
                <a:latin typeface="Calibri"/>
                <a:ea typeface="Calibri"/>
                <a:cs typeface="Calibri"/>
                <a:sym typeface="Calibri"/>
              </a:rPr>
              <a:t>table</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created</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It is </a:t>
            </a:r>
            <a:r xmlns:a="http://schemas.openxmlformats.org/drawingml/2006/main">
              <a:rPr lang="en" sz="2400" b="0" i="0" u="none" dirty="0">
                <a:solidFill>
                  <a:schemeClr val="dk1"/>
                </a:solidFill>
                <a:latin typeface="Calibri"/>
                <a:ea typeface="Calibri"/>
                <a:cs typeface="Calibri"/>
                <a:sym typeface="Calibri"/>
              </a:rPr>
              <a:t>temporary for the </a:t>
            </a:r>
            <a:r xmlns:a="http://schemas.openxmlformats.org/drawingml/2006/main">
              <a:rPr lang="en" sz="2400" b="0" i="0" u="none" dirty="0" err="1">
                <a:solidFill>
                  <a:schemeClr val="dk1"/>
                </a:solidFill>
                <a:latin typeface="Calibri"/>
                <a:ea typeface="Calibri"/>
                <a:cs typeface="Calibri"/>
                <a:sym typeface="Calibri"/>
              </a:rPr>
              <a:t>session</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customer</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in</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execution </a:t>
            </a:r>
            <a:r xmlns:a="http://schemas.openxmlformats.org/drawingml/2006/main">
              <a:rPr lang="en" sz="2400" b="0" i="0" u="none" dirty="0">
                <a:solidFill>
                  <a:schemeClr val="dk1"/>
                </a:solidFill>
                <a:latin typeface="Calibri"/>
                <a:ea typeface="Calibri"/>
                <a:cs typeface="Calibri"/>
                <a:sym typeface="Calibri"/>
              </a:rPr>
              <a:t>. When you </a:t>
            </a:r>
            <a:r xmlns:a="http://schemas.openxmlformats.org/drawingml/2006/main">
              <a:rPr lang="en" sz="2400" b="0" i="0" u="none" dirty="0" err="1">
                <a:solidFill>
                  <a:schemeClr val="dk1"/>
                </a:solidFill>
                <a:latin typeface="Calibri"/>
                <a:ea typeface="Calibri"/>
                <a:cs typeface="Calibri"/>
                <a:sym typeface="Calibri"/>
              </a:rPr>
              <a:t>exit </a:t>
            </a:r>
            <a:r xmlns:a="http://schemas.openxmlformats.org/drawingml/2006/main">
              <a:rPr lang="en" sz="2400" b="0" i="0" u="none" dirty="0">
                <a:solidFill>
                  <a:schemeClr val="dk1"/>
                </a:solidFill>
                <a:latin typeface="Calibri"/>
                <a:ea typeface="Calibri"/>
                <a:cs typeface="Calibri"/>
                <a:sym typeface="Calibri"/>
              </a:rPr>
              <a:t>the </a:t>
            </a:r>
            <a:r xmlns:a="http://schemas.openxmlformats.org/drawingml/2006/main">
              <a:rPr lang="en" sz="2400" b="0" i="0" u="none" dirty="0" err="1">
                <a:solidFill>
                  <a:schemeClr val="dk1"/>
                </a:solidFill>
                <a:latin typeface="Calibri"/>
                <a:ea typeface="Calibri"/>
                <a:cs typeface="Calibri"/>
                <a:sym typeface="Calibri"/>
              </a:rPr>
              <a:t>session </a:t>
            </a:r>
            <a:r xmlns:a="http://schemas.openxmlformats.org/drawingml/2006/main">
              <a:rPr lang="en" sz="2400" b="0" i="0" u="none" dirty="0">
                <a:solidFill>
                  <a:schemeClr val="dk1"/>
                </a:solidFill>
                <a:latin typeface="Calibri"/>
                <a:ea typeface="Calibri"/>
                <a:cs typeface="Calibri"/>
                <a:sym typeface="Calibri"/>
              </a:rPr>
              <a:t>the </a:t>
            </a:r>
            <a:r xmlns:a="http://schemas.openxmlformats.org/drawingml/2006/main">
              <a:rPr lang="en" sz="2400" b="0" i="0" u="none" dirty="0" err="1">
                <a:solidFill>
                  <a:schemeClr val="dk1"/>
                </a:solidFill>
                <a:latin typeface="Calibri"/>
                <a:ea typeface="Calibri"/>
                <a:cs typeface="Calibri"/>
                <a:sym typeface="Calibri"/>
              </a:rPr>
              <a:t>table </a:t>
            </a:r>
            <a:r xmlns:a="http://schemas.openxmlformats.org/drawingml/2006/main">
              <a:rPr lang="en" sz="2400" b="0" i="0" u="none" dirty="0">
                <a:solidFill>
                  <a:schemeClr val="dk1"/>
                </a:solidFill>
                <a:latin typeface="Calibri"/>
                <a:ea typeface="Calibri"/>
                <a:cs typeface="Calibri"/>
                <a:sym typeface="Calibri"/>
              </a:rPr>
              <a:t>is </a:t>
            </a:r>
            <a:r xmlns:a="http://schemas.openxmlformats.org/drawingml/2006/main">
              <a:rPr lang="en" sz="2400" b="0" i="0" u="none" dirty="0" err="1">
                <a:solidFill>
                  <a:schemeClr val="dk1"/>
                </a:solidFill>
                <a:latin typeface="Calibri"/>
                <a:ea typeface="Calibri"/>
                <a:cs typeface="Calibri"/>
                <a:sym typeface="Calibri"/>
              </a:rPr>
              <a:t>deleted</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automatically </a:t>
            </a:r>
            <a:r xmlns:a="http://schemas.openxmlformats.org/drawingml/2006/main">
              <a:rPr lang="en" sz="2400" b="0" i="0" u="none" dirty="0">
                <a:solidFill>
                  <a:schemeClr val="dk1"/>
                </a:solidFill>
                <a:latin typeface="Calibri"/>
                <a:ea typeface="Calibri"/>
                <a:cs typeface="Calibri"/>
                <a:sym typeface="Calibri"/>
              </a:rPr>
              <a:t>.</a:t>
            </a:r>
            <a:endParaRPr xmlns:a="http://schemas.openxmlformats.org/drawingml/2006/main" dirty="0"/>
          </a:p>
          <a:p>
            <a:pPr marL="0" marR="0" lvl="0" indent="0" algn="l" rtl="0">
              <a:lnSpc>
                <a:spcPct val="100000"/>
              </a:lnSpc>
              <a:spcBef>
                <a:spcPts val="0"/>
              </a:spcBef>
              <a:spcAft>
                <a:spcPts val="0"/>
              </a:spcAft>
              <a:buClr>
                <a:schemeClr val="dk1"/>
              </a:buClr>
              <a:buSzPts val="2400"/>
              <a:buFont typeface="Calibri"/>
              <a:buNone/>
            </a:pPr>
            <a:endParaRPr sz="2400" b="0" i="0" u="none" dirty="0">
              <a:solidFill>
                <a:schemeClr val="dk1"/>
              </a:solidFill>
              <a:latin typeface="Calibri"/>
              <a:ea typeface="Calibri"/>
              <a:cs typeface="Calibri"/>
              <a:sym typeface="Calibri"/>
            </a:endParaRPr>
          </a:p>
          <a:p>
            <a:pPr xmlns:a="http://schemas.openxmlformats.org/drawingml/2006/main" marL="0" marR="0" lvl="0" indent="0" algn="just" rtl="0">
              <a:lnSpc>
                <a:spcPct val="100000"/>
              </a:lnSpc>
              <a:spcBef>
                <a:spcPts val="0"/>
              </a:spcBef>
              <a:spcAft>
                <a:spcPts val="0"/>
              </a:spcAft>
              <a:buClr>
                <a:schemeClr val="dk1"/>
              </a:buClr>
              <a:buSzPts val="2400"/>
              <a:buFont typeface="Calibri"/>
              <a:buNone/>
            </a:pPr>
            <a:r xmlns:a="http://schemas.openxmlformats.org/drawingml/2006/main">
              <a:rPr lang="en" sz="2400" b="0" i="0" u="none" dirty="0">
                <a:solidFill>
                  <a:schemeClr val="dk1"/>
                </a:solidFill>
                <a:latin typeface="Calibri"/>
                <a:ea typeface="Calibri"/>
                <a:cs typeface="Calibri"/>
                <a:sym typeface="Calibri"/>
              </a:rPr>
              <a:t>2.- The </a:t>
            </a:r>
            <a:r xmlns:a="http://schemas.openxmlformats.org/drawingml/2006/main">
              <a:rPr lang="en" sz="2400" b="0" i="0" u="none" dirty="0" err="1">
                <a:solidFill>
                  <a:schemeClr val="dk1"/>
                </a:solidFill>
                <a:latin typeface="Calibri"/>
                <a:ea typeface="Calibri"/>
                <a:cs typeface="Calibri"/>
                <a:sym typeface="Calibri"/>
              </a:rPr>
              <a:t>clause</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1" i="0" u="none" dirty="0">
                <a:solidFill>
                  <a:schemeClr val="dk1"/>
                </a:solidFill>
                <a:latin typeface="Calibri"/>
                <a:ea typeface="Calibri"/>
                <a:cs typeface="Calibri"/>
                <a:sym typeface="Calibri"/>
              </a:rPr>
              <a:t>IF NOT EXISTS </a:t>
            </a:r>
            <a:r xmlns:a="http://schemas.openxmlformats.org/drawingml/2006/main">
              <a:rPr lang="en" sz="2400" b="0" i="0" u="none" dirty="0" err="1">
                <a:solidFill>
                  <a:schemeClr val="dk1"/>
                </a:solidFill>
                <a:latin typeface="Calibri"/>
                <a:ea typeface="Calibri"/>
                <a:cs typeface="Calibri"/>
                <a:sym typeface="Calibri"/>
              </a:rPr>
              <a:t>causes </a:t>
            </a:r>
            <a:r xmlns:a="http://schemas.openxmlformats.org/drawingml/2006/main">
              <a:rPr lang="en" sz="2400" b="0" i="0" u="none" dirty="0">
                <a:solidFill>
                  <a:schemeClr val="dk1"/>
                </a:solidFill>
                <a:latin typeface="Calibri"/>
                <a:ea typeface="Calibri"/>
                <a:cs typeface="Calibri"/>
                <a:sym typeface="Calibri"/>
              </a:rPr>
              <a:t>the </a:t>
            </a:r>
            <a:r xmlns:a="http://schemas.openxmlformats.org/drawingml/2006/main">
              <a:rPr lang="en" sz="2400" b="0" i="0" u="none" dirty="0" err="1">
                <a:solidFill>
                  <a:schemeClr val="dk1"/>
                </a:solidFill>
                <a:latin typeface="Calibri"/>
                <a:ea typeface="Calibri"/>
                <a:cs typeface="Calibri"/>
                <a:sym typeface="Calibri"/>
              </a:rPr>
              <a:t>server </a:t>
            </a:r>
            <a:r xmlns:a="http://schemas.openxmlformats.org/drawingml/2006/main">
              <a:rPr lang="en" sz="2400" b="0" i="0" u="none" dirty="0">
                <a:solidFill>
                  <a:schemeClr val="dk1"/>
                </a:solidFill>
                <a:latin typeface="Calibri"/>
                <a:ea typeface="Calibri"/>
                <a:cs typeface="Calibri"/>
                <a:sym typeface="Calibri"/>
              </a:rPr>
              <a:t>to not </a:t>
            </a:r>
            <a:r xmlns:a="http://schemas.openxmlformats.org/drawingml/2006/main">
              <a:rPr lang="en" sz="2400" b="0" i="0" u="none" dirty="0" err="1">
                <a:solidFill>
                  <a:schemeClr val="dk1"/>
                </a:solidFill>
                <a:latin typeface="Calibri"/>
                <a:ea typeface="Calibri"/>
                <a:cs typeface="Calibri"/>
                <a:sym typeface="Calibri"/>
              </a:rPr>
              <a:t>return </a:t>
            </a:r>
            <a:r xmlns:a="http://schemas.openxmlformats.org/drawingml/2006/main">
              <a:rPr lang="en" sz="2400" b="0" i="0" u="none" dirty="0">
                <a:solidFill>
                  <a:schemeClr val="dk1"/>
                </a:solidFill>
                <a:latin typeface="Calibri"/>
                <a:ea typeface="Calibri"/>
                <a:cs typeface="Calibri"/>
                <a:sym typeface="Calibri"/>
              </a:rPr>
              <a:t>an error </a:t>
            </a:r>
            <a:r xmlns:a="http://schemas.openxmlformats.org/drawingml/2006/main">
              <a:rPr lang="en" sz="2400" b="0" i="0" u="none" dirty="0" err="1">
                <a:solidFill>
                  <a:schemeClr val="dk1"/>
                </a:solidFill>
                <a:latin typeface="Calibri"/>
                <a:ea typeface="Calibri"/>
                <a:cs typeface="Calibri"/>
                <a:sym typeface="Calibri"/>
              </a:rPr>
              <a:t>when </a:t>
            </a:r>
            <a:r xmlns:a="http://schemas.openxmlformats.org/drawingml/2006/main">
              <a:rPr lang="en" sz="2400" b="0" i="0" u="none" dirty="0">
                <a:solidFill>
                  <a:schemeClr val="dk1"/>
                </a:solidFill>
                <a:latin typeface="Calibri"/>
                <a:ea typeface="Calibri"/>
                <a:cs typeface="Calibri"/>
                <a:sym typeface="Calibri"/>
              </a:rPr>
              <a:t>trying </a:t>
            </a:r>
            <a:r xmlns:a="http://schemas.openxmlformats.org/drawingml/2006/main">
              <a:rPr lang="en" sz="2400" b="0" i="0" u="none" dirty="0" err="1">
                <a:solidFill>
                  <a:schemeClr val="dk1"/>
                </a:solidFill>
                <a:latin typeface="Calibri"/>
                <a:ea typeface="Calibri"/>
                <a:cs typeface="Calibri"/>
                <a:sym typeface="Calibri"/>
              </a:rPr>
              <a:t>to</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create</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a</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table </a:t>
            </a:r>
            <a:r xmlns:a="http://schemas.openxmlformats.org/drawingml/2006/main">
              <a:rPr lang="en" sz="2400" b="0" i="0" u="none" dirty="0">
                <a:solidFill>
                  <a:schemeClr val="dk1"/>
                </a:solidFill>
                <a:latin typeface="Calibri"/>
                <a:ea typeface="Calibri"/>
                <a:cs typeface="Calibri"/>
                <a:sym typeface="Calibri"/>
              </a:rPr>
              <a:t>and </a:t>
            </a:r>
            <a:r xmlns:a="http://schemas.openxmlformats.org/drawingml/2006/main">
              <a:rPr lang="en" sz="2400" b="0" i="0" u="none" dirty="0" err="1">
                <a:solidFill>
                  <a:schemeClr val="dk1"/>
                </a:solidFill>
                <a:latin typeface="Calibri"/>
                <a:ea typeface="Calibri"/>
                <a:cs typeface="Calibri"/>
                <a:sym typeface="Calibri"/>
              </a:rPr>
              <a:t>that's it</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exists </a:t>
            </a:r>
            <a:r xmlns:a="http://schemas.openxmlformats.org/drawingml/2006/main">
              <a:rPr lang="en" sz="2400" b="0" i="0" u="none" dirty="0">
                <a:solidFill>
                  <a:schemeClr val="dk1"/>
                </a:solidFill>
                <a:latin typeface="Calibri"/>
                <a:ea typeface="Calibri"/>
                <a:cs typeface="Calibri"/>
                <a:sym typeface="Calibri"/>
              </a:rPr>
              <a:t>.</a:t>
            </a:r>
            <a:endParaRPr xmlns:a="http://schemas.openxmlformats.org/drawingml/2006/main" dirty="0"/>
          </a:p>
          <a:p>
            <a:pPr marL="0" marR="0" lvl="0" indent="0" algn="l" rtl="0">
              <a:lnSpc>
                <a:spcPct val="100000"/>
              </a:lnSpc>
              <a:spcBef>
                <a:spcPts val="0"/>
              </a:spcBef>
              <a:spcAft>
                <a:spcPts val="0"/>
              </a:spcAft>
              <a:buClr>
                <a:schemeClr val="dk1"/>
              </a:buClr>
              <a:buSzPts val="2400"/>
              <a:buFont typeface="Calibri"/>
              <a:buNone/>
            </a:pPr>
            <a:endParaRPr sz="2400" b="0" i="0" u="none" dirty="0">
              <a:solidFill>
                <a:schemeClr val="dk1"/>
              </a:solidFill>
              <a:latin typeface="Calibri"/>
              <a:ea typeface="Calibri"/>
              <a:cs typeface="Calibri"/>
              <a:sym typeface="Calibri"/>
            </a:endParaRPr>
          </a:p>
          <a:p>
            <a:pPr xmlns:a="http://schemas.openxmlformats.org/drawingml/2006/main" marL="0" marR="0" lvl="0" indent="0" algn="just" rtl="0">
              <a:lnSpc>
                <a:spcPct val="100000"/>
              </a:lnSpc>
              <a:spcBef>
                <a:spcPts val="0"/>
              </a:spcBef>
              <a:spcAft>
                <a:spcPts val="0"/>
              </a:spcAft>
              <a:buClr>
                <a:schemeClr val="dk1"/>
              </a:buClr>
              <a:buSzPts val="2400"/>
              <a:buFont typeface="Calibri"/>
              <a:buNone/>
            </a:pPr>
            <a:r xmlns:a="http://schemas.openxmlformats.org/drawingml/2006/main">
              <a:rPr lang="en" sz="2400" b="0" i="0" u="none" dirty="0">
                <a:solidFill>
                  <a:schemeClr val="dk1"/>
                </a:solidFill>
                <a:latin typeface="Calibri"/>
                <a:ea typeface="Calibri"/>
                <a:cs typeface="Calibri"/>
                <a:sym typeface="Calibri"/>
              </a:rPr>
              <a:t>3.- </a:t>
            </a:r>
            <a:r xmlns:a="http://schemas.openxmlformats.org/drawingml/2006/main">
              <a:rPr lang="en" sz="2400" b="0" i="0" u="none" dirty="0">
                <a:solidFill>
                  <a:schemeClr val="dk1"/>
                </a:solidFill>
                <a:latin typeface="Calibri"/>
                <a:ea typeface="Calibri"/>
                <a:cs typeface="Calibri"/>
                <a:sym typeface="Calibri"/>
              </a:rPr>
              <a:t>A </a:t>
            </a:r>
            <a:r xmlns:a="http://schemas.openxmlformats.org/drawingml/2006/main">
              <a:rPr lang="en" sz="2400" b="0" i="0" u="none" dirty="0" err="1">
                <a:solidFill>
                  <a:schemeClr val="dk1"/>
                </a:solidFill>
                <a:latin typeface="Calibri"/>
                <a:ea typeface="Calibri"/>
                <a:cs typeface="Calibri"/>
                <a:sym typeface="Calibri"/>
              </a:rPr>
              <a:t>parenthesis </a:t>
            </a:r>
            <a:r xmlns:a="http://schemas.openxmlformats.org/drawingml/2006/main">
              <a:rPr lang="en" sz="2400" b="0" i="0" u="none" dirty="0" err="1">
                <a:solidFill>
                  <a:schemeClr val="dk1"/>
                </a:solidFill>
                <a:latin typeface="Calibri"/>
                <a:ea typeface="Calibri"/>
                <a:cs typeface="Calibri"/>
                <a:sym typeface="Calibri"/>
              </a:rPr>
              <a:t>opens </a:t>
            </a:r>
            <a:r xmlns:a="http://schemas.openxmlformats.org/drawingml/2006/main">
              <a:rPr lang="en" sz="2400" b="0" i="0" u="none" dirty="0">
                <a:solidFill>
                  <a:schemeClr val="dk1"/>
                </a:solidFill>
                <a:latin typeface="Calibri"/>
                <a:ea typeface="Calibri"/>
                <a:cs typeface="Calibri"/>
                <a:sym typeface="Calibri"/>
              </a:rPr>
              <a:t>and </a:t>
            </a:r>
            <a:r xmlns:a="http://schemas.openxmlformats.org/drawingml/2006/main">
              <a:rPr lang="en" sz="2400" b="0" i="0" u="none" dirty="0" err="1">
                <a:solidFill>
                  <a:schemeClr val="dk1"/>
                </a:solidFill>
                <a:latin typeface="Calibri"/>
                <a:ea typeface="Calibri"/>
                <a:cs typeface="Calibri"/>
                <a:sym typeface="Calibri"/>
              </a:rPr>
              <a:t>closes </a:t>
            </a:r>
            <a:r xmlns:a="http://schemas.openxmlformats.org/drawingml/2006/main">
              <a:rPr lang="en" sz="2400" b="0" i="0" u="none" dirty="0">
                <a:solidFill>
                  <a:schemeClr val="dk1"/>
                </a:solidFill>
                <a:latin typeface="Calibri"/>
                <a:ea typeface="Calibri"/>
                <a:cs typeface="Calibri"/>
                <a:sym typeface="Calibri"/>
              </a:rPr>
              <a:t>. Between the </a:t>
            </a:r>
            <a:r xmlns:a="http://schemas.openxmlformats.org/drawingml/2006/main">
              <a:rPr lang="en" sz="2400" b="0" i="0" u="none" dirty="0" err="1">
                <a:solidFill>
                  <a:schemeClr val="dk1"/>
                </a:solidFill>
                <a:latin typeface="Calibri"/>
                <a:ea typeface="Calibri"/>
                <a:cs typeface="Calibri"/>
                <a:sym typeface="Calibri"/>
              </a:rPr>
              <a:t>parentheses </a:t>
            </a:r>
            <a:r xmlns:a="http://schemas.openxmlformats.org/drawingml/2006/main">
              <a:rPr lang="en" sz="2400" b="0" i="0" u="none" dirty="0">
                <a:solidFill>
                  <a:schemeClr val="dk1"/>
                </a:solidFill>
                <a:latin typeface="Calibri"/>
                <a:ea typeface="Calibri"/>
                <a:cs typeface="Calibri"/>
                <a:sym typeface="Calibri"/>
              </a:rPr>
              <a:t>they </a:t>
            </a:r>
            <a:r xmlns:a="http://schemas.openxmlformats.org/drawingml/2006/main">
              <a:rPr lang="en" sz="2400" b="0" i="0" u="none" dirty="0" err="1">
                <a:solidFill>
                  <a:schemeClr val="dk1"/>
                </a:solidFill>
                <a:latin typeface="Calibri"/>
                <a:ea typeface="Calibri"/>
                <a:cs typeface="Calibri"/>
                <a:sym typeface="Calibri"/>
              </a:rPr>
              <a:t>write</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separated</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by </a:t>
            </a:r>
            <a:r xmlns:a="http://schemas.openxmlformats.org/drawingml/2006/main">
              <a:rPr lang="en" sz="2400" b="0" i="0" u="none" dirty="0">
                <a:solidFill>
                  <a:schemeClr val="dk1"/>
                </a:solidFill>
                <a:latin typeface="Calibri"/>
                <a:ea typeface="Calibri"/>
                <a:cs typeface="Calibri"/>
                <a:sym typeface="Calibri"/>
              </a:rPr>
              <a:t>commas </a:t>
            </a:r>
            <a:r xmlns:a="http://schemas.openxmlformats.org/drawingml/2006/main">
              <a:rPr lang="en" sz="2400" b="0" i="0" u="none" dirty="0" err="1">
                <a:solidFill>
                  <a:schemeClr val="dk1"/>
                </a:solidFill>
                <a:latin typeface="Calibri"/>
                <a:ea typeface="Calibri"/>
                <a:cs typeface="Calibri"/>
                <a:sym typeface="Calibri"/>
              </a:rPr>
              <a:t>all </a:t>
            </a:r>
            <a:r xmlns:a="http://schemas.openxmlformats.org/drawingml/2006/main">
              <a:rPr lang="en" sz="2400" b="0" i="0" u="none" dirty="0">
                <a:solidFill>
                  <a:schemeClr val="dk1"/>
                </a:solidFill>
                <a:latin typeface="Calibri"/>
                <a:ea typeface="Calibri"/>
                <a:cs typeface="Calibri"/>
                <a:sym typeface="Calibri"/>
              </a:rPr>
              <a:t>column </a:t>
            </a:r>
            <a:r xmlns:a="http://schemas.openxmlformats.org/drawingml/2006/main">
              <a:rPr lang="en" sz="2400" b="0" i="0" u="none" dirty="0">
                <a:solidFill>
                  <a:schemeClr val="dk1"/>
                </a:solidFill>
                <a:latin typeface="Calibri"/>
                <a:ea typeface="Calibri"/>
                <a:cs typeface="Calibri"/>
                <a:sym typeface="Calibri"/>
              </a:rPr>
              <a:t>definitions </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_ </a:t>
            </a:r>
            <a:r xmlns:a="http://schemas.openxmlformats.org/drawingml/2006/main">
              <a:rPr lang="en" sz="2400" b="0" i="0" u="none" dirty="0" err="1">
                <a:solidFill>
                  <a:schemeClr val="dk1"/>
                </a:solidFill>
                <a:latin typeface="Calibri"/>
                <a:ea typeface="Calibri"/>
                <a:cs typeface="Calibri"/>
                <a:sym typeface="Calibri"/>
              </a:rPr>
              <a:t>_ </a:t>
            </a:r>
            <a:r xmlns:a="http://schemas.openxmlformats.org/drawingml/2006/main">
              <a:rPr lang="en" sz="2400" b="0" i="0" u="none" dirty="0" err="1">
                <a:solidFill>
                  <a:schemeClr val="dk1"/>
                </a:solidFill>
                <a:latin typeface="Calibri"/>
                <a:ea typeface="Calibri"/>
                <a:cs typeface="Calibri"/>
                <a:sym typeface="Calibri"/>
              </a:rPr>
              <a:t>After </a:t>
            </a:r>
            <a:r xmlns:a="http://schemas.openxmlformats.org/drawingml/2006/main">
              <a:rPr lang="en" sz="2400" b="0" i="0" u="none" dirty="0">
                <a:solidFill>
                  <a:schemeClr val="dk1"/>
                </a:solidFill>
                <a:latin typeface="Calibri"/>
                <a:ea typeface="Calibri"/>
                <a:cs typeface="Calibri"/>
                <a:sym typeface="Calibri"/>
              </a:rPr>
              <a:t>the </a:t>
            </a:r>
            <a:r xmlns:a="http://schemas.openxmlformats.org/drawingml/2006/main">
              <a:rPr lang="en" sz="2400" b="0" i="0" u="none" dirty="0">
                <a:solidFill>
                  <a:schemeClr val="dk1"/>
                </a:solidFill>
                <a:latin typeface="Calibri"/>
                <a:ea typeface="Calibri"/>
                <a:cs typeface="Calibri"/>
                <a:sym typeface="Calibri"/>
              </a:rPr>
              <a:t>column </a:t>
            </a:r>
            <a:r xmlns:a="http://schemas.openxmlformats.org/drawingml/2006/main">
              <a:rPr lang="en" sz="2400" b="0" i="0" u="none" dirty="0" err="1">
                <a:solidFill>
                  <a:schemeClr val="dk1"/>
                </a:solidFill>
                <a:latin typeface="Calibri"/>
                <a:ea typeface="Calibri"/>
                <a:cs typeface="Calibri"/>
                <a:sym typeface="Calibri"/>
              </a:rPr>
              <a:t>definitions </a:t>
            </a:r>
            <a:r xmlns:a="http://schemas.openxmlformats.org/drawingml/2006/main">
              <a:rPr lang="en" sz="2400" b="0" i="0" u="none" dirty="0">
                <a:solidFill>
                  <a:schemeClr val="dk1"/>
                </a:solidFill>
                <a:latin typeface="Calibri"/>
                <a:ea typeface="Calibri"/>
                <a:cs typeface="Calibri"/>
                <a:sym typeface="Calibri"/>
              </a:rPr>
              <a:t>are </a:t>
            </a:r>
            <a:r xmlns:a="http://schemas.openxmlformats.org/drawingml/2006/main">
              <a:rPr lang="en" sz="2400" b="0" i="0" u="none" dirty="0" err="1">
                <a:solidFill>
                  <a:schemeClr val="dk1"/>
                </a:solidFill>
                <a:latin typeface="Calibri"/>
                <a:ea typeface="Calibri"/>
                <a:cs typeface="Calibri"/>
                <a:sym typeface="Calibri"/>
              </a:rPr>
              <a:t>written </a:t>
            </a:r>
            <a:r xmlns:a="http://schemas.openxmlformats.org/drawingml/2006/main">
              <a:rPr lang="en" sz="2400" b="0" i="0" u="none" dirty="0" err="1">
                <a:solidFill>
                  <a:schemeClr val="dk1"/>
                </a:solidFill>
                <a:latin typeface="Calibri"/>
                <a:ea typeface="Calibri"/>
                <a:cs typeface="Calibri"/>
                <a:sym typeface="Calibri"/>
              </a:rPr>
              <a:t>_</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separated</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by </a:t>
            </a:r>
            <a:r xmlns:a="http://schemas.openxmlformats.org/drawingml/2006/main">
              <a:rPr lang="en" sz="2400" b="0" i="0" u="none" dirty="0">
                <a:solidFill>
                  <a:schemeClr val="dk1"/>
                </a:solidFill>
                <a:latin typeface="Calibri"/>
                <a:ea typeface="Calibri"/>
                <a:cs typeface="Calibri"/>
                <a:sym typeface="Calibri"/>
              </a:rPr>
              <a:t>commas, </a:t>
            </a:r>
            <a:r xmlns:a="http://schemas.openxmlformats.org/drawingml/2006/main">
              <a:rPr lang="en" sz="2400" b="0" i="0" u="none" dirty="0" err="1">
                <a:solidFill>
                  <a:schemeClr val="dk1"/>
                </a:solidFill>
                <a:latin typeface="Calibri"/>
                <a:ea typeface="Calibri"/>
                <a:cs typeface="Calibri"/>
                <a:sym typeface="Calibri"/>
              </a:rPr>
              <a:t>if </a:t>
            </a:r>
            <a:r xmlns:a="http://schemas.openxmlformats.org/drawingml/2006/main">
              <a:rPr lang="en" sz="2400" b="0" i="0" u="none" dirty="0">
                <a:solidFill>
                  <a:schemeClr val="dk1"/>
                </a:solidFill>
                <a:latin typeface="Calibri"/>
                <a:ea typeface="Calibri"/>
                <a:cs typeface="Calibri"/>
                <a:sym typeface="Calibri"/>
              </a:rPr>
              <a:t>any, </a:t>
            </a:r>
            <a:r xmlns:a="http://schemas.openxmlformats.org/drawingml/2006/main">
              <a:rPr lang="en" sz="2400" b="0" i="0" u="none" dirty="0" err="1">
                <a:solidFill>
                  <a:schemeClr val="dk1"/>
                </a:solidFill>
                <a:latin typeface="Calibri"/>
                <a:ea typeface="Calibri"/>
                <a:cs typeface="Calibri"/>
                <a:sym typeface="Calibri"/>
              </a:rPr>
              <a:t>the </a:t>
            </a:r>
            <a:r xmlns:a="http://schemas.openxmlformats.org/drawingml/2006/main">
              <a:rPr lang="en" sz="2400" b="0" i="0" u="none" dirty="0">
                <a:solidFill>
                  <a:schemeClr val="dk1"/>
                </a:solidFill>
                <a:latin typeface="Calibri"/>
                <a:ea typeface="Calibri"/>
                <a:cs typeface="Calibri"/>
                <a:sym typeface="Calibri"/>
              </a:rPr>
              <a:t>constraint </a:t>
            </a:r>
            <a:r xmlns:a="http://schemas.openxmlformats.org/drawingml/2006/main">
              <a:rPr lang="en" sz="2400" b="0" i="0" u="none" dirty="0" err="1">
                <a:solidFill>
                  <a:schemeClr val="dk1"/>
                </a:solidFill>
                <a:latin typeface="Calibri"/>
                <a:ea typeface="Calibri"/>
                <a:cs typeface="Calibri"/>
                <a:sym typeface="Calibri"/>
              </a:rPr>
              <a:t>definitions</a:t>
            </a:r>
            <a:r xmlns:a="http://schemas.openxmlformats.org/drawingml/2006/main">
              <a:rPr lang="en" sz="2400" b="0" i="0" u="none" dirty="0">
                <a:solidFill>
                  <a:schemeClr val="dk1"/>
                </a:solidFill>
                <a:latin typeface="Calibri"/>
                <a:ea typeface="Calibri"/>
                <a:cs typeface="Calibri"/>
                <a:sym typeface="Calibri"/>
              </a:rPr>
              <a:t> </a:t>
            </a:r>
            <a:r xmlns:a="http://schemas.openxmlformats.org/drawingml/2006/main">
              <a:rPr lang="en" sz="2400" b="0" i="0" u="none" dirty="0" err="1">
                <a:solidFill>
                  <a:schemeClr val="dk1"/>
                </a:solidFill>
                <a:latin typeface="Calibri"/>
                <a:ea typeface="Calibri"/>
                <a:cs typeface="Calibri"/>
                <a:sym typeface="Calibri"/>
              </a:rPr>
              <a:t>In </a:t>
            </a:r>
            <a:r xmlns:a="http://schemas.openxmlformats.org/drawingml/2006/main">
              <a:rPr lang="en" sz="2400" b="0" i="0" u="none" dirty="0">
                <a:solidFill>
                  <a:schemeClr val="dk1"/>
                </a:solidFill>
                <a:latin typeface="Calibri"/>
                <a:ea typeface="Calibri"/>
                <a:cs typeface="Calibri"/>
                <a:sym typeface="Calibri"/>
              </a:rPr>
              <a:t>the </a:t>
            </a:r>
            <a:r xmlns:a="http://schemas.openxmlformats.org/drawingml/2006/main">
              <a:rPr lang="en" sz="2400" b="0" i="0" u="none" dirty="0" err="1">
                <a:solidFill>
                  <a:schemeClr val="dk1"/>
                </a:solidFill>
                <a:latin typeface="Calibri"/>
                <a:ea typeface="Calibri"/>
                <a:cs typeface="Calibri"/>
                <a:sym typeface="Calibri"/>
              </a:rPr>
              <a:t>table </a:t>
            </a:r>
            <a:r xmlns:a="http://schemas.openxmlformats.org/drawingml/2006/main">
              <a:rPr lang="en" sz="2400" b="0" i="0" u="none" dirty="0">
                <a:solidFill>
                  <a:schemeClr val="dk1"/>
                </a:solidFill>
                <a:latin typeface="Calibri"/>
                <a:ea typeface="Calibri"/>
                <a:cs typeface="Calibri"/>
                <a:sym typeface="Calibri"/>
              </a:rPr>
              <a:t>.</a:t>
            </a:r>
            <a:endParaRPr xmlns:a="http://schemas.openxmlformats.org/drawingml/2006/ma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6.1 </a:t>
            </a:r>
            <a:r xmlns:a="http://schemas.openxmlformats.org/drawingml/2006/main">
              <a:rPr lang="en" sz="1600" b="1" i="0" u="none">
                <a:solidFill>
                  <a:schemeClr val="dk1"/>
                </a:solidFill>
                <a:latin typeface="Arial"/>
                <a:ea typeface="Arial"/>
                <a:cs typeface="Arial"/>
                <a:sym typeface="Arial"/>
              </a:rPr>
              <a:t>Syntax of the CREATE TABLE statement</a:t>
            </a:r>
            <a:endParaRPr xmlns:a="http://schemas.openxmlformats.org/drawingml/2006/main"/>
          </a:p>
        </p:txBody>
      </p:sp>
      <p:sp>
        <p:nvSpPr>
          <p:cNvPr id="130" name="Google Shape;130;p1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6</a:t>
            </a:fld>
            <a:endParaRPr/>
          </a:p>
        </p:txBody>
      </p:sp>
      <p:sp>
        <p:nvSpPr>
          <p:cNvPr id="131" name="Google Shape;131;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2" name="Google Shape;132;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18"/>
          <p:cNvSpPr txBox="1"/>
          <p:nvPr/>
        </p:nvSpPr>
        <p:spPr>
          <a:xfrm>
            <a:off x="371475" y="1027112"/>
            <a:ext cx="8448675" cy="523240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0" i="0" u="none">
                <a:solidFill>
                  <a:schemeClr val="dk1"/>
                </a:solidFill>
                <a:latin typeface="Calibri"/>
                <a:ea typeface="Calibri"/>
                <a:cs typeface="Calibri"/>
                <a:sym typeface="Calibri"/>
              </a:rPr>
              <a:t>Syntax interpretation:</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200"/>
              <a:buFont typeface="Calibri"/>
              <a:buNone/>
            </a:pPr>
            <a:r xmlns:a="http://schemas.openxmlformats.org/drawingml/2006/main">
              <a:rPr lang="en" sz="2200" b="0" i="0" u="none">
                <a:solidFill>
                  <a:schemeClr val="dk1"/>
                </a:solidFill>
                <a:latin typeface="Calibri"/>
                <a:ea typeface="Calibri"/>
                <a:cs typeface="Calibri"/>
                <a:sym typeface="Calibri"/>
              </a:rPr>
              <a:t>4.- At the end of the column definition, all the options or properties of the table are written. If none is written, the default properties are established.</a:t>
            </a:r>
            <a:endParaRPr xmlns:a="http://schemas.openxmlformats.org/drawingml/2006/main"/>
          </a:p>
          <a:p>
            <a:pPr marL="0" marR="0" lvl="0" indent="0" algn="l" rtl="0">
              <a:lnSpc>
                <a:spcPct val="100000"/>
              </a:lnSpc>
              <a:spcBef>
                <a:spcPts val="0"/>
              </a:spcBef>
              <a:spcAft>
                <a:spcPts val="0"/>
              </a:spcAft>
              <a:buClr>
                <a:schemeClr val="dk1"/>
              </a:buClr>
              <a:buSzPts val="2200"/>
              <a:buFont typeface="Calibri"/>
              <a:buNone/>
            </a:pPr>
            <a:endParaRPr sz="22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200"/>
              <a:buFont typeface="Calibri"/>
              <a:buNone/>
            </a:pPr>
            <a:r xmlns:a="http://schemas.openxmlformats.org/drawingml/2006/main">
              <a:rPr lang="en" sz="2200" b="0" i="0" u="none">
                <a:solidFill>
                  <a:schemeClr val="dk1"/>
                </a:solidFill>
                <a:latin typeface="Calibri"/>
                <a:ea typeface="Calibri"/>
                <a:cs typeface="Calibri"/>
                <a:sym typeface="Calibri"/>
              </a:rPr>
              <a:t>5.- In the definition of each column, its name, type (with modifiers) and restrictions that apply to it are indicated:</a:t>
            </a:r>
            <a:endParaRPr xmlns:a="http://schemas.openxmlformats.org/drawingml/2006/main"/>
          </a:p>
          <a:p>
            <a:pPr marL="0" marR="0" lvl="0" indent="0" algn="l" rtl="0">
              <a:lnSpc>
                <a:spcPct val="100000"/>
              </a:lnSpc>
              <a:spcBef>
                <a:spcPts val="0"/>
              </a:spcBef>
              <a:spcAft>
                <a:spcPts val="0"/>
              </a:spcAft>
              <a:buClr>
                <a:schemeClr val="dk1"/>
              </a:buClr>
              <a:buSzPts val="2200"/>
              <a:buFont typeface="Calibri"/>
              <a:buNone/>
            </a:pPr>
            <a:endParaRPr sz="22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200"/>
              <a:buFont typeface="Calibri"/>
              <a:buNone/>
            </a:pPr>
            <a:r xmlns:a="http://schemas.openxmlformats.org/drawingml/2006/main">
              <a:rPr lang="en" sz="2200" b="1" i="0" u="none">
                <a:solidFill>
                  <a:schemeClr val="dk1"/>
                </a:solidFill>
                <a:latin typeface="Calibri"/>
                <a:ea typeface="Calibri"/>
                <a:cs typeface="Calibri"/>
                <a:sym typeface="Calibri"/>
              </a:rPr>
              <a:t>PRIMARY KEY </a:t>
            </a:r>
            <a:r xmlns:a="http://schemas.openxmlformats.org/drawingml/2006/main">
              <a:rPr lang="en" sz="2000" b="0" i="0" u="none">
                <a:solidFill>
                  <a:schemeClr val="dk1"/>
                </a:solidFill>
                <a:latin typeface="Calibri"/>
                <a:ea typeface="Calibri"/>
                <a:cs typeface="Calibri"/>
                <a:sym typeface="Calibri"/>
              </a:rPr>
              <a:t>is not recommended to be used in the definition of columns</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2200"/>
              <a:buFont typeface="Calibri"/>
              <a:buNone/>
            </a:pPr>
            <a:r xmlns:a="http://schemas.openxmlformats.org/drawingml/2006/main">
              <a:rPr lang="en" sz="2200" b="1" i="0" u="none">
                <a:solidFill>
                  <a:schemeClr val="dk1"/>
                </a:solidFill>
                <a:latin typeface="Calibri"/>
                <a:ea typeface="Calibri"/>
                <a:cs typeface="Calibri"/>
                <a:sym typeface="Calibri"/>
              </a:rPr>
              <a:t>UNIQUE</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2200"/>
              <a:buFont typeface="Calibri"/>
              <a:buNone/>
            </a:pPr>
            <a:r xmlns:a="http://schemas.openxmlformats.org/drawingml/2006/main">
              <a:rPr lang="en" sz="2200" b="1" i="0" u="none">
                <a:solidFill>
                  <a:schemeClr val="dk1"/>
                </a:solidFill>
                <a:latin typeface="Calibri"/>
                <a:ea typeface="Calibri"/>
                <a:cs typeface="Calibri"/>
                <a:sym typeface="Calibri"/>
              </a:rPr>
              <a:t>NOT NULL</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2200"/>
              <a:buFont typeface="Calibri"/>
              <a:buNone/>
            </a:pPr>
            <a:r xmlns:a="http://schemas.openxmlformats.org/drawingml/2006/main">
              <a:rPr lang="en" sz="2200" b="1" i="0" u="none">
                <a:solidFill>
                  <a:schemeClr val="dk1"/>
                </a:solidFill>
                <a:latin typeface="Calibri"/>
                <a:ea typeface="Calibri"/>
                <a:cs typeface="Calibri"/>
                <a:sym typeface="Calibri"/>
              </a:rPr>
              <a:t>DEFAULT value</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2200"/>
              <a:buFont typeface="Calibri"/>
              <a:buNone/>
            </a:pPr>
            <a:r xmlns:a="http://schemas.openxmlformats.org/drawingml/2006/main">
              <a:rPr lang="en" sz="2200" b="1" i="0" u="none">
                <a:solidFill>
                  <a:schemeClr val="dk1"/>
                </a:solidFill>
                <a:latin typeface="Calibri"/>
                <a:ea typeface="Calibri"/>
                <a:cs typeface="Calibri"/>
                <a:sym typeface="Calibri"/>
              </a:rPr>
              <a:t>AUTO_INCREMENT</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2200"/>
              <a:buFont typeface="Calibri"/>
              <a:buNone/>
            </a:pPr>
            <a:r xmlns:a="http://schemas.openxmlformats.org/drawingml/2006/main">
              <a:rPr lang="en" sz="2200" b="1" i="0" u="none">
                <a:solidFill>
                  <a:schemeClr val="dk1"/>
                </a:solidFill>
                <a:latin typeface="Calibri"/>
                <a:ea typeface="Calibri"/>
                <a:cs typeface="Calibri"/>
                <a:sym typeface="Calibri"/>
              </a:rPr>
              <a:t>GENERATED ALWAYS AS (expression)</a:t>
            </a:r>
            <a:endParaRPr xmlns:a="http://schemas.openxmlformats.org/drawingml/2006/ma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p:nvPr/>
        </p:nvSpPr>
        <p:spPr>
          <a:xfrm>
            <a:off x="250825" y="207962"/>
            <a:ext cx="7107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6.1 </a:t>
            </a:r>
            <a:r xmlns:a="http://schemas.openxmlformats.org/drawingml/2006/main">
              <a:rPr lang="en" sz="1600" b="1" i="0" u="none">
                <a:solidFill>
                  <a:schemeClr val="dk1"/>
                </a:solidFill>
                <a:latin typeface="Arial"/>
                <a:ea typeface="Arial"/>
                <a:cs typeface="Arial"/>
                <a:sym typeface="Arial"/>
              </a:rPr>
              <a:t>Syntax of the CREATE TABLE statement</a:t>
            </a:r>
            <a:endParaRPr xmlns:a="http://schemas.openxmlformats.org/drawingml/2006/main"/>
          </a:p>
        </p:txBody>
      </p:sp>
      <p:sp>
        <p:nvSpPr>
          <p:cNvPr id="139" name="Google Shape;139;p1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7</a:t>
            </a:fld>
            <a:endParaRPr/>
          </a:p>
        </p:txBody>
      </p:sp>
      <p:sp>
        <p:nvSpPr>
          <p:cNvPr id="140" name="Google Shape;140;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1" name="Google Shape;141;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19"/>
          <p:cNvSpPr txBox="1"/>
          <p:nvPr/>
        </p:nvSpPr>
        <p:spPr>
          <a:xfrm>
            <a:off x="315912" y="914400"/>
            <a:ext cx="8143875" cy="575627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0" i="0" u="none">
                <a:solidFill>
                  <a:schemeClr val="dk1"/>
                </a:solidFill>
                <a:latin typeface="Calibri"/>
                <a:ea typeface="Calibri"/>
                <a:cs typeface="Calibri"/>
                <a:sym typeface="Calibri"/>
              </a:rPr>
              <a:t>Example 1:</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0" i="1" u="none">
                <a:solidFill>
                  <a:schemeClr val="dk1"/>
                </a:solidFill>
                <a:latin typeface="Calibri"/>
                <a:ea typeface="Calibri"/>
                <a:cs typeface="Calibri"/>
                <a:sym typeface="Calibri"/>
              </a:rPr>
              <a:t>Create a tableproffamilias </a:t>
            </a:r>
            <a:r xmlns:a="http://schemas.openxmlformats.org/drawingml/2006/main">
              <a:rPr lang="en" sz="2000" b="1" i="1" u="none">
                <a:solidFill>
                  <a:schemeClr val="dk1"/>
                </a:solidFill>
                <a:latin typeface="Calibri"/>
                <a:ea typeface="Calibri"/>
                <a:cs typeface="Calibri"/>
                <a:sym typeface="Calibri"/>
              </a:rPr>
              <a:t>that </a:t>
            </a:r>
            <a:r xmlns:a="http://schemas.openxmlformats.org/drawingml/2006/main">
              <a:rPr lang="en" sz="2000" b="0" i="1" u="none">
                <a:solidFill>
                  <a:schemeClr val="dk1"/>
                </a:solidFill>
                <a:latin typeface="Calibri"/>
                <a:ea typeface="Calibri"/>
                <a:cs typeface="Calibri"/>
                <a:sym typeface="Calibri"/>
              </a:rPr>
              <a:t>will store the FP professional families. The table has a family code column that is represented by three letters and a professional family name. Those columns are not nullable.</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1"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CREATE TABLE familiesprof (</a:t>
            </a:r>
            <a:endParaRPr xmlns:a="http://schemas.openxmlformats.org/drawingml/2006/main"/>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familycode CHAR(3) NOT NULL,</a:t>
            </a:r>
            <a:endParaRPr xmlns:a="http://schemas.openxmlformats.org/drawingml/2006/main"/>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familyname VARCHAR(50) NOT NULL);</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1"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000"/>
              <a:buFont typeface="Calibri"/>
              <a:buNone/>
            </a:pPr>
            <a:r xmlns:a="http://schemas.openxmlformats.org/drawingml/2006/main">
              <a:rPr lang="en" sz="2000" b="1" i="1" u="none">
                <a:solidFill>
                  <a:schemeClr val="dk1"/>
                </a:solidFill>
                <a:latin typeface="Calibri"/>
                <a:ea typeface="Calibri"/>
                <a:cs typeface="Calibri"/>
                <a:sym typeface="Calibri"/>
              </a:rPr>
              <a:t>familyprofs </a:t>
            </a:r>
            <a:r xmlns:a="http://schemas.openxmlformats.org/drawingml/2006/main">
              <a:rPr lang="en" sz="2000" b="0" i="1" u="none">
                <a:solidFill>
                  <a:schemeClr val="dk1"/>
                </a:solidFill>
                <a:latin typeface="Calibri"/>
                <a:ea typeface="Calibri"/>
                <a:cs typeface="Calibri"/>
                <a:sym typeface="Calibri"/>
              </a:rPr>
              <a:t>table </a:t>
            </a:r>
            <a:r xmlns:a="http://schemas.openxmlformats.org/drawingml/2006/main">
              <a:rPr lang="en" sz="2000" b="0" i="1" u="none">
                <a:solidFill>
                  <a:schemeClr val="dk1"/>
                </a:solidFill>
                <a:latin typeface="Calibri"/>
                <a:ea typeface="Calibri"/>
                <a:cs typeface="Calibri"/>
                <a:sym typeface="Calibri"/>
              </a:rPr>
              <a:t>so that it receives the value “unknown” in familyname when the name of a family is not entered when inserting a row.</a:t>
            </a:r>
            <a:endParaRPr xmlns:a="http://schemas.openxmlformats.org/drawingml/2006/main"/>
          </a:p>
          <a:p>
            <a:pPr marL="0" marR="0" lvl="0" indent="0" algn="l" rtl="0">
              <a:lnSpc>
                <a:spcPct val="100000"/>
              </a:lnSpc>
              <a:spcBef>
                <a:spcPts val="0"/>
              </a:spcBef>
              <a:spcAft>
                <a:spcPts val="0"/>
              </a:spcAft>
              <a:buClr>
                <a:schemeClr val="dk1"/>
              </a:buClr>
              <a:buSzPts val="2000"/>
              <a:buFont typeface="Calibri"/>
              <a:buNone/>
            </a:pPr>
            <a:endParaRPr sz="2000" b="0" i="1"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CREATE TABLE familiesprof (</a:t>
            </a:r>
            <a:endParaRPr xmlns:a="http://schemas.openxmlformats.org/drawingml/2006/main"/>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familycode CHAR(3) NOT NULL,</a:t>
            </a:r>
            <a:endParaRPr xmlns:a="http://schemas.openxmlformats.org/drawingml/2006/main"/>
          </a:p>
          <a:p>
            <a:pPr xmlns:a="http://schemas.openxmlformats.org/drawingml/2006/main" marL="0" marR="0" lvl="0" indent="0" algn="l" rtl="0">
              <a:lnSpc>
                <a:spcPct val="100000"/>
              </a:lnSpc>
              <a:spcBef>
                <a:spcPts val="0"/>
              </a:spcBef>
              <a:spcAft>
                <a:spcPts val="0"/>
              </a:spcAft>
              <a:buClr>
                <a:srgbClr val="C00000"/>
              </a:buClr>
              <a:buSzPts val="2000"/>
              <a:buFont typeface="Calibri"/>
              <a:buNone/>
            </a:pPr>
            <a:r xmlns:a="http://schemas.openxmlformats.org/drawingml/2006/main">
              <a:rPr lang="en" sz="2000" b="0" i="1" u="none">
                <a:solidFill>
                  <a:srgbClr val="C00000"/>
                </a:solidFill>
                <a:latin typeface="Calibri"/>
                <a:ea typeface="Calibri"/>
                <a:cs typeface="Calibri"/>
                <a:sym typeface="Calibri"/>
              </a:rPr>
              <a:t>familyname VARCHAR(50) NOT NULL DEFAULT 'unknown' );</a:t>
            </a:r>
            <a:endParaRPr xmlns:a="http://schemas.openxmlformats.org/drawingml/2006/ma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6.1 </a:t>
            </a:r>
            <a:r xmlns:a="http://schemas.openxmlformats.org/drawingml/2006/main">
              <a:rPr lang="en" sz="1600" b="1" i="0" u="none">
                <a:solidFill>
                  <a:schemeClr val="dk1"/>
                </a:solidFill>
                <a:latin typeface="Arial"/>
                <a:ea typeface="Arial"/>
                <a:cs typeface="Arial"/>
                <a:sym typeface="Arial"/>
              </a:rPr>
              <a:t>Syntax of the CREATE TABLE statement</a:t>
            </a:r>
            <a:endParaRPr xmlns:a="http://schemas.openxmlformats.org/drawingml/2006/main"/>
          </a:p>
        </p:txBody>
      </p:sp>
      <p:sp>
        <p:nvSpPr>
          <p:cNvPr id="148" name="Google Shape;148;p2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8</a:t>
            </a:fld>
            <a:endParaRPr/>
          </a:p>
        </p:txBody>
      </p:sp>
      <p:sp>
        <p:nvSpPr>
          <p:cNvPr id="149" name="Google Shape;149;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20"/>
          <p:cNvSpPr txBox="1"/>
          <p:nvPr/>
        </p:nvSpPr>
        <p:spPr>
          <a:xfrm>
            <a:off x="371475" y="1027112"/>
            <a:ext cx="8143875" cy="572452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0" i="0" u="none">
                <a:solidFill>
                  <a:schemeClr val="dk1"/>
                </a:solidFill>
                <a:latin typeface="Calibri"/>
                <a:ea typeface="Calibri"/>
                <a:cs typeface="Calibri"/>
                <a:sym typeface="Calibri"/>
              </a:rPr>
              <a:t>Syntax interpretation:</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200"/>
              <a:buFont typeface="Calibri"/>
              <a:buNone/>
            </a:pPr>
            <a:r xmlns:a="http://schemas.openxmlformats.org/drawingml/2006/main">
              <a:rPr lang="en" sz="2200" b="0" i="0" u="none">
                <a:solidFill>
                  <a:schemeClr val="dk1"/>
                </a:solidFill>
                <a:latin typeface="Calibri"/>
                <a:ea typeface="Calibri"/>
                <a:cs typeface="Calibri"/>
                <a:sym typeface="Calibri"/>
              </a:rPr>
              <a:t>6.- Type 2 restrictions. The following restrictions can be defined that apply to a single column or to several columns of the table:</a:t>
            </a:r>
            <a:endParaRPr xmlns:a="http://schemas.openxmlformats.org/drawingml/2006/main"/>
          </a:p>
          <a:p>
            <a:pPr marL="0" marR="0" lvl="0" indent="0" algn="l" rtl="0">
              <a:lnSpc>
                <a:spcPct val="100000"/>
              </a:lnSpc>
              <a:spcBef>
                <a:spcPts val="0"/>
              </a:spcBef>
              <a:spcAft>
                <a:spcPts val="0"/>
              </a:spcAft>
              <a:buClr>
                <a:schemeClr val="dk1"/>
              </a:buClr>
              <a:buSzPts val="2200"/>
              <a:buFont typeface="Calibri"/>
              <a:buNone/>
            </a:pPr>
            <a:endParaRPr sz="22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000000"/>
              </a:buClr>
              <a:buSzPts val="1800"/>
              <a:buFont typeface="Courier New"/>
              <a:buNone/>
            </a:pPr>
            <a:r xmlns:a="http://schemas.openxmlformats.org/drawingml/2006/main">
              <a:rPr lang="en" sz="1800" b="0" i="0" u="none">
                <a:solidFill>
                  <a:srgbClr val="000000"/>
                </a:solidFill>
                <a:latin typeface="Courier New"/>
                <a:ea typeface="Courier New"/>
                <a:cs typeface="Courier New"/>
                <a:sym typeface="Courier New"/>
              </a:rPr>
              <a:t>a.- [CONSTRAINT [ </a:t>
            </a:r>
            <a:r xmlns:a="http://schemas.openxmlformats.org/drawingml/2006/main">
              <a:rPr lang="en" sz="1800" b="1" i="1" u="none">
                <a:solidFill>
                  <a:srgbClr val="000000"/>
                </a:solidFill>
                <a:latin typeface="Courier New"/>
                <a:ea typeface="Courier New"/>
                <a:cs typeface="Courier New"/>
                <a:sym typeface="Courier New"/>
              </a:rPr>
              <a:t>symbol </a:t>
            </a:r>
            <a:r xmlns:a="http://schemas.openxmlformats.org/drawingml/2006/main">
              <a:rPr lang="en" sz="1800" b="0" i="0" u="none">
                <a:solidFill>
                  <a:srgbClr val="000000"/>
                </a:solidFill>
                <a:latin typeface="Courier New"/>
                <a:ea typeface="Courier New"/>
                <a:cs typeface="Courier New"/>
                <a:sym typeface="Courier New"/>
              </a:rPr>
              <a:t>]] PRIMARY KEY ( </a:t>
            </a:r>
            <a:r xmlns:a="http://schemas.openxmlformats.org/drawingml/2006/main">
              <a:rPr lang="en" sz="1800" b="1" i="1" u="none">
                <a:solidFill>
                  <a:srgbClr val="000000"/>
                </a:solidFill>
                <a:latin typeface="Courier New"/>
                <a:ea typeface="Courier New"/>
                <a:cs typeface="Courier New"/>
                <a:sym typeface="Courier New"/>
              </a:rPr>
              <a:t>column1 </a:t>
            </a:r>
            <a:r xmlns:a="http://schemas.openxmlformats.org/drawingml/2006/main">
              <a:rPr lang="en" sz="1800" b="0" i="0" u="none">
                <a:solidFill>
                  <a:srgbClr val="000000"/>
                </a:solidFill>
                <a:latin typeface="Courier New"/>
                <a:ea typeface="Courier New"/>
                <a:cs typeface="Courier New"/>
                <a:sym typeface="Courier New"/>
              </a:rPr>
              <a:t>,...)</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rgbClr val="000000"/>
              </a:solidFill>
              <a:latin typeface="Courier New"/>
              <a:ea typeface="Courier New"/>
              <a:cs typeface="Courier New"/>
              <a:sym typeface="Courier New"/>
            </a:endParaRPr>
          </a:p>
          <a:p>
            <a:pPr xmlns:a="http://schemas.openxmlformats.org/drawingml/2006/main" marL="0" marR="0" lvl="0" indent="0" algn="l" rtl="0">
              <a:lnSpc>
                <a:spcPct val="100000"/>
              </a:lnSpc>
              <a:spcBef>
                <a:spcPts val="0"/>
              </a:spcBef>
              <a:spcAft>
                <a:spcPts val="0"/>
              </a:spcAft>
              <a:buClr>
                <a:srgbClr val="000000"/>
              </a:buClr>
              <a:buSzPts val="1800"/>
              <a:buFont typeface="Courier New"/>
              <a:buNone/>
            </a:pPr>
            <a:r xmlns:a="http://schemas.openxmlformats.org/drawingml/2006/main">
              <a:rPr lang="en" sz="1800" b="0" i="0" u="none">
                <a:solidFill>
                  <a:srgbClr val="000000"/>
                </a:solidFill>
                <a:latin typeface="Courier New"/>
                <a:ea typeface="Courier New"/>
                <a:cs typeface="Courier New"/>
                <a:sym typeface="Courier New"/>
              </a:rPr>
              <a:t>b.- INDEX [ </a:t>
            </a:r>
            <a:r xmlns:a="http://schemas.openxmlformats.org/drawingml/2006/main">
              <a:rPr lang="en" sz="1800" b="1" i="1" u="none">
                <a:solidFill>
                  <a:srgbClr val="000000"/>
                </a:solidFill>
                <a:latin typeface="Courier New"/>
                <a:ea typeface="Courier New"/>
                <a:cs typeface="Courier New"/>
                <a:sym typeface="Courier New"/>
              </a:rPr>
              <a:t>nom_index </a:t>
            </a:r>
            <a:r xmlns:a="http://schemas.openxmlformats.org/drawingml/2006/main">
              <a:rPr lang="en" sz="1800" b="0" i="0" u="none">
                <a:solidFill>
                  <a:srgbClr val="000000"/>
                </a:solidFill>
                <a:latin typeface="Courier New"/>
                <a:ea typeface="Courier New"/>
                <a:cs typeface="Courier New"/>
                <a:sym typeface="Courier New"/>
              </a:rPr>
              <a:t>] ( </a:t>
            </a:r>
            <a:r xmlns:a="http://schemas.openxmlformats.org/drawingml/2006/main">
              <a:rPr lang="en" sz="1800" b="1" i="1" u="none">
                <a:solidFill>
                  <a:srgbClr val="000000"/>
                </a:solidFill>
                <a:latin typeface="Courier New"/>
                <a:ea typeface="Courier New"/>
                <a:cs typeface="Courier New"/>
                <a:sym typeface="Courier New"/>
              </a:rPr>
              <a:t>column 1 </a:t>
            </a:r>
            <a:r xmlns:a="http://schemas.openxmlformats.org/drawingml/2006/main">
              <a:rPr lang="en" sz="1800" b="0" i="0" u="none">
                <a:solidFill>
                  <a:srgbClr val="000000"/>
                </a:solidFill>
                <a:latin typeface="Courier New"/>
                <a:ea typeface="Courier New"/>
                <a:cs typeface="Courier New"/>
                <a:sym typeface="Courier New"/>
              </a:rPr>
              <a:t>,...)</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rgbClr val="000000"/>
              </a:solidFill>
              <a:latin typeface="Courier New"/>
              <a:ea typeface="Courier New"/>
              <a:cs typeface="Courier New"/>
              <a:sym typeface="Courier New"/>
            </a:endParaRPr>
          </a:p>
          <a:p>
            <a:pPr xmlns:a="http://schemas.openxmlformats.org/drawingml/2006/main" marL="0" marR="0" lvl="0" indent="0" algn="l" rtl="0">
              <a:lnSpc>
                <a:spcPct val="100000"/>
              </a:lnSpc>
              <a:spcBef>
                <a:spcPts val="0"/>
              </a:spcBef>
              <a:spcAft>
                <a:spcPts val="0"/>
              </a:spcAft>
              <a:buClr>
                <a:srgbClr val="000000"/>
              </a:buClr>
              <a:buSzPts val="1800"/>
              <a:buFont typeface="Courier New"/>
              <a:buNone/>
            </a:pPr>
            <a:r xmlns:a="http://schemas.openxmlformats.org/drawingml/2006/main">
              <a:rPr lang="en" sz="1800" b="0" i="0" u="none">
                <a:solidFill>
                  <a:srgbClr val="000000"/>
                </a:solidFill>
                <a:latin typeface="Courier New"/>
                <a:ea typeface="Courier New"/>
                <a:cs typeface="Courier New"/>
                <a:sym typeface="Courier New"/>
              </a:rPr>
              <a:t>c.- [CONSTRAINT [ </a:t>
            </a:r>
            <a:r xmlns:a="http://schemas.openxmlformats.org/drawingml/2006/main">
              <a:rPr lang="en" sz="1800" b="1" i="1" u="none">
                <a:solidFill>
                  <a:srgbClr val="000000"/>
                </a:solidFill>
                <a:latin typeface="Courier New"/>
                <a:ea typeface="Courier New"/>
                <a:cs typeface="Courier New"/>
                <a:sym typeface="Courier New"/>
              </a:rPr>
              <a:t>symbol </a:t>
            </a:r>
            <a:r xmlns:a="http://schemas.openxmlformats.org/drawingml/2006/main">
              <a:rPr lang="en" sz="1800" b="0" i="0" u="none">
                <a:solidFill>
                  <a:srgbClr val="000000"/>
                </a:solidFill>
                <a:latin typeface="Courier New"/>
                <a:ea typeface="Courier New"/>
                <a:cs typeface="Courier New"/>
                <a:sym typeface="Courier New"/>
              </a:rPr>
              <a:t>]] UNIQUE [ </a:t>
            </a:r>
            <a:r xmlns:a="http://schemas.openxmlformats.org/drawingml/2006/main">
              <a:rPr lang="en" sz="1800" b="1" i="1" u="none">
                <a:solidFill>
                  <a:srgbClr val="000000"/>
                </a:solidFill>
                <a:latin typeface="Courier New"/>
                <a:ea typeface="Courier New"/>
                <a:cs typeface="Courier New"/>
                <a:sym typeface="Courier New"/>
              </a:rPr>
              <a:t>index_name </a:t>
            </a:r>
            <a:r xmlns:a="http://schemas.openxmlformats.org/drawingml/2006/main">
              <a:rPr lang="en" sz="1800" b="0" i="0" u="none">
                <a:solidFill>
                  <a:srgbClr val="000000"/>
                </a:solidFill>
                <a:latin typeface="Courier New"/>
                <a:ea typeface="Courier New"/>
                <a:cs typeface="Courier New"/>
                <a:sym typeface="Courier New"/>
              </a:rPr>
              <a:t>] ( </a:t>
            </a:r>
            <a:r xmlns:a="http://schemas.openxmlformats.org/drawingml/2006/main">
              <a:rPr lang="en" sz="1800" b="1" i="1" u="none">
                <a:solidFill>
                  <a:srgbClr val="000000"/>
                </a:solidFill>
                <a:latin typeface="Courier New"/>
                <a:ea typeface="Courier New"/>
                <a:cs typeface="Courier New"/>
                <a:sym typeface="Courier New"/>
              </a:rPr>
              <a:t>column 1 </a:t>
            </a:r>
            <a:r xmlns:a="http://schemas.openxmlformats.org/drawingml/2006/main">
              <a:rPr lang="en" sz="1800" b="0" i="0" u="none">
                <a:solidFill>
                  <a:srgbClr val="000000"/>
                </a:solidFill>
                <a:latin typeface="Courier New"/>
                <a:ea typeface="Courier New"/>
                <a:cs typeface="Courier New"/>
                <a:sym typeface="Courier New"/>
              </a:rPr>
              <a:t>,...)</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rgbClr val="000000"/>
              </a:solidFill>
              <a:latin typeface="Courier New"/>
              <a:ea typeface="Courier New"/>
              <a:cs typeface="Courier New"/>
              <a:sym typeface="Courier New"/>
            </a:endParaRPr>
          </a:p>
          <a:p>
            <a:pPr xmlns:a="http://schemas.openxmlformats.org/drawingml/2006/main" marL="0" marR="0" lvl="0" indent="0" algn="l" rtl="0">
              <a:lnSpc>
                <a:spcPct val="100000"/>
              </a:lnSpc>
              <a:spcBef>
                <a:spcPts val="0"/>
              </a:spcBef>
              <a:spcAft>
                <a:spcPts val="0"/>
              </a:spcAft>
              <a:buClr>
                <a:srgbClr val="000000"/>
              </a:buClr>
              <a:buSzPts val="1800"/>
              <a:buFont typeface="Courier New"/>
              <a:buNone/>
            </a:pPr>
            <a:r xmlns:a="http://schemas.openxmlformats.org/drawingml/2006/main">
              <a:rPr lang="en" sz="1800" b="0" i="0" u="none">
                <a:solidFill>
                  <a:srgbClr val="000000"/>
                </a:solidFill>
                <a:latin typeface="Courier New"/>
                <a:ea typeface="Courier New"/>
                <a:cs typeface="Courier New"/>
                <a:sym typeface="Courier New"/>
              </a:rPr>
              <a:t>d.- FULLTEXT[ </a:t>
            </a:r>
            <a:r xmlns:a="http://schemas.openxmlformats.org/drawingml/2006/main">
              <a:rPr lang="en" sz="1800" b="1" i="1" u="none">
                <a:solidFill>
                  <a:srgbClr val="000000"/>
                </a:solidFill>
                <a:latin typeface="Courier New"/>
                <a:ea typeface="Courier New"/>
                <a:cs typeface="Courier New"/>
                <a:sym typeface="Courier New"/>
              </a:rPr>
              <a:t>nom_index </a:t>
            </a:r>
            <a:r xmlns:a="http://schemas.openxmlformats.org/drawingml/2006/main">
              <a:rPr lang="en" sz="1800" b="0" i="0" u="none">
                <a:solidFill>
                  <a:srgbClr val="000000"/>
                </a:solidFill>
                <a:latin typeface="Courier New"/>
                <a:ea typeface="Courier New"/>
                <a:cs typeface="Courier New"/>
                <a:sym typeface="Courier New"/>
              </a:rPr>
              <a:t>] ( </a:t>
            </a:r>
            <a:r xmlns:a="http://schemas.openxmlformats.org/drawingml/2006/main">
              <a:rPr lang="en" sz="1800" b="1" i="1" u="none">
                <a:solidFill>
                  <a:srgbClr val="000000"/>
                </a:solidFill>
                <a:latin typeface="Courier New"/>
                <a:ea typeface="Courier New"/>
                <a:cs typeface="Courier New"/>
                <a:sym typeface="Courier New"/>
              </a:rPr>
              <a:t>column 1 </a:t>
            </a:r>
            <a:r xmlns:a="http://schemas.openxmlformats.org/drawingml/2006/main">
              <a:rPr lang="en" sz="1800" b="0" i="0" u="none">
                <a:solidFill>
                  <a:srgbClr val="000000"/>
                </a:solidFill>
                <a:latin typeface="Courier New"/>
                <a:ea typeface="Courier New"/>
                <a:cs typeface="Courier New"/>
                <a:sym typeface="Courier New"/>
              </a:rPr>
              <a:t>,...)</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rgbClr val="000000"/>
              </a:solidFill>
              <a:latin typeface="Courier New"/>
              <a:ea typeface="Courier New"/>
              <a:cs typeface="Courier New"/>
              <a:sym typeface="Courier New"/>
            </a:endParaRPr>
          </a:p>
          <a:p>
            <a:pPr xmlns:a="http://schemas.openxmlformats.org/drawingml/2006/main" marL="0" marR="0" lvl="0" indent="0" algn="l" rtl="0">
              <a:lnSpc>
                <a:spcPct val="100000"/>
              </a:lnSpc>
              <a:spcBef>
                <a:spcPts val="0"/>
              </a:spcBef>
              <a:spcAft>
                <a:spcPts val="0"/>
              </a:spcAft>
              <a:buClr>
                <a:srgbClr val="000000"/>
              </a:buClr>
              <a:buSzPts val="1800"/>
              <a:buFont typeface="Courier New"/>
              <a:buNone/>
            </a:pPr>
            <a:r xmlns:a="http://schemas.openxmlformats.org/drawingml/2006/main">
              <a:rPr lang="en" sz="1800" b="0" i="0" u="none">
                <a:solidFill>
                  <a:srgbClr val="000000"/>
                </a:solidFill>
                <a:latin typeface="Courier New"/>
                <a:ea typeface="Courier New"/>
                <a:cs typeface="Courier New"/>
                <a:sym typeface="Courier New"/>
              </a:rPr>
              <a:t>e.- [CONSTRAINT [ </a:t>
            </a:r>
            <a:r xmlns:a="http://schemas.openxmlformats.org/drawingml/2006/main">
              <a:rPr lang="en" sz="1800" b="1" i="1" u="none">
                <a:solidFill>
                  <a:srgbClr val="000000"/>
                </a:solidFill>
                <a:latin typeface="Courier New"/>
                <a:ea typeface="Courier New"/>
                <a:cs typeface="Courier New"/>
                <a:sym typeface="Courier New"/>
              </a:rPr>
              <a:t>symbol </a:t>
            </a:r>
            <a:r xmlns:a="http://schemas.openxmlformats.org/drawingml/2006/main">
              <a:rPr lang="en" sz="1800" b="0" i="0" u="none">
                <a:solidFill>
                  <a:srgbClr val="000000"/>
                </a:solidFill>
                <a:latin typeface="Courier New"/>
                <a:ea typeface="Courier New"/>
                <a:cs typeface="Courier New"/>
                <a:sym typeface="Courier New"/>
              </a:rPr>
              <a:t>]] FOREIGN KEY ( </a:t>
            </a:r>
            <a:r xmlns:a="http://schemas.openxmlformats.org/drawingml/2006/main">
              <a:rPr lang="en" sz="1800" b="1" i="1" u="none">
                <a:solidFill>
                  <a:srgbClr val="000000"/>
                </a:solidFill>
                <a:latin typeface="Courier New"/>
                <a:ea typeface="Courier New"/>
                <a:cs typeface="Courier New"/>
                <a:sym typeface="Courier New"/>
              </a:rPr>
              <a:t>colAjena1 </a:t>
            </a:r>
            <a:r xmlns:a="http://schemas.openxmlformats.org/drawingml/2006/main">
              <a:rPr lang="en" sz="1800" b="0" i="0" u="none">
                <a:solidFill>
                  <a:srgbClr val="000000"/>
                </a:solidFill>
                <a:latin typeface="Courier New"/>
                <a:ea typeface="Courier New"/>
                <a:cs typeface="Courier New"/>
                <a:sym typeface="Courier New"/>
              </a:rPr>
              <a:t>,...) REFERENCES </a:t>
            </a:r>
            <a:r xmlns:a="http://schemas.openxmlformats.org/drawingml/2006/main">
              <a:rPr lang="en" sz="1800" b="1" i="1" u="none">
                <a:solidFill>
                  <a:srgbClr val="000000"/>
                </a:solidFill>
                <a:latin typeface="Courier New"/>
                <a:ea typeface="Courier New"/>
                <a:cs typeface="Courier New"/>
                <a:sym typeface="Courier New"/>
              </a:rPr>
              <a:t>tblRereferenced </a:t>
            </a:r>
            <a:r xmlns:a="http://schemas.openxmlformats.org/drawingml/2006/main">
              <a:rPr lang="en" sz="1800" b="0" i="0" u="none">
                <a:solidFill>
                  <a:srgbClr val="000000"/>
                </a:solidFill>
                <a:latin typeface="Courier New"/>
                <a:ea typeface="Courier New"/>
                <a:cs typeface="Courier New"/>
                <a:sym typeface="Courier New"/>
              </a:rPr>
              <a:t>( </a:t>
            </a:r>
            <a:r xmlns:a="http://schemas.openxmlformats.org/drawingml/2006/main">
              <a:rPr lang="en" sz="1800" b="1" i="1" u="none">
                <a:solidFill>
                  <a:srgbClr val="000000"/>
                </a:solidFill>
                <a:latin typeface="Courier New"/>
                <a:ea typeface="Courier New"/>
                <a:cs typeface="Courier New"/>
                <a:sym typeface="Courier New"/>
              </a:rPr>
              <a:t>colRereferenced 1 </a:t>
            </a:r>
            <a:r xmlns:a="http://schemas.openxmlformats.org/drawingml/2006/main">
              <a:rPr lang="en" sz="1800" b="0" i="0" u="none">
                <a:solidFill>
                  <a:srgbClr val="000000"/>
                </a:solidFill>
                <a:latin typeface="Courier New"/>
                <a:ea typeface="Courier New"/>
                <a:cs typeface="Courier New"/>
                <a:sym typeface="Courier New"/>
              </a:rPr>
              <a:t>,...)</a:t>
            </a:r>
            <a:endParaRPr xmlns:a="http://schemas.openxmlformats.org/drawingml/2006/main"/>
          </a:p>
          <a:p>
            <a:pPr xmlns:a="http://schemas.openxmlformats.org/drawingml/2006/main" marL="0" marR="0" lvl="0" indent="0" algn="l" rtl="0">
              <a:lnSpc>
                <a:spcPct val="100000"/>
              </a:lnSpc>
              <a:spcBef>
                <a:spcPts val="0"/>
              </a:spcBef>
              <a:spcAft>
                <a:spcPts val="0"/>
              </a:spcAft>
              <a:buClr>
                <a:srgbClr val="000000"/>
              </a:buClr>
              <a:buSzPts val="1800"/>
              <a:buFont typeface="Courier New"/>
              <a:buNone/>
            </a:pPr>
            <a:r xmlns:a="http://schemas.openxmlformats.org/drawingml/2006/main">
              <a:rPr lang="en" sz="1800">
                <a:latin typeface="Courier New"/>
                <a:ea typeface="Courier New"/>
                <a:cs typeface="Courier New"/>
                <a:sym typeface="Courier New"/>
              </a:rPr>
              <a:t>[ </a:t>
            </a:r>
            <a:r xmlns:a="http://schemas.openxmlformats.org/drawingml/2006/main">
              <a:rPr lang="en" sz="1800" b="0" i="0" u="none">
                <a:solidFill>
                  <a:srgbClr val="000000"/>
                </a:solidFill>
                <a:latin typeface="Courier New"/>
                <a:ea typeface="Courier New"/>
                <a:cs typeface="Courier New"/>
                <a:sym typeface="Courier New"/>
              </a:rPr>
              <a:t>ON DELETE </a:t>
            </a:r>
            <a:r xmlns:a="http://schemas.openxmlformats.org/drawingml/2006/main">
              <a:rPr lang="en" sz="1800" b="1" i="1" u="none">
                <a:solidFill>
                  <a:srgbClr val="000000"/>
                </a:solidFill>
                <a:latin typeface="Courier New"/>
                <a:ea typeface="Courier New"/>
                <a:cs typeface="Courier New"/>
                <a:sym typeface="Courier New"/>
              </a:rPr>
              <a:t>integrity_option </a:t>
            </a:r>
            <a:r xmlns:a="http://schemas.openxmlformats.org/drawingml/2006/main">
              <a:rPr lang="en" sz="1800" b="0" i="0" u="none">
                <a:solidFill>
                  <a:srgbClr val="000000"/>
                </a:solidFill>
                <a:latin typeface="Courier New"/>
                <a:ea typeface="Courier New"/>
                <a:cs typeface="Courier New"/>
                <a:sym typeface="Courier New"/>
              </a:rPr>
              <a:t>][ON UPDATE </a:t>
            </a:r>
            <a:r xmlns:a="http://schemas.openxmlformats.org/drawingml/2006/main">
              <a:rPr lang="en" sz="1800" b="1" i="1" u="none">
                <a:solidFill>
                  <a:srgbClr val="000000"/>
                </a:solidFill>
                <a:latin typeface="Courier New"/>
                <a:ea typeface="Courier New"/>
                <a:cs typeface="Courier New"/>
                <a:sym typeface="Courier New"/>
              </a:rPr>
              <a:t>integrity_option </a:t>
            </a:r>
            <a:r xmlns:a="http://schemas.openxmlformats.org/drawingml/2006/main">
              <a:rPr lang="en" sz="1800" b="0" i="0" u="none">
                <a:solidFill>
                  <a:srgbClr val="000000"/>
                </a:solidFill>
                <a:latin typeface="Courier New"/>
                <a:ea typeface="Courier New"/>
                <a:cs typeface="Courier New"/>
                <a:sym typeface="Courier New"/>
              </a:rPr>
              <a:t>]</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800" b="0" i="0" u="none">
              <a:solidFill>
                <a:srgbClr val="000000"/>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6.1 </a:t>
            </a:r>
            <a:r xmlns:a="http://schemas.openxmlformats.org/drawingml/2006/main">
              <a:rPr lang="en" sz="1600" b="1" i="0" u="none">
                <a:solidFill>
                  <a:schemeClr val="dk1"/>
                </a:solidFill>
                <a:latin typeface="Arial"/>
                <a:ea typeface="Arial"/>
                <a:cs typeface="Arial"/>
                <a:sym typeface="Arial"/>
              </a:rPr>
              <a:t>Syntax of the CREATE TABLE statement</a:t>
            </a:r>
            <a:endParaRPr xmlns:a="http://schemas.openxmlformats.org/drawingml/2006/main"/>
          </a:p>
        </p:txBody>
      </p:sp>
      <p:sp>
        <p:nvSpPr>
          <p:cNvPr id="157" name="Google Shape;157;p2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9</a:t>
            </a:fld>
            <a:endParaRPr/>
          </a:p>
        </p:txBody>
      </p:sp>
      <p:sp>
        <p:nvSpPr>
          <p:cNvPr id="158" name="Google Shape;158;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9" name="Google Shape;159;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0" name="Google Shape;160;p21"/>
          <p:cNvSpPr txBox="1"/>
          <p:nvPr/>
        </p:nvSpPr>
        <p:spPr>
          <a:xfrm>
            <a:off x="371475" y="1027112"/>
            <a:ext cx="8143875" cy="572452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0" i="0" u="none">
                <a:solidFill>
                  <a:schemeClr val="dk1"/>
                </a:solidFill>
                <a:latin typeface="Calibri"/>
                <a:ea typeface="Calibri"/>
                <a:cs typeface="Calibri"/>
                <a:sym typeface="Calibri"/>
              </a:rPr>
              <a:t>Syntax interpretation:</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200"/>
              <a:buFont typeface="Calibri"/>
              <a:buNone/>
            </a:pPr>
            <a:r xmlns:a="http://schemas.openxmlformats.org/drawingml/2006/main">
              <a:rPr lang="en" sz="2200" b="0" i="0" u="none">
                <a:solidFill>
                  <a:schemeClr val="dk1"/>
                </a:solidFill>
                <a:latin typeface="Calibri"/>
                <a:ea typeface="Calibri"/>
                <a:cs typeface="Calibri"/>
                <a:sym typeface="Calibri"/>
              </a:rPr>
              <a:t>7.- FOREIGN KEY behavior restrictions for modification (ON UPDATE).</a:t>
            </a:r>
            <a:endParaRPr xmlns:a="http://schemas.openxmlformats.org/drawingml/2006/main"/>
          </a:p>
          <a:p>
            <a:pPr marL="0" marR="0" lvl="0" indent="0" algn="l" rtl="0">
              <a:lnSpc>
                <a:spcPct val="100000"/>
              </a:lnSpc>
              <a:spcBef>
                <a:spcPts val="0"/>
              </a:spcBef>
              <a:spcAft>
                <a:spcPts val="0"/>
              </a:spcAft>
              <a:buClr>
                <a:schemeClr val="dk1"/>
              </a:buClr>
              <a:buSzPts val="2200"/>
              <a:buFont typeface="Calibri"/>
              <a:buNone/>
            </a:pPr>
            <a:endParaRPr sz="22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600"/>
              <a:buFont typeface="Calibri"/>
              <a:buNone/>
            </a:pPr>
            <a:r xmlns:a="http://schemas.openxmlformats.org/drawingml/2006/main">
              <a:rPr lang="en" sz="1600" b="1" i="0" u="none">
                <a:solidFill>
                  <a:schemeClr val="dk1"/>
                </a:solidFill>
                <a:latin typeface="Calibri"/>
                <a:ea typeface="Calibri"/>
                <a:cs typeface="Calibri"/>
                <a:sym typeface="Calibri"/>
              </a:rPr>
              <a:t>ON UPDATE RESTRICT </a:t>
            </a:r>
            <a:r xmlns:a="http://schemas.openxmlformats.org/drawingml/2006/main">
              <a:rPr lang="en" sz="1600" b="0" i="0" u="none">
                <a:solidFill>
                  <a:schemeClr val="dk1"/>
                </a:solidFill>
                <a:latin typeface="Calibri"/>
                <a:ea typeface="Calibri"/>
                <a:cs typeface="Calibri"/>
                <a:sym typeface="Calibri"/>
              </a:rPr>
              <a:t>: You cannot modify a value of the primary key in the referenced table if you have rows with that value in the foreign key of the child table. For example, if in a countries table you try to modify the identifier of Spain, the modification could not be made if in a cities table there were cities with that country code in their foreign key.</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600"/>
              <a:buFont typeface="Calibri"/>
              <a:buNone/>
            </a:pPr>
            <a:r xmlns:a="http://schemas.openxmlformats.org/drawingml/2006/main">
              <a:rPr lang="en" sz="1600" b="1" i="0" u="none">
                <a:solidFill>
                  <a:schemeClr val="dk1"/>
                </a:solidFill>
                <a:latin typeface="Calibri"/>
                <a:ea typeface="Calibri"/>
                <a:cs typeface="Calibri"/>
                <a:sym typeface="Calibri"/>
              </a:rPr>
              <a:t>ON UPDATE NO ACTION </a:t>
            </a:r>
            <a:r xmlns:a="http://schemas.openxmlformats.org/drawingml/2006/main">
              <a:rPr lang="en" sz="1600" b="0" i="0" u="none">
                <a:solidFill>
                  <a:schemeClr val="dk1"/>
                </a:solidFill>
                <a:latin typeface="Calibri"/>
                <a:ea typeface="Calibri"/>
                <a:cs typeface="Calibri"/>
                <a:sym typeface="Calibri"/>
              </a:rPr>
              <a:t>: Default behavior, identical to RESTRICT.</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600"/>
              <a:buFont typeface="Calibri"/>
              <a:buNone/>
            </a:pPr>
            <a:r xmlns:a="http://schemas.openxmlformats.org/drawingml/2006/main">
              <a:rPr lang="en" sz="1600" b="1" i="0" u="none">
                <a:solidFill>
                  <a:schemeClr val="dk1"/>
                </a:solidFill>
                <a:latin typeface="Calibri"/>
                <a:ea typeface="Calibri"/>
                <a:cs typeface="Calibri"/>
                <a:sym typeface="Calibri"/>
              </a:rPr>
              <a:t>ON UPDATE CASCADE </a:t>
            </a:r>
            <a:r xmlns:a="http://schemas.openxmlformats.org/drawingml/2006/main">
              <a:rPr lang="en" sz="1600" b="0" i="0" u="none">
                <a:solidFill>
                  <a:schemeClr val="dk1"/>
                </a:solidFill>
                <a:latin typeface="Calibri"/>
                <a:ea typeface="Calibri"/>
                <a:cs typeface="Calibri"/>
                <a:sym typeface="Calibri"/>
              </a:rPr>
              <a:t>: </a:t>
            </a:r>
            <a:r xmlns:a="http://schemas.openxmlformats.org/drawingml/2006/main">
              <a:rPr lang="en" sz="1600" b="0" i="1" u="none">
                <a:solidFill>
                  <a:schemeClr val="dk1"/>
                </a:solidFill>
                <a:latin typeface="Calibri"/>
                <a:ea typeface="Calibri"/>
                <a:cs typeface="Calibri"/>
                <a:sym typeface="Calibri"/>
              </a:rPr>
              <a:t>Normally the most appropriate. </a:t>
            </a:r>
            <a:r xmlns:a="http://schemas.openxmlformats.org/drawingml/2006/main">
              <a:rPr lang="en" sz="1600" b="0" i="0" u="none">
                <a:solidFill>
                  <a:schemeClr val="dk1"/>
                </a:solidFill>
                <a:latin typeface="Calibri"/>
                <a:ea typeface="Calibri"/>
                <a:cs typeface="Calibri"/>
                <a:sym typeface="Calibri"/>
              </a:rPr>
              <a:t>If the value of the primary key in the referenced table is modified, the values in the foreign key of all the rows of the child table that had the modified value are modified. For example, if the country code for Spain is modified in the country table, that value would be modified in all the rows of the cities table whose country code was Spain.</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600"/>
              <a:buFont typeface="Calibri"/>
              <a:buNone/>
            </a:pPr>
            <a:r xmlns:a="http://schemas.openxmlformats.org/drawingml/2006/main">
              <a:rPr lang="en" sz="1600" b="1" i="0" u="none">
                <a:solidFill>
                  <a:schemeClr val="dk1"/>
                </a:solidFill>
                <a:latin typeface="Calibri"/>
                <a:ea typeface="Calibri"/>
                <a:cs typeface="Calibri"/>
                <a:sym typeface="Calibri"/>
              </a:rPr>
              <a:t>ON UPDATE SET NUL </a:t>
            </a:r>
            <a:r xmlns:a="http://schemas.openxmlformats.org/drawingml/2006/main">
              <a:rPr lang="en" sz="1600" b="0" i="0" u="none">
                <a:solidFill>
                  <a:schemeClr val="dk1"/>
                </a:solidFill>
                <a:latin typeface="Calibri"/>
                <a:ea typeface="Calibri"/>
                <a:cs typeface="Calibri"/>
                <a:sym typeface="Calibri"/>
              </a:rPr>
              <a:t>: If the value of the primary key in the referenced table is modified, the values in the foreign key of all the rows of the child table that had the modified value are set to NULL or null value.</a:t>
            </a:r>
            <a:endParaRPr xmlns:a="http://schemas.openxmlformats.org/drawingml/2006/main"/>
          </a:p>
          <a:p>
            <a:pPr marL="0" marR="0" lvl="0" indent="0" algn="l" rtl="0">
              <a:lnSpc>
                <a:spcPct val="100000"/>
              </a:lnSpc>
              <a:spcBef>
                <a:spcPts val="0"/>
              </a:spcBef>
              <a:spcAft>
                <a:spcPts val="0"/>
              </a:spcAft>
              <a:buClr>
                <a:schemeClr val="dk1"/>
              </a:buClr>
              <a:buSzPts val="2200"/>
              <a:buFont typeface="Calibri"/>
              <a:buNone/>
            </a:pPr>
            <a:endParaRPr sz="22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200" b="0" i="0" u="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1617</Words>
  <Application>Microsoft Office PowerPoint</Application>
  <PresentationFormat>Presentación en pantalla (4:3)</PresentationFormat>
  <Paragraphs>246</Paragraphs>
  <Slides>18</Slides>
  <Notes>18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Courier New</vt:lpstr>
      <vt:lpstr>Noto Sans Symbols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Pérez Q</dc:creator>
  <cp:lastModifiedBy>Pedro Pérez Q</cp:lastModifiedBy>
  <cp:revision>3</cp:revision>
  <dcterms:modified xsi:type="dcterms:W3CDTF">2020-11-18T20:30:59Z</dcterms:modified>
</cp:coreProperties>
</file>