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28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‹Nº›</a:t>
            </a:fld>
            <a:endParaRPr/>
          </a:p>
        </p:txBody>
      </p:sp>
    </p:spTree>
    <p:extLst>
      <p:ext uri="{BB962C8B-B14F-4D97-AF65-F5344CB8AC3E}">
        <p14:creationId xmlns:p14="http://schemas.microsoft.com/office/powerpoint/2010/main" val="3761816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142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53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4447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871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0387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81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25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7" name="Google Shape;47;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8" name="Google Shape;48;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ide3.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2" y="333375"/>
            <a:ext cx="8286750" cy="4862512"/>
          </a:xfrm>
          <a:prstGeom prst="rect">
            <a:avLst/>
          </a:prstGeom>
          <a:solidFill>
            <a:srgbClr val="FFD966"/>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lnSpc>
                <a:spcPct val="100000"/>
              </a:lnSpc>
              <a:spcBef>
                <a:spcPts val="0"/>
              </a:spcBef>
              <a:spcAft>
                <a:spcPts val="0"/>
              </a:spcAft>
              <a:buClr>
                <a:schemeClr val="dk1"/>
              </a:buClr>
              <a:buSzPts val="3200"/>
              <a:buFont typeface="Calibri"/>
              <a:buNone/>
            </a:pPr>
            <a:r xmlns:a="http://schemas.openxmlformats.org/drawingml/2006/main">
              <a:rPr lang="en" sz="3200" b="0" i="0" u="none" strike="noStrike" cap="none">
                <a:solidFill>
                  <a:schemeClr val="dk1"/>
                </a:solidFill>
                <a:latin typeface="Calibri"/>
                <a:ea typeface="Calibri"/>
                <a:cs typeface="Calibri"/>
                <a:sym typeface="Calibri"/>
              </a:rPr>
              <a:t>Unit 3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lnSpc>
                <a:spcPct val="100000"/>
              </a:lnSpc>
              <a:spcBef>
                <a:spcPts val="0"/>
              </a:spcBef>
              <a:spcAft>
                <a:spcPts val="0"/>
              </a:spcAft>
              <a:buClr>
                <a:schemeClr val="dk1"/>
              </a:buClr>
              <a:buSzPts val="3200"/>
              <a:buFont typeface="Calibri"/>
              <a:buNone/>
            </a:pPr>
            <a:r xmlns:a="http://schemas.openxmlformats.org/drawingml/2006/main">
              <a:rPr lang="en" sz="3200" b="1" i="0" u="none" strike="noStrike" cap="none">
                <a:solidFill>
                  <a:schemeClr val="dk1"/>
                </a:solidFill>
                <a:latin typeface="Calibri"/>
                <a:ea typeface="Calibri"/>
                <a:cs typeface="Calibri"/>
                <a:sym typeface="Calibri"/>
              </a:rPr>
              <a:t>Physical Database Design</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name="adj" fmla="val 16667"/>
            </a:avLst>
          </a:prstGeom>
          <a:solidFill>
            <a:srgbClr val="2F5597"/>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lnSpc>
                <a:spcPct val="100000"/>
              </a:lnSpc>
              <a:spcBef>
                <a:spcPts val="0"/>
              </a:spcBef>
              <a:spcAft>
                <a:spcPts val="0"/>
              </a:spcAft>
              <a:buClr>
                <a:schemeClr val="dk1"/>
              </a:buClr>
              <a:buSzPts val="3600"/>
              <a:buFont typeface="Calibri"/>
              <a:buNone/>
            </a:pPr>
            <a:r xmlns:a="http://schemas.openxmlformats.org/drawingml/2006/main">
              <a:rPr lang="en" sz="3600" b="1" i="0" u="none">
                <a:solidFill>
                  <a:schemeClr val="dk1"/>
                </a:solidFill>
                <a:latin typeface="Calibri"/>
                <a:ea typeface="Calibri"/>
                <a:cs typeface="Calibri"/>
                <a:sym typeface="Calibri"/>
              </a:rPr>
              <a:t>Databases</a:t>
            </a:r>
            <a:endParaRPr xmlns:a="http://schemas.openxmlformats.org/drawingml/2006/main"/>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rot="5400000">
            <a:off x="6233318" y="3263106"/>
            <a:ext cx="3859212" cy="228600"/>
          </a:xfrm>
          <a:prstGeom prst="rect">
            <a:avLst/>
          </a:prstGeom>
          <a:noFill/>
          <a:ln>
            <a:noFill/>
          </a:ln>
        </p:spPr>
        <p:txBody>
          <a:bodyPr spcFirstLastPara="1" wrap="square" lIns="91425" tIns="45700" rIns="91425" bIns="45700" anchor="ctr" anchorCtr="0">
            <a:noAutofit/>
          </a:bodyPr>
          <a:lstStyle/>
          <a:p>
            <a:pPr xmlns:a="http://schemas.openxmlformats.org/drawingml/2006/main" marL="0" marR="0" lvl="0" indent="0" algn="ctr" rtl="0">
              <a:lnSpc>
                <a:spcPct val="100000"/>
              </a:lnSpc>
              <a:spcBef>
                <a:spcPts val="0"/>
              </a:spcBef>
              <a:spcAft>
                <a:spcPts val="0"/>
              </a:spcAft>
              <a:buClr>
                <a:srgbClr val="898989"/>
              </a:buClr>
              <a:buSzPts val="900"/>
              <a:buFont typeface="Calibri"/>
              <a:buNone/>
            </a:pPr>
            <a:r xmlns:a="http://schemas.openxmlformats.org/drawingml/2006/main">
              <a:rPr lang="en" sz="900" b="0" i="0" u="none">
                <a:solidFill>
                  <a:srgbClr val="898989"/>
                </a:solidFill>
                <a:latin typeface="Calibri"/>
                <a:ea typeface="Calibri"/>
                <a:cs typeface="Calibri"/>
                <a:sym typeface="Calibri"/>
              </a:rPr>
              <a:t>Luis Herrero of Cos</a:t>
            </a:r>
            <a:endParaRPr xmlns:a="http://schemas.openxmlformats.org/drawingml/2006/main"/>
          </a:p>
        </p:txBody>
      </p:sp>
      <p:sp>
        <p:nvSpPr>
          <p:cNvPr id="96" name="Google Shape;96;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2</a:t>
            </a:fld>
            <a:endParaRPr/>
          </a:p>
        </p:txBody>
      </p:sp>
      <p:sp>
        <p:nvSpPr>
          <p:cNvPr id="97" name="Google Shape;97;p14"/>
          <p:cNvSpPr txBox="1"/>
          <p:nvPr/>
        </p:nvSpPr>
        <p:spPr>
          <a:xfrm>
            <a:off x="323850" y="620712"/>
            <a:ext cx="8464550" cy="449421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323850" algn="l" rtl="0">
              <a:lnSpc>
                <a:spcPct val="100000"/>
              </a:lnSpc>
              <a:spcBef>
                <a:spcPts val="0"/>
              </a:spcBef>
              <a:spcAft>
                <a:spcPts val="0"/>
              </a:spcAft>
              <a:buClr>
                <a:srgbClr val="C00000"/>
              </a:buClr>
              <a:buSzPts val="1800"/>
              <a:buFont typeface="Times New Roman"/>
              <a:buNone/>
            </a:pPr>
            <a:r xmlns:a="http://schemas.openxmlformats.org/drawingml/2006/main">
              <a:rPr lang="en" sz="1800" b="1" i="0" u="none">
                <a:solidFill>
                  <a:srgbClr val="C00000"/>
                </a:solidFill>
                <a:latin typeface="Times New Roman"/>
                <a:ea typeface="Times New Roman"/>
                <a:cs typeface="Times New Roman"/>
                <a:sym typeface="Times New Roman"/>
              </a:rPr>
              <a:t>UNIT 3: PHYSICAL DESIGN OF DATABASES</a:t>
            </a:r>
            <a:endParaRPr xmlns:a="http://schemas.openxmlformats.org/drawingml/2006/main"/>
          </a:p>
          <a:p>
            <a:pPr marL="0" marR="0" lvl="0" indent="323850" algn="l" rtl="0">
              <a:lnSpc>
                <a:spcPct val="100000"/>
              </a:lnSpc>
              <a:spcBef>
                <a:spcPts val="0"/>
              </a:spcBef>
              <a:spcAft>
                <a:spcPts val="0"/>
              </a:spcAft>
              <a:buClr>
                <a:schemeClr val="dk1"/>
              </a:buClr>
              <a:buSzPts val="1800"/>
              <a:buFont typeface="Calibri"/>
              <a:buNone/>
            </a:pPr>
            <a:endParaRPr sz="1800" b="1" i="0" u="none">
              <a:solidFill>
                <a:srgbClr val="FFFF00"/>
              </a:solidFill>
              <a:latin typeface="Times New Roman"/>
              <a:ea typeface="Times New Roman"/>
              <a:cs typeface="Times New Roman"/>
              <a:sym typeface="Times New Roman"/>
            </a:endParaRPr>
          </a:p>
          <a:p>
            <a:pPr marL="0" marR="0" lvl="0" indent="323850" algn="l" rtl="0">
              <a:lnSpc>
                <a:spcPct val="100000"/>
              </a:lnSpc>
              <a:spcBef>
                <a:spcPts val="0"/>
              </a:spcBef>
              <a:spcAft>
                <a:spcPts val="0"/>
              </a:spcAft>
              <a:buClr>
                <a:schemeClr val="dk1"/>
              </a:buClr>
              <a:buSzPts val="1600"/>
              <a:buFont typeface="Calibri"/>
              <a:buNone/>
            </a:pPr>
            <a:endParaRPr sz="1600" b="0" i="0" u="none">
              <a:solidFill>
                <a:srgbClr val="000000"/>
              </a:solidFill>
              <a:latin typeface="Times New Roman"/>
              <a:ea typeface="Times New Roman"/>
              <a:cs typeface="Times New Roman"/>
              <a:sym typeface="Times New Roman"/>
            </a:endParaRPr>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Physical characteristics of database storage</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Graphical tools for database implementation.</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The data definition language.</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Creation, modification and deletion of databases.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Type of data. Values. Operators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Table management</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6.1 Syntax of the CREATE TABLE statement</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6.2 Table properties</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6.3 Modification of tables</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6.4 Deleting tables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xmlns:r="http://schemas.openxmlformats.org/officeDocument/2006/relationships">
              <a:rPr lang="en" sz="1800" b="1" i="0" u="sng">
                <a:solidFill>
                  <a:schemeClr val="hlink"/>
                </a:solidFill>
                <a:latin typeface="Calibri"/>
                <a:ea typeface="Calibri"/>
                <a:cs typeface="Calibri"/>
                <a:sym typeface="Calibri"/>
                <a:hlinkClick r:id="rId3"/>
              </a:rPr>
              <a:t>Views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a:rPr lang="en" sz="1800" b="0" i="0" u="none">
                <a:solidFill>
                  <a:schemeClr val="dk1"/>
                </a:solidFill>
                <a:latin typeface="Calibri"/>
                <a:ea typeface="Calibri"/>
                <a:cs typeface="Calibri"/>
                <a:sym typeface="Calibri"/>
              </a:rPr>
              <a:t>The data control language</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a:rPr lang="en" sz="1800" b="0" i="0" u="none">
                <a:solidFill>
                  <a:schemeClr val="dk1"/>
                </a:solidFill>
                <a:latin typeface="Calibri"/>
                <a:ea typeface="Calibri"/>
                <a:cs typeface="Calibri"/>
                <a:sym typeface="Calibri"/>
              </a:rPr>
              <a:t>Users and privileges</a:t>
            </a:r>
            <a:endParaRPr xmlns:a="http://schemas.openxmlformats.org/drawingml/2006/ma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p:nvPr/>
        </p:nvSpPr>
        <p:spPr>
          <a:xfrm>
            <a:off x="250825" y="207962"/>
            <a:ext cx="42497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7. Views</a:t>
            </a:r>
            <a:endParaRPr xmlns:a="http://schemas.openxmlformats.org/drawingml/2006/main"/>
          </a:p>
        </p:txBody>
      </p:sp>
      <p:sp>
        <p:nvSpPr>
          <p:cNvPr id="103" name="Google Shape;103;p1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3</a:t>
            </a:fld>
            <a:endParaRPr/>
          </a:p>
        </p:txBody>
      </p:sp>
      <p:sp>
        <p:nvSpPr>
          <p:cNvPr id="105" name="Google Shape;105;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5"/>
          <p:cNvSpPr txBox="1"/>
          <p:nvPr/>
        </p:nvSpPr>
        <p:spPr>
          <a:xfrm>
            <a:off x="460375" y="1125537"/>
            <a:ext cx="7904162" cy="4800600"/>
          </a:xfrm>
          <a:prstGeom prst="rect">
            <a:avLst/>
          </a:prstGeom>
          <a:noFill/>
          <a:ln>
            <a:noFill/>
          </a:ln>
        </p:spPr>
        <p:txBody>
          <a:bodyPr spcFirstLastPara="1" wrap="square" lIns="91425" tIns="45700" rIns="91425" bIns="45700" anchor="t" anchorCtr="0">
            <a:noAutofit/>
          </a:bodyPr>
          <a:lstStyle/>
          <a:p>
            <a:pPr xmlns:a="http://schemas.openxmlformats.org/drawingml/2006/main" marL="285750" marR="0" lvl="0" indent="-28575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A view </a:t>
            </a:r>
            <a:r xmlns:a="http://schemas.openxmlformats.org/drawingml/2006/main">
              <a:rPr lang="en" sz="1800" b="1" i="0" u="none">
                <a:solidFill>
                  <a:schemeClr val="dk1"/>
                </a:solidFill>
                <a:latin typeface="Calibri"/>
                <a:ea typeface="Calibri"/>
                <a:cs typeface="Calibri"/>
                <a:sym typeface="Calibri"/>
              </a:rPr>
              <a:t>is </a:t>
            </a:r>
            <a:r xmlns:a="http://schemas.openxmlformats.org/drawingml/2006/main">
              <a:rPr lang="en" sz="1800" b="0" i="0" u="none">
                <a:solidFill>
                  <a:schemeClr val="dk1"/>
                </a:solidFill>
                <a:latin typeface="Calibri"/>
                <a:ea typeface="Calibri"/>
                <a:cs typeface="Calibri"/>
                <a:sym typeface="Calibri"/>
              </a:rPr>
              <a:t>synonymous with a query stored in MySQL as a virtual table (it does not exist in reality but represents information stored in other tables).</a:t>
            </a:r>
            <a:endParaRPr xmlns:a="http://schemas.openxmlformats.org/drawingml/2006/main"/>
          </a:p>
          <a:p>
            <a:pPr marL="285750" marR="0" lvl="0" indent="-17145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285750" marR="0" lvl="0" indent="-28575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Through a view you can access the data resulting from a specific query (as if it were another table).</a:t>
            </a:r>
            <a:endParaRPr xmlns:a="http://schemas.openxmlformats.org/drawingml/2006/main"/>
          </a:p>
          <a:p>
            <a:pPr marL="285750" marR="0" lvl="0" indent="-17145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285750" marR="0" lvl="0" indent="-28575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Once a view is created, it has a behavior similar to that of a table since you can perform actions such as querying data about the view, inserting rows, modifying columns or deleting rows.</a:t>
            </a:r>
            <a:endParaRPr xmlns:a="http://schemas.openxmlformats.org/drawingml/2006/main"/>
          </a:p>
          <a:p>
            <a:pPr marL="285750" marR="0" lvl="0" indent="-17145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285750" marR="0" lvl="0" indent="-28575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The user apparently handles data from the view but is actually handling data from the tables from whose query the view has been obtained.</a:t>
            </a:r>
            <a:endParaRPr xmlns:a="http://schemas.openxmlformats.org/drawingml/2006/main"/>
          </a:p>
          <a:p>
            <a:pPr marL="285750" marR="0" lvl="0" indent="-171450" algn="l" rtl="0">
              <a:lnSpc>
                <a:spcPct val="100000"/>
              </a:lnSpc>
              <a:spcBef>
                <a:spcPts val="0"/>
              </a:spcBef>
              <a:spcAft>
                <a:spcPts val="0"/>
              </a:spcAft>
              <a:buClr>
                <a:schemeClr val="dk1"/>
              </a:buClr>
              <a:buSzPts val="1800"/>
              <a:buFont typeface="Noto Sans Symbols"/>
              <a:buNone/>
            </a:pPr>
            <a:endParaRPr sz="1800" b="0" i="0" u="none">
              <a:solidFill>
                <a:schemeClr val="dk1"/>
              </a:solidFill>
              <a:latin typeface="Calibri"/>
              <a:ea typeface="Calibri"/>
              <a:cs typeface="Calibri"/>
              <a:sym typeface="Calibri"/>
            </a:endParaRPr>
          </a:p>
          <a:p>
            <a:pPr xmlns:a="http://schemas.openxmlformats.org/drawingml/2006/main" marL="285750" marR="0" lvl="0" indent="-28575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Views are usually used to be able to remove certain users from accessing all the data in certain tables, giving them only access to part of those tables through the desired views.</a:t>
            </a:r>
            <a:endParaRPr xmlns:a="http://schemas.openxmlformats.org/drawingml/2006/ma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p:nvPr/>
        </p:nvSpPr>
        <p:spPr>
          <a:xfrm>
            <a:off x="250825" y="207962"/>
            <a:ext cx="42497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7. Views</a:t>
            </a:r>
            <a:endParaRPr xmlns:a="http://schemas.openxmlformats.org/drawingml/2006/main"/>
          </a:p>
        </p:txBody>
      </p:sp>
      <p:sp>
        <p:nvSpPr>
          <p:cNvPr id="113" name="Google Shape;113;p1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4</a:t>
            </a:fld>
            <a:endParaRPr/>
          </a:p>
        </p:txBody>
      </p:sp>
      <p:sp>
        <p:nvSpPr>
          <p:cNvPr id="115" name="Google Shape;115;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6" name="Google Shape;116;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7" name="Google Shape;117;p16"/>
          <p:cNvSpPr txBox="1"/>
          <p:nvPr/>
        </p:nvSpPr>
        <p:spPr>
          <a:xfrm>
            <a:off x="460375" y="1125537"/>
            <a:ext cx="7904162" cy="57245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Create a view. CREATE VIEW</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a:solidFill>
                  <a:srgbClr val="C00000"/>
                </a:solidFill>
                <a:latin typeface="Calibri"/>
                <a:ea typeface="Calibri"/>
                <a:cs typeface="Calibri"/>
                <a:sym typeface="Calibri"/>
              </a:rPr>
              <a:t>CREATE [OR REPLACE] VIEW </a:t>
            </a:r>
            <a:r xmlns:a="http://schemas.openxmlformats.org/drawingml/2006/main">
              <a:rPr lang="en" sz="1800" b="1" i="1" u="none">
                <a:solidFill>
                  <a:srgbClr val="C00000"/>
                </a:solidFill>
                <a:latin typeface="Calibri"/>
                <a:ea typeface="Calibri"/>
                <a:cs typeface="Calibri"/>
                <a:sym typeface="Calibri"/>
              </a:rPr>
              <a:t>view_name </a:t>
            </a:r>
            <a:r xmlns:a="http://schemas.openxmlformats.org/drawingml/2006/main">
              <a:rPr lang="en" sz="1800" b="1" i="0" u="none">
                <a:solidFill>
                  <a:srgbClr val="C00000"/>
                </a:solidFill>
                <a:latin typeface="Calibri"/>
                <a:ea typeface="Calibri"/>
                <a:cs typeface="Calibri"/>
                <a:sym typeface="Calibri"/>
              </a:rPr>
              <a:t>[( </a:t>
            </a:r>
            <a:r xmlns:a="http://schemas.openxmlformats.org/drawingml/2006/main">
              <a:rPr lang="en" sz="1800" b="1" i="1" u="none">
                <a:solidFill>
                  <a:srgbClr val="C00000"/>
                </a:solidFill>
                <a:latin typeface="Calibri"/>
                <a:ea typeface="Calibri"/>
                <a:cs typeface="Calibri"/>
                <a:sym typeface="Calibri"/>
              </a:rPr>
              <a:t>col1,col2 </a:t>
            </a:r>
            <a:r xmlns:a="http://schemas.openxmlformats.org/drawingml/2006/main">
              <a:rPr lang="en" sz="1800" b="1" i="0" u="none">
                <a:solidFill>
                  <a:srgbClr val="C00000"/>
                </a:solidFill>
                <a:latin typeface="Calibri"/>
                <a:ea typeface="Calibri"/>
                <a:cs typeface="Calibri"/>
                <a:sym typeface="Calibri"/>
              </a:rPr>
              <a:t>...)] AS SELECT ......</a:t>
            </a:r>
            <a:endParaRPr xmlns:a="http://schemas.openxmlformats.org/drawingml/2006/main" sz="1800" b="0"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 </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View_name </a:t>
            </a:r>
            <a:r xmlns:a="http://schemas.openxmlformats.org/drawingml/2006/main">
              <a:rPr lang="en" sz="1800" b="0" i="0" u="none">
                <a:solidFill>
                  <a:schemeClr val="dk1"/>
                </a:solidFill>
                <a:latin typeface="Calibri"/>
                <a:ea typeface="Calibri"/>
                <a:cs typeface="Calibri"/>
                <a:sym typeface="Calibri"/>
              </a:rPr>
              <a:t>is the name of the view to create.</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1" u="none">
                <a:solidFill>
                  <a:schemeClr val="dk1"/>
                </a:solidFill>
                <a:latin typeface="Calibri"/>
                <a:ea typeface="Calibri"/>
                <a:cs typeface="Calibri"/>
                <a:sym typeface="Calibri"/>
              </a:rPr>
              <a:t> </a:t>
            </a:r>
            <a:endParaRPr xmlns:a="http://schemas.openxmlformats.org/drawingml/2006/main"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Col1, col2, </a:t>
            </a:r>
            <a:r xmlns:a="http://schemas.openxmlformats.org/drawingml/2006/main">
              <a:rPr lang="en" sz="1800" b="0" i="1" u="none">
                <a:solidFill>
                  <a:schemeClr val="dk1"/>
                </a:solidFill>
                <a:latin typeface="Calibri"/>
                <a:ea typeface="Calibri"/>
                <a:cs typeface="Calibri"/>
                <a:sym typeface="Calibri"/>
              </a:rPr>
              <a:t>... </a:t>
            </a:r>
            <a:r xmlns:a="http://schemas.openxmlformats.org/drawingml/2006/main">
              <a:rPr lang="en" sz="1800" b="0" i="0" u="none">
                <a:solidFill>
                  <a:schemeClr val="dk1"/>
                </a:solidFill>
                <a:latin typeface="Calibri"/>
                <a:ea typeface="Calibri"/>
                <a:cs typeface="Calibri"/>
                <a:sym typeface="Calibri"/>
              </a:rPr>
              <a:t>is the name of those that will be presented in the view. These names do not have to match those of the query made with </a:t>
            </a:r>
            <a:r xmlns:a="http://schemas.openxmlformats.org/drawingml/2006/main">
              <a:rPr lang="en" sz="1800" b="1" i="0" u="none">
                <a:solidFill>
                  <a:schemeClr val="dk1"/>
                </a:solidFill>
                <a:latin typeface="Calibri"/>
                <a:ea typeface="Calibri"/>
                <a:cs typeface="Calibri"/>
                <a:sym typeface="Calibri"/>
              </a:rPr>
              <a:t>SELECT . </a:t>
            </a:r>
            <a:r xmlns:a="http://schemas.openxmlformats.org/drawingml/2006/main">
              <a:rPr lang="en" sz="1800" b="0" i="0" u="none">
                <a:solidFill>
                  <a:schemeClr val="dk1"/>
                </a:solidFill>
                <a:latin typeface="Calibri"/>
                <a:ea typeface="Calibri"/>
                <a:cs typeface="Calibri"/>
                <a:sym typeface="Calibri"/>
              </a:rPr>
              <a:t>The number of columns defined in the view must be the same as that obtained in the query. If no column is specified, the columns created for the view are the same as those returned in the query.</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 </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We will study the SELECT statement later. Now we will see views that contain data from simple queries.</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 </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A view cannot have the same name as an existing table.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If we use </a:t>
            </a:r>
            <a:r xmlns:a="http://schemas.openxmlformats.org/drawingml/2006/main">
              <a:rPr lang="en" sz="1800" b="1" i="0" u="none">
                <a:solidFill>
                  <a:schemeClr val="dk1"/>
                </a:solidFill>
                <a:latin typeface="Calibri"/>
                <a:ea typeface="Calibri"/>
                <a:cs typeface="Calibri"/>
                <a:sym typeface="Calibri"/>
              </a:rPr>
              <a:t>OR REPLACE </a:t>
            </a:r>
            <a:r xmlns:a="http://schemas.openxmlformats.org/drawingml/2006/main">
              <a:rPr lang="en" sz="1800" b="0" i="0" u="none">
                <a:solidFill>
                  <a:schemeClr val="dk1"/>
                </a:solidFill>
                <a:latin typeface="Calibri"/>
                <a:ea typeface="Calibri"/>
                <a:cs typeface="Calibri"/>
                <a:sym typeface="Calibri"/>
              </a:rPr>
              <a:t>and the view exists, its content is replaced with what is obtained in the new query.</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 </a:t>
            </a:r>
            <a:endParaRPr xmlns:a="http://schemas.openxmlformats.org/drawingml/2006/ma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250825" y="207962"/>
            <a:ext cx="42497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7. Views</a:t>
            </a:r>
            <a:endParaRPr xmlns:a="http://schemas.openxmlformats.org/drawingml/2006/main"/>
          </a:p>
        </p:txBody>
      </p:sp>
      <p:sp>
        <p:nvSpPr>
          <p:cNvPr id="123" name="Google Shape;123;p1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5</a:t>
            </a:fld>
            <a:endParaRPr/>
          </a:p>
        </p:txBody>
      </p:sp>
      <p:sp>
        <p:nvSpPr>
          <p:cNvPr id="125" name="Google Shape;125;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7"/>
          <p:cNvSpPr txBox="1"/>
          <p:nvPr/>
        </p:nvSpPr>
        <p:spPr>
          <a:xfrm>
            <a:off x="460375" y="1125537"/>
            <a:ext cx="7904162" cy="517048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Examples of creating a view</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1: In the </a:t>
            </a:r>
            <a:r xmlns:a="http://schemas.openxmlformats.org/drawingml/2006/main">
              <a:rPr lang="en" sz="1800" b="1" i="0" u="none">
                <a:solidFill>
                  <a:schemeClr val="dk1"/>
                </a:solidFill>
                <a:latin typeface="Calibri"/>
                <a:ea typeface="Calibri"/>
                <a:cs typeface="Calibri"/>
                <a:sym typeface="Calibri"/>
              </a:rPr>
              <a:t>World </a:t>
            </a:r>
            <a:r xmlns:a="http://schemas.openxmlformats.org/drawingml/2006/main">
              <a:rPr lang="en" sz="1800" b="0" i="0" u="none">
                <a:solidFill>
                  <a:schemeClr val="dk1"/>
                </a:solidFill>
                <a:latin typeface="Calibri"/>
                <a:ea typeface="Calibri"/>
                <a:cs typeface="Calibri"/>
                <a:sym typeface="Calibri"/>
              </a:rPr>
              <a:t>database the </a:t>
            </a:r>
            <a:r xmlns:a="http://schemas.openxmlformats.org/drawingml/2006/main">
              <a:rPr lang="en" sz="1800" b="1" i="0" u="none">
                <a:solidFill>
                  <a:schemeClr val="dk1"/>
                </a:solidFill>
                <a:latin typeface="Calibri"/>
                <a:ea typeface="Calibri"/>
                <a:cs typeface="Calibri"/>
                <a:sym typeface="Calibri"/>
              </a:rPr>
              <a:t>city </a:t>
            </a:r>
            <a:r xmlns:a="http://schemas.openxmlformats.org/drawingml/2006/main">
              <a:rPr lang="en" sz="1800" b="0" i="0" u="none">
                <a:solidFill>
                  <a:schemeClr val="dk1"/>
                </a:solidFill>
                <a:latin typeface="Calibri"/>
                <a:ea typeface="Calibri"/>
                <a:cs typeface="Calibri"/>
                <a:sym typeface="Calibri"/>
              </a:rPr>
              <a:t>table </a:t>
            </a:r>
            <a:r xmlns:a="http://schemas.openxmlformats.org/drawingml/2006/main">
              <a:rPr lang="en" sz="1800" b="0" i="0" u="none">
                <a:solidFill>
                  <a:schemeClr val="dk1"/>
                </a:solidFill>
                <a:latin typeface="Calibri"/>
                <a:ea typeface="Calibri"/>
                <a:cs typeface="Calibri"/>
                <a:sym typeface="Calibri"/>
              </a:rPr>
              <a:t>contains the columns </a:t>
            </a:r>
            <a:r xmlns:a="http://schemas.openxmlformats.org/drawingml/2006/main">
              <a:rPr lang="en" sz="1800" b="1" i="0" u="none">
                <a:solidFill>
                  <a:schemeClr val="dk1"/>
                </a:solidFill>
                <a:latin typeface="Calibri"/>
                <a:ea typeface="Calibri"/>
                <a:cs typeface="Calibri"/>
                <a:sym typeface="Calibri"/>
              </a:rPr>
              <a:t>id, name, countrycode, district and population. </a:t>
            </a:r>
            <a:r xmlns:a="http://schemas.openxmlformats.org/drawingml/2006/main">
              <a:rPr lang="en" sz="1800" b="0" i="0" u="none">
                <a:solidFill>
                  <a:schemeClr val="dk1"/>
                </a:solidFill>
                <a:latin typeface="Calibri"/>
                <a:ea typeface="Calibri"/>
                <a:cs typeface="Calibri"/>
                <a:sym typeface="Calibri"/>
              </a:rPr>
              <a:t>We are going to create a view resulting from consulting the cities of Spain (those with countrycode=ESP). The query must have the columns city, region and inhabitants, that is, the id or countrycode is not visible in the view.</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a:solidFill>
                  <a:srgbClr val="C00000"/>
                </a:solidFill>
                <a:latin typeface="Calibri"/>
                <a:ea typeface="Calibri"/>
                <a:cs typeface="Calibri"/>
                <a:sym typeface="Calibri"/>
              </a:rPr>
              <a:t>CREATE VIEW cities_of_spain (city, region, inhabitants) AS SELECT name, district, population FROM city WHERE countrycode='ESP';</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1"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2: </a:t>
            </a:r>
            <a:r xmlns:a="http://schemas.openxmlformats.org/drawingml/2006/main">
              <a:rPr lang="en" sz="1800" b="0" i="0" u="none">
                <a:solidFill>
                  <a:schemeClr val="dk1"/>
                </a:solidFill>
                <a:latin typeface="Calibri"/>
                <a:ea typeface="Calibri"/>
                <a:cs typeface="Calibri"/>
                <a:sym typeface="Calibri"/>
              </a:rPr>
              <a:t>Create a </a:t>
            </a:r>
            <a:r xmlns:a="http://schemas.openxmlformats.org/drawingml/2006/main">
              <a:rPr lang="en" sz="1800" b="1" i="0" u="none">
                <a:solidFill>
                  <a:schemeClr val="dk1"/>
                </a:solidFill>
                <a:latin typeface="Calibri"/>
                <a:ea typeface="Calibri"/>
                <a:cs typeface="Calibri"/>
                <a:sym typeface="Calibri"/>
              </a:rPr>
              <a:t>large_cities view </a:t>
            </a:r>
            <a:r xmlns:a="http://schemas.openxmlformats.org/drawingml/2006/main">
              <a:rPr lang="en" sz="1800" b="0" i="0" u="none">
                <a:solidFill>
                  <a:schemeClr val="dk1"/>
                </a:solidFill>
                <a:latin typeface="Calibri"/>
                <a:ea typeface="Calibri"/>
                <a:cs typeface="Calibri"/>
                <a:sym typeface="Calibri"/>
              </a:rPr>
              <a:t>that contains the names of all cities with more than one million inhabitants, along with their population and the country to which each one belongs.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a:solidFill>
                  <a:srgbClr val="C00000"/>
                </a:solidFill>
                <a:latin typeface="Calibri"/>
                <a:ea typeface="Calibri"/>
                <a:cs typeface="Calibri"/>
                <a:sym typeface="Calibri"/>
              </a:rPr>
              <a:t>CREATE VIEW large_cities (country, city, inhabitants) AS SELECT country.Name, city.Name, city.Population FROM city inner join country on country.Code=city.CountryCode WHERE city.Population&gt;1000000;</a:t>
            </a:r>
            <a:endParaRPr xmlns:a="http://schemas.openxmlformats.org/drawingml/2006/ma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p:nvPr/>
        </p:nvSpPr>
        <p:spPr>
          <a:xfrm>
            <a:off x="250825" y="207962"/>
            <a:ext cx="42497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7. Views</a:t>
            </a:r>
            <a:endParaRPr xmlns:a="http://schemas.openxmlformats.org/drawingml/2006/main"/>
          </a:p>
        </p:txBody>
      </p:sp>
      <p:sp>
        <p:nvSpPr>
          <p:cNvPr id="133" name="Google Shape;133;p18"/>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6</a:t>
            </a:fld>
            <a:endParaRPr/>
          </a:p>
        </p:txBody>
      </p:sp>
      <p:sp>
        <p:nvSpPr>
          <p:cNvPr id="135" name="Google Shape;135;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6" name="Google Shape;136;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7" name="Google Shape;137;p18"/>
          <p:cNvSpPr txBox="1"/>
          <p:nvPr/>
        </p:nvSpPr>
        <p:spPr>
          <a:xfrm>
            <a:off x="460375" y="1125537"/>
            <a:ext cx="7904162" cy="295433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dirty="0" err="1">
                <a:solidFill>
                  <a:schemeClr val="dk1"/>
                </a:solidFill>
                <a:latin typeface="Calibri"/>
                <a:ea typeface="Calibri"/>
                <a:cs typeface="Calibri"/>
                <a:sym typeface="Calibri"/>
              </a:rPr>
              <a:t>Examples </a:t>
            </a:r>
            <a:r xmlns:a="http://schemas.openxmlformats.org/drawingml/2006/main">
              <a:rPr lang="en" sz="2400" b="1" i="0" u="none" dirty="0">
                <a:solidFill>
                  <a:schemeClr val="dk1"/>
                </a:solidFill>
                <a:latin typeface="Calibri"/>
                <a:ea typeface="Calibri"/>
                <a:cs typeface="Calibri"/>
                <a:sym typeface="Calibri"/>
              </a:rPr>
              <a:t>of </a:t>
            </a:r>
            <a:r xmlns:a="http://schemas.openxmlformats.org/drawingml/2006/main">
              <a:rPr lang="en" sz="2400" b="1" i="0" u="none" dirty="0" err="1">
                <a:solidFill>
                  <a:schemeClr val="dk1"/>
                </a:solidFill>
                <a:latin typeface="Calibri"/>
                <a:ea typeface="Calibri"/>
                <a:cs typeface="Calibri"/>
                <a:sym typeface="Calibri"/>
              </a:rPr>
              <a:t>using </a:t>
            </a:r>
            <a:r xmlns:a="http://schemas.openxmlformats.org/drawingml/2006/main">
              <a:rPr lang="en" sz="2400" b="1" i="0" u="none" dirty="0">
                <a:solidFill>
                  <a:schemeClr val="dk1"/>
                </a:solidFill>
                <a:latin typeface="Calibri"/>
                <a:ea typeface="Calibri"/>
                <a:cs typeface="Calibri"/>
                <a:sym typeface="Calibri"/>
              </a:rPr>
              <a:t>a </a:t>
            </a:r>
            <a:r xmlns:a="http://schemas.openxmlformats.org/drawingml/2006/main">
              <a:rPr lang="en" sz="2400" b="1" i="0" u="none" dirty="0">
                <a:solidFill>
                  <a:schemeClr val="dk1"/>
                </a:solidFill>
                <a:latin typeface="Calibri"/>
                <a:ea typeface="Calibri"/>
                <a:cs typeface="Calibri"/>
                <a:sym typeface="Calibri"/>
              </a:rPr>
              <a:t>view </a:t>
            </a:r>
            <a:endParaRPr xmlns:a="http://schemas.openxmlformats.org/drawingml/2006/main" dirty="0"/>
            <a:r xmlns:a="http://schemas.openxmlformats.org/drawingml/2006/main">
              <a:rPr lang="en" sz="2400" b="1" i="0" u="none" dirty="0" err="1">
                <a:solidFill>
                  <a:schemeClr val="dk1"/>
                </a:solidFill>
                <a:latin typeface="Calibri"/>
                <a:ea typeface="Calibri"/>
                <a:cs typeface="Calibri"/>
                <a:sym typeface="Calibri"/>
              </a:rPr>
              <a:t>_</a:t>
            </a: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dirty="0" err="1">
                <a:solidFill>
                  <a:schemeClr val="dk1"/>
                </a:solidFill>
                <a:latin typeface="Calibri"/>
                <a:ea typeface="Calibri"/>
                <a:cs typeface="Calibri"/>
                <a:sym typeface="Calibri"/>
              </a:rPr>
              <a:t>Example </a:t>
            </a:r>
            <a:r xmlns:a="http://schemas.openxmlformats.org/drawingml/2006/main">
              <a:rPr lang="en" sz="1800" b="1" i="1" u="none" dirty="0">
                <a:solidFill>
                  <a:schemeClr val="dk1"/>
                </a:solidFill>
                <a:latin typeface="Calibri"/>
                <a:ea typeface="Calibri"/>
                <a:cs typeface="Calibri"/>
                <a:sym typeface="Calibri"/>
              </a:rPr>
              <a:t>1: </a:t>
            </a:r>
            <a:r xmlns:a="http://schemas.openxmlformats.org/drawingml/2006/main">
              <a:rPr lang="en" sz="1800" b="0" i="0" u="none" dirty="0">
                <a:solidFill>
                  <a:schemeClr val="dk1"/>
                </a:solidFill>
                <a:latin typeface="Calibri"/>
                <a:ea typeface="Calibri"/>
                <a:cs typeface="Calibri"/>
                <a:sym typeface="Calibri"/>
              </a:rPr>
              <a:t>As </a:t>
            </a:r>
            <a:r xmlns:a="http://schemas.openxmlformats.org/drawingml/2006/main">
              <a:rPr lang="en" sz="1800" b="0" i="0" u="none" dirty="0" err="1">
                <a:solidFill>
                  <a:schemeClr val="dk1"/>
                </a:solidFill>
                <a:latin typeface="Calibri"/>
                <a:ea typeface="Calibri"/>
                <a:cs typeface="Calibri"/>
                <a:sym typeface="Calibri"/>
              </a:rPr>
              <a:t>already</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we have </a:t>
            </a:r>
            <a:r xmlns:a="http://schemas.openxmlformats.org/drawingml/2006/main">
              <a:rPr lang="en" sz="1800" b="0" i="0" u="none" dirty="0">
                <a:solidFill>
                  <a:schemeClr val="dk1"/>
                </a:solidFill>
                <a:latin typeface="Calibri"/>
                <a:ea typeface="Calibri"/>
                <a:cs typeface="Calibri"/>
                <a:sym typeface="Calibri"/>
              </a:rPr>
              <a:t>the view </a:t>
            </a:r>
            <a:r xmlns:a="http://schemas.openxmlformats.org/drawingml/2006/main">
              <a:rPr lang="en" sz="1800" b="1" i="0" u="none" dirty="0" err="1">
                <a:solidFill>
                  <a:schemeClr val="dk1"/>
                </a:solidFill>
                <a:latin typeface="Calibri"/>
                <a:ea typeface="Calibri"/>
                <a:cs typeface="Calibri"/>
                <a:sym typeface="Calibri"/>
              </a:rPr>
              <a:t>cities_of_Spain </a:t>
            </a:r>
            <a:r xmlns:a="http://schemas.openxmlformats.org/drawingml/2006/main">
              <a:rPr lang="en" sz="1800" b="1"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we can</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Consult</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data </a:t>
            </a:r>
            <a:r xmlns:a="http://schemas.openxmlformats.org/drawingml/2006/main">
              <a:rPr lang="en" sz="1800" b="0" i="0" u="none" dirty="0">
                <a:solidFill>
                  <a:schemeClr val="dk1"/>
                </a:solidFill>
                <a:latin typeface="Calibri"/>
                <a:ea typeface="Calibri"/>
                <a:cs typeface="Calibri"/>
                <a:sym typeface="Calibri"/>
              </a:rPr>
              <a:t>from </a:t>
            </a:r>
            <a:r xmlns:a="http://schemas.openxmlformats.org/drawingml/2006/main">
              <a:rPr lang="en" sz="1800" b="0" i="0" u="none" dirty="0" err="1">
                <a:solidFill>
                  <a:schemeClr val="dk1"/>
                </a:solidFill>
                <a:latin typeface="Calibri"/>
                <a:ea typeface="Calibri"/>
                <a:cs typeface="Calibri"/>
                <a:sym typeface="Calibri"/>
              </a:rPr>
              <a:t>that </a:t>
            </a:r>
            <a:r xmlns:a="http://schemas.openxmlformats.org/drawingml/2006/main">
              <a:rPr lang="en" sz="1800" b="0" i="0" u="none" dirty="0">
                <a:solidFill>
                  <a:schemeClr val="dk1"/>
                </a:solidFill>
                <a:latin typeface="Calibri"/>
                <a:ea typeface="Calibri"/>
                <a:cs typeface="Calibri"/>
                <a:sym typeface="Calibri"/>
              </a:rPr>
              <a:t>view ( </a:t>
            </a:r>
            <a:r xmlns:a="http://schemas.openxmlformats.org/drawingml/2006/main">
              <a:rPr lang="en" sz="1800" b="0" i="0" u="none" dirty="0" err="1">
                <a:solidFill>
                  <a:schemeClr val="dk1"/>
                </a:solidFill>
                <a:latin typeface="Calibri"/>
                <a:ea typeface="Calibri"/>
                <a:cs typeface="Calibri"/>
                <a:sym typeface="Calibri"/>
              </a:rPr>
              <a:t>although </a:t>
            </a:r>
            <a:r xmlns:a="http://schemas.openxmlformats.org/drawingml/2006/main">
              <a:rPr lang="en" sz="1800" b="0" i="0" u="none" dirty="0">
                <a:solidFill>
                  <a:schemeClr val="dk1"/>
                </a:solidFill>
                <a:latin typeface="Calibri"/>
                <a:ea typeface="Calibri"/>
                <a:cs typeface="Calibri"/>
                <a:sym typeface="Calibri"/>
              </a:rPr>
              <a:t>we </a:t>
            </a:r>
            <a:r xmlns:a="http://schemas.openxmlformats.org/drawingml/2006/main">
              <a:rPr lang="en" sz="1800" b="0" i="0" u="none" dirty="0" err="1">
                <a:solidFill>
                  <a:schemeClr val="dk1"/>
                </a:solidFill>
                <a:latin typeface="Calibri"/>
                <a:ea typeface="Calibri"/>
                <a:cs typeface="Calibri"/>
                <a:sym typeface="Calibri"/>
              </a:rPr>
              <a:t>will be</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making </a:t>
            </a:r>
            <a:r xmlns:a="http://schemas.openxmlformats.org/drawingml/2006/main">
              <a:rPr lang="en" sz="1800" b="0" i="0" u="none" dirty="0">
                <a:solidFill>
                  <a:schemeClr val="dk1"/>
                </a:solidFill>
                <a:latin typeface="Calibri"/>
                <a:ea typeface="Calibri"/>
                <a:cs typeface="Calibri"/>
                <a:sym typeface="Calibri"/>
              </a:rPr>
              <a:t>table </a:t>
            </a:r>
            <a:r xmlns:a="http://schemas.openxmlformats.org/drawingml/2006/main">
              <a:rPr lang="en" sz="1800" b="0" i="0" u="none" dirty="0" err="1">
                <a:solidFill>
                  <a:schemeClr val="dk1"/>
                </a:solidFill>
                <a:latin typeface="Calibri"/>
                <a:ea typeface="Calibri"/>
                <a:cs typeface="Calibri"/>
                <a:sym typeface="Calibri"/>
              </a:rPr>
              <a:t>_</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1" i="0" u="none" dirty="0">
                <a:solidFill>
                  <a:schemeClr val="dk1"/>
                </a:solidFill>
                <a:latin typeface="Calibri"/>
                <a:ea typeface="Calibri"/>
                <a:cs typeface="Calibri"/>
                <a:sym typeface="Calibri"/>
              </a:rPr>
              <a:t>city). </a:t>
            </a:r>
            <a:r xmlns:a="http://schemas.openxmlformats.org/drawingml/2006/main">
              <a:rPr lang="en" sz="1800" b="0" i="0" u="none" dirty="0">
                <a:solidFill>
                  <a:schemeClr val="dk1"/>
                </a:solidFill>
                <a:latin typeface="Calibri"/>
                <a:ea typeface="Calibri"/>
                <a:cs typeface="Calibri"/>
                <a:sym typeface="Calibri"/>
              </a:rPr>
              <a:t>You </a:t>
            </a:r>
            <a:r xmlns:a="http://schemas.openxmlformats.org/drawingml/2006/main">
              <a:rPr lang="en" sz="1800" b="0" i="0" u="none" dirty="0" err="1">
                <a:solidFill>
                  <a:schemeClr val="dk1"/>
                </a:solidFill>
                <a:latin typeface="Calibri"/>
                <a:ea typeface="Calibri"/>
                <a:cs typeface="Calibri"/>
                <a:sym typeface="Calibri"/>
              </a:rPr>
              <a:t>could </a:t>
            </a:r>
            <a:r xmlns:a="http://schemas.openxmlformats.org/drawingml/2006/main">
              <a:rPr lang="en" sz="1800" b="0" i="0" u="none" dirty="0" err="1">
                <a:solidFill>
                  <a:schemeClr val="dk1"/>
                </a:solidFill>
                <a:latin typeface="Calibri"/>
                <a:ea typeface="Calibri"/>
                <a:cs typeface="Calibri"/>
                <a:sym typeface="Calibri"/>
              </a:rPr>
              <a:t>also</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eliminate</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rows </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insert</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rows </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modify</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data </a:t>
            </a:r>
            <a:r xmlns:a="http://schemas.openxmlformats.org/drawingml/2006/main">
              <a:rPr lang="en" sz="1800" b="0" i="0" u="none" dirty="0">
                <a:solidFill>
                  <a:schemeClr val="dk1"/>
                </a:solidFill>
                <a:latin typeface="Calibri"/>
                <a:ea typeface="Calibri"/>
                <a:cs typeface="Calibri"/>
                <a:sym typeface="Calibri"/>
              </a:rPr>
              <a:t>through </a:t>
            </a:r>
            <a:r xmlns:a="http://schemas.openxmlformats.org/drawingml/2006/main">
              <a:rPr lang="en" sz="1800" b="0" i="0" u="none" dirty="0">
                <a:solidFill>
                  <a:schemeClr val="dk1"/>
                </a:solidFill>
                <a:latin typeface="Calibri"/>
                <a:ea typeface="Calibri"/>
                <a:cs typeface="Calibri"/>
                <a:sym typeface="Calibri"/>
              </a:rPr>
              <a:t>view </a:t>
            </a:r>
            <a:r xmlns:a="http://schemas.openxmlformats.org/drawingml/2006/main">
              <a:rPr lang="en" sz="1800" b="0" i="0" u="none" dirty="0" err="1">
                <a:solidFill>
                  <a:schemeClr val="dk1"/>
                </a:solidFill>
                <a:latin typeface="Calibri"/>
                <a:ea typeface="Calibri"/>
                <a:cs typeface="Calibri"/>
                <a:sym typeface="Calibri"/>
              </a:rPr>
              <a:t>. Let </a:t>
            </a:r>
            <a:r xmlns:a="http://schemas.openxmlformats.org/drawingml/2006/main">
              <a:rPr lang="en" sz="1800" b="0" i="0" u="none" dirty="0" err="1">
                <a:solidFill>
                  <a:schemeClr val="dk1"/>
                </a:solidFill>
                <a:latin typeface="Calibri"/>
                <a:ea typeface="Calibri"/>
                <a:cs typeface="Calibri"/>
                <a:sym typeface="Calibri"/>
              </a:rPr>
              <a:t>'s </a:t>
            </a:r>
            <a:r xmlns:a="http://schemas.openxmlformats.org/drawingml/2006/main">
              <a:rPr lang="en" sz="1800" b="0" i="0" u="none" dirty="0" err="1">
                <a:solidFill>
                  <a:schemeClr val="dk1"/>
                </a:solidFill>
                <a:latin typeface="Calibri"/>
                <a:ea typeface="Calibri"/>
                <a:cs typeface="Calibri"/>
                <a:sym typeface="Calibri"/>
              </a:rPr>
              <a:t>get </a:t>
            </a:r>
            <a:r xmlns:a="http://schemas.openxmlformats.org/drawingml/2006/main">
              <a:rPr lang="en" sz="1800" b="0" i="0" u="none" dirty="0">
                <a:solidFill>
                  <a:schemeClr val="dk1"/>
                </a:solidFill>
                <a:latin typeface="Calibri"/>
                <a:ea typeface="Calibri"/>
                <a:cs typeface="Calibri"/>
                <a:sym typeface="Calibri"/>
              </a:rPr>
              <a:t>the </a:t>
            </a:r>
            <a:r xmlns:a="http://schemas.openxmlformats.org/drawingml/2006/main">
              <a:rPr lang="en" sz="1800" b="0" i="0" u="none" dirty="0" err="1">
                <a:solidFill>
                  <a:schemeClr val="dk1"/>
                </a:solidFill>
                <a:latin typeface="Calibri"/>
                <a:ea typeface="Calibri"/>
                <a:cs typeface="Calibri"/>
                <a:sym typeface="Calibri"/>
              </a:rPr>
              <a:t>cities </a:t>
            </a:r>
            <a:r xmlns:a="http://schemas.openxmlformats.org/drawingml/2006/main">
              <a:rPr lang="en" sz="1800" b="0" i="0" u="none" dirty="0">
                <a:solidFill>
                  <a:schemeClr val="dk1"/>
                </a:solidFill>
                <a:latin typeface="Calibri"/>
                <a:ea typeface="Calibri"/>
                <a:cs typeface="Calibri"/>
                <a:sym typeface="Calibri"/>
              </a:rPr>
              <a:t>in </a:t>
            </a:r>
            <a:r xmlns:a="http://schemas.openxmlformats.org/drawingml/2006/main">
              <a:rPr lang="en" sz="1800" b="0" i="0" u="none" dirty="0" err="1">
                <a:solidFill>
                  <a:schemeClr val="dk1"/>
                </a:solidFill>
                <a:latin typeface="Calibri"/>
                <a:ea typeface="Calibri"/>
                <a:cs typeface="Calibri"/>
                <a:sym typeface="Calibri"/>
              </a:rPr>
              <a:t>Spain </a:t>
            </a:r>
            <a:r xmlns:a="http://schemas.openxmlformats.org/drawingml/2006/main">
              <a:rPr lang="en" sz="1800" b="0" i="0" u="none" dirty="0">
                <a:solidFill>
                  <a:schemeClr val="dk1"/>
                </a:solidFill>
                <a:latin typeface="Calibri"/>
                <a:ea typeface="Calibri"/>
                <a:cs typeface="Calibri"/>
                <a:sym typeface="Calibri"/>
              </a:rPr>
              <a:t>with </a:t>
            </a:r>
            <a:r xmlns:a="http://schemas.openxmlformats.org/drawingml/2006/main">
              <a:rPr lang="en" sz="1800" b="0" i="0" u="none" dirty="0" err="1">
                <a:solidFill>
                  <a:schemeClr val="dk1"/>
                </a:solidFill>
                <a:latin typeface="Calibri"/>
                <a:ea typeface="Calibri"/>
                <a:cs typeface="Calibri"/>
                <a:sym typeface="Calibri"/>
              </a:rPr>
              <a:t>more </a:t>
            </a:r>
            <a:r xmlns:a="http://schemas.openxmlformats.org/drawingml/2006/main">
              <a:rPr lang="en" sz="1800" dirty="0" err="1">
                <a:solidFill>
                  <a:schemeClr val="dk1"/>
                </a:solidFill>
                <a:latin typeface="Calibri"/>
                <a:ea typeface="Calibri"/>
                <a:cs typeface="Calibri"/>
                <a:sym typeface="Calibri"/>
              </a:rPr>
              <a:t>than </a:t>
            </a:r>
            <a:r xmlns:a="http://schemas.openxmlformats.org/drawingml/2006/main">
              <a:rPr lang="en" sz="1800" b="0" i="0" u="none" dirty="0">
                <a:solidFill>
                  <a:schemeClr val="dk1"/>
                </a:solidFill>
                <a:latin typeface="Calibri"/>
                <a:ea typeface="Calibri"/>
                <a:cs typeface="Calibri"/>
                <a:sym typeface="Calibri"/>
              </a:rPr>
              <a:t>200 thousand </a:t>
            </a:r>
            <a:r xmlns:a="http://schemas.openxmlformats.org/drawingml/2006/main">
              <a:rPr lang="en" sz="1800" b="0" i="0" u="none" dirty="0" err="1">
                <a:solidFill>
                  <a:schemeClr val="dk1"/>
                </a:solidFill>
                <a:latin typeface="Calibri"/>
                <a:ea typeface="Calibri"/>
                <a:cs typeface="Calibri"/>
                <a:sym typeface="Calibri"/>
              </a:rPr>
              <a:t>inhabitants</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ordered</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descending</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by</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population </a:t>
            </a:r>
            <a:r xmlns:a="http://schemas.openxmlformats.org/drawingml/2006/main">
              <a:rPr lang="en" sz="1800" b="0" i="0"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dirty="0">
                <a:solidFill>
                  <a:srgbClr val="C00000"/>
                </a:solidFill>
                <a:latin typeface="Calibri"/>
                <a:ea typeface="Calibri"/>
                <a:cs typeface="Calibri"/>
                <a:sym typeface="Calibri"/>
              </a:rPr>
              <a:t>SELECT city, </a:t>
            </a:r>
            <a:r xmlns:a="http://schemas.openxmlformats.org/drawingml/2006/main">
              <a:rPr lang="en" sz="1800" b="1" i="0" u="none" dirty="0" err="1">
                <a:solidFill>
                  <a:srgbClr val="C00000"/>
                </a:solidFill>
                <a:latin typeface="Calibri"/>
                <a:ea typeface="Calibri"/>
                <a:cs typeface="Calibri"/>
                <a:sym typeface="Calibri"/>
              </a:rPr>
              <a:t>inhabitants </a:t>
            </a:r>
            <a:r xmlns:a="http://schemas.openxmlformats.org/drawingml/2006/main">
              <a:rPr lang="en" sz="1800" b="1" i="0" u="none" dirty="0">
                <a:solidFill>
                  <a:srgbClr val="C00000"/>
                </a:solidFill>
                <a:latin typeface="Calibri"/>
                <a:ea typeface="Calibri"/>
                <a:cs typeface="Calibri"/>
                <a:sym typeface="Calibri"/>
              </a:rPr>
              <a:t>FROM </a:t>
            </a:r>
            <a:r xmlns:a="http://schemas.openxmlformats.org/drawingml/2006/main">
              <a:rPr lang="en" sz="1800" b="1" i="0" u="none" dirty="0" err="1">
                <a:solidFill>
                  <a:srgbClr val="C00000"/>
                </a:solidFill>
                <a:latin typeface="Calibri"/>
                <a:ea typeface="Calibri"/>
                <a:cs typeface="Calibri"/>
                <a:sym typeface="Calibri"/>
              </a:rPr>
              <a:t>cities_of_Spain </a:t>
            </a:r>
            <a:r xmlns:a="http://schemas.openxmlformats.org/drawingml/2006/main">
              <a:rPr lang="en" sz="1800" b="1" i="0" u="none" dirty="0">
                <a:solidFill>
                  <a:srgbClr val="C00000"/>
                </a:solidFill>
                <a:latin typeface="Calibri"/>
                <a:ea typeface="Calibri"/>
                <a:cs typeface="Calibri"/>
                <a:sym typeface="Calibri"/>
              </a:rPr>
              <a:t>WHERE </a:t>
            </a:r>
            <a:r xmlns:a="http://schemas.openxmlformats.org/drawingml/2006/main">
              <a:rPr lang="en" sz="1800" b="1" i="0" u="none" dirty="0" err="1">
                <a:solidFill>
                  <a:srgbClr val="C00000"/>
                </a:solidFill>
                <a:latin typeface="Calibri"/>
                <a:ea typeface="Calibri"/>
                <a:cs typeface="Calibri"/>
                <a:sym typeface="Calibri"/>
              </a:rPr>
              <a:t>inhabitants </a:t>
            </a:r>
            <a:r xmlns:a="http://schemas.openxmlformats.org/drawingml/2006/main">
              <a:rPr lang="en" sz="1800" b="1" i="0" u="none" dirty="0">
                <a:solidFill>
                  <a:srgbClr val="C00000"/>
                </a:solidFill>
                <a:latin typeface="Calibri"/>
                <a:ea typeface="Calibri"/>
                <a:cs typeface="Calibri"/>
                <a:sym typeface="Calibri"/>
              </a:rPr>
              <a:t>&gt;200000 ORDER BY </a:t>
            </a:r>
            <a:r xmlns:a="http://schemas.openxmlformats.org/drawingml/2006/main">
              <a:rPr lang="en" sz="1800" b="1" i="0" u="none" dirty="0" err="1">
                <a:solidFill>
                  <a:srgbClr val="C00000"/>
                </a:solidFill>
                <a:latin typeface="Calibri"/>
                <a:ea typeface="Calibri"/>
                <a:cs typeface="Calibri"/>
                <a:sym typeface="Calibri"/>
              </a:rPr>
              <a:t>inhabitants </a:t>
            </a:r>
            <a:r xmlns:a="http://schemas.openxmlformats.org/drawingml/2006/main">
              <a:rPr lang="en" sz="1800" b="1" i="0" u="none" dirty="0">
                <a:solidFill>
                  <a:srgbClr val="C00000"/>
                </a:solidFill>
                <a:latin typeface="Calibri"/>
                <a:ea typeface="Calibri"/>
                <a:cs typeface="Calibri"/>
                <a:sym typeface="Calibri"/>
              </a:rPr>
              <a:t>DESC;</a:t>
            </a:r>
            <a:endParaRPr xmlns:a="http://schemas.openxmlformats.org/drawingml/2006/main" dirty="0"/>
          </a:p>
        </p:txBody>
      </p:sp>
      <p:pic>
        <p:nvPicPr>
          <p:cNvPr id="138" name="Google Shape;138;p18"/>
          <p:cNvPicPr preferRelativeResize="0"/>
          <p:nvPr/>
        </p:nvPicPr>
        <p:blipFill rotWithShape="1">
          <a:blip r:embed="rId3">
            <a:alphaModFix/>
          </a:blip>
          <a:srcRect/>
          <a:stretch/>
        </p:blipFill>
        <p:spPr>
          <a:xfrm>
            <a:off x="2843212" y="4221162"/>
            <a:ext cx="2736850" cy="1954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p:nvPr/>
        </p:nvSpPr>
        <p:spPr>
          <a:xfrm>
            <a:off x="250825" y="207962"/>
            <a:ext cx="42497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7. Views</a:t>
            </a:r>
            <a:endParaRPr xmlns:a="http://schemas.openxmlformats.org/drawingml/2006/main"/>
          </a:p>
        </p:txBody>
      </p:sp>
      <p:sp>
        <p:nvSpPr>
          <p:cNvPr id="144" name="Google Shape;144;p19"/>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5" name="Google Shape;145;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7</a:t>
            </a:fld>
            <a:endParaRPr/>
          </a:p>
        </p:txBody>
      </p:sp>
      <p:sp>
        <p:nvSpPr>
          <p:cNvPr id="146" name="Google Shape;146;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7" name="Google Shape;147;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8" name="Google Shape;148;p19"/>
          <p:cNvSpPr txBox="1"/>
          <p:nvPr/>
        </p:nvSpPr>
        <p:spPr>
          <a:xfrm>
            <a:off x="460375" y="1052512"/>
            <a:ext cx="7904162" cy="406241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Examples of using a view</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2: Using the </a:t>
            </a:r>
            <a:r xmlns:a="http://schemas.openxmlformats.org/drawingml/2006/main">
              <a:rPr lang="en" sz="1800" b="1" i="0" u="none">
                <a:solidFill>
                  <a:schemeClr val="dk1"/>
                </a:solidFill>
                <a:latin typeface="Calibri"/>
                <a:ea typeface="Calibri"/>
                <a:cs typeface="Calibri"/>
                <a:sym typeface="Calibri"/>
              </a:rPr>
              <a:t>Spain_cities </a:t>
            </a:r>
            <a:r xmlns:a="http://schemas.openxmlformats.org/drawingml/2006/main">
              <a:rPr lang="en" sz="1800" b="0" i="0" u="none">
                <a:solidFill>
                  <a:schemeClr val="dk1"/>
                </a:solidFill>
                <a:latin typeface="Calibri"/>
                <a:ea typeface="Calibri"/>
                <a:cs typeface="Calibri"/>
                <a:sym typeface="Calibri"/>
              </a:rPr>
              <a:t>view </a:t>
            </a:r>
            <a:r xmlns:a="http://schemas.openxmlformats.org/drawingml/2006/main">
              <a:rPr lang="en" sz="1800" b="0" i="0" u="none">
                <a:solidFill>
                  <a:schemeClr val="dk1"/>
                </a:solidFill>
                <a:latin typeface="Calibri"/>
                <a:ea typeface="Calibri"/>
                <a:cs typeface="Calibri"/>
                <a:sym typeface="Calibri"/>
              </a:rPr>
              <a:t>, given that the region to which Barcelona belongs is listed as Katalonia, we are going to try to modify the name of that region to Barcelona (so that the region is Catalonia).</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a:solidFill>
                  <a:srgbClr val="C00000"/>
                </a:solidFill>
                <a:latin typeface="Calibri"/>
                <a:ea typeface="Calibri"/>
                <a:cs typeface="Calibri"/>
                <a:sym typeface="Calibri"/>
              </a:rPr>
              <a:t>update spain_cities set Region='Catalonia' WHERE city='Barcelona';</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rgbClr val="C0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Actually the modification will have been made in the city table. We can check it this way:</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C00000"/>
              </a:buClr>
              <a:buSzPts val="1800"/>
              <a:buFont typeface="Calibri"/>
              <a:buNone/>
            </a:pPr>
            <a:r xmlns:a="http://schemas.openxmlformats.org/drawingml/2006/main">
              <a:rPr lang="en" sz="1800" b="1" i="0" u="none">
                <a:solidFill>
                  <a:srgbClr val="C00000"/>
                </a:solidFill>
                <a:latin typeface="Calibri"/>
                <a:ea typeface="Calibri"/>
                <a:cs typeface="Calibri"/>
                <a:sym typeface="Calibri"/>
              </a:rPr>
              <a:t>SELECT * FROM city WHERE name='Barcelona';</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rgbClr val="C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a:solidFill>
                <a:srgbClr val="C00000"/>
              </a:solidFill>
              <a:latin typeface="Calibri"/>
              <a:ea typeface="Calibri"/>
              <a:cs typeface="Calibri"/>
              <a:sym typeface="Calibri"/>
            </a:endParaRPr>
          </a:p>
        </p:txBody>
      </p:sp>
      <p:pic>
        <p:nvPicPr>
          <p:cNvPr id="149" name="Google Shape;149;p19"/>
          <p:cNvPicPr preferRelativeResize="0"/>
          <p:nvPr/>
        </p:nvPicPr>
        <p:blipFill rotWithShape="1">
          <a:blip r:embed="rId3">
            <a:alphaModFix/>
          </a:blip>
          <a:srcRect/>
          <a:stretch/>
        </p:blipFill>
        <p:spPr>
          <a:xfrm>
            <a:off x="2376487" y="5002212"/>
            <a:ext cx="3946525" cy="947737"/>
          </a:xfrm>
          <a:prstGeom prst="rect">
            <a:avLst/>
          </a:prstGeom>
          <a:noFill/>
          <a:ln>
            <a:noFill/>
          </a:ln>
        </p:spPr>
      </p:pic>
      <p:sp>
        <p:nvSpPr>
          <p:cNvPr id="150" name="Google Shape;150;p19"/>
          <p:cNvSpPr txBox="1"/>
          <p:nvPr/>
        </p:nvSpPr>
        <p:spPr>
          <a:xfrm>
            <a:off x="641825" y="6164550"/>
            <a:ext cx="58218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578</Words>
  <Application>Microsoft Office PowerPoint</Application>
  <PresentationFormat>Presentación en pantalla (4:3)</PresentationFormat>
  <Paragraphs>89</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Calibri</vt:lpstr>
      <vt:lpstr>Noto Sans Symbols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dc:creator>
  <cp:lastModifiedBy>Pedro Pérez Q</cp:lastModifiedBy>
  <cp:revision>2</cp:revision>
  <dcterms:modified xsi:type="dcterms:W3CDTF">2020-11-18T20:41:14Z</dcterms:modified>
</cp:coreProperties>
</file>