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58" r:id="rId4"/>
    <p:sldId id="259" r:id="rId5"/>
    <p:sldId id="261" r:id="rId6"/>
    <p:sldId id="262" r:id="rId7"/>
    <p:sldId id="263" r:id="rId8"/>
    <p:sldId id="264" r:id="rId9"/>
    <p:sldId id="265" r:id="rId10"/>
    <p:sldId id="266" r:id="rId11"/>
    <p:sldId id="267" r:id="rId1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1914" y="2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E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67907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8779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3" name="Google Shape;1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892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5" name="Google Shape;19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922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839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8685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9" name="Google Shape;10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60966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0" name="Google Shape;13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668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0" name="Google Shape;14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88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0" name="Google Shape;15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006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1" name="Google Shape;16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734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2" name="Google Shape;17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565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22" name="Google Shape;22;p3"/>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350"/>
              <a:buNone/>
              <a:defRPr sz="135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34" name="Google Shape;34;p5"/>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9" name="Google Shape;49;p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1" name="Google Shape;61;p9"/>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2" name="Google Shape;62;p9"/>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9" name="Google Shape;69;p10"/>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1pPr>
            <a:lvl2pPr marR="0" lvl="1"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SzPts val="1400"/>
              <a:buNone/>
              <a:defRPr sz="33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375"/>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375"/>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6356350"/>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028950" y="6356350"/>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98989"/>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98989"/>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98989"/>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98989"/>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98989"/>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98989"/>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98989"/>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98989"/>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468313" y="333375"/>
            <a:ext cx="8286750" cy="5354638"/>
          </a:xfrm>
          <a:prstGeom prst="rect">
            <a:avLst/>
          </a:prstGeom>
          <a:solidFill>
            <a:srgbClr val="FFD966"/>
          </a:solidFill>
          <a:ln>
            <a:noFill/>
          </a:ln>
          <a:effectLst>
            <a:outerShdw blurRad="50800" dist="50800" dir="5400000" algn="ctr" rotWithShape="0">
              <a:srgbClr val="E1EFD8"/>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0" i="0" u="none" strike="noStrike" cap="none">
                <a:solidFill>
                  <a:schemeClr val="dk1"/>
                </a:solidFill>
                <a:latin typeface="Calibri"/>
                <a:ea typeface="Calibri"/>
                <a:cs typeface="Calibri"/>
                <a:sym typeface="Calibri"/>
              </a:rPr>
              <a:t>Unit 5 </a:t>
            </a:r>
            <a:r xmlns:a="http://schemas.openxmlformats.org/drawingml/2006/main">
              <a:rPr lang="en" sz="4400" b="0" i="0" u="none" strike="noStrike" cap="none">
                <a:solidFill>
                  <a:schemeClr val="dk1"/>
                </a:solidFill>
                <a:latin typeface="Calibri"/>
                <a:ea typeface="Calibri"/>
                <a:cs typeface="Calibri"/>
                <a:sym typeface="Calibri"/>
              </a:rPr>
              <a:t>:</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Performing advanced queries</a:t>
            </a:r>
            <a:endParaRPr xmlns:a="http://schemas.openxmlformats.org/drawingml/2006/main"/>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Session 1</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611188" y="839788"/>
            <a:ext cx="8001000" cy="2428875"/>
          </a:xfrm>
          <a:prstGeom prst="roundRect">
            <a:avLst>
              <a:gd name="adj" fmla="val 16667"/>
            </a:avLst>
          </a:prstGeom>
          <a:solidFill>
            <a:srgbClr val="2F5496"/>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600" b="1" i="0" u="none" strike="noStrike" cap="none">
                <a:solidFill>
                  <a:schemeClr val="dk1"/>
                </a:solidFill>
                <a:latin typeface="Calibri"/>
                <a:ea typeface="Calibri"/>
                <a:cs typeface="Calibri"/>
                <a:sym typeface="Calibri"/>
              </a:rPr>
              <a:t>Databases</a:t>
            </a:r>
            <a:endParaRPr xmlns:a="http://schemas.openxmlformats.org/drawingml/2006/main" sz="3200" b="1" i="0" u="none" strike="noStrike" cap="none">
              <a:solidFill>
                <a:schemeClr val="dk1"/>
              </a:solidFill>
              <a:latin typeface="Calibri"/>
              <a:ea typeface="Calibri"/>
              <a:cs typeface="Calibri"/>
              <a:sym typeface="Calibri"/>
            </a:endParaRPr>
          </a:p>
        </p:txBody>
      </p:sp>
      <p:sp>
        <p:nvSpPr>
          <p:cNvPr id="90" name="Google Shape;90;p1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a:t>
            </a:fld>
            <a:endParaRPr sz="2800" b="0" i="0" u="none" strike="noStrike" cap="none">
              <a:solidFill>
                <a:srgbClr val="89898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3"/>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Internal Meeting. INNER JOIN</a:t>
            </a:r>
            <a:endParaRPr xmlns:a="http://schemas.openxmlformats.org/drawingml/2006/main"/>
          </a:p>
        </p:txBody>
      </p:sp>
      <p:sp>
        <p:nvSpPr>
          <p:cNvPr id="186" name="Google Shape;186;p23"/>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87" name="Google Shape;187;p23"/>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10</a:t>
            </a:fld>
            <a:endParaRPr sz="2800" b="0" i="0" u="none" strike="noStrike" cap="none">
              <a:solidFill>
                <a:srgbClr val="898989"/>
              </a:solidFill>
              <a:latin typeface="Calibri"/>
              <a:ea typeface="Calibri"/>
              <a:cs typeface="Calibri"/>
              <a:sym typeface="Calibri"/>
            </a:endParaRPr>
          </a:p>
        </p:txBody>
      </p:sp>
      <p:sp>
        <p:nvSpPr>
          <p:cNvPr id="188" name="Google Shape;188;p23"/>
          <p:cNvSpPr txBox="1"/>
          <p:nvPr/>
        </p:nvSpPr>
        <p:spPr>
          <a:xfrm>
            <a:off x="576263" y="1196975"/>
            <a:ext cx="7991475" cy="2585323"/>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err="1">
                <a:solidFill>
                  <a:schemeClr val="dk1"/>
                </a:solidFill>
                <a:latin typeface="Calibri"/>
                <a:ea typeface="Calibri"/>
                <a:cs typeface="Calibri"/>
                <a:sym typeface="Calibri"/>
              </a:rPr>
              <a:t>NBA </a:t>
            </a:r>
            <a:r xmlns:a="http://schemas.openxmlformats.org/drawingml/2006/main">
              <a:rPr lang="en" sz="1800" b="1" i="1" u="none" strike="noStrike" cap="none" dirty="0">
                <a:solidFill>
                  <a:schemeClr val="dk1"/>
                </a:solidFill>
                <a:latin typeface="Calibri"/>
                <a:ea typeface="Calibri"/>
                <a:cs typeface="Calibri"/>
                <a:sym typeface="Calibri"/>
              </a:rPr>
              <a:t>database </a:t>
            </a:r>
            <a:r xmlns:a="http://schemas.openxmlformats.org/drawingml/2006/main">
              <a:rPr lang="en" sz="1800" b="1" i="1" u="none" strike="noStrike" cap="none" dirty="0">
                <a:solidFill>
                  <a:schemeClr val="dk1"/>
                </a:solidFill>
                <a:latin typeface="Calibri"/>
                <a:ea typeface="Calibri"/>
                <a:cs typeface="Calibri"/>
                <a:sym typeface="Calibri"/>
              </a:rPr>
              <a:t>we have a teams table. In the teams table, among other data, you have the name of the team and the division in which it participates. Obtain all the possible confrontations or matches between teams in the central division </a:t>
            </a:r>
            <a:r xmlns:a="http://schemas.openxmlformats.org/drawingml/2006/main">
              <a:rPr lang="en" sz="1800" b="1" i="1" dirty="0">
                <a:solidFill>
                  <a:schemeClr val="dk1"/>
                </a:solidFill>
                <a:latin typeface="Calibri"/>
                <a:ea typeface="Calibri"/>
                <a:cs typeface="Calibri"/>
                <a:sym typeface="Calibri"/>
              </a:rPr>
              <a:t>without using the match table, looking for the different crosses.</a:t>
            </a:r>
            <a:endParaRPr xmlns:a="http://schemas.openxmlformats.org/drawingml/2006/main" dirty="0"/>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SELECT </a:t>
            </a:r>
            <a:r xmlns:a="http://schemas.openxmlformats.org/drawingml/2006/main">
              <a:rPr lang="en" sz="1800" b="1" i="0" u="none" strike="noStrike" cap="none" dirty="0" err="1">
                <a:solidFill>
                  <a:srgbClr val="0000FF"/>
                </a:solidFill>
                <a:latin typeface="Calibri"/>
                <a:ea typeface="Calibri"/>
                <a:cs typeface="Calibri"/>
                <a:sym typeface="Calibri"/>
              </a:rPr>
              <a:t>a.local </a:t>
            </a:r>
            <a:r xmlns:a="http://schemas.openxmlformats.org/drawingml/2006/main">
              <a:rPr lang="en" sz="1800" b="1" i="0" u="none" strike="noStrike" cap="none" dirty="0">
                <a:solidFill>
                  <a:srgbClr val="0000FF"/>
                </a:solidFill>
                <a:latin typeface="Calibri"/>
                <a:ea typeface="Calibri"/>
                <a:cs typeface="Calibri"/>
                <a:sym typeface="Calibri"/>
              </a:rPr>
              <a:t>AS </a:t>
            </a:r>
            <a:r xmlns:a="http://schemas.openxmlformats.org/drawingml/2006/main">
              <a:rPr lang="en" sz="1800" b="1" i="0" u="none" strike="noStrike" cap="none" dirty="0" err="1">
                <a:solidFill>
                  <a:srgbClr val="0000FF"/>
                </a:solidFill>
                <a:latin typeface="Calibri"/>
                <a:ea typeface="Calibri"/>
                <a:cs typeface="Calibri"/>
                <a:sym typeface="Calibri"/>
              </a:rPr>
              <a:t>name </a:t>
            </a:r>
            <a:r xmlns:a="http://schemas.openxmlformats.org/drawingml/2006/main">
              <a:rPr lang="en" sz="1800" b="1" i="0" u="none" strike="noStrike" cap="none" dirty="0" err="1">
                <a:solidFill>
                  <a:schemeClr val="dk1"/>
                </a:solidFill>
                <a:latin typeface="Calibri"/>
                <a:ea typeface="Calibri"/>
                <a:cs typeface="Calibri"/>
                <a:sym typeface="Calibri"/>
              </a:rPr>
              <a:t>, </a:t>
            </a:r>
            <a:r xmlns:a="http://schemas.openxmlformats.org/drawingml/2006/main">
              <a:rPr lang="en" sz="1800" b="1" i="0" u="none" strike="noStrike" cap="none" dirty="0">
                <a:solidFill>
                  <a:srgbClr val="FF9900"/>
                </a:solidFill>
                <a:latin typeface="Calibri"/>
                <a:ea typeface="Calibri"/>
                <a:cs typeface="Calibri"/>
                <a:sym typeface="Calibri"/>
              </a:rPr>
              <a:t>b.visitor AS </a:t>
            </a:r>
            <a:r xmlns:a="http://schemas.openxmlformats.org/drawingml/2006/main">
              <a:rPr lang="en" sz="1800" b="1" i="0" u="none" strike="noStrike" cap="none" dirty="0" err="1">
                <a:solidFill>
                  <a:srgbClr val="FF9900"/>
                </a:solidFill>
                <a:latin typeface="Calibri"/>
                <a:ea typeface="Calibri"/>
                <a:cs typeface="Calibri"/>
                <a:sym typeface="Calibri"/>
              </a:rPr>
              <a:t>name </a:t>
            </a:r>
            <a:r xmlns:a="http://schemas.openxmlformats.org/drawingml/2006/main">
              <a:rPr lang="en" sz="1800" b="1" i="0" u="none" strike="noStrike" cap="none" dirty="0">
                <a:solidFill>
                  <a:schemeClr val="dk1"/>
                </a:solidFill>
                <a:latin typeface="Calibri"/>
                <a:ea typeface="Calibri"/>
                <a:cs typeface="Calibri"/>
                <a:sym typeface="Calibri"/>
              </a:rPr>
              <a:t>FROM </a:t>
            </a:r>
            <a:r xmlns:a="http://schemas.openxmlformats.org/drawingml/2006/main">
              <a:rPr lang="en" sz="1800" b="1" i="0" u="none" strike="noStrike" cap="none" dirty="0">
                <a:solidFill>
                  <a:srgbClr val="0000FF"/>
                </a:solidFill>
                <a:latin typeface="Calibri"/>
                <a:ea typeface="Calibri"/>
                <a:cs typeface="Calibri"/>
                <a:sym typeface="Calibri"/>
              </a:rPr>
              <a:t>AS teams a </a:t>
            </a:r>
            <a:r xmlns:a="http://schemas.openxmlformats.org/drawingml/2006/main">
              <a:rPr lang="en" sz="1800" b="1" i="0" u="none" strike="noStrike" cap="none" dirty="0">
                <a:solidFill>
                  <a:schemeClr val="dk1"/>
                </a:solidFill>
                <a:latin typeface="Calibri"/>
                <a:ea typeface="Calibri"/>
                <a:cs typeface="Calibri"/>
                <a:sym typeface="Calibri"/>
              </a:rPr>
              <a:t>INNER JOIN </a:t>
            </a:r>
            <a:r xmlns:a="http://schemas.openxmlformats.org/drawingml/2006/main">
              <a:rPr lang="en" sz="1800" b="1" i="0" u="none" strike="noStrike" cap="none" dirty="0">
                <a:solidFill>
                  <a:srgbClr val="FF9900"/>
                </a:solidFill>
                <a:latin typeface="Calibri"/>
                <a:ea typeface="Calibri"/>
                <a:cs typeface="Calibri"/>
                <a:sym typeface="Calibri"/>
              </a:rPr>
              <a:t>AS teams b </a:t>
            </a:r>
            <a:r xmlns:a="http://schemas.openxmlformats.org/drawingml/2006/main">
              <a:rPr lang="en" sz="1800" b="1" i="0" u="none" strike="noStrike" cap="none" dirty="0">
                <a:solidFill>
                  <a:schemeClr val="dk1"/>
                </a:solidFill>
                <a:latin typeface="Calibri"/>
                <a:ea typeface="Calibri"/>
                <a:cs typeface="Calibri"/>
                <a:sym typeface="Calibri"/>
              </a:rPr>
              <a:t>ON </a:t>
            </a:r>
            <a:r xmlns:a="http://schemas.openxmlformats.org/drawingml/2006/main">
              <a:rPr lang="en" sz="1800" b="1" i="0" u="none" strike="noStrike" cap="none" dirty="0" err="1">
                <a:solidFill>
                  <a:srgbClr val="38761D"/>
                </a:solidFill>
                <a:latin typeface="Calibri"/>
                <a:ea typeface="Calibri"/>
                <a:cs typeface="Calibri"/>
                <a:sym typeface="Calibri"/>
              </a:rPr>
              <a:t>a.name </a:t>
            </a:r>
            <a:r xmlns:a="http://schemas.openxmlformats.org/drawingml/2006/main">
              <a:rPr lang="en" sz="1800" b="1" i="0" u="none" strike="noStrike" cap="none" dirty="0">
                <a:solidFill>
                  <a:srgbClr val="38761D"/>
                </a:solidFill>
                <a:latin typeface="Calibri"/>
                <a:ea typeface="Calibri"/>
                <a:cs typeface="Calibri"/>
                <a:sym typeface="Calibri"/>
              </a:rPr>
              <a:t>&lt;&gt; </a:t>
            </a:r>
            <a:r xmlns:a="http://schemas.openxmlformats.org/drawingml/2006/main">
              <a:rPr lang="en" sz="1800" b="1" i="0" u="none" strike="noStrike" cap="none" dirty="0" err="1">
                <a:solidFill>
                  <a:srgbClr val="38761D"/>
                </a:solidFill>
                <a:latin typeface="Calibri"/>
                <a:ea typeface="Calibri"/>
                <a:cs typeface="Calibri"/>
                <a:sym typeface="Calibri"/>
              </a:rPr>
              <a:t>b.name </a:t>
            </a:r>
            <a:r xmlns:a="http://schemas.openxmlformats.org/drawingml/2006/main">
              <a:rPr lang="en" sz="1800" b="1" i="0" u="none" strike="noStrike" cap="none" dirty="0">
                <a:solidFill>
                  <a:schemeClr val="dk1"/>
                </a:solidFill>
                <a:latin typeface="Calibri"/>
                <a:ea typeface="Calibri"/>
                <a:cs typeface="Calibri"/>
                <a:sym typeface="Calibri"/>
              </a:rPr>
              <a:t>WHERE </a:t>
            </a:r>
            <a:r xmlns:a="http://schemas.openxmlformats.org/drawingml/2006/main">
              <a:rPr lang="en" sz="1800" b="1" i="0" u="none" strike="noStrike" cap="none" dirty="0" err="1">
                <a:solidFill>
                  <a:srgbClr val="0000FF"/>
                </a:solidFill>
                <a:latin typeface="Calibri"/>
                <a:ea typeface="Calibri"/>
                <a:cs typeface="Calibri"/>
                <a:sym typeface="Calibri"/>
              </a:rPr>
              <a:t>a.division </a:t>
            </a:r>
            <a:r xmlns:a="http://schemas.openxmlformats.org/drawingml/2006/main">
              <a:rPr lang="en" sz="1800" b="1" i="0" u="none" strike="noStrike" cap="none" dirty="0">
                <a:solidFill>
                  <a:srgbClr val="0000FF"/>
                </a:solidFill>
                <a:latin typeface="Calibri"/>
                <a:ea typeface="Calibri"/>
                <a:cs typeface="Calibri"/>
                <a:sym typeface="Calibri"/>
              </a:rPr>
              <a:t>='central' </a:t>
            </a:r>
            <a:r xmlns:a="http://schemas.openxmlformats.org/drawingml/2006/main">
              <a:rPr lang="en" sz="1800" b="1" i="0" u="none" strike="noStrike" cap="none" dirty="0">
                <a:solidFill>
                  <a:schemeClr val="dk1"/>
                </a:solidFill>
                <a:latin typeface="Calibri"/>
                <a:ea typeface="Calibri"/>
                <a:cs typeface="Calibri"/>
                <a:sym typeface="Calibri"/>
              </a:rPr>
              <a:t>AND </a:t>
            </a:r>
            <a:r xmlns:a="http://schemas.openxmlformats.org/drawingml/2006/main">
              <a:rPr lang="en" sz="1800" b="1" i="0" u="none" strike="noStrike" cap="none" dirty="0" err="1">
                <a:solidFill>
                  <a:srgbClr val="FF9900"/>
                </a:solidFill>
                <a:latin typeface="Calibri"/>
                <a:ea typeface="Calibri"/>
                <a:cs typeface="Calibri"/>
                <a:sym typeface="Calibri"/>
              </a:rPr>
              <a:t>b.division </a:t>
            </a:r>
            <a:r xmlns:a="http://schemas.openxmlformats.org/drawingml/2006/main">
              <a:rPr lang="en" sz="1800" b="1" i="0" u="none" strike="noStrike" cap="none" dirty="0">
                <a:solidFill>
                  <a:srgbClr val="FF9900"/>
                </a:solidFill>
                <a:latin typeface="Calibri"/>
                <a:ea typeface="Calibri"/>
                <a:cs typeface="Calibri"/>
                <a:sym typeface="Calibri"/>
              </a:rPr>
              <a:t>='central' </a:t>
            </a:r>
            <a:r xmlns:a="http://schemas.openxmlformats.org/drawingml/2006/main">
              <a:rPr lang="en" sz="1800" b="1" i="0" u="none" strike="noStrike" cap="none" dirty="0">
                <a:solidFill>
                  <a:schemeClr val="dk1"/>
                </a:solidFill>
                <a:latin typeface="Calibri"/>
                <a:ea typeface="Calibri"/>
                <a:cs typeface="Calibri"/>
                <a:sym typeface="Calibri"/>
              </a:rPr>
              <a:t>;</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89" name="Google Shape;189;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0" name="Google Shape;190;p23"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91" name="Google Shape;191;p23"/>
          <p:cNvPicPr preferRelativeResize="0"/>
          <p:nvPr/>
        </p:nvPicPr>
        <p:blipFill rotWithShape="1">
          <a:blip r:embed="rId3">
            <a:alphaModFix/>
          </a:blip>
          <a:srcRect/>
          <a:stretch/>
        </p:blipFill>
        <p:spPr>
          <a:xfrm>
            <a:off x="3275856" y="3600052"/>
            <a:ext cx="1800200" cy="1976611"/>
          </a:xfrm>
          <a:prstGeom prst="rect">
            <a:avLst/>
          </a:prstGeom>
          <a:noFill/>
          <a:ln>
            <a:noFill/>
          </a:ln>
        </p:spPr>
      </p:pic>
      <p:sp>
        <p:nvSpPr>
          <p:cNvPr id="192" name="Google Shape;192;p23"/>
          <p:cNvSpPr txBox="1"/>
          <p:nvPr/>
        </p:nvSpPr>
        <p:spPr>
          <a:xfrm>
            <a:off x="576300" y="5709950"/>
            <a:ext cx="7991400" cy="101160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a:solidFill>
                  <a:schemeClr val="dk1"/>
                </a:solidFill>
                <a:latin typeface="Calibri"/>
                <a:ea typeface="Calibri"/>
                <a:cs typeface="Calibri"/>
                <a:sym typeface="Calibri"/>
              </a:rPr>
              <a:t>Explanation: We have an INNER JOIN between two tables that are the same. We renamed the first one as table a and the second as table b, but they are both teams.</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Internal Meeting. INNER JOIN</a:t>
            </a:r>
            <a:endParaRPr xmlns:a="http://schemas.openxmlformats.org/drawingml/2006/main"/>
          </a:p>
        </p:txBody>
      </p:sp>
      <p:sp>
        <p:nvSpPr>
          <p:cNvPr id="198" name="Google Shape;198;p2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99" name="Google Shape;199;p2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11</a:t>
            </a:fld>
            <a:endParaRPr sz="2800" b="0" i="0" u="none" strike="noStrike" cap="none">
              <a:solidFill>
                <a:srgbClr val="898989"/>
              </a:solidFill>
              <a:latin typeface="Calibri"/>
              <a:ea typeface="Calibri"/>
              <a:cs typeface="Calibri"/>
              <a:sym typeface="Calibri"/>
            </a:endParaRPr>
          </a:p>
        </p:txBody>
      </p:sp>
      <p:sp>
        <p:nvSpPr>
          <p:cNvPr id="200" name="Google Shape;200;p24"/>
          <p:cNvSpPr txBox="1"/>
          <p:nvPr/>
        </p:nvSpPr>
        <p:spPr>
          <a:xfrm>
            <a:off x="576263" y="1196975"/>
            <a:ext cx="7991475" cy="286232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err="1">
                <a:solidFill>
                  <a:schemeClr val="dk1"/>
                </a:solidFill>
                <a:latin typeface="Calibri"/>
                <a:ea typeface="Calibri"/>
                <a:cs typeface="Calibri"/>
                <a:sym typeface="Calibri"/>
              </a:rPr>
              <a:t>Seat </a:t>
            </a:r>
            <a:r xmlns:a="http://schemas.openxmlformats.org/drawingml/2006/main">
              <a:rPr lang="en" sz="1800" b="1" i="1" u="none" strike="noStrike" cap="none" dirty="0">
                <a:solidFill>
                  <a:schemeClr val="dk1"/>
                </a:solidFill>
                <a:latin typeface="Calibri"/>
                <a:ea typeface="Calibri"/>
                <a:cs typeface="Calibri"/>
                <a:sym typeface="Calibri"/>
              </a:rPr>
              <a:t>brand cars </a:t>
            </a:r>
            <a:r xmlns:a="http://schemas.openxmlformats.org/drawingml/2006/main">
              <a:rPr lang="en" sz="1800" b="1" i="1" u="none" strike="noStrike" cap="none" dirty="0">
                <a:solidFill>
                  <a:schemeClr val="dk1"/>
                </a:solidFill>
                <a:latin typeface="Calibri"/>
                <a:ea typeface="Calibri"/>
                <a:cs typeface="Calibri"/>
                <a:sym typeface="Calibri"/>
              </a:rPr>
              <a:t>.</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00FF"/>
                </a:solidFill>
                <a:latin typeface="Calibri"/>
                <a:ea typeface="Calibri"/>
                <a:cs typeface="Calibri"/>
                <a:sym typeface="Calibri"/>
              </a:rPr>
              <a:t>SELECT DISTINCT </a:t>
            </a:r>
            <a:r xmlns:a="http://schemas.openxmlformats.org/drawingml/2006/main">
              <a:rPr lang="en" sz="1800" b="1" i="0" u="none" strike="noStrike" cap="none" dirty="0" err="1">
                <a:solidFill>
                  <a:srgbClr val="0000FF"/>
                </a:solidFill>
                <a:latin typeface="Calibri"/>
                <a:ea typeface="Calibri"/>
                <a:cs typeface="Calibri"/>
                <a:sym typeface="Calibri"/>
              </a:rPr>
              <a:t>first name, last name</a:t>
            </a:r>
            <a:r xmlns:a="http://schemas.openxmlformats.org/drawingml/2006/main">
              <a:rPr lang="en" sz="1800" b="1" i="0" u="none" strike="noStrike" cap="none" dirty="0">
                <a:solidFill>
                  <a:srgbClr val="0000FF"/>
                </a:solidFill>
                <a:latin typeface="Calibri"/>
                <a:ea typeface="Calibri"/>
                <a:cs typeface="Calibri"/>
                <a:sym typeface="Calibri"/>
              </a:rPr>
              <a:t> </a:t>
            </a:r>
            <a:r xmlns:a="http://schemas.openxmlformats.org/drawingml/2006/main">
              <a:rPr lang="en" sz="1800" b="1" i="0" u="none" strike="noStrike" cap="none" dirty="0">
                <a:solidFill>
                  <a:srgbClr val="FF9900"/>
                </a:solidFill>
                <a:latin typeface="Calibri"/>
                <a:ea typeface="Calibri"/>
                <a:cs typeface="Calibri"/>
                <a:sym typeface="Calibri"/>
              </a:rPr>
              <a:t>FROM (INNER JOIN </a:t>
            </a:r>
            <a:r xmlns:a="http://schemas.openxmlformats.org/drawingml/2006/main">
              <a:rPr lang="en" sz="1800" b="1" i="0" u="none" strike="noStrike" cap="none" dirty="0" err="1">
                <a:solidFill>
                  <a:srgbClr val="FF9900"/>
                </a:solidFill>
                <a:latin typeface="Calibri"/>
                <a:ea typeface="Calibri"/>
                <a:cs typeface="Calibri"/>
                <a:sym typeface="Calibri"/>
              </a:rPr>
              <a:t>automobile contracts</a:t>
            </a:r>
            <a:r xmlns:a="http://schemas.openxmlformats.org/drawingml/2006/main">
              <a:rPr lang="en" sz="1800" b="1" i="0" u="none" strike="noStrike" cap="none" dirty="0">
                <a:solidFill>
                  <a:srgbClr val="FF9900"/>
                </a:solidFill>
                <a:latin typeface="Calibri"/>
                <a:ea typeface="Calibri"/>
                <a:cs typeface="Calibri"/>
                <a:sym typeface="Calibri"/>
              </a:rPr>
              <a:t> </a:t>
            </a:r>
            <a:r xmlns:a="http://schemas.openxmlformats.org/drawingml/2006/main">
              <a:rPr lang="en" sz="1800" b="1" i="0" u="none" strike="noStrike" cap="none" dirty="0">
                <a:solidFill>
                  <a:srgbClr val="0000FF"/>
                </a:solidFill>
                <a:latin typeface="Calibri"/>
                <a:ea typeface="Calibri"/>
                <a:cs typeface="Calibri"/>
                <a:sym typeface="Calibri"/>
              </a:rPr>
              <a:t>ON </a:t>
            </a:r>
            <a:r xmlns:a="http://schemas.openxmlformats.org/drawingml/2006/main">
              <a:rPr lang="en" sz="1800" b="1" i="0" u="none" strike="noStrike" cap="none" dirty="0" err="1">
                <a:solidFill>
                  <a:srgbClr val="0000FF"/>
                </a:solidFill>
                <a:latin typeface="Calibri"/>
                <a:ea typeface="Calibri"/>
                <a:cs typeface="Calibri"/>
                <a:sym typeface="Calibri"/>
              </a:rPr>
              <a:t>contracts.matricula </a:t>
            </a:r>
            <a:r xmlns:a="http://schemas.openxmlformats.org/drawingml/2006/main">
              <a:rPr lang="en" sz="1800" b="1" i="0" u="none" strike="noStrike" cap="none" dirty="0">
                <a:solidFill>
                  <a:srgbClr val="0000FF"/>
                </a:solidFill>
                <a:latin typeface="Calibri"/>
                <a:ea typeface="Calibri"/>
                <a:cs typeface="Calibri"/>
                <a:sym typeface="Calibri"/>
              </a:rPr>
              <a:t>= </a:t>
            </a:r>
            <a:r xmlns:a="http://schemas.openxmlformats.org/drawingml/2006/main">
              <a:rPr lang="en" sz="1800" b="1" i="0" u="none" strike="noStrike" cap="none" dirty="0" err="1">
                <a:solidFill>
                  <a:srgbClr val="0000FF"/>
                </a:solidFill>
                <a:latin typeface="Calibri"/>
                <a:ea typeface="Calibri"/>
                <a:cs typeface="Calibri"/>
                <a:sym typeface="Calibri"/>
              </a:rPr>
              <a:t>automobiles.matricula </a:t>
            </a:r>
            <a:r xmlns:a="http://schemas.openxmlformats.org/drawingml/2006/main">
              <a:rPr lang="en" sz="1800" b="1" i="0" u="none" strike="noStrike" cap="none" dirty="0">
                <a:solidFill>
                  <a:srgbClr val="FF9900"/>
                </a:solidFill>
                <a:latin typeface="Calibri"/>
                <a:ea typeface="Calibri"/>
                <a:cs typeface="Calibri"/>
                <a:sym typeface="Calibri"/>
              </a:rPr>
              <a:t>) INNER JOIN clients</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a:solidFill>
                  <a:srgbClr val="0000FF"/>
                </a:solidFill>
                <a:latin typeface="Calibri"/>
                <a:ea typeface="Calibri"/>
                <a:cs typeface="Calibri"/>
                <a:sym typeface="Calibri"/>
              </a:rPr>
              <a:t>ON </a:t>
            </a:r>
            <a:r xmlns:a="http://schemas.openxmlformats.org/drawingml/2006/main">
              <a:rPr lang="en" sz="1800" b="1" i="0" u="none" strike="noStrike" cap="none" dirty="0" err="1">
                <a:solidFill>
                  <a:srgbClr val="0000FF"/>
                </a:solidFill>
                <a:latin typeface="Calibri"/>
                <a:ea typeface="Calibri"/>
                <a:cs typeface="Calibri"/>
                <a:sym typeface="Calibri"/>
              </a:rPr>
              <a:t>dniclient </a:t>
            </a:r>
            <a:r xmlns:a="http://schemas.openxmlformats.org/drawingml/2006/main">
              <a:rPr lang="en" sz="1800" b="1" i="0" u="none" strike="noStrike" cap="none" dirty="0">
                <a:solidFill>
                  <a:srgbClr val="0000FF"/>
                </a:solidFill>
                <a:latin typeface="Calibri"/>
                <a:ea typeface="Calibri"/>
                <a:cs typeface="Calibri"/>
                <a:sym typeface="Calibri"/>
              </a:rPr>
              <a:t>= </a:t>
            </a:r>
            <a:r xmlns:a="http://schemas.openxmlformats.org/drawingml/2006/main">
              <a:rPr lang="en" sz="1800" b="1" i="0" u="none" strike="noStrike" cap="none" dirty="0" err="1">
                <a:solidFill>
                  <a:srgbClr val="0000FF"/>
                </a:solidFill>
                <a:latin typeface="Calibri"/>
                <a:ea typeface="Calibri"/>
                <a:cs typeface="Calibri"/>
                <a:sym typeface="Calibri"/>
              </a:rPr>
              <a:t>dni</a:t>
            </a:r>
            <a:r xmlns:a="http://schemas.openxmlformats.org/drawingml/2006/main">
              <a:rPr lang="en" sz="1800" b="1" i="0" u="none" strike="noStrike" cap="none" dirty="0">
                <a:solidFill>
                  <a:srgbClr val="0000FF"/>
                </a:solidFill>
                <a:latin typeface="Calibri"/>
                <a:ea typeface="Calibri"/>
                <a:cs typeface="Calibri"/>
                <a:sym typeface="Calibri"/>
              </a:rPr>
              <a:t> </a:t>
            </a:r>
            <a:r xmlns:a="http://schemas.openxmlformats.org/drawingml/2006/main">
              <a:rPr lang="en" sz="1800" b="1" i="0" u="none" strike="noStrike" cap="none" dirty="0">
                <a:solidFill>
                  <a:srgbClr val="FF9900"/>
                </a:solidFill>
                <a:latin typeface="Calibri"/>
                <a:ea typeface="Calibri"/>
                <a:cs typeface="Calibri"/>
                <a:sym typeface="Calibri"/>
              </a:rPr>
              <a:t>WHERE mark=' </a:t>
            </a:r>
            <a:r xmlns:a="http://schemas.openxmlformats.org/drawingml/2006/main">
              <a:rPr lang="en" sz="1800" b="1" i="0" u="none" strike="noStrike" cap="none" dirty="0" err="1">
                <a:solidFill>
                  <a:srgbClr val="FF9900"/>
                </a:solidFill>
                <a:latin typeface="Calibri"/>
                <a:ea typeface="Calibri"/>
                <a:cs typeface="Calibri"/>
                <a:sym typeface="Calibri"/>
              </a:rPr>
              <a:t>seat </a:t>
            </a:r>
            <a:r xmlns:a="http://schemas.openxmlformats.org/drawingml/2006/main">
              <a:rPr lang="en" sz="1800" b="1" i="0" u="none" strike="noStrike" cap="none" dirty="0">
                <a:solidFill>
                  <a:srgbClr val="FF9900"/>
                </a:solidFill>
                <a:latin typeface="Calibri"/>
                <a:ea typeface="Calibri"/>
                <a:cs typeface="Calibri"/>
                <a:sym typeface="Calibri"/>
              </a:rPr>
              <a:t>' </a:t>
            </a:r>
            <a:r xmlns:a="http://schemas.openxmlformats.org/drawingml/2006/main">
              <a:rPr lang="en" sz="1800" b="1"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None/>
            </a:pPr>
            <a:endParaRPr lang="es-ES" sz="1800" b="1"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err="1">
                <a:solidFill>
                  <a:schemeClr val="dk1"/>
                </a:solidFill>
                <a:latin typeface="Calibri"/>
                <a:ea typeface="Calibri"/>
                <a:cs typeface="Calibri"/>
                <a:sym typeface="Calibri"/>
              </a:rPr>
              <a:t>select </a:t>
            </a:r>
            <a:r xmlns:a="http://schemas.openxmlformats.org/drawingml/2006/main">
              <a:rPr lang="en" sz="1800" b="1" i="0" u="none" strike="noStrike" cap="none" dirty="0">
                <a:solidFill>
                  <a:schemeClr val="dk1"/>
                </a:solidFill>
                <a:latin typeface="Calibri"/>
                <a:ea typeface="Calibri"/>
                <a:cs typeface="Calibri"/>
                <a:sym typeface="Calibri"/>
              </a:rPr>
              <a:t>first name, last name </a:t>
            </a:r>
            <a:r xmlns:a="http://schemas.openxmlformats.org/drawingml/2006/main">
              <a:rPr lang="en" sz="1800" b="1" i="0" u="none" strike="noStrike" cap="none" dirty="0" err="1">
                <a:solidFill>
                  <a:schemeClr val="dk1"/>
                </a:solidFill>
                <a:latin typeface="Calibri"/>
                <a:ea typeface="Calibri"/>
                <a:cs typeface="Calibri"/>
                <a:sym typeface="Calibri"/>
              </a:rPr>
              <a:t>from </a:t>
            </a:r>
            <a:r xmlns:a="http://schemas.openxmlformats.org/drawingml/2006/main">
              <a:rPr lang="en" sz="1800" b="1" i="0" u="none" strike="noStrike" cap="none" dirty="0">
                <a:solidFill>
                  <a:schemeClr val="dk1"/>
                </a:solidFill>
                <a:latin typeface="Calibri"/>
                <a:ea typeface="Calibri"/>
                <a:cs typeface="Calibri"/>
                <a:sym typeface="Calibri"/>
              </a:rPr>
              <a:t>clients </a:t>
            </a:r>
            <a:r xmlns:a="http://schemas.openxmlformats.org/drawingml/2006/main">
              <a:rPr lang="en" sz="1800" b="1" i="0" u="none" strike="noStrike" cap="none" dirty="0" err="1">
                <a:solidFill>
                  <a:schemeClr val="dk1"/>
                </a:solidFill>
                <a:latin typeface="Calibri"/>
                <a:ea typeface="Calibri"/>
                <a:cs typeface="Calibri"/>
                <a:sym typeface="Calibri"/>
              </a:rPr>
              <a:t>inner</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join </a:t>
            </a:r>
            <a:r xmlns:a="http://schemas.openxmlformats.org/drawingml/2006/main">
              <a:rPr lang="en" sz="1800" b="1" i="0" u="none" strike="noStrike" cap="none" dirty="0">
                <a:solidFill>
                  <a:schemeClr val="dk1"/>
                </a:solidFill>
                <a:latin typeface="Calibri"/>
                <a:ea typeface="Calibri"/>
                <a:cs typeface="Calibri"/>
                <a:sym typeface="Calibri"/>
              </a:rPr>
              <a:t>contracts as with </a:t>
            </a:r>
            <a:r xmlns:a="http://schemas.openxmlformats.org/drawingml/2006/main">
              <a:rPr lang="en" sz="1800" b="1" i="0" u="none" strike="noStrike" cap="none" dirty="0" err="1">
                <a:solidFill>
                  <a:schemeClr val="dk1"/>
                </a:solidFill>
                <a:latin typeface="Calibri"/>
                <a:ea typeface="Calibri"/>
                <a:cs typeface="Calibri"/>
                <a:sym typeface="Calibri"/>
              </a:rPr>
              <a:t>on</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clients.dni </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con.dniclient</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inner</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join</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automobiles</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on</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with.matricula </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automobiles.matricula</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err="1">
                <a:solidFill>
                  <a:schemeClr val="dk1"/>
                </a:solidFill>
                <a:latin typeface="Calibri"/>
                <a:ea typeface="Calibri"/>
                <a:cs typeface="Calibri"/>
                <a:sym typeface="Calibri"/>
              </a:rPr>
              <a:t>where </a:t>
            </a:r>
            <a:r xmlns:a="http://schemas.openxmlformats.org/drawingml/2006/main">
              <a:rPr lang="en" sz="1800" b="1" i="0" u="none" strike="noStrike" cap="none" dirty="0">
                <a:solidFill>
                  <a:schemeClr val="dk1"/>
                </a:solidFill>
                <a:latin typeface="Calibri"/>
                <a:ea typeface="Calibri"/>
                <a:cs typeface="Calibri"/>
                <a:sym typeface="Calibri"/>
              </a:rPr>
              <a:t>mark=' </a:t>
            </a:r>
            <a:r xmlns:a="http://schemas.openxmlformats.org/drawingml/2006/main">
              <a:rPr lang="en" sz="1800" b="1" i="0" u="none" strike="noStrike" cap="none" dirty="0" err="1">
                <a:solidFill>
                  <a:schemeClr val="dk1"/>
                </a:solidFill>
                <a:latin typeface="Calibri"/>
                <a:ea typeface="Calibri"/>
                <a:cs typeface="Calibri"/>
                <a:sym typeface="Calibri"/>
              </a:rPr>
              <a:t>seat </a:t>
            </a:r>
            <a:r xmlns:a="http://schemas.openxmlformats.org/drawingml/2006/main">
              <a:rPr lang="en" sz="1800" b="1"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201" name="Google Shape;201;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202" name="Google Shape;202;p2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203" name="Google Shape;203;p24" descr="Imagen que contiene captura de pantalla&#10;&#10;Descripción generada con confianza muy alta"/>
          <p:cNvPicPr preferRelativeResize="0"/>
          <p:nvPr/>
        </p:nvPicPr>
        <p:blipFill rotWithShape="1">
          <a:blip r:embed="rId3">
            <a:alphaModFix/>
          </a:blip>
          <a:srcRect l="23792" t="42066" r="59307" b="42066"/>
          <a:stretch/>
        </p:blipFill>
        <p:spPr>
          <a:xfrm>
            <a:off x="2466975" y="4783736"/>
            <a:ext cx="3231802" cy="18663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Join table queries</a:t>
            </a:r>
            <a:endParaRPr xmlns:a="http://schemas.openxmlformats.org/drawingml/2006/main"/>
          </a:p>
        </p:txBody>
      </p:sp>
      <p:sp>
        <p:nvSpPr>
          <p:cNvPr id="96" name="Google Shape;96;p14"/>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7" name="Google Shape;97;p14"/>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2</a:t>
            </a:fld>
            <a:endParaRPr sz="2800" b="0" i="0" u="none" strike="noStrike" cap="none">
              <a:solidFill>
                <a:srgbClr val="898989"/>
              </a:solidFill>
              <a:latin typeface="Calibri"/>
              <a:ea typeface="Calibri"/>
              <a:cs typeface="Calibri"/>
              <a:sym typeface="Calibri"/>
            </a:endParaRPr>
          </a:p>
        </p:txBody>
      </p:sp>
      <p:sp>
        <p:nvSpPr>
          <p:cNvPr id="98" name="Google Shape;98;p14"/>
          <p:cNvSpPr txBox="1"/>
          <p:nvPr/>
        </p:nvSpPr>
        <p:spPr>
          <a:xfrm>
            <a:off x="576263" y="1196975"/>
            <a:ext cx="7991475" cy="5139869"/>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2000" b="0" i="0" u="none" strike="noStrike" cap="none">
                <a:solidFill>
                  <a:schemeClr val="dk1"/>
                </a:solidFill>
                <a:latin typeface="Calibri"/>
                <a:ea typeface="Calibri"/>
                <a:cs typeface="Calibri"/>
                <a:sym typeface="Calibri"/>
              </a:rPr>
              <a:t>So far we have only seen queries made on a single table </a:t>
            </a:r>
            <a:r xmlns:a="http://schemas.openxmlformats.org/drawingml/2006/main">
              <a:rPr lang="en" sz="1800" b="0" i="0" u="none" strike="noStrike" cap="none">
                <a:solidFill>
                  <a:schemeClr val="dk1"/>
                </a:solidFill>
                <a:latin typeface="Calibri"/>
                <a:ea typeface="Calibri"/>
                <a:cs typeface="Calibri"/>
                <a:sym typeface="Calibri"/>
              </a:rPr>
              <a:t>.</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It is very frequent and necessary to have to perform queries on </a:t>
            </a:r>
            <a:r xmlns:a="http://schemas.openxmlformats.org/drawingml/2006/main">
              <a:rPr lang="en" sz="1800" b="1" i="0" u="none" strike="noStrike" cap="none">
                <a:solidFill>
                  <a:schemeClr val="dk1"/>
                </a:solidFill>
                <a:latin typeface="Calibri"/>
                <a:ea typeface="Calibri"/>
                <a:cs typeface="Calibri"/>
                <a:sym typeface="Calibri"/>
              </a:rPr>
              <a:t>table combinations </a:t>
            </a:r>
            <a:r xmlns:a="http://schemas.openxmlformats.org/drawingml/2006/main">
              <a:rPr lang="en" sz="1800" b="0" i="0" u="none" strike="noStrike" cap="none">
                <a:solidFill>
                  <a:schemeClr val="dk1"/>
                </a:solidFill>
                <a:latin typeface="Calibri"/>
                <a:ea typeface="Calibri"/>
                <a:cs typeface="Calibri"/>
                <a:sym typeface="Calibri"/>
              </a:rPr>
              <a:t>since we need to obtain data in the query of several tables and/or have conditions applied to data from several tables.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For example, in the rental database, to obtain the first and last name of customers who have rented cars in January, we need to use or combine two tables in the query: </a:t>
            </a:r>
            <a:r xmlns:a="http://schemas.openxmlformats.org/drawingml/2006/main">
              <a:rPr lang="en" sz="1800" b="1" i="0" u="none" strike="noStrike" cap="none">
                <a:solidFill>
                  <a:schemeClr val="dk1"/>
                </a:solidFill>
                <a:latin typeface="Calibri"/>
                <a:ea typeface="Calibri"/>
                <a:cs typeface="Calibri"/>
                <a:sym typeface="Calibri"/>
              </a:rPr>
              <a:t>customers and contracts.</a:t>
            </a:r>
            <a:endParaRPr xmlns:a="http://schemas.openxmlformats.org/drawingml/2006/main"/>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In MySQL we can use the following table join operations:</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285750" marR="0" lvl="0" indent="-285750" algn="l" rtl="0">
              <a:spcBef>
                <a:spcPts val="0"/>
              </a:spcBef>
              <a:spcAft>
                <a:spcPts val="0"/>
              </a:spcAft>
              <a:buClr>
                <a:schemeClr val="dk1"/>
              </a:buClr>
              <a:buSzPts val="1800"/>
              <a:buFont typeface="Noto Sans Symbols"/>
              <a:buChar char="❑"/>
            </a:pPr>
            <a:r xmlns:a="http://schemas.openxmlformats.org/drawingml/2006/main">
              <a:rPr lang="en" sz="1800" b="0" i="0" u="none" strike="noStrike" cap="none">
                <a:solidFill>
                  <a:schemeClr val="dk1"/>
                </a:solidFill>
                <a:latin typeface="Calibri"/>
                <a:ea typeface="Calibri"/>
                <a:cs typeface="Calibri"/>
                <a:sym typeface="Calibri"/>
              </a:rPr>
              <a:t>Cartesian product or CROSS JOIN</a:t>
            </a:r>
            <a:endParaRPr xmlns:a="http://schemas.openxmlformats.org/drawingml/2006/main"/>
          </a:p>
          <a:p>
            <a:pPr xmlns:a="http://schemas.openxmlformats.org/drawingml/2006/main" marL="285750" marR="0" lvl="0" indent="-285750" algn="l" rtl="0">
              <a:spcBef>
                <a:spcPts val="0"/>
              </a:spcBef>
              <a:spcAft>
                <a:spcPts val="0"/>
              </a:spcAft>
              <a:buClr>
                <a:schemeClr val="dk1"/>
              </a:buClr>
              <a:buSzPts val="1800"/>
              <a:buFont typeface="Noto Sans Symbols"/>
              <a:buChar char="❑"/>
            </a:pPr>
            <a:r xmlns:a="http://schemas.openxmlformats.org/drawingml/2006/main">
              <a:rPr lang="en" sz="1800" b="0" i="0" u="none" strike="noStrike" cap="none">
                <a:solidFill>
                  <a:schemeClr val="dk1"/>
                </a:solidFill>
                <a:latin typeface="Calibri"/>
                <a:ea typeface="Calibri"/>
                <a:cs typeface="Calibri"/>
                <a:sym typeface="Calibri"/>
              </a:rPr>
              <a:t>INNER JOIN combination</a:t>
            </a:r>
            <a:endParaRPr xmlns:a="http://schemas.openxmlformats.org/drawingml/2006/main"/>
          </a:p>
          <a:p>
            <a:pPr xmlns:a="http://schemas.openxmlformats.org/drawingml/2006/main" marL="285750" marR="0" lvl="0" indent="-285750" algn="l" rtl="0">
              <a:spcBef>
                <a:spcPts val="0"/>
              </a:spcBef>
              <a:spcAft>
                <a:spcPts val="0"/>
              </a:spcAft>
              <a:buClr>
                <a:schemeClr val="dk1"/>
              </a:buClr>
              <a:buSzPts val="1800"/>
              <a:buFont typeface="Noto Sans Symbols"/>
              <a:buChar char="❑"/>
            </a:pPr>
            <a:r xmlns:a="http://schemas.openxmlformats.org/drawingml/2006/main">
              <a:rPr lang="en" sz="1800" b="0" i="0" u="none" strike="noStrike" cap="none">
                <a:solidFill>
                  <a:schemeClr val="dk1"/>
                </a:solidFill>
                <a:latin typeface="Calibri"/>
                <a:ea typeface="Calibri"/>
                <a:cs typeface="Calibri"/>
                <a:sym typeface="Calibri"/>
              </a:rPr>
              <a:t>LEFT JOIN combination</a:t>
            </a:r>
            <a:endParaRPr xmlns:a="http://schemas.openxmlformats.org/drawingml/2006/main"/>
          </a:p>
          <a:p>
            <a:pPr xmlns:a="http://schemas.openxmlformats.org/drawingml/2006/main" marL="285750" marR="0" lvl="0" indent="-285750" algn="l" rtl="0">
              <a:spcBef>
                <a:spcPts val="0"/>
              </a:spcBef>
              <a:spcAft>
                <a:spcPts val="0"/>
              </a:spcAft>
              <a:buClr>
                <a:schemeClr val="dk1"/>
              </a:buClr>
              <a:buSzPts val="1800"/>
              <a:buFont typeface="Noto Sans Symbols"/>
              <a:buChar char="❑"/>
            </a:pPr>
            <a:r xmlns:a="http://schemas.openxmlformats.org/drawingml/2006/main">
              <a:rPr lang="en" sz="1800" b="0" i="0" u="none" strike="noStrike" cap="none">
                <a:solidFill>
                  <a:schemeClr val="dk1"/>
                </a:solidFill>
                <a:latin typeface="Calibri"/>
                <a:ea typeface="Calibri"/>
                <a:cs typeface="Calibri"/>
                <a:sym typeface="Calibri"/>
              </a:rPr>
              <a:t>RIGHT JOIN combination</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9" name="Google Shape;99;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00" name="Google Shape;100;p14"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a:t>3</a:t>
            </a:fld>
            <a:endParaRPr/>
          </a:p>
        </p:txBody>
      </p:sp>
      <p:sp>
        <p:nvSpPr>
          <p:cNvPr id="106" name="Google Shape;106;p15"/>
          <p:cNvSpPr txBox="1"/>
          <p:nvPr/>
        </p:nvSpPr>
        <p:spPr>
          <a:xfrm>
            <a:off x="1331640" y="1700808"/>
            <a:ext cx="6048672" cy="2062103"/>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Table combination</a:t>
            </a:r>
            <a:endParaRPr xmlns:a="http://schemas.openxmlformats.org/drawingml/2006/main"/>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endParaRPr sz="3200" b="1" i="0" u="none" strike="noStrike" cap="none">
              <a:solidFill>
                <a:schemeClr val="dk1"/>
              </a:solidFill>
              <a:latin typeface="Calibri"/>
              <a:ea typeface="Calibri"/>
              <a:cs typeface="Calibri"/>
              <a:sym typeface="Calibri"/>
            </a:endParaRPr>
          </a:p>
          <a:p>
            <a:pPr xmlns:a="http://schemas.openxmlformats.org/drawingml/2006/main" marL="0" marR="0" lvl="0" indent="0" algn="ctr" rtl="0">
              <a:spcBef>
                <a:spcPts val="0"/>
              </a:spcBef>
              <a:spcAft>
                <a:spcPts val="0"/>
              </a:spcAft>
              <a:buNone/>
            </a:pPr>
            <a:r xmlns:a="http://schemas.openxmlformats.org/drawingml/2006/main">
              <a:rPr lang="en" sz="3200" b="1" i="0" u="none" strike="noStrike" cap="none">
                <a:solidFill>
                  <a:schemeClr val="dk1"/>
                </a:solidFill>
                <a:latin typeface="Calibri"/>
                <a:ea typeface="Calibri"/>
                <a:cs typeface="Calibri"/>
                <a:sym typeface="Calibri"/>
              </a:rPr>
              <a:t>The internal meeting. INNER JOIN</a:t>
            </a:r>
            <a:endParaRPr xmlns:a="http://schemas.openxmlformats.org/drawingml/2006/ma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Internal Meeting. INNER JOIN</a:t>
            </a:r>
            <a:endParaRPr xmlns:a="http://schemas.openxmlformats.org/drawingml/2006/main"/>
          </a:p>
        </p:txBody>
      </p:sp>
      <p:sp>
        <p:nvSpPr>
          <p:cNvPr id="112" name="Google Shape;112;p16"/>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3" name="Google Shape;113;p16"/>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4</a:t>
            </a:fld>
            <a:endParaRPr sz="2800" b="0" i="0" u="none" strike="noStrike" cap="none">
              <a:solidFill>
                <a:srgbClr val="898989"/>
              </a:solidFill>
              <a:latin typeface="Calibri"/>
              <a:ea typeface="Calibri"/>
              <a:cs typeface="Calibri"/>
              <a:sym typeface="Calibri"/>
            </a:endParaRPr>
          </a:p>
        </p:txBody>
      </p:sp>
      <p:sp>
        <p:nvSpPr>
          <p:cNvPr id="114" name="Google Shape;114;p16"/>
          <p:cNvSpPr txBox="1"/>
          <p:nvPr/>
        </p:nvSpPr>
        <p:spPr>
          <a:xfrm>
            <a:off x="460375" y="879125"/>
            <a:ext cx="7991475" cy="3385542"/>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chemeClr val="dk1"/>
                </a:solidFill>
                <a:latin typeface="Calibri"/>
                <a:ea typeface="Calibri"/>
                <a:cs typeface="Calibri"/>
                <a:sym typeface="Calibri"/>
              </a:rPr>
              <a:t>Allows you to match rows from two tables through a relationship between a column in one table and another column in another table.</a:t>
            </a:r>
            <a:endParaRPr xmlns:a="http://schemas.openxmlformats.org/drawingml/2006/main"/>
          </a:p>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chemeClr val="dk1"/>
                </a:solidFill>
                <a:latin typeface="Calibri"/>
                <a:ea typeface="Calibri"/>
                <a:cs typeface="Calibri"/>
                <a:sym typeface="Calibri"/>
              </a:rPr>
              <a:t>Typically, they are the primary key of one table and the corresponding related foreign key in the other table, although they may be columns that have no established foreign key relationship.</a:t>
            </a:r>
            <a:endParaRPr xmlns:a="http://schemas.openxmlformats.org/drawingml/2006/main"/>
          </a:p>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600" b="0" i="0" u="none" strike="noStrike" cap="none">
                <a:solidFill>
                  <a:schemeClr val="dk1"/>
                </a:solidFill>
                <a:latin typeface="Calibri"/>
                <a:ea typeface="Calibri"/>
                <a:cs typeface="Calibri"/>
                <a:sym typeface="Calibri"/>
              </a:rPr>
              <a:t>In a query of this type, for each row of one of the tables, the other table is searched for the row or rows that meet the desired relationship condition between the two columns (normally equality between primary key and foreign key is searched). .</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15" name="Google Shape;115;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16" name="Google Shape;116;p16"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17" name="Google Shape;117;p16" descr="Resultado de imagen de inner join"/>
          <p:cNvPicPr preferRelativeResize="0"/>
          <p:nvPr/>
        </p:nvPicPr>
        <p:blipFill rotWithShape="1">
          <a:blip r:embed="rId3">
            <a:alphaModFix/>
          </a:blip>
          <a:srcRect/>
          <a:stretch/>
        </p:blipFill>
        <p:spPr>
          <a:xfrm>
            <a:off x="755576" y="3425208"/>
            <a:ext cx="3960440" cy="329626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8"/>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Internal Meeting. INNER JOIN</a:t>
            </a:r>
            <a:endParaRPr xmlns:a="http://schemas.openxmlformats.org/drawingml/2006/main"/>
          </a:p>
        </p:txBody>
      </p:sp>
      <p:sp>
        <p:nvSpPr>
          <p:cNvPr id="133" name="Google Shape;133;p18"/>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4" name="Google Shape;134;p18"/>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5</a:t>
            </a:fld>
            <a:endParaRPr sz="2800" b="0" i="0" u="none" strike="noStrike" cap="none">
              <a:solidFill>
                <a:srgbClr val="898989"/>
              </a:solidFill>
              <a:latin typeface="Calibri"/>
              <a:ea typeface="Calibri"/>
              <a:cs typeface="Calibri"/>
              <a:sym typeface="Calibri"/>
            </a:endParaRPr>
          </a:p>
        </p:txBody>
      </p:sp>
      <p:sp>
        <p:nvSpPr>
          <p:cNvPr id="135" name="Google Shape;135;p18"/>
          <p:cNvSpPr txBox="1"/>
          <p:nvPr/>
        </p:nvSpPr>
        <p:spPr>
          <a:xfrm>
            <a:off x="576263" y="1196975"/>
            <a:ext cx="7991475" cy="4524315"/>
          </a:xfrm>
          <a:prstGeom prst="rect">
            <a:avLst/>
          </a:prstGeom>
          <a:noFill/>
          <a:ln>
            <a:noFill/>
          </a:ln>
        </p:spPr>
        <p:txBody>
          <a:bodyPr spcFirstLastPara="1" wrap="square" lIns="91425" tIns="45700" rIns="91425" bIns="45700" anchor="t" anchorCtr="0">
            <a:noAutofit/>
          </a:bodyPr>
          <a:lstStyle/>
          <a:p>
            <a:r xmlns:a="http://schemas.openxmlformats.org/drawingml/2006/main">
              <a:rPr lang="en" sz="1800" dirty="0">
                <a:solidFill>
                  <a:schemeClr val="dk1"/>
                </a:solidFill>
                <a:latin typeface="Calibri"/>
                <a:ea typeface="Calibri"/>
                <a:cs typeface="Calibri"/>
                <a:sym typeface="Calibri"/>
              </a:rPr>
              <a:t>The syntax of this operation within a SELECT is:</a:t>
            </a:r>
            <a:endParaRPr xmlns:a="http://schemas.openxmlformats.org/drawingml/2006/main" lang="es-ES" sz="1800"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SELECT ...... FROM table1 INNER JOIN table2 ON column1 </a:t>
            </a:r>
            <a:r xmlns:a="http://schemas.openxmlformats.org/drawingml/2006/main">
              <a:rPr lang="en" sz="1800" b="1" i="0" u="none" strike="noStrike" cap="none" dirty="0" err="1">
                <a:solidFill>
                  <a:schemeClr val="dk1"/>
                </a:solidFill>
                <a:latin typeface="Calibri"/>
                <a:ea typeface="Calibri"/>
                <a:cs typeface="Calibri"/>
                <a:sym typeface="Calibri"/>
              </a:rPr>
              <a:t>relationship_condition </a:t>
            </a:r>
            <a:r xmlns:a="http://schemas.openxmlformats.org/drawingml/2006/main">
              <a:rPr lang="en" sz="1800" b="1" i="0" u="none" strike="noStrike" cap="none" dirty="0">
                <a:solidFill>
                  <a:schemeClr val="dk1"/>
                </a:solidFill>
                <a:latin typeface="Calibri"/>
                <a:ea typeface="Calibri"/>
                <a:cs typeface="Calibri"/>
                <a:sym typeface="Calibri"/>
              </a:rPr>
              <a:t>column2</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chemeClr val="dk1"/>
                </a:solidFill>
                <a:latin typeface="Calibri"/>
                <a:ea typeface="Calibri"/>
                <a:cs typeface="Calibri"/>
                <a:sym typeface="Calibri"/>
              </a:rPr>
              <a:t>Table 1 and table 2 </a:t>
            </a:r>
            <a:r xmlns:a="http://schemas.openxmlformats.org/drawingml/2006/main">
              <a:rPr lang="en" sz="1800" b="0" i="0" u="none" strike="noStrike" cap="none" dirty="0">
                <a:solidFill>
                  <a:schemeClr val="dk1"/>
                </a:solidFill>
                <a:latin typeface="Calibri"/>
                <a:ea typeface="Calibri"/>
                <a:cs typeface="Calibri"/>
                <a:sym typeface="Calibri"/>
              </a:rPr>
              <a:t>could even be the same table if there is some relationship between a column in the table and the primary key of the same table. In this case, at least one of the table names would have to be an </a:t>
            </a:r>
            <a:r xmlns:a="http://schemas.openxmlformats.org/drawingml/2006/main">
              <a:rPr lang="en" sz="1800" b="1" i="0" u="none" strike="noStrike" cap="none" dirty="0">
                <a:solidFill>
                  <a:schemeClr val="dk1"/>
                </a:solidFill>
                <a:latin typeface="Calibri"/>
                <a:ea typeface="Calibri"/>
                <a:cs typeface="Calibri"/>
                <a:sym typeface="Calibri"/>
              </a:rPr>
              <a:t>alias.</a:t>
            </a:r>
            <a:endParaRPr xmlns:a="http://schemas.openxmlformats.org/drawingml/2006/main" sz="1800" b="0"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dirty="0">
                <a:solidFill>
                  <a:schemeClr val="dk1"/>
                </a:solidFill>
                <a:latin typeface="Calibri"/>
                <a:ea typeface="Calibri"/>
                <a:cs typeface="Calibri"/>
                <a:sym typeface="Calibri"/>
              </a:rPr>
              <a:t>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dirty="0">
                <a:solidFill>
                  <a:schemeClr val="dk1"/>
                </a:solidFill>
                <a:latin typeface="Calibri"/>
                <a:ea typeface="Calibri"/>
                <a:cs typeface="Calibri"/>
                <a:sym typeface="Calibri"/>
              </a:rPr>
              <a:t>Column1 and column2 are the columns that are matched or related and must have the same data type or compatible data.</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dirty="0">
                <a:solidFill>
                  <a:schemeClr val="dk1"/>
                </a:solidFill>
                <a:latin typeface="Calibri"/>
                <a:ea typeface="Calibri"/>
                <a:cs typeface="Calibri"/>
                <a:sym typeface="Calibri"/>
              </a:rPr>
              <a:t> </a:t>
            </a:r>
            <a:endParaRPr xmlns:a="http://schemas.openxmlformats.org/drawingml/2006/main" dirty="0"/>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err="1">
                <a:solidFill>
                  <a:schemeClr val="dk1"/>
                </a:solidFill>
                <a:latin typeface="Calibri"/>
                <a:ea typeface="Calibri"/>
                <a:cs typeface="Calibri"/>
                <a:sym typeface="Calibri"/>
              </a:rPr>
              <a:t>Condition_relation </a:t>
            </a:r>
            <a:r xmlns:a="http://schemas.openxmlformats.org/drawingml/2006/main">
              <a:rPr lang="en" sz="1800" b="1" i="0" u="none" strike="noStrike" cap="none" dirty="0">
                <a:solidFill>
                  <a:schemeClr val="dk1"/>
                </a:solidFill>
                <a:latin typeface="Calibri"/>
                <a:ea typeface="Calibri"/>
                <a:cs typeface="Calibri"/>
                <a:sym typeface="Calibri"/>
              </a:rPr>
              <a:t>r </a:t>
            </a:r>
            <a:r xmlns:a="http://schemas.openxmlformats.org/drawingml/2006/main">
              <a:rPr lang="en" sz="1800" b="0" i="0" u="none" strike="noStrike" cap="none" dirty="0">
                <a:solidFill>
                  <a:schemeClr val="dk1"/>
                </a:solidFill>
                <a:latin typeface="Calibri"/>
                <a:ea typeface="Calibri"/>
                <a:cs typeface="Calibri"/>
                <a:sym typeface="Calibri"/>
              </a:rPr>
              <a:t>epresents any relational operation, although equality is normally used. More than two tables can be combined using multiple INNER JOINs.</a:t>
            </a:r>
            <a:endParaRPr xmlns:a="http://schemas.openxmlformats.org/drawingml/2006/main" dirty="0"/>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36" name="Google Shape;136;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37" name="Google Shape;137;p18"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9"/>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Internal Meeting. INNER JOIN</a:t>
            </a:r>
            <a:endParaRPr xmlns:a="http://schemas.openxmlformats.org/drawingml/2006/main"/>
          </a:p>
        </p:txBody>
      </p:sp>
      <p:sp>
        <p:nvSpPr>
          <p:cNvPr id="143" name="Google Shape;143;p19"/>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4" name="Google Shape;144;p19"/>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6</a:t>
            </a:fld>
            <a:endParaRPr sz="2800" b="0" i="0" u="none" strike="noStrike" cap="none">
              <a:solidFill>
                <a:srgbClr val="898989"/>
              </a:solidFill>
              <a:latin typeface="Calibri"/>
              <a:ea typeface="Calibri"/>
              <a:cs typeface="Calibri"/>
              <a:sym typeface="Calibri"/>
            </a:endParaRPr>
          </a:p>
        </p:txBody>
      </p:sp>
      <p:sp>
        <p:nvSpPr>
          <p:cNvPr id="145" name="Google Shape;145;p19"/>
          <p:cNvSpPr txBox="1"/>
          <p:nvPr/>
        </p:nvSpPr>
        <p:spPr>
          <a:xfrm>
            <a:off x="576263" y="1196975"/>
            <a:ext cx="7991475" cy="3416320"/>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Syntax:</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 FROM table1 INNER JOIN table2 ON column1 relationship_condition column2</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0" i="0" u="none" strike="noStrike" cap="none">
                <a:solidFill>
                  <a:schemeClr val="dk1"/>
                </a:solidFill>
                <a:latin typeface="Calibri"/>
                <a:ea typeface="Calibri"/>
                <a:cs typeface="Calibri"/>
                <a:sym typeface="Calibri"/>
              </a:rPr>
              <a:t>When the names of the two related columns match, we will have to write qualified names, writing the name of the table to which they belong, a period and the name of the column. In that case, this syntax can also be used and is more appropriate:</a:t>
            </a:r>
            <a:endParaRPr xmlns:a="http://schemas.openxmlformats.org/drawingml/2006/main"/>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chemeClr val="dk1"/>
                </a:solidFill>
                <a:latin typeface="Calibri"/>
                <a:ea typeface="Calibri"/>
                <a:cs typeface="Calibri"/>
                <a:sym typeface="Calibri"/>
              </a:rPr>
              <a:t>SELECT ...... FROM table1 INNER JOIN table2 USING (column);</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46" name="Google Shape;146;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47" name="Google Shape;147;p19"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Internal Meeting. INNER JOIN</a:t>
            </a:r>
            <a:endParaRPr xmlns:a="http://schemas.openxmlformats.org/drawingml/2006/main"/>
          </a:p>
        </p:txBody>
      </p:sp>
      <p:sp>
        <p:nvSpPr>
          <p:cNvPr id="153" name="Google Shape;153;p20"/>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4" name="Google Shape;154;p20"/>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7</a:t>
            </a:fld>
            <a:endParaRPr sz="2800" b="0" i="0" u="none" strike="noStrike" cap="none">
              <a:solidFill>
                <a:srgbClr val="898989"/>
              </a:solidFill>
              <a:latin typeface="Calibri"/>
              <a:ea typeface="Calibri"/>
              <a:cs typeface="Calibri"/>
              <a:sym typeface="Calibri"/>
            </a:endParaRPr>
          </a:p>
        </p:txBody>
      </p:sp>
      <p:sp>
        <p:nvSpPr>
          <p:cNvPr id="155" name="Google Shape;155;p20"/>
          <p:cNvSpPr txBox="1"/>
          <p:nvPr/>
        </p:nvSpPr>
        <p:spPr>
          <a:xfrm>
            <a:off x="576263" y="1196975"/>
            <a:ext cx="7991475" cy="2031325"/>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Example: Obtain the contract number and license plate, make and model of all the cars that are currently contracted by a client.</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00FF"/>
                </a:solidFill>
                <a:latin typeface="Calibri"/>
                <a:ea typeface="Calibri"/>
                <a:cs typeface="Calibri"/>
                <a:sym typeface="Calibri"/>
              </a:rPr>
              <a:t>SELECT </a:t>
            </a:r>
            <a:r xmlns:a="http://schemas.openxmlformats.org/drawingml/2006/main">
              <a:rPr lang="en" sz="1800" b="1" i="0" u="none" strike="noStrike" cap="none" dirty="0" err="1">
                <a:solidFill>
                  <a:srgbClr val="0000FF"/>
                </a:solidFill>
                <a:latin typeface="Calibri"/>
                <a:ea typeface="Calibri"/>
                <a:cs typeface="Calibri"/>
                <a:sym typeface="Calibri"/>
              </a:rPr>
              <a:t>contract number, automobiles. registration, make, model</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a:solidFill>
                  <a:srgbClr val="38761D"/>
                </a:solidFill>
                <a:latin typeface="Calibri"/>
                <a:ea typeface="Calibri"/>
                <a:cs typeface="Calibri"/>
                <a:sym typeface="Calibri"/>
              </a:rPr>
              <a:t>FROM contracts INNER JOIN </a:t>
            </a:r>
            <a:r xmlns:a="http://schemas.openxmlformats.org/drawingml/2006/main">
              <a:rPr lang="en" sz="1800" b="1" i="0" u="none" strike="noStrike" cap="none" dirty="0" err="1">
                <a:solidFill>
                  <a:srgbClr val="38761D"/>
                </a:solidFill>
                <a:latin typeface="Calibri"/>
                <a:ea typeface="Calibri"/>
                <a:cs typeface="Calibri"/>
                <a:sym typeface="Calibri"/>
              </a:rPr>
              <a:t>automobiles</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a:solidFill>
                  <a:srgbClr val="0000FF"/>
                </a:solidFill>
                <a:latin typeface="Calibri"/>
                <a:ea typeface="Calibri"/>
                <a:cs typeface="Calibri"/>
                <a:sym typeface="Calibri"/>
              </a:rPr>
              <a:t>ON </a:t>
            </a:r>
            <a:r xmlns:a="http://schemas.openxmlformats.org/drawingml/2006/main">
              <a:rPr lang="en" sz="1800" b="1" i="0" u="none" strike="noStrike" cap="none" dirty="0" err="1">
                <a:solidFill>
                  <a:srgbClr val="0000FF"/>
                </a:solidFill>
                <a:latin typeface="Calibri"/>
                <a:ea typeface="Calibri"/>
                <a:cs typeface="Calibri"/>
                <a:sym typeface="Calibri"/>
              </a:rPr>
              <a:t>contracts.registration </a:t>
            </a:r>
            <a:r xmlns:a="http://schemas.openxmlformats.org/drawingml/2006/main">
              <a:rPr lang="en" sz="1800" b="1" i="0" u="none" strike="noStrike" cap="none" dirty="0">
                <a:solidFill>
                  <a:srgbClr val="0000FF"/>
                </a:solidFill>
                <a:latin typeface="Calibri"/>
                <a:ea typeface="Calibri"/>
                <a:cs typeface="Calibri"/>
                <a:sym typeface="Calibri"/>
              </a:rPr>
              <a:t>= </a:t>
            </a:r>
            <a:r xmlns:a="http://schemas.openxmlformats.org/drawingml/2006/main">
              <a:rPr lang="en" sz="1800" b="1" i="0" u="none" strike="noStrike" cap="none" dirty="0" err="1">
                <a:solidFill>
                  <a:srgbClr val="0000FF"/>
                </a:solidFill>
                <a:latin typeface="Calibri"/>
                <a:ea typeface="Calibri"/>
                <a:cs typeface="Calibri"/>
                <a:sym typeface="Calibri"/>
              </a:rPr>
              <a:t>automobiles.registration</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a:solidFill>
                  <a:srgbClr val="38761D"/>
                </a:solidFill>
                <a:latin typeface="Calibri"/>
                <a:ea typeface="Calibri"/>
                <a:cs typeface="Calibri"/>
                <a:sym typeface="Calibri"/>
              </a:rPr>
              <a:t>WHERE </a:t>
            </a:r>
            <a:r xmlns:a="http://schemas.openxmlformats.org/drawingml/2006/main">
              <a:rPr lang="en" sz="1800" b="1" i="0" u="none" strike="noStrike" cap="none" dirty="0" err="1">
                <a:solidFill>
                  <a:srgbClr val="38761D"/>
                </a:solidFill>
                <a:latin typeface="Calibri"/>
                <a:ea typeface="Calibri"/>
                <a:cs typeface="Calibri"/>
                <a:sym typeface="Calibri"/>
              </a:rPr>
              <a:t>ffin </a:t>
            </a:r>
            <a:r xmlns:a="http://schemas.openxmlformats.org/drawingml/2006/main">
              <a:rPr lang="en" sz="1800" b="1" i="0" u="none" strike="noStrike" cap="none" dirty="0">
                <a:solidFill>
                  <a:srgbClr val="38761D"/>
                </a:solidFill>
                <a:latin typeface="Calibri"/>
                <a:ea typeface="Calibri"/>
                <a:cs typeface="Calibri"/>
                <a:sym typeface="Calibri"/>
              </a:rPr>
              <a:t>IS NULL;</a:t>
            </a:r>
            <a:endParaRPr xmlns:a="http://schemas.openxmlformats.org/drawingml/2006/main" sz="1800" b="0" i="0" u="none" strike="noStrike" cap="none" dirty="0">
              <a:solidFill>
                <a:srgbClr val="38761D"/>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56" name="Google Shape;156;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57" name="Google Shape;157;p20"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58" name="Google Shape;158;p20"/>
          <p:cNvPicPr preferRelativeResize="0"/>
          <p:nvPr/>
        </p:nvPicPr>
        <p:blipFill rotWithShape="1">
          <a:blip r:embed="rId3">
            <a:alphaModFix/>
          </a:blip>
          <a:srcRect/>
          <a:stretch/>
        </p:blipFill>
        <p:spPr>
          <a:xfrm>
            <a:off x="2754660" y="3356992"/>
            <a:ext cx="3703290" cy="16759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Internal Meeting. INNER JOIN</a:t>
            </a:r>
            <a:endParaRPr xmlns:a="http://schemas.openxmlformats.org/drawingml/2006/main"/>
          </a:p>
        </p:txBody>
      </p:sp>
      <p:sp>
        <p:nvSpPr>
          <p:cNvPr id="164" name="Google Shape;164;p21"/>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5" name="Google Shape;165;p21"/>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8</a:t>
            </a:fld>
            <a:endParaRPr sz="2800" b="0" i="0" u="none" strike="noStrike" cap="none">
              <a:solidFill>
                <a:srgbClr val="898989"/>
              </a:solidFill>
              <a:latin typeface="Calibri"/>
              <a:ea typeface="Calibri"/>
              <a:cs typeface="Calibri"/>
              <a:sym typeface="Calibri"/>
            </a:endParaRPr>
          </a:p>
        </p:txBody>
      </p:sp>
      <p:sp>
        <p:nvSpPr>
          <p:cNvPr id="166" name="Google Shape;166;p21"/>
          <p:cNvSpPr txBox="1"/>
          <p:nvPr/>
        </p:nvSpPr>
        <p:spPr>
          <a:xfrm>
            <a:off x="576263" y="1196975"/>
            <a:ext cx="7991475" cy="1754326"/>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a:solidFill>
                  <a:schemeClr val="dk1"/>
                </a:solidFill>
                <a:latin typeface="Calibri"/>
                <a:ea typeface="Calibri"/>
                <a:cs typeface="Calibri"/>
                <a:sym typeface="Calibri"/>
              </a:rPr>
              <a:t>Example: Obtain the contract number and the first and last name of all customers who currently have a car contract.</a:t>
            </a:r>
            <a:endParaRPr xmlns:a="http://schemas.openxmlformats.org/drawingml/2006/main"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a:solidFill>
                  <a:srgbClr val="0000FF"/>
                </a:solidFill>
                <a:latin typeface="Calibri"/>
                <a:ea typeface="Calibri"/>
                <a:cs typeface="Calibri"/>
                <a:sym typeface="Calibri"/>
              </a:rPr>
              <a:t>SELECT contractnum, firstname, lastname </a:t>
            </a:r>
            <a:r xmlns:a="http://schemas.openxmlformats.org/drawingml/2006/main">
              <a:rPr lang="en" sz="1800" b="1" i="0" u="none" strike="noStrike" cap="none">
                <a:solidFill>
                  <a:srgbClr val="FF9900"/>
                </a:solidFill>
                <a:latin typeface="Calibri"/>
                <a:ea typeface="Calibri"/>
                <a:cs typeface="Calibri"/>
                <a:sym typeface="Calibri"/>
              </a:rPr>
              <a:t>FROM clients INNER JOIN contracts</a:t>
            </a:r>
            <a:r xmlns:a="http://schemas.openxmlformats.org/drawingml/2006/main">
              <a:rPr lang="en" sz="1800" b="1" i="0" u="none" strike="noStrike" cap="none">
                <a:solidFill>
                  <a:schemeClr val="dk1"/>
                </a:solidFill>
                <a:latin typeface="Calibri"/>
                <a:ea typeface="Calibri"/>
                <a:cs typeface="Calibri"/>
                <a:sym typeface="Calibri"/>
              </a:rPr>
              <a:t> </a:t>
            </a:r>
            <a:r xmlns:a="http://schemas.openxmlformats.org/drawingml/2006/main">
              <a:rPr lang="en" sz="1800" b="1" i="0" u="none" strike="noStrike" cap="none">
                <a:solidFill>
                  <a:srgbClr val="0000FF"/>
                </a:solidFill>
                <a:latin typeface="Calibri"/>
                <a:ea typeface="Calibri"/>
                <a:cs typeface="Calibri"/>
                <a:sym typeface="Calibri"/>
              </a:rPr>
              <a:t>ON dnicliente=dni </a:t>
            </a:r>
            <a:r xmlns:a="http://schemas.openxmlformats.org/drawingml/2006/main">
              <a:rPr lang="en" sz="1800" b="1" i="0" u="none" strike="noStrike" cap="none">
                <a:solidFill>
                  <a:srgbClr val="FF9900"/>
                </a:solidFill>
                <a:latin typeface="Calibri"/>
                <a:ea typeface="Calibri"/>
                <a:cs typeface="Calibri"/>
                <a:sym typeface="Calibri"/>
              </a:rPr>
              <a:t>WHERE ffin IS NULL;</a:t>
            </a:r>
            <a:endParaRPr xmlns:a="http://schemas.openxmlformats.org/drawingml/2006/main" sz="1800" b="0" i="0" u="none" strike="noStrike" cap="none">
              <a:solidFill>
                <a:srgbClr val="FF99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167" name="Google Shape;167;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68" name="Google Shape;168;p21"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69" name="Google Shape;169;p21"/>
          <p:cNvPicPr preferRelativeResize="0"/>
          <p:nvPr/>
        </p:nvPicPr>
        <p:blipFill rotWithShape="1">
          <a:blip r:embed="rId3">
            <a:alphaModFix/>
          </a:blip>
          <a:srcRect/>
          <a:stretch/>
        </p:blipFill>
        <p:spPr>
          <a:xfrm>
            <a:off x="2843808" y="3212976"/>
            <a:ext cx="3024336" cy="158417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p:nvPr/>
        </p:nvSpPr>
        <p:spPr>
          <a:xfrm>
            <a:off x="250825" y="207963"/>
            <a:ext cx="4897438" cy="416011"/>
          </a:xfrm>
          <a:prstGeom prst="rect">
            <a:avLst/>
          </a:prstGeom>
          <a:solidFill>
            <a:srgbClr val="E1EFD8"/>
          </a:solidFill>
          <a:ln w="9525" cap="sq" cmpd="sng">
            <a:solidFill>
              <a:schemeClr val="dk1"/>
            </a:solidFill>
            <a:prstDash val="solid"/>
            <a:round/>
            <a:headEnd type="none" w="sm" len="sm"/>
            <a:tailEnd type="none" w="sm" len="sm"/>
          </a:ln>
          <a:effectLst>
            <a:outerShdw blurRad="50800" dist="50800" dir="5400000" algn="ctr" rotWithShape="0">
              <a:schemeClr val="dk1"/>
            </a:outerShdw>
          </a:effectLst>
        </p:spPr>
        <p:txBody>
          <a:bodyPr spcFirstLastPara="1" wrap="square" lIns="91425" tIns="45700" rIns="91425" bIns="45700" anchor="t" anchorCtr="0">
            <a:noAutofit/>
          </a:bodyPr>
          <a:lstStyle/>
          <a:p>
            <a:pPr xmlns:a="http://schemas.openxmlformats.org/drawingml/2006/main" marL="457200" marR="0" lvl="0" indent="-457200" algn="l" rtl="0">
              <a:lnSpc>
                <a:spcPct val="150000"/>
              </a:lnSpc>
              <a:spcBef>
                <a:spcPts val="0"/>
              </a:spcBef>
              <a:spcAft>
                <a:spcPts val="0"/>
              </a:spcAft>
              <a:buNone/>
            </a:pPr>
            <a:r xmlns:a="http://schemas.openxmlformats.org/drawingml/2006/main">
              <a:rPr lang="en" sz="1600" b="1" i="0" u="none" strike="noStrike" cap="none">
                <a:solidFill>
                  <a:srgbClr val="11151A"/>
                </a:solidFill>
                <a:latin typeface="Arial"/>
                <a:ea typeface="Arial"/>
                <a:cs typeface="Arial"/>
                <a:sym typeface="Arial"/>
              </a:rPr>
              <a:t>Internal Meeting. INNER JOIN</a:t>
            </a:r>
            <a:endParaRPr xmlns:a="http://schemas.openxmlformats.org/drawingml/2006/main"/>
          </a:p>
        </p:txBody>
      </p:sp>
      <p:sp>
        <p:nvSpPr>
          <p:cNvPr id="175" name="Google Shape;175;p22"/>
          <p:cNvSpPr/>
          <p:nvPr/>
        </p:nvSpPr>
        <p:spPr>
          <a:xfrm>
            <a:off x="0" y="0"/>
            <a:ext cx="9144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6" name="Google Shape;176;p22"/>
          <p:cNvSpPr txBox="1">
            <a:spLocks noGrp="1"/>
          </p:cNvSpPr>
          <p:nvPr>
            <p:ph type="sldNum" idx="12"/>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ES" sz="2800" b="0" i="0" u="none" strike="noStrike" cap="none">
                <a:solidFill>
                  <a:srgbClr val="898989"/>
                </a:solidFill>
                <a:latin typeface="Calibri"/>
                <a:ea typeface="Calibri"/>
                <a:cs typeface="Calibri"/>
                <a:sym typeface="Calibri"/>
              </a:rPr>
              <a:t>9</a:t>
            </a:fld>
            <a:endParaRPr sz="2800" b="0" i="0" u="none" strike="noStrike" cap="none">
              <a:solidFill>
                <a:srgbClr val="898989"/>
              </a:solidFill>
              <a:latin typeface="Calibri"/>
              <a:ea typeface="Calibri"/>
              <a:cs typeface="Calibri"/>
              <a:sym typeface="Calibri"/>
            </a:endParaRPr>
          </a:p>
        </p:txBody>
      </p:sp>
      <p:sp>
        <p:nvSpPr>
          <p:cNvPr id="177" name="Google Shape;177;p22"/>
          <p:cNvSpPr txBox="1"/>
          <p:nvPr/>
        </p:nvSpPr>
        <p:spPr>
          <a:xfrm>
            <a:off x="576263" y="1196975"/>
            <a:ext cx="7991475" cy="2585323"/>
          </a:xfrm>
          <a:prstGeom prst="rect">
            <a:avLst/>
          </a:prstGeom>
          <a:noFill/>
          <a:ln>
            <a:noFill/>
          </a:ln>
        </p:spPr>
        <p:txBody>
          <a:bodyPr spcFirstLastPara="1" wrap="square" lIns="91425" tIns="45700" rIns="91425" bIns="45700" anchor="t" anchorCtr="0">
            <a:noAutofit/>
          </a:bodyPr>
          <a:lstStyle/>
          <a:p>
            <a:pPr xmlns:a="http://schemas.openxmlformats.org/drawingml/2006/main" marL="0" marR="0" lvl="0" indent="0" algn="l" rtl="0">
              <a:spcBef>
                <a:spcPts val="0"/>
              </a:spcBef>
              <a:spcAft>
                <a:spcPts val="0"/>
              </a:spcAft>
              <a:buNone/>
            </a:pPr>
            <a:r xmlns:a="http://schemas.openxmlformats.org/drawingml/2006/main">
              <a:rPr lang="en" sz="1800" b="1" i="1" u="none" strike="noStrike" cap="none" dirty="0">
                <a:solidFill>
                  <a:schemeClr val="dk1"/>
                </a:solidFill>
                <a:latin typeface="Calibri"/>
                <a:ea typeface="Calibri"/>
                <a:cs typeface="Calibri"/>
                <a:sym typeface="Calibri"/>
              </a:rPr>
              <a:t>Example: From all completed contracts, obtain the license plate, make and model of each contracted car, the name and surname of the client who made each contract and the kilometers traveled by the car in the contract.</a:t>
            </a:r>
            <a:endParaRPr xmlns:a="http://schemas.openxmlformats.org/drawingml/2006/main"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1" i="0" u="none" strike="noStrike" cap="none" dirty="0">
              <a:solidFill>
                <a:schemeClr val="dk1"/>
              </a:solidFill>
              <a:latin typeface="Calibri"/>
              <a:ea typeface="Calibri"/>
              <a:cs typeface="Calibri"/>
              <a:sym typeface="Calibri"/>
            </a:endParaRPr>
          </a:p>
          <a:p>
            <a:pPr xmlns:a="http://schemas.openxmlformats.org/drawingml/2006/main" marL="0" marR="0" lvl="0" indent="0" algn="l" rtl="0">
              <a:spcBef>
                <a:spcPts val="0"/>
              </a:spcBef>
              <a:spcAft>
                <a:spcPts val="0"/>
              </a:spcAft>
              <a:buNone/>
            </a:pPr>
            <a:r xmlns:a="http://schemas.openxmlformats.org/drawingml/2006/main">
              <a:rPr lang="en" sz="1800" b="1" i="0" u="none" strike="noStrike" cap="none" dirty="0">
                <a:solidFill>
                  <a:srgbClr val="0000FF"/>
                </a:solidFill>
                <a:latin typeface="Calibri"/>
                <a:ea typeface="Calibri"/>
                <a:cs typeface="Calibri"/>
                <a:sym typeface="Calibri"/>
              </a:rPr>
              <a:t>SELECT contract number, automobiles. registration, make, model, name, surname, </a:t>
            </a:r>
            <a:r xmlns:a="http://schemas.openxmlformats.org/drawingml/2006/main">
              <a:rPr lang="en" sz="1800" b="1" i="0" u="none" strike="noStrike" cap="none" dirty="0" err="1">
                <a:solidFill>
                  <a:srgbClr val="0000FF"/>
                </a:solidFill>
                <a:latin typeface="Calibri"/>
                <a:ea typeface="Calibri"/>
                <a:cs typeface="Calibri"/>
                <a:sym typeface="Calibri"/>
              </a:rPr>
              <a:t>kfin-kini</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a:solidFill>
                  <a:srgbClr val="FF9900"/>
                </a:solidFill>
                <a:latin typeface="Calibri"/>
                <a:ea typeface="Calibri"/>
                <a:cs typeface="Calibri"/>
                <a:sym typeface="Calibri"/>
              </a:rPr>
              <a:t>FROM (INNER JOIN </a:t>
            </a:r>
            <a:r xmlns:a="http://schemas.openxmlformats.org/drawingml/2006/main">
              <a:rPr lang="en" sz="1800" b="1" i="0" u="none" strike="noStrike" cap="none" dirty="0" err="1">
                <a:solidFill>
                  <a:srgbClr val="FF9900"/>
                </a:solidFill>
                <a:latin typeface="Calibri"/>
                <a:ea typeface="Calibri"/>
                <a:cs typeface="Calibri"/>
                <a:sym typeface="Calibri"/>
              </a:rPr>
              <a:t>automobile contracts</a:t>
            </a:r>
            <a:r xmlns:a="http://schemas.openxmlformats.org/drawingml/2006/main">
              <a:rPr lang="en" sz="1800" b="1" i="0" u="none" strike="noStrike" cap="none" dirty="0">
                <a:solidFill>
                  <a:srgbClr val="FF9900"/>
                </a:solidFill>
                <a:latin typeface="Calibri"/>
                <a:ea typeface="Calibri"/>
                <a:cs typeface="Calibri"/>
                <a:sym typeface="Calibri"/>
              </a:rPr>
              <a:t> </a:t>
            </a:r>
            <a:r xmlns:a="http://schemas.openxmlformats.org/drawingml/2006/main">
              <a:rPr lang="en" sz="1800" b="1" i="0" u="none" strike="noStrike" cap="none" dirty="0">
                <a:solidFill>
                  <a:srgbClr val="0000FF"/>
                </a:solidFill>
                <a:latin typeface="Calibri"/>
                <a:ea typeface="Calibri"/>
                <a:cs typeface="Calibri"/>
                <a:sym typeface="Calibri"/>
              </a:rPr>
              <a:t>ON </a:t>
            </a:r>
            <a:r xmlns:a="http://schemas.openxmlformats.org/drawingml/2006/main">
              <a:rPr lang="en" sz="1800" b="1" i="0" u="none" strike="noStrike" cap="none" dirty="0" err="1">
                <a:solidFill>
                  <a:srgbClr val="0000FF"/>
                </a:solidFill>
                <a:latin typeface="Calibri"/>
                <a:ea typeface="Calibri"/>
                <a:cs typeface="Calibri"/>
                <a:sym typeface="Calibri"/>
              </a:rPr>
              <a:t>contracts.matricula </a:t>
            </a:r>
            <a:r xmlns:a="http://schemas.openxmlformats.org/drawingml/2006/main">
              <a:rPr lang="en" sz="1800" b="1" i="0" u="none" strike="noStrike" cap="none" dirty="0">
                <a:solidFill>
                  <a:srgbClr val="0000FF"/>
                </a:solidFill>
                <a:latin typeface="Calibri"/>
                <a:ea typeface="Calibri"/>
                <a:cs typeface="Calibri"/>
                <a:sym typeface="Calibri"/>
              </a:rPr>
              <a:t>= </a:t>
            </a:r>
            <a:r xmlns:a="http://schemas.openxmlformats.org/drawingml/2006/main">
              <a:rPr lang="en" sz="1800" b="1" i="0" u="none" strike="noStrike" cap="none" dirty="0" err="1">
                <a:solidFill>
                  <a:srgbClr val="0000FF"/>
                </a:solidFill>
                <a:latin typeface="Calibri"/>
                <a:ea typeface="Calibri"/>
                <a:cs typeface="Calibri"/>
                <a:sym typeface="Calibri"/>
              </a:rPr>
              <a:t>automobiles.matricula </a:t>
            </a:r>
            <a:r xmlns:a="http://schemas.openxmlformats.org/drawingml/2006/main">
              <a:rPr lang="en" sz="1800" b="1" i="0" u="none" strike="noStrike" cap="none" dirty="0">
                <a:solidFill>
                  <a:srgbClr val="FF9900"/>
                </a:solidFill>
                <a:latin typeface="Calibri"/>
                <a:ea typeface="Calibri"/>
                <a:cs typeface="Calibri"/>
                <a:sym typeface="Calibri"/>
              </a:rPr>
              <a:t>) INNER JOIN clients</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a:solidFill>
                  <a:srgbClr val="0000FF"/>
                </a:solidFill>
                <a:latin typeface="Calibri"/>
                <a:ea typeface="Calibri"/>
                <a:cs typeface="Calibri"/>
                <a:sym typeface="Calibri"/>
              </a:rPr>
              <a:t>ON </a:t>
            </a:r>
            <a:r xmlns:a="http://schemas.openxmlformats.org/drawingml/2006/main">
              <a:rPr lang="en" sz="1800" b="1" i="0" u="none" strike="noStrike" cap="none" dirty="0" err="1">
                <a:solidFill>
                  <a:srgbClr val="0000FF"/>
                </a:solidFill>
                <a:latin typeface="Calibri"/>
                <a:ea typeface="Calibri"/>
                <a:cs typeface="Calibri"/>
                <a:sym typeface="Calibri"/>
              </a:rPr>
              <a:t>dniclient </a:t>
            </a:r>
            <a:r xmlns:a="http://schemas.openxmlformats.org/drawingml/2006/main">
              <a:rPr lang="en" sz="1800" b="1" i="0" u="none" strike="noStrike" cap="none" dirty="0">
                <a:solidFill>
                  <a:srgbClr val="0000FF"/>
                </a:solidFill>
                <a:latin typeface="Calibri"/>
                <a:ea typeface="Calibri"/>
                <a:cs typeface="Calibri"/>
                <a:sym typeface="Calibri"/>
              </a:rPr>
              <a:t>= </a:t>
            </a:r>
            <a:r xmlns:a="http://schemas.openxmlformats.org/drawingml/2006/main">
              <a:rPr lang="en" sz="1800" b="1" i="0" u="none" strike="noStrike" cap="none" dirty="0" err="1">
                <a:solidFill>
                  <a:srgbClr val="0000FF"/>
                </a:solidFill>
                <a:latin typeface="Calibri"/>
                <a:ea typeface="Calibri"/>
                <a:cs typeface="Calibri"/>
                <a:sym typeface="Calibri"/>
              </a:rPr>
              <a:t>dni</a:t>
            </a:r>
            <a:r xmlns:a="http://schemas.openxmlformats.org/drawingml/2006/main">
              <a:rPr lang="en" sz="1800" b="1" i="0" u="none" strike="noStrike" cap="none" dirty="0">
                <a:solidFill>
                  <a:schemeClr val="dk1"/>
                </a:solidFill>
                <a:latin typeface="Calibri"/>
                <a:ea typeface="Calibri"/>
                <a:cs typeface="Calibri"/>
                <a:sym typeface="Calibri"/>
              </a:rPr>
              <a:t> </a:t>
            </a:r>
            <a:r xmlns:a="http://schemas.openxmlformats.org/drawingml/2006/main">
              <a:rPr lang="en" sz="1800" b="1" i="0" u="none" strike="noStrike" cap="none" dirty="0">
                <a:solidFill>
                  <a:srgbClr val="FF9900"/>
                </a:solidFill>
                <a:latin typeface="Calibri"/>
                <a:ea typeface="Calibri"/>
                <a:cs typeface="Calibri"/>
                <a:sym typeface="Calibri"/>
              </a:rPr>
              <a:t>WHERE </a:t>
            </a:r>
            <a:r xmlns:a="http://schemas.openxmlformats.org/drawingml/2006/main">
              <a:rPr lang="en" sz="1800" b="1" i="0" u="none" strike="noStrike" cap="none" dirty="0" err="1">
                <a:solidFill>
                  <a:srgbClr val="FF9900"/>
                </a:solidFill>
                <a:latin typeface="Calibri"/>
                <a:ea typeface="Calibri"/>
                <a:cs typeface="Calibri"/>
                <a:sym typeface="Calibri"/>
              </a:rPr>
              <a:t>ffin </a:t>
            </a:r>
            <a:r xmlns:a="http://schemas.openxmlformats.org/drawingml/2006/main">
              <a:rPr lang="en" sz="1800" b="1" i="0" u="none" strike="noStrike" cap="none" dirty="0">
                <a:solidFill>
                  <a:srgbClr val="FF9900"/>
                </a:solidFill>
                <a:latin typeface="Calibri"/>
                <a:ea typeface="Calibri"/>
                <a:cs typeface="Calibri"/>
                <a:sym typeface="Calibri"/>
              </a:rPr>
              <a:t>IS NOT NULL;</a:t>
            </a:r>
            <a:endParaRPr xmlns:a="http://schemas.openxmlformats.org/drawingml/2006/main" sz="1800" b="0" i="0" u="none" strike="noStrike" cap="none" dirty="0">
              <a:solidFill>
                <a:srgbClr val="FF99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178" name="Google Shape;178;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179" name="Google Shape;179;p22" descr="Resultado de imagen de ordenador ficheros"/>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pic>
        <p:nvPicPr>
          <p:cNvPr id="180" name="Google Shape;180;p22"/>
          <p:cNvPicPr preferRelativeResize="0"/>
          <p:nvPr/>
        </p:nvPicPr>
        <p:blipFill rotWithShape="1">
          <a:blip r:embed="rId3">
            <a:alphaModFix/>
          </a:blip>
          <a:srcRect/>
          <a:stretch/>
        </p:blipFill>
        <p:spPr>
          <a:xfrm>
            <a:off x="1547664" y="3796099"/>
            <a:ext cx="5427340" cy="172113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2973</TotalTime>
  <Words>907</Words>
  <Application>Microsoft Office PowerPoint</Application>
  <PresentationFormat>Presentación en pantalla (4:3)</PresentationFormat>
  <Paragraphs>94</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Noto Sans Symbols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Pedro Pérez Q</dc:creator>
  <cp:lastModifiedBy>Pedro Pérez Quesada</cp:lastModifiedBy>
  <cp:revision>6</cp:revision>
  <dcterms:modified xsi:type="dcterms:W3CDTF">2021-01-22T16:46:53Z</dcterms:modified>
</cp:coreProperties>
</file>