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468"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2" name="Google Shape;18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93" name="Google Shape;193;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3" name="Google Shape;93;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4" name="Google Shape;10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5" name="Google Shape;11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6" name="Google Shape;12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7" name="Google Shape;13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7" name="Google Shape;147;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0" name="Google Shape;16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1" name="Google Shape;171;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9"/>
        <p:cNvGrpSpPr/>
        <p:nvPr/>
      </p:nvGrpSpPr>
      <p:grpSpPr>
        <a:xfrm>
          <a:off x="0" y="0"/>
          <a:ext cx="0" cy="0"/>
          <a:chOff x="0" y="0"/>
          <a:chExt cx="0" cy="0"/>
        </a:xfrm>
      </p:grpSpPr>
      <p:sp>
        <p:nvSpPr>
          <p:cNvPr id="20" name="Google Shape;20;p3"/>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1" name="Google Shape;21;p3"/>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22" name="Google Shape;22;p3"/>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8" name="Google Shape;28;p4"/>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4" name="Google Shape;34;p5"/>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0" name="Google Shape;40;p6"/>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1" name="Google Shape;41;p6"/>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7" name="Google Shape;47;p7"/>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8" name="Google Shape;48;p7"/>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9" name="Google Shape;49;p7"/>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50" name="Google Shape;50;p7"/>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61" name="Google Shape;61;p9"/>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2" name="Google Shape;62;p9"/>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7" name="Google Shape;67;p10"/>
          <p:cNvSpPr>
            <a:spLocks noGrp="1"/>
          </p:cNvSpPr>
          <p:nvPr>
            <p:ph type="pic" idx="2"/>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9" name="Google Shape;69;p10"/>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375"/>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4pPr>
            <a:lvl5pPr marL="2286000" marR="0" lvl="4"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p:nvPr/>
        </p:nvSpPr>
        <p:spPr>
          <a:xfrm>
            <a:off x="468313" y="333375"/>
            <a:ext cx="8286750" cy="5354638"/>
          </a:xfrm>
          <a:prstGeom prst="rect">
            <a:avLst/>
          </a:prstGeom>
          <a:solidFill>
            <a:srgbClr val="FFD966"/>
          </a:solidFill>
          <a:ln>
            <a:noFill/>
          </a:ln>
          <a:effectLst>
            <a:outerShdw blurRad="50800" dist="50800" dir="5400000" algn="ctr" rotWithShape="0">
              <a:srgbClr val="E1EFD8"/>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xmlns:a="http://schemas.openxmlformats.org/drawingml/2006/main" marL="0" marR="0" lvl="0" indent="0" algn="ctr" rtl="0">
              <a:spcBef>
                <a:spcPts val="0"/>
              </a:spcBef>
              <a:spcAft>
                <a:spcPts val="0"/>
              </a:spcAft>
              <a:buNone/>
            </a:pPr>
            <a:r xmlns:a="http://schemas.openxmlformats.org/drawingml/2006/main">
              <a:rPr lang="en" sz="3200" b="0" i="0" u="none" strike="noStrike" cap="none">
                <a:solidFill>
                  <a:schemeClr val="dk1"/>
                </a:solidFill>
                <a:latin typeface="Calibri"/>
                <a:ea typeface="Calibri"/>
                <a:cs typeface="Calibri"/>
                <a:sym typeface="Calibri"/>
              </a:rPr>
              <a:t>Unit 5 </a:t>
            </a:r>
            <a:r xmlns:a="http://schemas.openxmlformats.org/drawingml/2006/main">
              <a:rPr lang="en" sz="4400" b="0" i="0" u="none" strike="noStrike" cap="none">
                <a:solidFill>
                  <a:schemeClr val="dk1"/>
                </a:solidFill>
                <a:latin typeface="Calibri"/>
                <a:ea typeface="Calibri"/>
                <a:cs typeface="Calibri"/>
                <a:sym typeface="Calibri"/>
              </a:rPr>
              <a:t>:</a:t>
            </a:r>
            <a:endParaRPr xmlns:a="http://schemas.openxmlformats.org/drawingml/2006/main"/>
          </a:p>
          <a:p>
            <a:pPr xmlns:a="http://schemas.openxmlformats.org/drawingml/2006/main" marL="0" marR="0" lvl="0" indent="0" algn="ctr" rtl="0">
              <a:spcBef>
                <a:spcPts val="0"/>
              </a:spcBef>
              <a:spcAft>
                <a:spcPts val="0"/>
              </a:spcAft>
              <a:buNone/>
            </a:pPr>
            <a:r xmlns:a="http://schemas.openxmlformats.org/drawingml/2006/main">
              <a:rPr lang="en" sz="3200" b="1" i="0" u="none" strike="noStrike" cap="none">
                <a:solidFill>
                  <a:schemeClr val="dk1"/>
                </a:solidFill>
                <a:latin typeface="Calibri"/>
                <a:ea typeface="Calibri"/>
                <a:cs typeface="Calibri"/>
                <a:sym typeface="Calibri"/>
              </a:rPr>
              <a:t>Making inquiries</a:t>
            </a:r>
            <a:endParaRPr xmlns:a="http://schemas.openxmlformats.org/drawingml/2006/main"/>
          </a:p>
          <a:p>
            <a:pPr xmlns:a="http://schemas.openxmlformats.org/drawingml/2006/main" marL="0" marR="0" lvl="0" indent="0" algn="ctr" rtl="0">
              <a:spcBef>
                <a:spcPts val="0"/>
              </a:spcBef>
              <a:spcAft>
                <a:spcPts val="0"/>
              </a:spcAft>
              <a:buNone/>
            </a:pPr>
            <a:r xmlns:a="http://schemas.openxmlformats.org/drawingml/2006/main">
              <a:rPr lang="en" sz="3200" b="1" i="0" u="none" strike="noStrike" cap="none">
                <a:solidFill>
                  <a:schemeClr val="dk1"/>
                </a:solidFill>
                <a:latin typeface="Calibri"/>
                <a:ea typeface="Calibri"/>
                <a:cs typeface="Calibri"/>
                <a:sym typeface="Calibri"/>
              </a:rPr>
              <a:t>Session 2</a:t>
            </a:r>
            <a:endParaRPr xmlns:a="http://schemas.openxmlformats.org/drawingml/2006/main"/>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89" name="Google Shape;89;p13"/>
          <p:cNvSpPr/>
          <p:nvPr/>
        </p:nvSpPr>
        <p:spPr>
          <a:xfrm>
            <a:off x="611188" y="839788"/>
            <a:ext cx="8001000" cy="2428875"/>
          </a:xfrm>
          <a:prstGeom prst="roundRect">
            <a:avLst>
              <a:gd name="adj" fmla="val 16667"/>
            </a:avLst>
          </a:prstGeom>
          <a:solidFill>
            <a:srgbClr val="2F549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xmlns:a="http://schemas.openxmlformats.org/drawingml/2006/main" marL="0" marR="0" lvl="0" indent="0" algn="ctr" rtl="0">
              <a:spcBef>
                <a:spcPts val="0"/>
              </a:spcBef>
              <a:spcAft>
                <a:spcPts val="0"/>
              </a:spcAft>
              <a:buNone/>
            </a:pPr>
            <a:r xmlns:a="http://schemas.openxmlformats.org/drawingml/2006/main">
              <a:rPr lang="en" sz="3600" b="1" i="0" u="none" strike="noStrike" cap="none">
                <a:solidFill>
                  <a:schemeClr val="dk1"/>
                </a:solidFill>
                <a:latin typeface="Calibri"/>
                <a:ea typeface="Calibri"/>
                <a:cs typeface="Calibri"/>
                <a:sym typeface="Calibri"/>
              </a:rPr>
              <a:t>Databases</a:t>
            </a:r>
            <a:endParaRPr xmlns:a="http://schemas.openxmlformats.org/drawingml/2006/main" sz="3200" b="1" i="0" u="none" strike="noStrike" cap="none">
              <a:solidFill>
                <a:schemeClr val="dk1"/>
              </a:solidFill>
              <a:latin typeface="Calibri"/>
              <a:ea typeface="Calibri"/>
              <a:cs typeface="Calibri"/>
              <a:sym typeface="Calibri"/>
            </a:endParaRPr>
          </a:p>
        </p:txBody>
      </p:sp>
      <p:sp>
        <p:nvSpPr>
          <p:cNvPr id="90" name="Google Shape;90;p1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1</a:t>
            </a:fld>
            <a:endParaRPr sz="2800" b="0" i="0" u="none" strike="noStrike" cap="none">
              <a:solidFill>
                <a:srgbClr val="898989"/>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2"/>
          <p:cNvSpPr txBox="1"/>
          <p:nvPr/>
        </p:nvSpPr>
        <p:spPr>
          <a:xfrm>
            <a:off x="250825" y="207963"/>
            <a:ext cx="4897438" cy="416011"/>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None/>
            </a:pPr>
            <a:r xmlns:a="http://schemas.openxmlformats.org/drawingml/2006/main">
              <a:rPr lang="en" sz="1600" b="1" i="0" u="none" strike="noStrike" cap="none">
                <a:solidFill>
                  <a:srgbClr val="11151A"/>
                </a:solidFill>
                <a:latin typeface="Arial"/>
                <a:ea typeface="Arial"/>
                <a:cs typeface="Arial"/>
                <a:sym typeface="Arial"/>
              </a:rPr>
              <a:t>Cartesian product</a:t>
            </a:r>
            <a:endParaRPr xmlns:a="http://schemas.openxmlformats.org/drawingml/2006/main"/>
          </a:p>
        </p:txBody>
      </p:sp>
      <p:sp>
        <p:nvSpPr>
          <p:cNvPr id="185" name="Google Shape;185;p22"/>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86" name="Google Shape;186;p2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10</a:t>
            </a:fld>
            <a:endParaRPr sz="2800" b="0" i="0" u="none" strike="noStrike" cap="none">
              <a:solidFill>
                <a:srgbClr val="898989"/>
              </a:solidFill>
              <a:latin typeface="Calibri"/>
              <a:ea typeface="Calibri"/>
              <a:cs typeface="Calibri"/>
              <a:sym typeface="Calibri"/>
            </a:endParaRPr>
          </a:p>
        </p:txBody>
      </p:sp>
      <p:sp>
        <p:nvSpPr>
          <p:cNvPr id="187" name="Google Shape;187;p22"/>
          <p:cNvSpPr txBox="1"/>
          <p:nvPr/>
        </p:nvSpPr>
        <p:spPr>
          <a:xfrm>
            <a:off x="576263" y="1196975"/>
            <a:ext cx="7991475" cy="4801314"/>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spcBef>
                <a:spcPts val="0"/>
              </a:spcBef>
              <a:spcAft>
                <a:spcPts val="0"/>
              </a:spcAft>
              <a:buNone/>
            </a:pPr>
            <a:r xmlns:a="http://schemas.openxmlformats.org/drawingml/2006/main">
              <a:rPr lang="en" sz="1800" b="1" i="1" u="none" strike="noStrike" cap="none">
                <a:solidFill>
                  <a:schemeClr val="dk1"/>
                </a:solidFill>
                <a:latin typeface="Calibri"/>
                <a:ea typeface="Calibri"/>
                <a:cs typeface="Calibri"/>
                <a:sym typeface="Calibri"/>
              </a:rPr>
              <a:t>Example: In an NBA database we have a teams table. In the teams table, among other data, you have the name of the team and the division in which it participates. Obtain all possible confrontations or matches between teams in the central division. The teams table will have to be combined with itself, preventing the home and visitor teams from being the same.</a:t>
            </a:r>
            <a:endParaRPr xmlns:a="http://schemas.openxmlformats.org/drawingml/2006/main"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chemeClr val="dk1"/>
                </a:solidFill>
                <a:latin typeface="Calibri"/>
                <a:ea typeface="Calibri"/>
                <a:cs typeface="Calibri"/>
                <a:sym typeface="Calibri"/>
              </a:rPr>
              <a:t>SELECT a.local AS name,b.visitor AS name FROM AS teams a, AS teams b WHERE a.division='central' AND b.division='central' AND a.name &lt;&gt; b.name;</a:t>
            </a:r>
            <a:endParaRPr xmlns:a="http://schemas.openxmlformats.org/drawingml/2006/main"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1"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chemeClr val="dk1"/>
                </a:solidFill>
                <a:latin typeface="Calibri"/>
                <a:ea typeface="Calibri"/>
                <a:cs typeface="Calibri"/>
                <a:sym typeface="Calibri"/>
              </a:rPr>
              <a:t> </a:t>
            </a:r>
            <a:endParaRPr xmlns:a="http://schemas.openxmlformats.org/drawingml/2006/main"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88" name="Google Shape;188;p22"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89" name="Google Shape;189;p22"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pic>
        <p:nvPicPr>
          <p:cNvPr id="190" name="Google Shape;190;p22"/>
          <p:cNvPicPr preferRelativeResize="0"/>
          <p:nvPr/>
        </p:nvPicPr>
        <p:blipFill rotWithShape="1">
          <a:blip r:embed="rId3">
            <a:alphaModFix/>
          </a:blip>
          <a:srcRect/>
          <a:stretch/>
        </p:blipFill>
        <p:spPr>
          <a:xfrm>
            <a:off x="3635896" y="4005064"/>
            <a:ext cx="1240155" cy="211836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3"/>
          <p:cNvSpPr txBox="1"/>
          <p:nvPr/>
        </p:nvSpPr>
        <p:spPr>
          <a:xfrm>
            <a:off x="250825" y="207963"/>
            <a:ext cx="4897438" cy="416011"/>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None/>
            </a:pPr>
            <a:r xmlns:a="http://schemas.openxmlformats.org/drawingml/2006/main">
              <a:rPr lang="en" sz="1600" b="1" i="0" u="none" strike="noStrike" cap="none">
                <a:solidFill>
                  <a:srgbClr val="11151A"/>
                </a:solidFill>
                <a:latin typeface="Arial"/>
                <a:ea typeface="Arial"/>
                <a:cs typeface="Arial"/>
                <a:sym typeface="Arial"/>
              </a:rPr>
              <a:t>Cartesian product</a:t>
            </a:r>
            <a:endParaRPr xmlns:a="http://schemas.openxmlformats.org/drawingml/2006/main"/>
          </a:p>
        </p:txBody>
      </p:sp>
      <p:sp>
        <p:nvSpPr>
          <p:cNvPr id="196" name="Google Shape;196;p23"/>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97" name="Google Shape;197;p2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11</a:t>
            </a:fld>
            <a:endParaRPr sz="2800" b="0" i="0" u="none" strike="noStrike" cap="none">
              <a:solidFill>
                <a:srgbClr val="898989"/>
              </a:solidFill>
              <a:latin typeface="Calibri"/>
              <a:ea typeface="Calibri"/>
              <a:cs typeface="Calibri"/>
              <a:sym typeface="Calibri"/>
            </a:endParaRPr>
          </a:p>
        </p:txBody>
      </p:sp>
      <p:sp>
        <p:nvSpPr>
          <p:cNvPr id="198" name="Google Shape;198;p23"/>
          <p:cNvSpPr txBox="1"/>
          <p:nvPr/>
        </p:nvSpPr>
        <p:spPr>
          <a:xfrm>
            <a:off x="576262" y="1124744"/>
            <a:ext cx="7991475" cy="4801314"/>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spcBef>
                <a:spcPts val="0"/>
              </a:spcBef>
              <a:spcAft>
                <a:spcPts val="0"/>
              </a:spcAft>
              <a:buNone/>
            </a:pPr>
            <a:r xmlns:a="http://schemas.openxmlformats.org/drawingml/2006/main">
              <a:rPr lang="en" sz="1800" b="1" i="1" u="none" strike="noStrike" cap="none">
                <a:solidFill>
                  <a:schemeClr val="dk1"/>
                </a:solidFill>
                <a:latin typeface="Calibri"/>
                <a:ea typeface="Calibri"/>
                <a:cs typeface="Calibri"/>
                <a:sym typeface="Calibri"/>
              </a:rPr>
              <a:t>IMPORTANT:</a:t>
            </a:r>
            <a:endParaRPr xmlns:a="http://schemas.openxmlformats.org/drawingml/2006/main"/>
          </a:p>
          <a:p>
            <a:pPr marL="0" marR="0" lvl="0" indent="0" algn="l" rtl="0">
              <a:spcBef>
                <a:spcPts val="0"/>
              </a:spcBef>
              <a:spcAft>
                <a:spcPts val="0"/>
              </a:spcAft>
              <a:buNone/>
            </a:pPr>
            <a:endParaRPr sz="1800" b="1" i="1"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rgbClr val="FF0000"/>
                </a:solidFill>
                <a:latin typeface="Calibri"/>
                <a:ea typeface="Calibri"/>
                <a:cs typeface="Calibri"/>
                <a:sym typeface="Calibri"/>
              </a:rPr>
              <a:t>The Cartesian product should be avoided, as long as the query can be performed with another join operation, when the tables being joined have many rows.</a:t>
            </a:r>
            <a:endParaRPr xmlns:a="http://schemas.openxmlformats.org/drawingml/2006/main"/>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rgbClr val="FF0000"/>
                </a:solidFill>
                <a:latin typeface="Calibri"/>
                <a:ea typeface="Calibri"/>
                <a:cs typeface="Calibri"/>
                <a:sym typeface="Calibri"/>
              </a:rPr>
              <a:t>The join produces the product of the number of rows combined and that can be many, many rows (and many columns too). All of that is temporarily stored in RAM and takes up a lot of space.</a:t>
            </a:r>
            <a:endParaRPr xmlns:a="http://schemas.openxmlformats.org/drawingml/2006/main" sz="1800" b="1" i="1" u="none" strike="noStrike" cap="none">
              <a:solidFill>
                <a:srgbClr val="FF0000"/>
              </a:solidFill>
              <a:latin typeface="Calibri"/>
              <a:ea typeface="Calibri"/>
              <a:cs typeface="Calibri"/>
              <a:sym typeface="Calibri"/>
            </a:endParaRPr>
          </a:p>
          <a:p>
            <a:pPr marL="0" marR="0" lvl="0" indent="0" algn="l" rtl="0">
              <a:spcBef>
                <a:spcPts val="0"/>
              </a:spcBef>
              <a:spcAft>
                <a:spcPts val="0"/>
              </a:spcAft>
              <a:buNone/>
            </a:pPr>
            <a:endParaRPr sz="1800" b="1" i="1"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chemeClr val="dk1"/>
                </a:solidFill>
                <a:latin typeface="Calibri"/>
                <a:ea typeface="Calibri"/>
                <a:cs typeface="Calibri"/>
                <a:sym typeface="Calibri"/>
              </a:rPr>
              <a:t>The queries in the examples on slides </a:t>
            </a:r>
            <a:r xmlns:a="http://schemas.openxmlformats.org/drawingml/2006/main">
              <a:rPr lang="en" sz="1800" b="1">
                <a:solidFill>
                  <a:schemeClr val="dk1"/>
                </a:solidFill>
                <a:latin typeface="Calibri"/>
                <a:ea typeface="Calibri"/>
                <a:cs typeface="Calibri"/>
                <a:sym typeface="Calibri"/>
              </a:rPr>
              <a:t>7 </a:t>
            </a:r>
            <a:r xmlns:a="http://schemas.openxmlformats.org/drawingml/2006/main">
              <a:rPr lang="en" sz="1800" b="1" i="0" u="none" strike="noStrike" cap="none">
                <a:solidFill>
                  <a:schemeClr val="dk1"/>
                </a:solidFill>
                <a:latin typeface="Calibri"/>
                <a:ea typeface="Calibri"/>
                <a:cs typeface="Calibri"/>
                <a:sym typeface="Calibri"/>
              </a:rPr>
              <a:t>and 1 </a:t>
            </a:r>
            <a:r xmlns:a="http://schemas.openxmlformats.org/drawingml/2006/main">
              <a:rPr lang="en" sz="1800" b="1">
                <a:solidFill>
                  <a:schemeClr val="dk1"/>
                </a:solidFill>
                <a:latin typeface="Calibri"/>
                <a:ea typeface="Calibri"/>
                <a:cs typeface="Calibri"/>
                <a:sym typeface="Calibri"/>
              </a:rPr>
              <a:t>0 </a:t>
            </a:r>
            <a:r xmlns:a="http://schemas.openxmlformats.org/drawingml/2006/main">
              <a:rPr lang="en" sz="1800" b="1" i="0" u="none" strike="noStrike" cap="none">
                <a:solidFill>
                  <a:schemeClr val="dk1"/>
                </a:solidFill>
                <a:latin typeface="Calibri"/>
                <a:ea typeface="Calibri"/>
                <a:cs typeface="Calibri"/>
                <a:sym typeface="Calibri"/>
              </a:rPr>
              <a:t>are cases of good use of the Cartesian product since there we do want to combine all the rows of one table with all the rows of the other.</a:t>
            </a:r>
            <a:endParaRPr xmlns:a="http://schemas.openxmlformats.org/drawingml/2006/main"/>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0" i="0" u="none" strike="noStrike" cap="none">
                <a:solidFill>
                  <a:schemeClr val="dk1"/>
                </a:solidFill>
                <a:latin typeface="Calibri"/>
                <a:ea typeface="Calibri"/>
                <a:cs typeface="Calibri"/>
                <a:sym typeface="Calibri"/>
              </a:rPr>
              <a:t>However, the other examples in this section could be performed more optimally with other join operations.</a:t>
            </a:r>
            <a:endParaRPr xmlns:a="http://schemas.openxmlformats.org/drawingml/2006/main"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99" name="Google Shape;199;p23"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00" name="Google Shape;200;p23"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p:nvPr/>
        </p:nvSpPr>
        <p:spPr>
          <a:xfrm>
            <a:off x="250825" y="207963"/>
            <a:ext cx="4897438" cy="416011"/>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None/>
            </a:pPr>
            <a:r xmlns:a="http://schemas.openxmlformats.org/drawingml/2006/main">
              <a:rPr lang="en" sz="1600" b="1" i="0" u="none" strike="noStrike" cap="none">
                <a:solidFill>
                  <a:srgbClr val="11151A"/>
                </a:solidFill>
                <a:latin typeface="Arial"/>
                <a:ea typeface="Arial"/>
                <a:cs typeface="Arial"/>
                <a:sym typeface="Arial"/>
              </a:rPr>
              <a:t>Cartesian product</a:t>
            </a:r>
            <a:endParaRPr xmlns:a="http://schemas.openxmlformats.org/drawingml/2006/main"/>
          </a:p>
        </p:txBody>
      </p:sp>
      <p:sp>
        <p:nvSpPr>
          <p:cNvPr id="96" name="Google Shape;96;p14"/>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97" name="Google Shape;97;p1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2</a:t>
            </a:fld>
            <a:endParaRPr sz="2800" b="0" i="0" u="none" strike="noStrike" cap="none">
              <a:solidFill>
                <a:srgbClr val="898989"/>
              </a:solidFill>
              <a:latin typeface="Calibri"/>
              <a:ea typeface="Calibri"/>
              <a:cs typeface="Calibri"/>
              <a:sym typeface="Calibri"/>
            </a:endParaRPr>
          </a:p>
        </p:txBody>
      </p:sp>
      <p:sp>
        <p:nvSpPr>
          <p:cNvPr id="98" name="Google Shape;98;p14"/>
          <p:cNvSpPr txBox="1"/>
          <p:nvPr/>
        </p:nvSpPr>
        <p:spPr>
          <a:xfrm>
            <a:off x="576263" y="1196975"/>
            <a:ext cx="7991475" cy="2585323"/>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spcBef>
                <a:spcPts val="0"/>
              </a:spcBef>
              <a:spcAft>
                <a:spcPts val="0"/>
              </a:spcAft>
              <a:buNone/>
            </a:pPr>
            <a:r xmlns:a="http://schemas.openxmlformats.org/drawingml/2006/main">
              <a:rPr lang="en" sz="1800" b="0" i="0" u="none" strike="noStrike" cap="none">
                <a:solidFill>
                  <a:schemeClr val="dk1"/>
                </a:solidFill>
                <a:latin typeface="Calibri"/>
                <a:ea typeface="Calibri"/>
                <a:cs typeface="Calibri"/>
                <a:sym typeface="Calibri"/>
              </a:rPr>
              <a:t>The Cartesian product of two tables allows us to obtain a table with the columns of the first table and the columns of the second table (even if they have the same names).</a:t>
            </a:r>
            <a:endParaRPr xmlns:a="http://schemas.openxmlformats.org/drawingml/2006/main"/>
          </a:p>
          <a:p>
            <a:pPr xmlns:a="http://schemas.openxmlformats.org/drawingml/2006/main" marL="0" marR="0" lvl="0" indent="0" algn="l" rtl="0">
              <a:spcBef>
                <a:spcPts val="0"/>
              </a:spcBef>
              <a:spcAft>
                <a:spcPts val="0"/>
              </a:spcAft>
              <a:buNone/>
            </a:pPr>
            <a:r xmlns:a="http://schemas.openxmlformats.org/drawingml/2006/main">
              <a:rPr lang="en" sz="1800" b="0" i="0" u="none" strike="noStrike" cap="none">
                <a:solidFill>
                  <a:schemeClr val="dk1"/>
                </a:solidFill>
                <a:latin typeface="Calibri"/>
                <a:ea typeface="Calibri"/>
                <a:cs typeface="Calibri"/>
                <a:sym typeface="Calibri"/>
              </a:rPr>
              <a:t>The rows of the resulting results sheet are all possible combinations between rows from the first table and rows from the second table. Thus, if one table has 6 rows and the other has 8, the result of the Cartesian product is a table of 48 rows. But if a table has 6,000 rows and another 8,000, a table of 48 million rows is created in memory, each containing several bytes. This means creating a lot of memory space and can be a SERIOUS PROBLEM.</a:t>
            </a:r>
            <a:endParaRPr xmlns:a="http://schemas.openxmlformats.org/drawingml/2006/main" sz="1800" b="0" i="0" u="none" strike="noStrike" cap="none">
              <a:solidFill>
                <a:schemeClr val="dk1"/>
              </a:solidFill>
              <a:latin typeface="Calibri"/>
              <a:ea typeface="Calibri"/>
              <a:cs typeface="Calibri"/>
              <a:sym typeface="Calibri"/>
            </a:endParaRPr>
          </a:p>
        </p:txBody>
      </p:sp>
      <p:sp>
        <p:nvSpPr>
          <p:cNvPr id="99" name="Google Shape;99;p14"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00" name="Google Shape;100;p14"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pic>
        <p:nvPicPr>
          <p:cNvPr id="101" name="Google Shape;101;p14" descr="http://3.bp.blogspot.com/-ZSPJdlgzIdk/TjWoqNQC-DI/AAAAAAAAACg/T8Xv0CehuG0/s1600/ejemplo_composicion.gif"/>
          <p:cNvPicPr preferRelativeResize="0"/>
          <p:nvPr/>
        </p:nvPicPr>
        <p:blipFill rotWithShape="1">
          <a:blip r:embed="rId3">
            <a:alphaModFix/>
          </a:blip>
          <a:srcRect/>
          <a:stretch/>
        </p:blipFill>
        <p:spPr>
          <a:xfrm>
            <a:off x="2267744" y="3924103"/>
            <a:ext cx="3672408" cy="270448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5"/>
          <p:cNvSpPr txBox="1"/>
          <p:nvPr/>
        </p:nvSpPr>
        <p:spPr>
          <a:xfrm>
            <a:off x="250825" y="207963"/>
            <a:ext cx="4897438" cy="416011"/>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None/>
            </a:pPr>
            <a:r xmlns:a="http://schemas.openxmlformats.org/drawingml/2006/main">
              <a:rPr lang="en" sz="1600" b="1" i="0" u="none" strike="noStrike" cap="none">
                <a:solidFill>
                  <a:srgbClr val="11151A"/>
                </a:solidFill>
                <a:latin typeface="Arial"/>
                <a:ea typeface="Arial"/>
                <a:cs typeface="Arial"/>
                <a:sym typeface="Arial"/>
              </a:rPr>
              <a:t>Cartesian product</a:t>
            </a:r>
            <a:endParaRPr xmlns:a="http://schemas.openxmlformats.org/drawingml/2006/main"/>
          </a:p>
        </p:txBody>
      </p:sp>
      <p:sp>
        <p:nvSpPr>
          <p:cNvPr id="107" name="Google Shape;107;p15"/>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08" name="Google Shape;108;p1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3</a:t>
            </a:fld>
            <a:endParaRPr sz="2800" b="0" i="0" u="none" strike="noStrike" cap="none">
              <a:solidFill>
                <a:srgbClr val="898989"/>
              </a:solidFill>
              <a:latin typeface="Calibri"/>
              <a:ea typeface="Calibri"/>
              <a:cs typeface="Calibri"/>
              <a:sym typeface="Calibri"/>
            </a:endParaRPr>
          </a:p>
        </p:txBody>
      </p:sp>
      <p:sp>
        <p:nvSpPr>
          <p:cNvPr id="109" name="Google Shape;109;p15"/>
          <p:cNvSpPr txBox="1"/>
          <p:nvPr/>
        </p:nvSpPr>
        <p:spPr>
          <a:xfrm>
            <a:off x="576263" y="1196975"/>
            <a:ext cx="7991475" cy="3139321"/>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spcBef>
                <a:spcPts val="0"/>
              </a:spcBef>
              <a:spcAft>
                <a:spcPts val="0"/>
              </a:spcAft>
              <a:buNone/>
            </a:pPr>
            <a:r xmlns:a="http://schemas.openxmlformats.org/drawingml/2006/main">
              <a:rPr lang="en" sz="1800" b="0" i="0" u="none" strike="noStrike" cap="none">
                <a:solidFill>
                  <a:schemeClr val="dk1"/>
                </a:solidFill>
                <a:latin typeface="Calibri"/>
                <a:ea typeface="Calibri"/>
                <a:cs typeface="Calibri"/>
                <a:sym typeface="Calibri"/>
              </a:rPr>
              <a:t>To obtain the total Cartesian product between two tables, write * (all columns) after SELECT and the names of the two tables separated with a comma after FROM. It is not very normal to have to obtain the total Cartesian product between two or more tables. The normal thing is that we apply conditions to the result of a Cartesian product to extract the combined data we want.</a:t>
            </a:r>
            <a:endParaRPr xmlns:a="http://schemas.openxmlformats.org/drawingml/2006/main"/>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0" i="0" u="none" strike="noStrike" cap="none">
                <a:solidFill>
                  <a:schemeClr val="dk1"/>
                </a:solidFill>
                <a:latin typeface="Calibri"/>
                <a:ea typeface="Calibri"/>
                <a:cs typeface="Calibri"/>
                <a:sym typeface="Calibri"/>
              </a:rPr>
              <a:t>For example, if we execute:</a:t>
            </a:r>
            <a:endParaRPr xmlns:a="http://schemas.openxmlformats.org/drawingml/2006/main"/>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chemeClr val="dk1"/>
                </a:solidFill>
                <a:latin typeface="Calibri"/>
                <a:ea typeface="Calibri"/>
                <a:cs typeface="Calibri"/>
                <a:sym typeface="Calibri"/>
              </a:rPr>
              <a:t>SELECT * FROM cars,contracts;</a:t>
            </a:r>
            <a:endParaRPr xmlns:a="http://schemas.openxmlformats.org/drawingml/2006/main"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10" name="Google Shape;110;p15"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11" name="Google Shape;111;p15"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pic>
        <p:nvPicPr>
          <p:cNvPr id="112" name="Google Shape;112;p15"/>
          <p:cNvPicPr preferRelativeResize="0"/>
          <p:nvPr/>
        </p:nvPicPr>
        <p:blipFill rotWithShape="1">
          <a:blip r:embed="rId3">
            <a:alphaModFix/>
          </a:blip>
          <a:srcRect/>
          <a:stretch/>
        </p:blipFill>
        <p:spPr>
          <a:xfrm>
            <a:off x="1259632" y="4113410"/>
            <a:ext cx="6768752" cy="248394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6"/>
          <p:cNvSpPr txBox="1"/>
          <p:nvPr/>
        </p:nvSpPr>
        <p:spPr>
          <a:xfrm>
            <a:off x="250825" y="207963"/>
            <a:ext cx="4897438" cy="416011"/>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None/>
            </a:pPr>
            <a:r xmlns:a="http://schemas.openxmlformats.org/drawingml/2006/main">
              <a:rPr lang="en" sz="1600" b="1" i="0" u="none" strike="noStrike" cap="none">
                <a:solidFill>
                  <a:srgbClr val="11151A"/>
                </a:solidFill>
                <a:latin typeface="Arial"/>
                <a:ea typeface="Arial"/>
                <a:cs typeface="Arial"/>
                <a:sym typeface="Arial"/>
              </a:rPr>
              <a:t>Cartesian product</a:t>
            </a:r>
            <a:endParaRPr xmlns:a="http://schemas.openxmlformats.org/drawingml/2006/main"/>
          </a:p>
        </p:txBody>
      </p:sp>
      <p:sp>
        <p:nvSpPr>
          <p:cNvPr id="118" name="Google Shape;118;p16"/>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19" name="Google Shape;119;p1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4</a:t>
            </a:fld>
            <a:endParaRPr sz="2800" b="0" i="0" u="none" strike="noStrike" cap="none">
              <a:solidFill>
                <a:srgbClr val="898989"/>
              </a:solidFill>
              <a:latin typeface="Calibri"/>
              <a:ea typeface="Calibri"/>
              <a:cs typeface="Calibri"/>
              <a:sym typeface="Calibri"/>
            </a:endParaRPr>
          </a:p>
        </p:txBody>
      </p:sp>
      <p:sp>
        <p:nvSpPr>
          <p:cNvPr id="120" name="Google Shape;120;p16"/>
          <p:cNvSpPr txBox="1"/>
          <p:nvPr/>
        </p:nvSpPr>
        <p:spPr>
          <a:xfrm>
            <a:off x="576263" y="1196975"/>
            <a:ext cx="7991475" cy="575542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chemeClr val="dk1"/>
                </a:solidFill>
                <a:latin typeface="Calibri"/>
                <a:ea typeface="Calibri"/>
                <a:cs typeface="Calibri"/>
                <a:sym typeface="Calibri"/>
              </a:rPr>
              <a:t> </a:t>
            </a:r>
            <a:endParaRPr xmlns:a="http://schemas.openxmlformats.org/drawingml/2006/main"/>
          </a:p>
          <a:p>
            <a:pPr xmlns:a="http://schemas.openxmlformats.org/drawingml/2006/main" marL="0" marR="0" lvl="0" indent="0" algn="l" rtl="0">
              <a:spcBef>
                <a:spcPts val="0"/>
              </a:spcBef>
              <a:spcAft>
                <a:spcPts val="0"/>
              </a:spcAft>
              <a:buNone/>
            </a:pPr>
            <a:r xmlns:a="http://schemas.openxmlformats.org/drawingml/2006/main">
              <a:rPr lang="en" sz="1600" b="0" i="0" u="none" strike="noStrike" cap="none">
                <a:solidFill>
                  <a:schemeClr val="dk1"/>
                </a:solidFill>
                <a:latin typeface="Calibri"/>
                <a:ea typeface="Calibri"/>
                <a:cs typeface="Calibri"/>
                <a:sym typeface="Calibri"/>
              </a:rPr>
              <a:t>We see that in the result we see multiple rows for contract 1. We see that this contract corresponds to the registration number 12434JMY. But that contract has been combined with each of the cars, that is, it has been combined with cars with license plates other than those on the contract. The logical thing is that, for each contract, we relate the contract with the data of the corresponding car. This must be done with a WHERE condition.</a:t>
            </a:r>
            <a:endParaRPr xmlns:a="http://schemas.openxmlformats.org/drawingml/2006/main"/>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chemeClr val="dk1"/>
                </a:solidFill>
                <a:latin typeface="Calibri"/>
                <a:ea typeface="Calibri"/>
                <a:cs typeface="Calibri"/>
                <a:sym typeface="Calibri"/>
              </a:rPr>
              <a:t>SELECT * FROM automobiles,contracts WHERE automobiles.registration = contracts.registration;</a:t>
            </a:r>
            <a:endParaRPr xmlns:a="http://schemas.openxmlformats.org/drawingml/2006/main"/>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0" i="0" u="none" strike="noStrike" cap="none">
                <a:solidFill>
                  <a:schemeClr val="dk1"/>
                </a:solidFill>
                <a:latin typeface="Calibri"/>
                <a:ea typeface="Calibri"/>
                <a:cs typeface="Calibri"/>
                <a:sym typeface="Calibri"/>
              </a:rPr>
              <a:t>Although we now see a row for each contract in the result, an intermediate table with the complete Cartesian product has actually been created in memory.</a:t>
            </a:r>
            <a:endParaRPr xmlns:a="http://schemas.openxmlformats.org/drawingml/2006/main"/>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21" name="Google Shape;121;p16"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22" name="Google Shape;122;p16"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pic>
        <p:nvPicPr>
          <p:cNvPr id="123" name="Google Shape;123;p16"/>
          <p:cNvPicPr preferRelativeResize="0"/>
          <p:nvPr/>
        </p:nvPicPr>
        <p:blipFill rotWithShape="1">
          <a:blip r:embed="rId3">
            <a:alphaModFix/>
          </a:blip>
          <a:srcRect/>
          <a:stretch/>
        </p:blipFill>
        <p:spPr>
          <a:xfrm>
            <a:off x="717898" y="891152"/>
            <a:ext cx="6768752" cy="248394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7"/>
          <p:cNvSpPr txBox="1"/>
          <p:nvPr/>
        </p:nvSpPr>
        <p:spPr>
          <a:xfrm>
            <a:off x="250825" y="207963"/>
            <a:ext cx="4897438" cy="416011"/>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None/>
            </a:pPr>
            <a:r xmlns:a="http://schemas.openxmlformats.org/drawingml/2006/main">
              <a:rPr lang="en" sz="1600" b="1" i="0" u="none" strike="noStrike" cap="none">
                <a:solidFill>
                  <a:srgbClr val="11151A"/>
                </a:solidFill>
                <a:latin typeface="Arial"/>
                <a:ea typeface="Arial"/>
                <a:cs typeface="Arial"/>
                <a:sym typeface="Arial"/>
              </a:rPr>
              <a:t>Cartesian product</a:t>
            </a:r>
            <a:endParaRPr xmlns:a="http://schemas.openxmlformats.org/drawingml/2006/main"/>
          </a:p>
        </p:txBody>
      </p:sp>
      <p:sp>
        <p:nvSpPr>
          <p:cNvPr id="129" name="Google Shape;129;p17"/>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30" name="Google Shape;130;p1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5</a:t>
            </a:fld>
            <a:endParaRPr sz="2800" b="0" i="0" u="none" strike="noStrike" cap="none">
              <a:solidFill>
                <a:srgbClr val="898989"/>
              </a:solidFill>
              <a:latin typeface="Calibri"/>
              <a:ea typeface="Calibri"/>
              <a:cs typeface="Calibri"/>
              <a:sym typeface="Calibri"/>
            </a:endParaRPr>
          </a:p>
        </p:txBody>
      </p:sp>
      <p:sp>
        <p:nvSpPr>
          <p:cNvPr id="131" name="Google Shape;131;p17"/>
          <p:cNvSpPr txBox="1"/>
          <p:nvPr/>
        </p:nvSpPr>
        <p:spPr>
          <a:xfrm>
            <a:off x="576263" y="1196975"/>
            <a:ext cx="7991475" cy="5078313"/>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spcBef>
                <a:spcPts val="0"/>
              </a:spcBef>
              <a:spcAft>
                <a:spcPts val="0"/>
              </a:spcAft>
              <a:buNone/>
            </a:pPr>
            <a:r xmlns:a="http://schemas.openxmlformats.org/drawingml/2006/main">
              <a:rPr lang="en" sz="1800" b="0" i="0" u="none" strike="noStrike" cap="none">
                <a:solidFill>
                  <a:schemeClr val="dk1"/>
                </a:solidFill>
                <a:latin typeface="Calibri"/>
                <a:ea typeface="Calibri"/>
                <a:cs typeface="Calibri"/>
                <a:sym typeface="Calibri"/>
              </a:rPr>
              <a:t>We are going to see several examples in which queries are made in which the Cartesian product can be used. The Cartesian product combination is applied and WHERE selection conditions are established and the columns or expressions that you want to consult are indicated.</a:t>
            </a:r>
            <a:endParaRPr xmlns:a="http://schemas.openxmlformats.org/drawingml/2006/main"/>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1" u="none" strike="noStrike" cap="none">
                <a:solidFill>
                  <a:schemeClr val="dk1"/>
                </a:solidFill>
                <a:latin typeface="Calibri"/>
                <a:ea typeface="Calibri"/>
                <a:cs typeface="Calibri"/>
                <a:sym typeface="Calibri"/>
              </a:rPr>
              <a:t>Example: Obtain the license plate, make, model, start date and end date of contract number 1 </a:t>
            </a:r>
            <a:r xmlns:a="http://schemas.openxmlformats.org/drawingml/2006/main">
              <a:rPr lang="en" sz="1800" b="0" i="0" u="none" strike="noStrike" cap="none">
                <a:solidFill>
                  <a:schemeClr val="dk1"/>
                </a:solidFill>
                <a:latin typeface="Calibri"/>
                <a:ea typeface="Calibri"/>
                <a:cs typeface="Calibri"/>
                <a:sym typeface="Calibri"/>
              </a:rPr>
              <a:t>(the WHERE condition will have to be established for the contract to be number 1 and for the car's license plate to match that of the contract).</a:t>
            </a:r>
            <a:endParaRPr xmlns:a="http://schemas.openxmlformats.org/drawingml/2006/main"/>
          </a:p>
          <a:p>
            <a:pPr marL="0" marR="0" lvl="0" indent="0" algn="l" rtl="0">
              <a:spcBef>
                <a:spcPts val="0"/>
              </a:spcBef>
              <a:spcAft>
                <a:spcPts val="0"/>
              </a:spcAft>
              <a:buNone/>
            </a:pPr>
            <a:endParaRPr sz="1800" b="1" i="1"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chemeClr val="dk1"/>
                </a:solidFill>
                <a:latin typeface="Calibri"/>
                <a:ea typeface="Calibri"/>
                <a:cs typeface="Calibri"/>
                <a:sym typeface="Calibri"/>
              </a:rPr>
              <a:t>SELECTcontratos.matricula ,brand,model,fini, </a:t>
            </a:r>
            <a:r xmlns:a="http://schemas.openxmlformats.org/drawingml/2006/main">
              <a:rPr lang="en" sz="1800" b="1" i="0" u="none" strike="noStrike" cap="none">
                <a:solidFill>
                  <a:srgbClr val="FF0000"/>
                </a:solidFill>
                <a:latin typeface="Calibri"/>
                <a:ea typeface="Calibri"/>
                <a:cs typeface="Calibri"/>
                <a:sym typeface="Calibri"/>
              </a:rPr>
              <a:t>ffin </a:t>
            </a:r>
            <a:r xmlns:a="http://schemas.openxmlformats.org/drawingml/2006/main">
              <a:rPr lang="en" sz="1800" b="1" i="0" u="none" strike="noStrike" cap="none">
                <a:solidFill>
                  <a:schemeClr val="dk1"/>
                </a:solidFill>
                <a:latin typeface="Calibri"/>
                <a:ea typeface="Calibri"/>
                <a:cs typeface="Calibri"/>
                <a:sym typeface="Calibri"/>
              </a:rPr>
              <a:t>FROM automobiles,contratos WHERE </a:t>
            </a:r>
            <a:r xmlns:a="http://schemas.openxmlformats.org/drawingml/2006/main">
              <a:rPr lang="en" sz="1800" b="1" i="0" u="none" strike="noStrike" cap="none">
                <a:solidFill>
                  <a:srgbClr val="FF0000"/>
                </a:solidFill>
                <a:latin typeface="Calibri"/>
                <a:ea typeface="Calibri"/>
                <a:cs typeface="Calibri"/>
                <a:sym typeface="Calibri"/>
              </a:rPr>
              <a:t>numcontrato=1 </a:t>
            </a:r>
            <a:r xmlns:a="http://schemas.openxmlformats.org/drawingml/2006/main">
              <a:rPr lang="en" sz="1800" b="1" i="0" u="none" strike="noStrike" cap="none">
                <a:solidFill>
                  <a:schemeClr val="dk1"/>
                </a:solidFill>
                <a:latin typeface="Calibri"/>
                <a:ea typeface="Calibri"/>
                <a:cs typeface="Calibri"/>
                <a:sym typeface="Calibri"/>
              </a:rPr>
              <a:t>ANDtrabajos.matricula </a:t>
            </a:r>
            <a:r xmlns:a="http://schemas.openxmlformats.org/drawingml/2006/main">
              <a:rPr lang="en" sz="1800" b="1" i="0" u="none" strike="noStrike" cap="none">
                <a:solidFill>
                  <a:srgbClr val="FF0000"/>
                </a:solidFill>
                <a:latin typeface="Calibri"/>
                <a:ea typeface="Calibri"/>
                <a:cs typeface="Calibri"/>
                <a:sym typeface="Calibri"/>
              </a:rPr>
              <a:t>=automoviles.matricula;</a:t>
            </a:r>
            <a:endParaRPr xmlns:a="http://schemas.openxmlformats.org/drawingml/2006/main"/>
          </a:p>
          <a:p>
            <a:pPr marL="0" marR="0" lvl="0" indent="0" algn="l" rtl="0">
              <a:spcBef>
                <a:spcPts val="0"/>
              </a:spcBef>
              <a:spcAft>
                <a:spcPts val="0"/>
              </a:spcAft>
              <a:buNone/>
            </a:pPr>
            <a:endParaRPr sz="1800" b="1" i="0" u="none" strike="noStrike" cap="none">
              <a:solidFill>
                <a:srgbClr val="FF0000"/>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rgbClr val="FF0000"/>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rgbClr val="FF0000"/>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rgbClr val="FF0000"/>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0" i="0" u="none" strike="noStrike" cap="none">
                <a:solidFill>
                  <a:schemeClr val="dk1"/>
                </a:solidFill>
                <a:latin typeface="Calibri"/>
                <a:ea typeface="Calibri"/>
                <a:cs typeface="Calibri"/>
                <a:sym typeface="Calibri"/>
              </a:rPr>
              <a:t>We see that the statement must use </a:t>
            </a:r>
            <a:r xmlns:a="http://schemas.openxmlformats.org/drawingml/2006/main">
              <a:rPr lang="en" sz="1800" b="1" i="0" u="none" strike="noStrike" cap="none">
                <a:solidFill>
                  <a:schemeClr val="dk1"/>
                </a:solidFill>
                <a:latin typeface="Calibri"/>
                <a:ea typeface="Calibri"/>
                <a:cs typeface="Calibri"/>
                <a:sym typeface="Calibri"/>
              </a:rPr>
              <a:t>table qualifiers </a:t>
            </a:r>
            <a:r xmlns:a="http://schemas.openxmlformats.org/drawingml/2006/main">
              <a:rPr lang="en" sz="1800" b="0" i="0" u="none" strike="noStrike" cap="none">
                <a:solidFill>
                  <a:schemeClr val="dk1"/>
                </a:solidFill>
                <a:latin typeface="Calibri"/>
                <a:ea typeface="Calibri"/>
                <a:cs typeface="Calibri"/>
                <a:sym typeface="Calibri"/>
              </a:rPr>
              <a:t>on columns that have the same name in both tables.</a:t>
            </a:r>
            <a:endParaRPr xmlns:a="http://schemas.openxmlformats.org/drawingml/2006/main"/>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32" name="Google Shape;132;p17"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33" name="Google Shape;133;p17"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pic>
        <p:nvPicPr>
          <p:cNvPr id="134" name="Google Shape;134;p17"/>
          <p:cNvPicPr preferRelativeResize="0"/>
          <p:nvPr/>
        </p:nvPicPr>
        <p:blipFill rotWithShape="1">
          <a:blip r:embed="rId3">
            <a:alphaModFix/>
          </a:blip>
          <a:srcRect/>
          <a:stretch/>
        </p:blipFill>
        <p:spPr>
          <a:xfrm>
            <a:off x="2051720" y="4581800"/>
            <a:ext cx="4536504" cy="60449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8"/>
          <p:cNvSpPr txBox="1"/>
          <p:nvPr/>
        </p:nvSpPr>
        <p:spPr>
          <a:xfrm>
            <a:off x="250825" y="207963"/>
            <a:ext cx="4897438" cy="416011"/>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None/>
            </a:pPr>
            <a:r xmlns:a="http://schemas.openxmlformats.org/drawingml/2006/main">
              <a:rPr lang="en" sz="1600" b="1" i="0" u="none" strike="noStrike" cap="none">
                <a:solidFill>
                  <a:srgbClr val="11151A"/>
                </a:solidFill>
                <a:latin typeface="Arial"/>
                <a:ea typeface="Arial"/>
                <a:cs typeface="Arial"/>
                <a:sym typeface="Arial"/>
              </a:rPr>
              <a:t>Cartesian product</a:t>
            </a:r>
            <a:endParaRPr xmlns:a="http://schemas.openxmlformats.org/drawingml/2006/main"/>
          </a:p>
        </p:txBody>
      </p:sp>
      <p:sp>
        <p:nvSpPr>
          <p:cNvPr id="140" name="Google Shape;140;p18"/>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41" name="Google Shape;141;p1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6</a:t>
            </a:fld>
            <a:endParaRPr sz="2800" b="0" i="0" u="none" strike="noStrike" cap="none">
              <a:solidFill>
                <a:srgbClr val="898989"/>
              </a:solidFill>
              <a:latin typeface="Calibri"/>
              <a:ea typeface="Calibri"/>
              <a:cs typeface="Calibri"/>
              <a:sym typeface="Calibri"/>
            </a:endParaRPr>
          </a:p>
        </p:txBody>
      </p:sp>
      <p:sp>
        <p:nvSpPr>
          <p:cNvPr id="142" name="Google Shape;142;p18"/>
          <p:cNvSpPr txBox="1"/>
          <p:nvPr/>
        </p:nvSpPr>
        <p:spPr>
          <a:xfrm>
            <a:off x="576263" y="1196975"/>
            <a:ext cx="7991475" cy="3970318"/>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spcBef>
                <a:spcPts val="0"/>
              </a:spcBef>
              <a:spcAft>
                <a:spcPts val="0"/>
              </a:spcAft>
              <a:buNone/>
            </a:pPr>
            <a:r xmlns:a="http://schemas.openxmlformats.org/drawingml/2006/main">
              <a:rPr lang="en" sz="1800" b="0" i="0" u="none" strike="noStrike" cap="none">
                <a:solidFill>
                  <a:schemeClr val="dk1"/>
                </a:solidFill>
                <a:latin typeface="Calibri"/>
                <a:ea typeface="Calibri"/>
                <a:cs typeface="Calibri"/>
                <a:sym typeface="Calibri"/>
              </a:rPr>
              <a:t>When combining tables it can sometimes be useful to rename them. For example, the instruction used on the previous slide:</a:t>
            </a:r>
            <a:endParaRPr xmlns:a="http://schemas.openxmlformats.org/drawingml/2006/main"/>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chemeClr val="dk1"/>
                </a:solidFill>
                <a:latin typeface="Calibri"/>
                <a:ea typeface="Calibri"/>
                <a:cs typeface="Calibri"/>
                <a:sym typeface="Calibri"/>
              </a:rPr>
              <a:t>SELECT contactors.matricula,brand,model,fini,ffin FROM automobiles,contratos WHERE numcontrato=1 ANDtrabajos.matricula=automoviles.matricula;</a:t>
            </a:r>
            <a:endParaRPr xmlns:a="http://schemas.openxmlformats.org/drawingml/2006/main"/>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0" i="0" u="none" strike="noStrike" cap="none">
                <a:solidFill>
                  <a:schemeClr val="dk1"/>
                </a:solidFill>
                <a:latin typeface="Calibri"/>
                <a:ea typeface="Calibri"/>
                <a:cs typeface="Calibri"/>
                <a:sym typeface="Calibri"/>
              </a:rPr>
              <a:t>It would be equivalent to this one that uses table renaming:</a:t>
            </a:r>
            <a:endParaRPr xmlns:a="http://schemas.openxmlformats.org/drawingml/2006/main"/>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rgbClr val="0000FF"/>
                </a:solidFill>
                <a:latin typeface="Calibri"/>
                <a:ea typeface="Calibri"/>
                <a:cs typeface="Calibri"/>
                <a:sym typeface="Calibri"/>
              </a:rPr>
              <a:t>SELECT c.registration,make,model,fini,ffin </a:t>
            </a:r>
            <a:r xmlns:a="http://schemas.openxmlformats.org/drawingml/2006/main">
              <a:rPr lang="en" sz="1800" b="1" i="0" u="none" strike="noStrike" cap="none">
                <a:solidFill>
                  <a:schemeClr val="dk1"/>
                </a:solidFill>
                <a:latin typeface="Calibri"/>
                <a:ea typeface="Calibri"/>
                <a:cs typeface="Calibri"/>
                <a:sym typeface="Calibri"/>
              </a:rPr>
              <a:t>FROM </a:t>
            </a:r>
            <a:r xmlns:a="http://schemas.openxmlformats.org/drawingml/2006/main">
              <a:rPr lang="en" sz="1800" b="1" i="0" u="none" strike="noStrike" cap="none">
                <a:solidFill>
                  <a:srgbClr val="38761D"/>
                </a:solidFill>
                <a:latin typeface="Calibri"/>
                <a:ea typeface="Calibri"/>
                <a:cs typeface="Calibri"/>
                <a:sym typeface="Calibri"/>
              </a:rPr>
              <a:t>automobiles AS a </a:t>
            </a:r>
            <a:r xmlns:a="http://schemas.openxmlformats.org/drawingml/2006/main">
              <a:rPr lang="en" sz="1800" b="1" i="0" u="none" strike="noStrike" cap="none">
                <a:solidFill>
                  <a:schemeClr val="dk1"/>
                </a:solidFill>
                <a:latin typeface="Calibri"/>
                <a:ea typeface="Calibri"/>
                <a:cs typeface="Calibri"/>
                <a:sym typeface="Calibri"/>
              </a:rPr>
              <a:t>, </a:t>
            </a:r>
            <a:r xmlns:a="http://schemas.openxmlformats.org/drawingml/2006/main">
              <a:rPr lang="en" sz="1800" b="1" i="0" u="none" strike="noStrike" cap="none">
                <a:solidFill>
                  <a:srgbClr val="FF9900"/>
                </a:solidFill>
                <a:latin typeface="Calibri"/>
                <a:ea typeface="Calibri"/>
                <a:cs typeface="Calibri"/>
                <a:sym typeface="Calibri"/>
              </a:rPr>
              <a:t>contracts AS c</a:t>
            </a:r>
            <a:r xmlns:a="http://schemas.openxmlformats.org/drawingml/2006/main">
              <a:rPr lang="en" sz="1800" b="1" i="0" u="none" strike="noStrike" cap="none">
                <a:solidFill>
                  <a:schemeClr val="dk1"/>
                </a:solidFill>
                <a:latin typeface="Calibri"/>
                <a:ea typeface="Calibri"/>
                <a:cs typeface="Calibri"/>
                <a:sym typeface="Calibri"/>
              </a:rPr>
              <a:t> </a:t>
            </a:r>
            <a:r xmlns:a="http://schemas.openxmlformats.org/drawingml/2006/main">
              <a:rPr lang="en" sz="1800" b="1" i="0" u="none" strike="noStrike" cap="none">
                <a:solidFill>
                  <a:schemeClr val="accent3"/>
                </a:solidFill>
                <a:latin typeface="Calibri"/>
                <a:ea typeface="Calibri"/>
                <a:cs typeface="Calibri"/>
                <a:sym typeface="Calibri"/>
              </a:rPr>
              <a:t>WHERE contractnum=1 AND c.registration=a.registration;</a:t>
            </a:r>
            <a:endParaRPr xmlns:a="http://schemas.openxmlformats.org/drawingml/2006/main" sz="1800" b="0" i="0" u="none" strike="noStrike" cap="none">
              <a:solidFill>
                <a:schemeClr val="accent3"/>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43" name="Google Shape;143;p18"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44" name="Google Shape;144;p18"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9"/>
          <p:cNvSpPr txBox="1"/>
          <p:nvPr/>
        </p:nvSpPr>
        <p:spPr>
          <a:xfrm>
            <a:off x="250825" y="207963"/>
            <a:ext cx="4897438" cy="416011"/>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None/>
            </a:pPr>
            <a:r xmlns:a="http://schemas.openxmlformats.org/drawingml/2006/main">
              <a:rPr lang="en" sz="1600" b="1" i="0" u="none" strike="noStrike" cap="none">
                <a:solidFill>
                  <a:srgbClr val="11151A"/>
                </a:solidFill>
                <a:latin typeface="Arial"/>
                <a:ea typeface="Arial"/>
                <a:cs typeface="Arial"/>
                <a:sym typeface="Arial"/>
              </a:rPr>
              <a:t>Cartesian product</a:t>
            </a:r>
            <a:endParaRPr xmlns:a="http://schemas.openxmlformats.org/drawingml/2006/main"/>
          </a:p>
        </p:txBody>
      </p:sp>
      <p:sp>
        <p:nvSpPr>
          <p:cNvPr id="150" name="Google Shape;150;p19"/>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51" name="Google Shape;151;p1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7</a:t>
            </a:fld>
            <a:endParaRPr sz="2800" b="0" i="0" u="none" strike="noStrike" cap="none">
              <a:solidFill>
                <a:srgbClr val="898989"/>
              </a:solidFill>
              <a:latin typeface="Calibri"/>
              <a:ea typeface="Calibri"/>
              <a:cs typeface="Calibri"/>
              <a:sym typeface="Calibri"/>
            </a:endParaRPr>
          </a:p>
        </p:txBody>
      </p:sp>
      <p:sp>
        <p:nvSpPr>
          <p:cNvPr id="152" name="Google Shape;152;p19"/>
          <p:cNvSpPr txBox="1"/>
          <p:nvPr/>
        </p:nvSpPr>
        <p:spPr>
          <a:xfrm>
            <a:off x="576262" y="908720"/>
            <a:ext cx="7991475" cy="3693319"/>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spcBef>
                <a:spcPts val="0"/>
              </a:spcBef>
              <a:spcAft>
                <a:spcPts val="0"/>
              </a:spcAft>
              <a:buNone/>
            </a:pPr>
            <a:r xmlns:a="http://schemas.openxmlformats.org/drawingml/2006/main">
              <a:rPr lang="en" sz="1800" b="1" i="1" u="none" strike="noStrike" cap="none">
                <a:solidFill>
                  <a:schemeClr val="dk1"/>
                </a:solidFill>
                <a:latin typeface="Calibri"/>
                <a:ea typeface="Calibri"/>
                <a:cs typeface="Calibri"/>
                <a:sym typeface="Calibri"/>
              </a:rPr>
              <a:t>Example: Assuming that we have in a database a table with the modules of a course and another table with the students of the course, perform a query that obtains all the possible combinations of codes or numbers of students with all the module codes of the course DAM1.</a:t>
            </a:r>
            <a:endParaRPr xmlns:a="http://schemas.openxmlformats.org/drawingml/2006/main"/>
          </a:p>
          <a:p>
            <a:pPr marL="0" marR="0" lvl="0" indent="0" algn="l" rtl="0">
              <a:spcBef>
                <a:spcPts val="0"/>
              </a:spcBef>
              <a:spcAft>
                <a:spcPts val="0"/>
              </a:spcAft>
              <a:buNone/>
            </a:pPr>
            <a:endParaRPr sz="1800" b="1" i="1"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chemeClr val="dk1"/>
                </a:solidFill>
                <a:latin typeface="Calibri"/>
                <a:ea typeface="Calibri"/>
                <a:cs typeface="Calibri"/>
                <a:sym typeface="Calibri"/>
              </a:rPr>
              <a:t>SELECT numalumn,modulecode FROM pupils,modules ORDER BY modulecode;</a:t>
            </a:r>
            <a:endParaRPr xmlns:a="http://schemas.openxmlformats.org/drawingml/2006/main" sz="1800" b="0"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chemeClr val="dk1"/>
                </a:solidFill>
                <a:latin typeface="Calibri"/>
                <a:ea typeface="Calibri"/>
                <a:cs typeface="Calibri"/>
                <a:sym typeface="Calibri"/>
              </a:rPr>
              <a:t> </a:t>
            </a:r>
            <a:endParaRPr xmlns:a="http://schemas.openxmlformats.org/drawingml/2006/main"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53" name="Google Shape;153;p19"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54" name="Google Shape;154;p19"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pic>
        <p:nvPicPr>
          <p:cNvPr id="155" name="Google Shape;155;p19"/>
          <p:cNvPicPr preferRelativeResize="0"/>
          <p:nvPr/>
        </p:nvPicPr>
        <p:blipFill rotWithShape="1">
          <a:blip r:embed="rId3">
            <a:alphaModFix/>
          </a:blip>
          <a:srcRect r="13897"/>
          <a:stretch/>
        </p:blipFill>
        <p:spPr>
          <a:xfrm>
            <a:off x="1203297" y="2244115"/>
            <a:ext cx="2576615" cy="735335"/>
          </a:xfrm>
          <a:prstGeom prst="rect">
            <a:avLst/>
          </a:prstGeom>
          <a:noFill/>
          <a:ln>
            <a:noFill/>
          </a:ln>
        </p:spPr>
      </p:pic>
      <p:pic>
        <p:nvPicPr>
          <p:cNvPr id="156" name="Google Shape;156;p19"/>
          <p:cNvPicPr preferRelativeResize="0"/>
          <p:nvPr/>
        </p:nvPicPr>
        <p:blipFill rotWithShape="1">
          <a:blip r:embed="rId4">
            <a:alphaModFix/>
          </a:blip>
          <a:srcRect r="16209"/>
          <a:stretch/>
        </p:blipFill>
        <p:spPr>
          <a:xfrm>
            <a:off x="5508104" y="1989978"/>
            <a:ext cx="2304256" cy="1243611"/>
          </a:xfrm>
          <a:prstGeom prst="rect">
            <a:avLst/>
          </a:prstGeom>
          <a:noFill/>
          <a:ln>
            <a:noFill/>
          </a:ln>
        </p:spPr>
      </p:pic>
      <p:pic>
        <p:nvPicPr>
          <p:cNvPr id="157" name="Google Shape;157;p19"/>
          <p:cNvPicPr preferRelativeResize="0"/>
          <p:nvPr/>
        </p:nvPicPr>
        <p:blipFill rotWithShape="1">
          <a:blip r:embed="rId5">
            <a:alphaModFix/>
          </a:blip>
          <a:srcRect/>
          <a:stretch/>
        </p:blipFill>
        <p:spPr>
          <a:xfrm>
            <a:off x="3635896" y="3830637"/>
            <a:ext cx="1762125" cy="2819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0"/>
          <p:cNvSpPr txBox="1"/>
          <p:nvPr/>
        </p:nvSpPr>
        <p:spPr>
          <a:xfrm>
            <a:off x="250825" y="207963"/>
            <a:ext cx="4897438" cy="416011"/>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None/>
            </a:pPr>
            <a:r xmlns:a="http://schemas.openxmlformats.org/drawingml/2006/main">
              <a:rPr lang="en" sz="1600" b="1" i="0" u="none" strike="noStrike" cap="none">
                <a:solidFill>
                  <a:srgbClr val="11151A"/>
                </a:solidFill>
                <a:latin typeface="Arial"/>
                <a:ea typeface="Arial"/>
                <a:cs typeface="Arial"/>
                <a:sym typeface="Arial"/>
              </a:rPr>
              <a:t>Cartesian product</a:t>
            </a:r>
            <a:endParaRPr xmlns:a="http://schemas.openxmlformats.org/drawingml/2006/main"/>
          </a:p>
        </p:txBody>
      </p:sp>
      <p:sp>
        <p:nvSpPr>
          <p:cNvPr id="163" name="Google Shape;163;p20"/>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64" name="Google Shape;164;p2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8</a:t>
            </a:fld>
            <a:endParaRPr sz="2800" b="0" i="0" u="none" strike="noStrike" cap="none">
              <a:solidFill>
                <a:srgbClr val="898989"/>
              </a:solidFill>
              <a:latin typeface="Calibri"/>
              <a:ea typeface="Calibri"/>
              <a:cs typeface="Calibri"/>
              <a:sym typeface="Calibri"/>
            </a:endParaRPr>
          </a:p>
        </p:txBody>
      </p:sp>
      <p:sp>
        <p:nvSpPr>
          <p:cNvPr id="165" name="Google Shape;165;p20"/>
          <p:cNvSpPr txBox="1"/>
          <p:nvPr/>
        </p:nvSpPr>
        <p:spPr>
          <a:xfrm>
            <a:off x="576263" y="1196975"/>
            <a:ext cx="7991475" cy="3139321"/>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spcBef>
                <a:spcPts val="0"/>
              </a:spcBef>
              <a:spcAft>
                <a:spcPts val="0"/>
              </a:spcAft>
              <a:buNone/>
            </a:pPr>
            <a:r xmlns:a="http://schemas.openxmlformats.org/drawingml/2006/main">
              <a:rPr lang="en" sz="1800" b="1" i="1" u="none" strike="noStrike" cap="none">
                <a:solidFill>
                  <a:schemeClr val="dk1"/>
                </a:solidFill>
                <a:latin typeface="Calibri"/>
                <a:ea typeface="Calibri"/>
                <a:cs typeface="Calibri"/>
                <a:sym typeface="Calibri"/>
              </a:rPr>
              <a:t>Example: In the rental database, obtain the make and model (without repeating) </a:t>
            </a:r>
            <a:r xmlns:a="http://schemas.openxmlformats.org/drawingml/2006/main">
              <a:rPr lang="en" sz="1800" b="1" i="0" u="none" strike="noStrike" cap="none">
                <a:solidFill>
                  <a:schemeClr val="dk1"/>
                </a:solidFill>
                <a:latin typeface="Calibri"/>
                <a:ea typeface="Calibri"/>
                <a:cs typeface="Calibri"/>
                <a:sym typeface="Calibri"/>
              </a:rPr>
              <a:t>of all the cars ever hired in December 2017.</a:t>
            </a:r>
            <a:endParaRPr xmlns:a="http://schemas.openxmlformats.org/drawingml/2006/main"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chemeClr val="dk1"/>
                </a:solidFill>
                <a:latin typeface="Calibri"/>
                <a:ea typeface="Calibri"/>
                <a:cs typeface="Calibri"/>
                <a:sym typeface="Calibri"/>
              </a:rPr>
              <a:t>SELECT DISTINCT make, model FROM automobiles, contracts WHERE automobiles.matricula=contratos.matricula AND fini LIKE '2017-12%';</a:t>
            </a:r>
            <a:endParaRPr xmlns:a="http://schemas.openxmlformats.org/drawingml/2006/main"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1"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chemeClr val="dk1"/>
                </a:solidFill>
                <a:latin typeface="Calibri"/>
                <a:ea typeface="Calibri"/>
                <a:cs typeface="Calibri"/>
                <a:sym typeface="Calibri"/>
              </a:rPr>
              <a:t> </a:t>
            </a:r>
            <a:endParaRPr xmlns:a="http://schemas.openxmlformats.org/drawingml/2006/main"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66" name="Google Shape;166;p20"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67" name="Google Shape;167;p20"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pic>
        <p:nvPicPr>
          <p:cNvPr id="168" name="Google Shape;168;p20"/>
          <p:cNvPicPr preferRelativeResize="0"/>
          <p:nvPr/>
        </p:nvPicPr>
        <p:blipFill rotWithShape="1">
          <a:blip r:embed="rId3">
            <a:alphaModFix/>
          </a:blip>
          <a:srcRect/>
          <a:stretch/>
        </p:blipFill>
        <p:spPr>
          <a:xfrm>
            <a:off x="3005455" y="3555622"/>
            <a:ext cx="2142808" cy="224964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1"/>
          <p:cNvSpPr txBox="1"/>
          <p:nvPr/>
        </p:nvSpPr>
        <p:spPr>
          <a:xfrm>
            <a:off x="250825" y="207963"/>
            <a:ext cx="4897438" cy="416011"/>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None/>
            </a:pPr>
            <a:r xmlns:a="http://schemas.openxmlformats.org/drawingml/2006/main">
              <a:rPr lang="en" sz="1600" b="1" i="0" u="none" strike="noStrike" cap="none">
                <a:solidFill>
                  <a:srgbClr val="11151A"/>
                </a:solidFill>
                <a:latin typeface="Arial"/>
                <a:ea typeface="Arial"/>
                <a:cs typeface="Arial"/>
                <a:sym typeface="Arial"/>
              </a:rPr>
              <a:t>Cartesian product</a:t>
            </a:r>
            <a:endParaRPr xmlns:a="http://schemas.openxmlformats.org/drawingml/2006/main"/>
          </a:p>
        </p:txBody>
      </p:sp>
      <p:sp>
        <p:nvSpPr>
          <p:cNvPr id="174" name="Google Shape;174;p21"/>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75" name="Google Shape;175;p2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9</a:t>
            </a:fld>
            <a:endParaRPr sz="2800" b="0" i="0" u="none" strike="noStrike" cap="none">
              <a:solidFill>
                <a:srgbClr val="898989"/>
              </a:solidFill>
              <a:latin typeface="Calibri"/>
              <a:ea typeface="Calibri"/>
              <a:cs typeface="Calibri"/>
              <a:sym typeface="Calibri"/>
            </a:endParaRPr>
          </a:p>
        </p:txBody>
      </p:sp>
      <p:sp>
        <p:nvSpPr>
          <p:cNvPr id="176" name="Google Shape;176;p21"/>
          <p:cNvSpPr txBox="1"/>
          <p:nvPr/>
        </p:nvSpPr>
        <p:spPr>
          <a:xfrm>
            <a:off x="576263" y="1196975"/>
            <a:ext cx="7991475" cy="3970318"/>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spcBef>
                <a:spcPts val="0"/>
              </a:spcBef>
              <a:spcAft>
                <a:spcPts val="0"/>
              </a:spcAft>
              <a:buNone/>
            </a:pPr>
            <a:r xmlns:a="http://schemas.openxmlformats.org/drawingml/2006/main">
              <a:rPr lang="en" sz="1800" b="1" i="1" u="none" strike="noStrike" cap="none">
                <a:solidFill>
                  <a:schemeClr val="dk1"/>
                </a:solidFill>
                <a:latin typeface="Calibri"/>
                <a:ea typeface="Calibri"/>
                <a:cs typeface="Calibri"/>
                <a:sym typeface="Calibri"/>
              </a:rPr>
              <a:t>Example: From car rental contract number 10, obtain the client who made the contract, the license plate, make and model of the car and the duration of the contract.</a:t>
            </a:r>
            <a:endParaRPr xmlns:a="http://schemas.openxmlformats.org/drawingml/2006/main"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chemeClr val="dk1"/>
                </a:solidFill>
                <a:latin typeface="Calibri"/>
                <a:ea typeface="Calibri"/>
                <a:cs typeface="Calibri"/>
                <a:sym typeface="Calibri"/>
              </a:rPr>
              <a:t>SELECT last name, first name, contracts.matricula, make, model, fini, ffin FROM automobiles, contracts, clients WHERE automobiles.matricula = contracts.matricula AND contracts.dnicliente=clientes.dni AND contractnum=10;</a:t>
            </a:r>
            <a:endParaRPr xmlns:a="http://schemas.openxmlformats.org/drawingml/2006/main"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1"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chemeClr val="dk1"/>
                </a:solidFill>
                <a:latin typeface="Calibri"/>
                <a:ea typeface="Calibri"/>
                <a:cs typeface="Calibri"/>
                <a:sym typeface="Calibri"/>
              </a:rPr>
              <a:t> </a:t>
            </a:r>
            <a:endParaRPr xmlns:a="http://schemas.openxmlformats.org/drawingml/2006/main"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77" name="Google Shape;177;p21"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78" name="Google Shape;178;p21"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pic>
        <p:nvPicPr>
          <p:cNvPr id="179" name="Google Shape;179;p21"/>
          <p:cNvPicPr preferRelativeResize="0"/>
          <p:nvPr/>
        </p:nvPicPr>
        <p:blipFill rotWithShape="1">
          <a:blip r:embed="rId3">
            <a:alphaModFix/>
          </a:blip>
          <a:srcRect/>
          <a:stretch/>
        </p:blipFill>
        <p:spPr>
          <a:xfrm>
            <a:off x="1619672" y="4293096"/>
            <a:ext cx="5400040" cy="49466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1053</Words>
  <Application>Microsoft Office PowerPoint</Application>
  <PresentationFormat>Presentación en pantalla (4:3)</PresentationFormat>
  <Paragraphs>118</Paragraphs>
  <Slides>11</Slides>
  <Notes>11</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11</vt:i4>
      </vt:variant>
    </vt:vector>
  </HeadingPairs>
  <TitlesOfParts>
    <vt:vector size="14" baseType="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Pedro Pérez Quesada</cp:lastModifiedBy>
  <cp:revision>1</cp:revision>
  <dcterms:modified xsi:type="dcterms:W3CDTF">2021-01-19T10:50:52Z</dcterms:modified>
</cp:coreProperties>
</file>