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1644" y="-1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3297673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172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2522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8966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94095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6103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374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3703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62169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300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5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Making inquiries</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Session 3</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2</a:t>
            </a:fld>
            <a:endParaRPr/>
          </a:p>
        </p:txBody>
      </p:sp>
      <p:sp>
        <p:nvSpPr>
          <p:cNvPr id="96" name="Google Shape;96;p14"/>
          <p:cNvSpPr txBox="1"/>
          <p:nvPr/>
        </p:nvSpPr>
        <p:spPr>
          <a:xfrm>
            <a:off x="1331640" y="1700808"/>
            <a:ext cx="6048672" cy="3046988"/>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Table combination</a:t>
            </a:r>
            <a:endParaRPr xmlns:a="http://schemas.openxmlformats.org/drawingml/2006/main"/>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External meetings.</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LEFT JOIN</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RIGHT JOIN</a:t>
            </a:r>
            <a:endParaRPr xmlns:a="http://schemas.openxmlformats.org/drawingml/2006/ma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External meeting on the left. LEFT JOIN</a:t>
            </a:r>
            <a:endParaRPr xmlns:a="http://schemas.openxmlformats.org/drawingml/2006/main"/>
          </a:p>
        </p:txBody>
      </p:sp>
      <p:sp>
        <p:nvSpPr>
          <p:cNvPr id="102" name="Google Shape;102;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3" name="Google Shape;103;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4" name="Google Shape;104;p15"/>
          <p:cNvSpPr txBox="1"/>
          <p:nvPr/>
        </p:nvSpPr>
        <p:spPr>
          <a:xfrm>
            <a:off x="460375" y="879125"/>
            <a:ext cx="7991475" cy="421653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Allows you to match rows from two tables through a relationship between a column in one table and another column in another table. So far everything is the same as INNER JOIN.</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It also adds combinations of rows from the left table with empty columns from the right table or to null values for those rows from the left table that do not correspond to rows from the right table.</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For example, if you make a </a:t>
            </a:r>
            <a:r xmlns:a="http://schemas.openxmlformats.org/drawingml/2006/main">
              <a:rPr lang="en" sz="1600" b="1" i="0" u="none" strike="noStrike" cap="none" dirty="0">
                <a:solidFill>
                  <a:schemeClr val="dk1"/>
                </a:solidFill>
                <a:latin typeface="Calibri"/>
                <a:ea typeface="Calibri"/>
                <a:cs typeface="Calibri"/>
                <a:sym typeface="Calibri"/>
              </a:rPr>
              <a:t>AUTOMOVILES LEFT JOIN CONTRATOS ON </a:t>
            </a:r>
            <a:r xmlns:a="http://schemas.openxmlformats.org/drawingml/2006/main">
              <a:rPr lang="en" sz="1600" b="1" i="0" u="none" strike="noStrike" cap="none" dirty="0" err="1">
                <a:solidFill>
                  <a:schemeClr val="dk1"/>
                </a:solidFill>
                <a:latin typeface="Calibri"/>
                <a:ea typeface="Calibri"/>
                <a:cs typeface="Calibri"/>
                <a:sym typeface="Calibri"/>
              </a:rPr>
              <a:t>automoviles.matricula </a:t>
            </a:r>
            <a:r xmlns:a="http://schemas.openxmlformats.org/drawingml/2006/main">
              <a:rPr lang="en" sz="1600" b="1" i="0" u="none" strike="noStrike" cap="none" dirty="0">
                <a:solidFill>
                  <a:schemeClr val="dk1"/>
                </a:solidFill>
                <a:latin typeface="Calibri"/>
                <a:ea typeface="Calibri"/>
                <a:cs typeface="Calibri"/>
                <a:sym typeface="Calibri"/>
              </a:rPr>
              <a:t>= </a:t>
            </a:r>
            <a:r xmlns:a="http://schemas.openxmlformats.org/drawingml/2006/main">
              <a:rPr lang="en" sz="1600" b="1" i="0" u="none" strike="noStrike" cap="none" dirty="0" err="1">
                <a:solidFill>
                  <a:schemeClr val="dk1"/>
                </a:solidFill>
                <a:latin typeface="Calibri"/>
                <a:ea typeface="Calibri"/>
                <a:cs typeface="Calibri"/>
                <a:sym typeface="Calibri"/>
              </a:rPr>
              <a:t>Contratos.matricula</a:t>
            </a:r>
            <a:endParaRPr xmlns:a="http://schemas.openxmlformats.org/drawingml/2006/main"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742950" marR="0" lvl="1" indent="-28575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For cars that have never been contracted, a row would be generated with the car data and all contract data set to NULL.</a:t>
            </a:r>
            <a:endParaRPr xmlns:a="http://schemas.openxmlformats.org/drawingml/2006/main" dirty="0"/>
          </a:p>
          <a:p>
            <a:pPr marL="742950" marR="0" lvl="1" indent="-28575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Syntax </a:t>
            </a:r>
            <a:r xmlns:a="http://schemas.openxmlformats.org/drawingml/2006/main">
              <a:rPr lang="en" sz="1800" b="0" i="0" u="none" strike="noStrike" cap="none" dirty="0">
                <a:solidFill>
                  <a:schemeClr val="dk1"/>
                </a:solidFill>
                <a:latin typeface="Calibri"/>
                <a:ea typeface="Calibri"/>
                <a:cs typeface="Calibri"/>
                <a:sym typeface="Calibri"/>
              </a:rPr>
              <a:t>:</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The same as for INNER JOIN. ON and USING </a:t>
            </a:r>
            <a:r xmlns:a="http://schemas.openxmlformats.org/drawingml/2006/main">
              <a:rPr lang="en" sz="1800" b="0" i="0" u="none" strike="noStrike" cap="none" dirty="0">
                <a:solidFill>
                  <a:schemeClr val="dk1"/>
                </a:solidFill>
                <a:latin typeface="Calibri"/>
                <a:ea typeface="Calibri"/>
                <a:cs typeface="Calibri"/>
                <a:sym typeface="Calibri"/>
              </a:rPr>
              <a:t>clauses can be used </a:t>
            </a:r>
            <a:r xmlns:a="http://schemas.openxmlformats.org/drawingml/2006/main">
              <a:rPr lang="en" sz="1800" b="1" i="0" u="none" strike="noStrike" cap="none" dirty="0">
                <a:solidFill>
                  <a:schemeClr val="dk1"/>
                </a:solidFill>
                <a:latin typeface="Calibri"/>
                <a:ea typeface="Calibri"/>
                <a:cs typeface="Calibri"/>
                <a:sym typeface="Calibri"/>
              </a:rPr>
              <a:t>.</a:t>
            </a:r>
            <a:endParaRPr xmlns:a="http://schemas.openxmlformats.org/drawingml/2006/main" dirty="0"/>
          </a:p>
        </p:txBody>
      </p:sp>
      <p:sp>
        <p:nvSpPr>
          <p:cNvPr id="105" name="Google Shape;105;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6" name="Google Shape;106;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 name="Imagen 2">
            <a:extLst>
              <a:ext uri="{FF2B5EF4-FFF2-40B4-BE49-F238E27FC236}">
                <a16:creationId xmlns="" xmlns:a16="http://schemas.microsoft.com/office/drawing/2014/main" id="{95909AC7-D1A5-4160-9F55-124804B30B8B}"/>
              </a:ext>
            </a:extLst>
          </p:cNvPr>
          <p:cNvPicPr>
            <a:picLocks noChangeAspect="1"/>
          </p:cNvPicPr>
          <p:nvPr/>
        </p:nvPicPr>
        <p:blipFill>
          <a:blip r:embed="rId3"/>
          <a:stretch>
            <a:fillRect/>
          </a:stretch>
        </p:blipFill>
        <p:spPr>
          <a:xfrm>
            <a:off x="4733541" y="5176620"/>
            <a:ext cx="2753109" cy="1600423"/>
          </a:xfrm>
          <a:prstGeom prst="rect">
            <a:avLst/>
          </a:prstGeom>
        </p:spPr>
      </p:pic>
      <p:pic>
        <p:nvPicPr>
          <p:cNvPr id="5" name="Imagen 4">
            <a:extLst>
              <a:ext uri="{FF2B5EF4-FFF2-40B4-BE49-F238E27FC236}">
                <a16:creationId xmlns="" xmlns:a16="http://schemas.microsoft.com/office/drawing/2014/main" id="{6AB530A6-F364-40FF-840C-B1834CE1C774}"/>
              </a:ext>
            </a:extLst>
          </p:cNvPr>
          <p:cNvPicPr>
            <a:picLocks noChangeAspect="1"/>
          </p:cNvPicPr>
          <p:nvPr/>
        </p:nvPicPr>
        <p:blipFill>
          <a:blip r:embed="rId4"/>
          <a:stretch>
            <a:fillRect/>
          </a:stretch>
        </p:blipFill>
        <p:spPr>
          <a:xfrm>
            <a:off x="460375" y="5019418"/>
            <a:ext cx="2657846" cy="1838582"/>
          </a:xfrm>
          <a:prstGeom prst="rect">
            <a:avLst/>
          </a:prstGeom>
        </p:spPr>
      </p:pic>
      <p:sp>
        <p:nvSpPr>
          <p:cNvPr id="6" name="CuadroTexto 5">
            <a:extLst>
              <a:ext uri="{FF2B5EF4-FFF2-40B4-BE49-F238E27FC236}">
                <a16:creationId xmlns="" xmlns:a16="http://schemas.microsoft.com/office/drawing/2014/main" id="{F1984F2E-1061-4B6D-A2E1-1F0B513A5971}"/>
              </a:ext>
            </a:extLst>
          </p:cNvPr>
          <p:cNvSpPr txBox="1"/>
          <p:nvPr/>
        </p:nvSpPr>
        <p:spPr>
          <a:xfrm>
            <a:off x="5668307" y="5038700"/>
            <a:ext cx="971741" cy="238527"/>
          </a:xfrm>
          <a:prstGeom prst="rect">
            <a:avLst/>
          </a:prstGeom>
          <a:noFill/>
        </p:spPr>
        <p:txBody>
          <a:bodyPr wrap="none" rtlCol="0">
            <a:spAutoFit/>
          </a:bodyPr>
          <a:lstStyle/>
          <a:p>
            <a:r xmlns:a="http://schemas.openxmlformats.org/drawingml/2006/main">
              <a:rPr lang="en" sz="950" b="1" dirty="0">
                <a:solidFill>
                  <a:srgbClr val="0070C0"/>
                </a:solidFill>
              </a:rPr>
              <a:t>SQL </a:t>
            </a:r>
            <a:r xmlns:a="http://schemas.openxmlformats.org/drawingml/2006/main">
              <a:rPr lang="en" sz="950" b="1" dirty="0" err="1">
                <a:solidFill>
                  <a:srgbClr val="0070C0"/>
                </a:solidFill>
              </a:rPr>
              <a:t>Left</a:t>
            </a:r>
            <a:r xmlns:a="http://schemas.openxmlformats.org/drawingml/2006/main">
              <a:rPr lang="en" sz="950" b="1" dirty="0">
                <a:solidFill>
                  <a:srgbClr val="0070C0"/>
                </a:solidFill>
              </a:rPr>
              <a:t> </a:t>
            </a:r>
            <a:r xmlns:a="http://schemas.openxmlformats.org/drawingml/2006/main">
              <a:rPr lang="en" sz="950" b="1" dirty="0" err="1">
                <a:solidFill>
                  <a:srgbClr val="0070C0"/>
                </a:solidFill>
              </a:rPr>
              <a:t>Join</a:t>
            </a:r>
            <a:endParaRPr xmlns:a="http://schemas.openxmlformats.org/drawingml/2006/main" lang="es-ES" sz="950" b="1"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External meeting on the left. LEFT JOIN</a:t>
            </a:r>
            <a:endParaRPr xmlns:a="http://schemas.openxmlformats.org/drawingml/2006/main"/>
          </a:p>
        </p:txBody>
      </p:sp>
      <p:sp>
        <p:nvSpPr>
          <p:cNvPr id="112" name="Google Shape;112;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3" name="Google Shape;11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4" name="Google Shape;114;p16"/>
          <p:cNvSpPr txBox="1"/>
          <p:nvPr/>
        </p:nvSpPr>
        <p:spPr>
          <a:xfrm>
            <a:off x="460375" y="1192291"/>
            <a:ext cx="7991475" cy="206210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Example: Obtain the license plate, make and model of all cars along with data on all contracts that have been made on those cars. </a:t>
            </a:r>
            <a:r xmlns:a="http://schemas.openxmlformats.org/drawingml/2006/main">
              <a:rPr lang="en" sz="1600" b="1" i="1" u="none" strike="noStrike" cap="none" dirty="0">
                <a:solidFill>
                  <a:srgbClr val="FF0000"/>
                </a:solidFill>
                <a:latin typeface="Calibri"/>
                <a:ea typeface="Calibri"/>
                <a:cs typeface="Calibri"/>
                <a:sym typeface="Calibri"/>
              </a:rPr>
              <a:t>For cars never contracted you should also get a row that is not related to any contract.</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SELECT </a:t>
            </a:r>
            <a:r xmlns:a="http://schemas.openxmlformats.org/drawingml/2006/main">
              <a:rPr lang="en" sz="1600" b="1" i="0" u="none" strike="noStrike" cap="none" dirty="0" err="1">
                <a:solidFill>
                  <a:schemeClr val="dk1"/>
                </a:solidFill>
                <a:latin typeface="Calibri"/>
                <a:ea typeface="Calibri"/>
                <a:cs typeface="Calibri"/>
                <a:sym typeface="Calibri"/>
              </a:rPr>
              <a:t>automobiles.registration, make, model, contracts </a:t>
            </a:r>
            <a:r xmlns:a="http://schemas.openxmlformats.org/drawingml/2006/main">
              <a:rPr lang="en" sz="1600" b="1" i="0" u="none" strike="noStrike" cap="none" dirty="0">
                <a:solidFill>
                  <a:schemeClr val="dk1"/>
                </a:solidFill>
                <a:latin typeface="Calibri"/>
                <a:ea typeface="Calibri"/>
                <a:cs typeface="Calibri"/>
                <a:sym typeface="Calibri"/>
              </a:rPr>
              <a:t>.* FROM </a:t>
            </a:r>
            <a:r xmlns:a="http://schemas.openxmlformats.org/drawingml/2006/main">
              <a:rPr lang="en" sz="1600" b="1" i="0" u="none" strike="noStrike" cap="none" dirty="0" err="1">
                <a:solidFill>
                  <a:schemeClr val="dk1"/>
                </a:solidFill>
                <a:latin typeface="Calibri"/>
                <a:ea typeface="Calibri"/>
                <a:cs typeface="Calibri"/>
                <a:sym typeface="Calibri"/>
              </a:rPr>
              <a:t>automobiles </a:t>
            </a:r>
            <a:r xmlns:a="http://schemas.openxmlformats.org/drawingml/2006/main">
              <a:rPr lang="en" sz="1600" b="1" i="0" u="none" strike="noStrike" cap="none" dirty="0">
                <a:solidFill>
                  <a:schemeClr val="dk1"/>
                </a:solidFill>
                <a:latin typeface="Calibri"/>
                <a:ea typeface="Calibri"/>
                <a:cs typeface="Calibri"/>
                <a:sym typeface="Calibri"/>
              </a:rPr>
              <a:t>LEFT JOIN contracts USING (registration);</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15" name="Google Shape;115;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6" name="Google Shape;116;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390525" y="3645024"/>
            <a:ext cx="8362950" cy="213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External meeting on the left. LEFT JOIN</a:t>
            </a:r>
            <a:endParaRPr xmlns:a="http://schemas.openxmlformats.org/drawingml/2006/main"/>
          </a:p>
        </p:txBody>
      </p:sp>
      <p:sp>
        <p:nvSpPr>
          <p:cNvPr id="123" name="Google Shape;123;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4" name="Google Shape;124;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25" name="Google Shape;125;p17"/>
          <p:cNvSpPr txBox="1"/>
          <p:nvPr/>
        </p:nvSpPr>
        <p:spPr>
          <a:xfrm>
            <a:off x="576262" y="1162794"/>
            <a:ext cx="7991475" cy="132343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Example: Obtain the data of all the cars that have never been contracted.</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SELECT automobiles.* FROM </a:t>
            </a:r>
            <a:r xmlns:a="http://schemas.openxmlformats.org/drawingml/2006/main">
              <a:rPr lang="en" sz="1600" b="1" i="0" u="none" strike="noStrike" cap="none" dirty="0" err="1">
                <a:solidFill>
                  <a:schemeClr val="dk1"/>
                </a:solidFill>
                <a:latin typeface="Calibri"/>
                <a:ea typeface="Calibri"/>
                <a:cs typeface="Calibri"/>
                <a:sym typeface="Calibri"/>
              </a:rPr>
              <a:t>automobiles </a:t>
            </a:r>
            <a:r xmlns:a="http://schemas.openxmlformats.org/drawingml/2006/main">
              <a:rPr lang="en" sz="1600" b="1" i="0" u="none" strike="noStrike" cap="none" dirty="0">
                <a:solidFill>
                  <a:schemeClr val="dk1"/>
                </a:solidFill>
                <a:latin typeface="Calibri"/>
                <a:ea typeface="Calibri"/>
                <a:cs typeface="Calibri"/>
                <a:sym typeface="Calibri"/>
              </a:rPr>
              <a:t>LEFT JOIN contracts USING (registration) WHERE </a:t>
            </a:r>
            <a:r xmlns:a="http://schemas.openxmlformats.org/drawingml/2006/main">
              <a:rPr lang="en" sz="1600" b="1" i="0" u="none" strike="noStrike" cap="none" dirty="0" err="1">
                <a:solidFill>
                  <a:schemeClr val="dk1"/>
                </a:solidFill>
                <a:latin typeface="Calibri"/>
                <a:ea typeface="Calibri"/>
                <a:cs typeface="Calibri"/>
                <a:sym typeface="Calibri"/>
              </a:rPr>
              <a:t>contractnum </a:t>
            </a:r>
            <a:r xmlns:a="http://schemas.openxmlformats.org/drawingml/2006/main">
              <a:rPr lang="en" sz="1600" b="1" i="0" u="none" strike="noStrike" cap="none" dirty="0">
                <a:solidFill>
                  <a:schemeClr val="dk1"/>
                </a:solidFill>
                <a:latin typeface="Calibri"/>
                <a:ea typeface="Calibri"/>
                <a:cs typeface="Calibri"/>
                <a:sym typeface="Calibri"/>
              </a:rPr>
              <a:t>IS NULL;</a:t>
            </a:r>
            <a:endParaRPr xmlns:a="http://schemas.openxmlformats.org/drawingml/2006/main" sz="1600" b="0" i="0" u="none" strike="noStrike" cap="none" dirty="0">
              <a:solidFill>
                <a:schemeClr val="dk1"/>
              </a:solidFill>
              <a:latin typeface="Calibri"/>
              <a:ea typeface="Calibri"/>
              <a:cs typeface="Calibri"/>
              <a:sym typeface="Calibri"/>
            </a:endParaRPr>
          </a:p>
        </p:txBody>
      </p:sp>
      <p:sp>
        <p:nvSpPr>
          <p:cNvPr id="126" name="Google Shape;126;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28" name="Google Shape;128;p17"/>
          <p:cNvPicPr preferRelativeResize="0"/>
          <p:nvPr/>
        </p:nvPicPr>
        <p:blipFill rotWithShape="1">
          <a:blip r:embed="rId3">
            <a:alphaModFix/>
          </a:blip>
          <a:srcRect/>
          <a:stretch/>
        </p:blipFill>
        <p:spPr>
          <a:xfrm>
            <a:off x="1552575" y="3191828"/>
            <a:ext cx="6038850" cy="1019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dirty="0">
                <a:solidFill>
                  <a:srgbClr val="11151A"/>
                </a:solidFill>
                <a:latin typeface="Arial"/>
                <a:ea typeface="Arial"/>
                <a:cs typeface="Arial"/>
                <a:sym typeface="Arial"/>
              </a:rPr>
              <a:t>External meeting on the </a:t>
            </a:r>
            <a:r xmlns:a="http://schemas.openxmlformats.org/drawingml/2006/main">
              <a:rPr lang="en" sz="1600" b="1" i="0" u="none" strike="noStrike" cap="none" dirty="0" smtClean="0">
                <a:solidFill>
                  <a:srgbClr val="11151A"/>
                </a:solidFill>
                <a:latin typeface="Arial"/>
                <a:ea typeface="Arial"/>
                <a:cs typeface="Arial"/>
                <a:sym typeface="Arial"/>
              </a:rPr>
              <a:t>right. </a:t>
            </a:r>
            <a:r xmlns:a="http://schemas.openxmlformats.org/drawingml/2006/main">
              <a:rPr lang="en" sz="1600" b="1" i="0" u="none" strike="noStrike" cap="none" dirty="0">
                <a:solidFill>
                  <a:srgbClr val="11151A"/>
                </a:solidFill>
                <a:latin typeface="Arial"/>
                <a:ea typeface="Arial"/>
                <a:cs typeface="Arial"/>
                <a:sym typeface="Arial"/>
              </a:rPr>
              <a:t>RIGHT JOIN</a:t>
            </a:r>
            <a:endParaRPr xmlns:a="http://schemas.openxmlformats.org/drawingml/2006/main" dirty="0"/>
          </a:p>
        </p:txBody>
      </p:sp>
      <p:sp>
        <p:nvSpPr>
          <p:cNvPr id="134" name="Google Shape;134;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5" name="Google Shape;135;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36" name="Google Shape;136;p18"/>
          <p:cNvSpPr txBox="1"/>
          <p:nvPr/>
        </p:nvSpPr>
        <p:spPr>
          <a:xfrm>
            <a:off x="460375" y="879125"/>
            <a:ext cx="7991475" cy="181588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Allows you to match rows from two tables through a relationship between a column in one table and another column in another table. So far everything is the same as INNER JOIN.</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It also adds combinations of rows from the right table with empty columns from the left table or to null values for those rows from the right table that do not correspond to rows from the left table.</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37" name="Google Shape;137;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8" name="Google Shape;138;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39" name="Google Shape;139;p18" descr="mysql right join example"/>
          <p:cNvPicPr preferRelativeResize="0"/>
          <p:nvPr/>
        </p:nvPicPr>
        <p:blipFill rotWithShape="1">
          <a:blip r:embed="rId3">
            <a:alphaModFix/>
          </a:blip>
          <a:srcRect/>
          <a:stretch/>
        </p:blipFill>
        <p:spPr>
          <a:xfrm>
            <a:off x="464361" y="2658809"/>
            <a:ext cx="4470365" cy="3880103"/>
          </a:xfrm>
          <a:prstGeom prst="rect">
            <a:avLst/>
          </a:prstGeom>
          <a:noFill/>
          <a:ln>
            <a:noFill/>
          </a:ln>
        </p:spPr>
      </p:pic>
      <p:pic>
        <p:nvPicPr>
          <p:cNvPr id="3" name="Imagen 2">
            <a:extLst>
              <a:ext uri="{FF2B5EF4-FFF2-40B4-BE49-F238E27FC236}">
                <a16:creationId xmlns="" xmlns:a16="http://schemas.microsoft.com/office/drawing/2014/main" id="{92CAD543-E81A-47BF-A1BD-E0015A49A1C8}"/>
              </a:ext>
            </a:extLst>
          </p:cNvPr>
          <p:cNvPicPr>
            <a:picLocks noChangeAspect="1"/>
          </p:cNvPicPr>
          <p:nvPr/>
        </p:nvPicPr>
        <p:blipFill>
          <a:blip r:embed="rId4"/>
          <a:stretch>
            <a:fillRect/>
          </a:stretch>
        </p:blipFill>
        <p:spPr>
          <a:xfrm>
            <a:off x="6031319" y="3429000"/>
            <a:ext cx="2648320" cy="16671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dirty="0">
                <a:solidFill>
                  <a:srgbClr val="11151A"/>
                </a:solidFill>
                <a:latin typeface="Arial"/>
                <a:ea typeface="Arial"/>
                <a:cs typeface="Arial"/>
                <a:sym typeface="Arial"/>
              </a:rPr>
              <a:t>External meeting on the </a:t>
            </a:r>
            <a:r xmlns:a="http://schemas.openxmlformats.org/drawingml/2006/main">
              <a:rPr lang="en" sz="1600" b="1" i="0" u="none" strike="noStrike" cap="none" dirty="0" smtClean="0">
                <a:solidFill>
                  <a:srgbClr val="11151A"/>
                </a:solidFill>
                <a:latin typeface="Arial"/>
                <a:ea typeface="Arial"/>
                <a:cs typeface="Arial"/>
                <a:sym typeface="Arial"/>
              </a:rPr>
              <a:t>right. </a:t>
            </a:r>
            <a:r xmlns:a="http://schemas.openxmlformats.org/drawingml/2006/main">
              <a:rPr lang="en" sz="1600" b="1" i="0" u="none" strike="noStrike" cap="none" dirty="0">
                <a:solidFill>
                  <a:srgbClr val="11151A"/>
                </a:solidFill>
                <a:latin typeface="Arial"/>
                <a:ea typeface="Arial"/>
                <a:cs typeface="Arial"/>
                <a:sym typeface="Arial"/>
              </a:rPr>
              <a:t>RIGHT JOIN</a:t>
            </a:r>
            <a:endParaRPr xmlns:a="http://schemas.openxmlformats.org/drawingml/2006/main" dirty="0"/>
          </a:p>
        </p:txBody>
      </p:sp>
      <p:sp>
        <p:nvSpPr>
          <p:cNvPr id="145" name="Google Shape;145;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6" name="Google Shape;146;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47" name="Google Shape;147;p19"/>
          <p:cNvSpPr txBox="1"/>
          <p:nvPr/>
        </p:nvSpPr>
        <p:spPr>
          <a:xfrm>
            <a:off x="460375" y="1124744"/>
            <a:ext cx="7991475" cy="181588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Example: Obtain the ID, name and surname of all registered clients along with the data of the contracts they have made. The results sheet must also show clients who have not made any contracts.</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SELECT </a:t>
            </a:r>
            <a:r xmlns:a="http://schemas.openxmlformats.org/drawingml/2006/main">
              <a:rPr lang="en" sz="1600" b="1" i="0" u="none" strike="noStrike" cap="none" dirty="0" err="1">
                <a:solidFill>
                  <a:schemeClr val="dk1"/>
                </a:solidFill>
                <a:latin typeface="Calibri"/>
                <a:ea typeface="Calibri"/>
                <a:cs typeface="Calibri"/>
                <a:sym typeface="Calibri"/>
              </a:rPr>
              <a:t>clients.dni,firstname,lastname,contracts </a:t>
            </a:r>
            <a:r xmlns:a="http://schemas.openxmlformats.org/drawingml/2006/main">
              <a:rPr lang="en" sz="1600" b="1" i="0" u="none" strike="noStrike" cap="none" dirty="0">
                <a:solidFill>
                  <a:schemeClr val="dk1"/>
                </a:solidFill>
                <a:latin typeface="Calibri"/>
                <a:ea typeface="Calibri"/>
                <a:cs typeface="Calibri"/>
                <a:sym typeface="Calibri"/>
              </a:rPr>
              <a:t>.* FROM contracts RIGHT JOIN clients ON </a:t>
            </a:r>
            <a:r xmlns:a="http://schemas.openxmlformats.org/drawingml/2006/main">
              <a:rPr lang="en" sz="1600" b="1" i="0" u="none" strike="noStrike" cap="none" dirty="0" err="1">
                <a:solidFill>
                  <a:schemeClr val="dk1"/>
                </a:solidFill>
                <a:latin typeface="Calibri"/>
                <a:ea typeface="Calibri"/>
                <a:cs typeface="Calibri"/>
                <a:sym typeface="Calibri"/>
              </a:rPr>
              <a:t>dni </a:t>
            </a:r>
            <a:r xmlns:a="http://schemas.openxmlformats.org/drawingml/2006/main">
              <a:rPr lang="en" sz="1600" b="1" i="0" u="none" strike="noStrike" cap="none" dirty="0">
                <a:solidFill>
                  <a:schemeClr val="dk1"/>
                </a:solidFill>
                <a:latin typeface="Calibri"/>
                <a:ea typeface="Calibri"/>
                <a:cs typeface="Calibri"/>
                <a:sym typeface="Calibri"/>
              </a:rPr>
              <a:t>= </a:t>
            </a:r>
            <a:r xmlns:a="http://schemas.openxmlformats.org/drawingml/2006/main">
              <a:rPr lang="en" sz="1600" b="1" i="0" u="none" strike="noStrike" cap="none" dirty="0" err="1">
                <a:solidFill>
                  <a:schemeClr val="dk1"/>
                </a:solidFill>
                <a:latin typeface="Calibri"/>
                <a:ea typeface="Calibri"/>
                <a:cs typeface="Calibri"/>
                <a:sym typeface="Calibri"/>
              </a:rPr>
              <a:t>dnicliente </a:t>
            </a:r>
            <a:r xmlns:a="http://schemas.openxmlformats.org/drawingml/2006/main">
              <a:rPr lang="en" sz="1600" b="1" i="0" u="none" strike="noStrike" cap="none" dirty="0">
                <a:solidFill>
                  <a:schemeClr val="dk1"/>
                </a:solidFill>
                <a:latin typeface="Calibri"/>
                <a:ea typeface="Calibri"/>
                <a:cs typeface="Calibri"/>
                <a:sym typeface="Calibri"/>
              </a:rPr>
              <a:t>;</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48" name="Google Shape;148;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50" name="Google Shape;150;p19"/>
          <p:cNvPicPr preferRelativeResize="0"/>
          <p:nvPr/>
        </p:nvPicPr>
        <p:blipFill rotWithShape="1">
          <a:blip r:embed="rId3">
            <a:alphaModFix/>
          </a:blip>
          <a:srcRect/>
          <a:stretch/>
        </p:blipFill>
        <p:spPr>
          <a:xfrm>
            <a:off x="428989" y="3140968"/>
            <a:ext cx="8553450" cy="220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External meeting on the left. RIGHT JOIN</a:t>
            </a:r>
            <a:endParaRPr xmlns:a="http://schemas.openxmlformats.org/drawingml/2006/main"/>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460375" y="1124744"/>
            <a:ext cx="7991475" cy="156966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Example: Obtain the data of all clients who have never made contracts.</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SELECT clients.* FROM contracts RIGHT JOIN clients ON </a:t>
            </a:r>
            <a:r xmlns:a="http://schemas.openxmlformats.org/drawingml/2006/main">
              <a:rPr lang="en" sz="1600" b="1" i="0" u="none" strike="noStrike" cap="none" dirty="0" err="1">
                <a:solidFill>
                  <a:schemeClr val="dk1"/>
                </a:solidFill>
                <a:latin typeface="Calibri"/>
                <a:ea typeface="Calibri"/>
                <a:cs typeface="Calibri"/>
                <a:sym typeface="Calibri"/>
              </a:rPr>
              <a:t>dni </a:t>
            </a:r>
            <a:r xmlns:a="http://schemas.openxmlformats.org/drawingml/2006/main">
              <a:rPr lang="en" sz="1600" b="1" i="0" u="none" strike="noStrike" cap="none" dirty="0">
                <a:solidFill>
                  <a:schemeClr val="dk1"/>
                </a:solidFill>
                <a:latin typeface="Calibri"/>
                <a:ea typeface="Calibri"/>
                <a:cs typeface="Calibri"/>
                <a:sym typeface="Calibri"/>
              </a:rPr>
              <a:t>= </a:t>
            </a:r>
            <a:r xmlns:a="http://schemas.openxmlformats.org/drawingml/2006/main">
              <a:rPr lang="en" sz="1600" b="1" i="0" u="none" strike="noStrike" cap="none" dirty="0" err="1">
                <a:solidFill>
                  <a:schemeClr val="dk1"/>
                </a:solidFill>
                <a:latin typeface="Calibri"/>
                <a:ea typeface="Calibri"/>
                <a:cs typeface="Calibri"/>
                <a:sym typeface="Calibri"/>
              </a:rPr>
              <a:t>dnicliente </a:t>
            </a:r>
            <a:r xmlns:a="http://schemas.openxmlformats.org/drawingml/2006/main">
              <a:rPr lang="en" sz="1600" b="1" i="0" u="none" strike="noStrike" cap="none" dirty="0">
                <a:solidFill>
                  <a:schemeClr val="dk1"/>
                </a:solidFill>
                <a:latin typeface="Calibri"/>
                <a:ea typeface="Calibri"/>
                <a:cs typeface="Calibri"/>
                <a:sym typeface="Calibri"/>
              </a:rPr>
              <a:t>WHERE </a:t>
            </a:r>
            <a:r xmlns:a="http://schemas.openxmlformats.org/drawingml/2006/main">
              <a:rPr lang="en" sz="1600" b="1" i="0" u="none" strike="noStrike" cap="none" dirty="0" err="1">
                <a:solidFill>
                  <a:schemeClr val="dk1"/>
                </a:solidFill>
                <a:latin typeface="Calibri"/>
                <a:ea typeface="Calibri"/>
                <a:cs typeface="Calibri"/>
                <a:sym typeface="Calibri"/>
              </a:rPr>
              <a:t>contractnum </a:t>
            </a:r>
            <a:r xmlns:a="http://schemas.openxmlformats.org/drawingml/2006/main">
              <a:rPr lang="en" sz="1600" b="1" i="0" u="none" strike="noStrike" cap="none" dirty="0">
                <a:solidFill>
                  <a:schemeClr val="dk1"/>
                </a:solidFill>
                <a:latin typeface="Calibri"/>
                <a:ea typeface="Calibri"/>
                <a:cs typeface="Calibri"/>
                <a:sym typeface="Calibri"/>
              </a:rPr>
              <a:t>IS NULL;</a:t>
            </a:r>
            <a:endParaRPr xmlns:a="http://schemas.openxmlformats.org/drawingml/2006/main"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1" name="Google Shape;161;p20"/>
          <p:cNvPicPr preferRelativeResize="0"/>
          <p:nvPr/>
        </p:nvPicPr>
        <p:blipFill rotWithShape="1">
          <a:blip r:embed="rId3">
            <a:alphaModFix/>
          </a:blip>
          <a:srcRect/>
          <a:stretch/>
        </p:blipFill>
        <p:spPr>
          <a:xfrm>
            <a:off x="1084262" y="3284984"/>
            <a:ext cx="6743700"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Other types of meetings</a:t>
            </a:r>
            <a:endParaRPr xmlns:a="http://schemas.openxmlformats.org/drawingml/2006/main"/>
          </a:p>
        </p:txBody>
      </p:sp>
      <p:sp>
        <p:nvSpPr>
          <p:cNvPr id="167" name="Google Shape;167;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69" name="Google Shape;169;p21"/>
          <p:cNvSpPr txBox="1"/>
          <p:nvPr/>
        </p:nvSpPr>
        <p:spPr>
          <a:xfrm>
            <a:off x="460375" y="993633"/>
            <a:ext cx="7991475" cy="526297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NATURAL JOIN</a:t>
            </a:r>
            <a:endParaRPr xmlns:a="http://schemas.openxmlformats.org/drawingml/2006/main"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r xmlns:a="http://schemas.openxmlformats.org/drawingml/2006/main">
              <a:rPr lang="en" sz="1600" b="0" i="0" u="none" strike="noStrike" cap="none" dirty="0">
                <a:solidFill>
                  <a:schemeClr val="dk1"/>
                </a:solidFill>
                <a:latin typeface="Calibri"/>
                <a:ea typeface="Calibri"/>
                <a:cs typeface="Calibri"/>
                <a:sym typeface="Calibri"/>
              </a:rPr>
              <a:t>Allows you to combine rows from two tables related by equality between </a:t>
            </a:r>
            <a:r xmlns:a="http://schemas.openxmlformats.org/drawingml/2006/main">
              <a:rPr lang="en" sz="1600" b="0" i="0" u="none" strike="noStrike" cap="none" dirty="0" smtClean="0">
                <a:solidFill>
                  <a:schemeClr val="dk1"/>
                </a:solidFill>
                <a:latin typeface="Calibri"/>
                <a:ea typeface="Calibri"/>
                <a:cs typeface="Calibri"/>
                <a:sym typeface="Calibri"/>
              </a:rPr>
              <a:t>two fields. The conditions are:</a:t>
            </a:r>
          </a:p>
          <a:p>
            <a:pPr xmlns:a="http://schemas.openxmlformats.org/drawingml/2006/main">
              <a:buFont typeface="Arial" pitchFamily="34" charset="0"/>
              <a:buChar char="•"/>
            </a:pPr>
            <a:r xmlns:a="http://schemas.openxmlformats.org/drawingml/2006/main">
              <a:rPr lang="en" sz="1600" dirty="0" smtClean="0">
                <a:solidFill>
                  <a:schemeClr val="dk1"/>
                </a:solidFill>
                <a:latin typeface="Calibri"/>
                <a:cs typeface="Calibri"/>
                <a:sym typeface="Calibri"/>
              </a:rPr>
              <a:t>tables </a:t>
            </a:r>
            <a:r xmlns:a="http://schemas.openxmlformats.org/drawingml/2006/main">
              <a:rPr lang="en" dirty="0" smtClean="0"/>
              <a:t>have one or more pairs of columns with identical names.</a:t>
            </a:r>
          </a:p>
          <a:p>
            <a:pPr xmlns:a="http://schemas.openxmlformats.org/drawingml/2006/main">
              <a:buFont typeface="Arial" pitchFamily="34" charset="0"/>
              <a:buChar char="•"/>
            </a:pPr>
            <a:r xmlns:a="http://schemas.openxmlformats.org/drawingml/2006/main">
              <a:rPr lang="en" dirty="0" smtClean="0"/>
              <a:t>The columns must be of the same data type.</a:t>
            </a:r>
          </a:p>
          <a:p>
            <a:pPr xmlns:a="http://schemas.openxmlformats.org/drawingml/2006/main">
              <a:buFont typeface="Arial" pitchFamily="34" charset="0"/>
              <a:buChar char="•"/>
            </a:pPr>
            <a:r xmlns:a="http://schemas.openxmlformats.org/drawingml/2006/main">
              <a:rPr lang="en" dirty="0" smtClean="0"/>
              <a:t>The ON clause is not used.</a:t>
            </a:r>
          </a:p>
          <a:p>
            <a:pPr marL="0" marR="0" lvl="0" indent="0" algn="l" rtl="0">
              <a:spcBef>
                <a:spcPts val="0"/>
              </a:spcBef>
              <a:spcAft>
                <a:spcPts val="0"/>
              </a:spcAft>
              <a:buNone/>
            </a:pPr>
            <a:endParaRPr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smtClean="0">
                <a:solidFill>
                  <a:schemeClr val="dk1"/>
                </a:solidFill>
                <a:latin typeface="Calibri"/>
                <a:ea typeface="Calibri"/>
                <a:cs typeface="Calibri"/>
                <a:sym typeface="Calibri"/>
              </a:rPr>
              <a:t>Example </a:t>
            </a:r>
            <a:r xmlns:a="http://schemas.openxmlformats.org/drawingml/2006/main">
              <a:rPr lang="en" sz="1600" b="1" i="0" u="none" strike="noStrike" cap="none" dirty="0">
                <a:solidFill>
                  <a:schemeClr val="dk1"/>
                </a:solidFill>
                <a:latin typeface="Calibri"/>
                <a:ea typeface="Calibri"/>
                <a:cs typeface="Calibri"/>
                <a:sym typeface="Calibri"/>
              </a:rPr>
              <a:t>: Obtain the data of </a:t>
            </a:r>
            <a:r xmlns:a="http://schemas.openxmlformats.org/drawingml/2006/main">
              <a:rPr lang="en" sz="1600" b="1" i="0" u="none" strike="noStrike" cap="none">
                <a:solidFill>
                  <a:schemeClr val="dk1"/>
                </a:solidFill>
                <a:latin typeface="Calibri"/>
                <a:ea typeface="Calibri"/>
                <a:cs typeface="Calibri"/>
                <a:sym typeface="Calibri"/>
              </a:rPr>
              <a:t>the </a:t>
            </a:r>
            <a:r xmlns:a="http://schemas.openxmlformats.org/drawingml/2006/main">
              <a:rPr lang="en" sz="1600" b="1" i="0" u="none" strike="noStrike" cap="none" smtClean="0">
                <a:solidFill>
                  <a:schemeClr val="dk1"/>
                </a:solidFill>
                <a:latin typeface="Calibri"/>
                <a:ea typeface="Calibri"/>
                <a:cs typeface="Calibri"/>
                <a:sym typeface="Calibri"/>
              </a:rPr>
              <a:t>cars </a:t>
            </a:r>
            <a:r xmlns:a="http://schemas.openxmlformats.org/drawingml/2006/main">
              <a:rPr lang="en" sz="1600" b="1" i="0" u="none" strike="noStrike" cap="none" dirty="0" smtClean="0">
                <a:solidFill>
                  <a:schemeClr val="dk1"/>
                </a:solidFill>
                <a:latin typeface="Calibri"/>
                <a:ea typeface="Calibri"/>
                <a:cs typeface="Calibri"/>
                <a:sym typeface="Calibri"/>
              </a:rPr>
              <a:t>that </a:t>
            </a:r>
            <a:r xmlns:a="http://schemas.openxmlformats.org/drawingml/2006/main">
              <a:rPr lang="en" sz="1600" b="1" i="0" u="none" strike="noStrike" cap="none" dirty="0">
                <a:solidFill>
                  <a:schemeClr val="dk1"/>
                </a:solidFill>
                <a:latin typeface="Calibri"/>
                <a:ea typeface="Calibri"/>
                <a:cs typeface="Calibri"/>
                <a:sym typeface="Calibri"/>
              </a:rPr>
              <a:t>have made the first five contracts.</a:t>
            </a:r>
            <a:endParaRPr xmlns:a="http://schemas.openxmlformats.org/drawingml/2006/main"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SELECT </a:t>
            </a:r>
            <a:r xmlns:a="http://schemas.openxmlformats.org/drawingml/2006/main">
              <a:rPr lang="en" sz="1600" b="1" i="0" u="none" strike="noStrike" cap="none" dirty="0" smtClean="0">
                <a:solidFill>
                  <a:schemeClr val="dk1"/>
                </a:solidFill>
                <a:latin typeface="Calibri"/>
                <a:ea typeface="Calibri"/>
                <a:cs typeface="Calibri"/>
                <a:sym typeface="Calibri"/>
              </a:rPr>
              <a:t>cars.* FROM </a:t>
            </a:r>
            <a:r xmlns:a="http://schemas.openxmlformats.org/drawingml/2006/main">
              <a:rPr lang="en" sz="1600" b="1" i="0" u="none" strike="noStrike" cap="none" dirty="0" err="1" smtClean="0">
                <a:solidFill>
                  <a:schemeClr val="dk1"/>
                </a:solidFill>
                <a:latin typeface="Calibri"/>
                <a:ea typeface="Calibri"/>
                <a:cs typeface="Calibri"/>
                <a:sym typeface="Calibri"/>
              </a:rPr>
              <a:t>cars </a:t>
            </a:r>
            <a:r xmlns:a="http://schemas.openxmlformats.org/drawingml/2006/main">
              <a:rPr lang="en" sz="1600" b="1" i="0" u="none" strike="noStrike" cap="none" dirty="0" smtClean="0">
                <a:solidFill>
                  <a:schemeClr val="dk1"/>
                </a:solidFill>
                <a:latin typeface="Calibri"/>
                <a:ea typeface="Calibri"/>
                <a:cs typeface="Calibri"/>
                <a:sym typeface="Calibri"/>
              </a:rPr>
              <a:t>NATURAL </a:t>
            </a:r>
            <a:r xmlns:a="http://schemas.openxmlformats.org/drawingml/2006/main">
              <a:rPr lang="en" sz="1600" b="1" i="0" u="none" strike="noStrike" cap="none" dirty="0">
                <a:solidFill>
                  <a:schemeClr val="dk1"/>
                </a:solidFill>
                <a:latin typeface="Calibri"/>
                <a:ea typeface="Calibri"/>
                <a:cs typeface="Calibri"/>
                <a:sym typeface="Calibri"/>
              </a:rPr>
              <a:t>JOIN </a:t>
            </a:r>
            <a:r xmlns:a="http://schemas.openxmlformats.org/drawingml/2006/main">
              <a:rPr lang="en" sz="1600" b="1" i="0" u="none" strike="noStrike" cap="none" dirty="0" smtClean="0">
                <a:solidFill>
                  <a:schemeClr val="dk1"/>
                </a:solidFill>
                <a:latin typeface="Calibri"/>
                <a:ea typeface="Calibri"/>
                <a:cs typeface="Calibri"/>
                <a:sym typeface="Calibri"/>
              </a:rPr>
              <a:t>contracts LIMIT </a:t>
            </a:r>
            <a:r xmlns:a="http://schemas.openxmlformats.org/drawingml/2006/main">
              <a:rPr lang="en" sz="1600" b="1" i="0" u="none" strike="noStrike" cap="none" dirty="0">
                <a:solidFill>
                  <a:schemeClr val="dk1"/>
                </a:solidFill>
                <a:latin typeface="Calibri"/>
                <a:ea typeface="Calibri"/>
                <a:cs typeface="Calibri"/>
                <a:sym typeface="Calibri"/>
              </a:rPr>
              <a:t>5;</a:t>
            </a:r>
            <a:endParaRPr xmlns:a="http://schemas.openxmlformats.org/drawingml/2006/main"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600" b="1"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chemeClr val="dk1"/>
                </a:solidFill>
                <a:latin typeface="Calibri"/>
                <a:ea typeface="Calibri"/>
                <a:cs typeface="Calibri"/>
                <a:sym typeface="Calibri"/>
              </a:rPr>
              <a:t>STRAIGHT JOIN</a:t>
            </a:r>
            <a:endParaRPr xmlns:a="http://schemas.openxmlformats.org/drawingml/2006/main"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It can be used with the ON and USING clauses to do the same as INNER JOIN. Without these clauses it does the same as NATURAL JOIN.</a:t>
            </a:r>
            <a:endParaRPr xmlns:a="http://schemas.openxmlformats.org/drawingml/2006/main" sz="1600" b="0" i="0" u="none" strike="noStrike" cap="none" dirty="0">
              <a:solidFill>
                <a:schemeClr val="dk1"/>
              </a:solidFill>
              <a:latin typeface="Calibri"/>
              <a:ea typeface="Calibri"/>
              <a:cs typeface="Calibri"/>
              <a:sym typeface="Calibri"/>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1" name="Google Shape;171;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1435331" y="3947334"/>
            <a:ext cx="5791200" cy="1390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587</Words>
  <Application>Microsoft Office PowerPoint</Application>
  <PresentationFormat>Presentación en pantalla (4:3)</PresentationFormat>
  <Paragraphs>86</Paragraphs>
  <Slides>9</Slides>
  <Notes>9</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pperez</cp:lastModifiedBy>
  <cp:revision>9</cp:revision>
  <dcterms:modified xsi:type="dcterms:W3CDTF">2022-02-15T09:13:22Z</dcterms:modified>
</cp:coreProperties>
</file>