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74" name="Google Shape;17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85" name="Google Shape;18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96" name="Google Shape;19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207" name="Google Shape;20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218" name="Google Shape;21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229" name="Google Shape;22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239" name="Google Shape;23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250" name="Google Shape;25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09" name="Google Shape;10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19" name="Google Shape;11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30" name="Google Shape;13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41" name="Google Shape;14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52" name="Google Shape;15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xmlns:a="http://schemas.openxmlformats.org/drawingml/2006/main" indent="0" lvl="0" marL="0" rtl="0" algn="l">
              <a:spcBef>
                <a:spcPts val="360"/>
              </a:spcBef>
              <a:spcAft>
                <a:spcPts val="0"/>
              </a:spcAft>
              <a:buNone/>
            </a:pPr>
            <a:r xmlns:a="http://schemas.openxmlformats.org/drawingml/2006/main">
              <a:t/>
            </a:r>
            <a:endParaRPr xmlns:a="http://schemas.openxmlformats.org/drawingml/2006/main"/>
          </a:p>
        </p:txBody>
      </p:sp>
      <p:sp>
        <p:nvSpPr>
          <p:cNvPr id="163" name="Google Shape;1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3" y="2285206"/>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 name="Google Shape;21;p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2" name="Google Shape;22;p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7" name="Google Shape;27;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5" name="Google Shape;55;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5"/>
            <a:ext cx="78867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406400" lvl="1" marL="914400" marR="0" rtl="0" algn="l">
              <a:lnSpc>
                <a:spcPct val="90000"/>
              </a:lnSpc>
              <a:spcBef>
                <a:spcPts val="375"/>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9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9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9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9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9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9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9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9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468313" y="333375"/>
            <a:ext cx="8286750" cy="5354638"/>
          </a:xfrm>
          <a:prstGeom prst="rect">
            <a:avLst/>
          </a:prstGeom>
          <a:solidFill>
            <a:srgbClr val="FFD966"/>
          </a:solidFill>
          <a:ln>
            <a:noFill/>
          </a:ln>
          <a:effectLst>
            <a:outerShdw blurRad="50800" rotWithShape="0" algn="ctr" dir="5400000" dist="50800">
              <a:srgbClr val="E1EFD8"/>
            </a:outerShdw>
          </a:effectLst>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ctr">
              <a:spcBef>
                <a:spcPts val="0"/>
              </a:spcBef>
              <a:spcAft>
                <a:spcPts val="0"/>
              </a:spcAft>
              <a:buNone/>
            </a:pPr>
            <a:r xmlns:a="http://schemas.openxmlformats.org/drawingml/2006/main">
              <a:rPr b="0" i="0" lang="en" sz="3200" u="none" cap="none" strike="noStrike">
                <a:solidFill>
                  <a:schemeClr val="dk1"/>
                </a:solidFill>
                <a:latin typeface="Calibri"/>
                <a:ea typeface="Calibri"/>
                <a:cs typeface="Calibri"/>
                <a:sym typeface="Calibri"/>
              </a:rPr>
              <a:t>Unit 5 </a:t>
            </a:r>
            <a:r xmlns:a="http://schemas.openxmlformats.org/drawingml/2006/main">
              <a:rPr b="0" i="0" lang="en" sz="4400" u="none" cap="none" strike="noStrike">
                <a:solidFill>
                  <a:schemeClr val="dk1"/>
                </a:solidFill>
                <a:latin typeface="Calibri"/>
                <a:ea typeface="Calibri"/>
                <a:cs typeface="Calibri"/>
                <a:sym typeface="Calibri"/>
              </a:rPr>
              <a:t>:</a:t>
            </a:r>
            <a:endParaRPr xmlns:a="http://schemas.openxmlformats.org/drawingml/2006/main"/>
          </a:p>
          <a:p>
            <a:pPr xmlns:a="http://schemas.openxmlformats.org/drawingml/2006/main" indent="0" lvl="0" marL="0" marR="0" rtl="0" algn="ctr">
              <a:spcBef>
                <a:spcPts val="0"/>
              </a:spcBef>
              <a:spcAft>
                <a:spcPts val="0"/>
              </a:spcAft>
              <a:buNone/>
            </a:pPr>
            <a:r xmlns:a="http://schemas.openxmlformats.org/drawingml/2006/main">
              <a:rPr b="1" i="0" lang="en" sz="3200" u="none" cap="none" strike="noStrike">
                <a:solidFill>
                  <a:schemeClr val="dk1"/>
                </a:solidFill>
                <a:latin typeface="Calibri"/>
                <a:ea typeface="Calibri"/>
                <a:cs typeface="Calibri"/>
                <a:sym typeface="Calibri"/>
              </a:rPr>
              <a:t>Performing advanced queries</a:t>
            </a:r>
            <a:endParaRPr xmlns:a="http://schemas.openxmlformats.org/drawingml/2006/main"/>
          </a:p>
          <a:p>
            <a:pPr xmlns:a="http://schemas.openxmlformats.org/drawingml/2006/main" indent="0" lvl="0" marL="0" marR="0" rtl="0" algn="ctr">
              <a:spcBef>
                <a:spcPts val="0"/>
              </a:spcBef>
              <a:spcAft>
                <a:spcPts val="0"/>
              </a:spcAft>
              <a:buNone/>
            </a:pPr>
            <a:r xmlns:a="http://schemas.openxmlformats.org/drawingml/2006/main">
              <a:rPr b="1" i="0" lang="en" sz="3200" u="none" cap="none" strike="noStrike">
                <a:solidFill>
                  <a:schemeClr val="dk1"/>
                </a:solidFill>
                <a:latin typeface="Calibri"/>
                <a:ea typeface="Calibri"/>
                <a:cs typeface="Calibri"/>
                <a:sym typeface="Calibri"/>
              </a:rPr>
              <a:t>Session 4</a:t>
            </a:r>
            <a:endParaRPr xmlns:a="http://schemas.openxmlformats.org/drawingml/2006/main" b="1" i="0" sz="32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fmla="val 16667" name="adj"/>
            </a:avLst>
          </a:prstGeom>
          <a:solidFill>
            <a:srgbClr val="2F5496"/>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xmlns:a="http://schemas.openxmlformats.org/drawingml/2006/main" indent="0" lvl="0" marL="0" marR="0" rtl="0" algn="ctr">
              <a:spcBef>
                <a:spcPts val="0"/>
              </a:spcBef>
              <a:spcAft>
                <a:spcPts val="0"/>
              </a:spcAft>
              <a:buNone/>
            </a:pPr>
            <a:r xmlns:a="http://schemas.openxmlformats.org/drawingml/2006/main">
              <a:rPr b="1" i="0" lang="en" sz="3600" u="none" cap="none" strike="noStrike">
                <a:solidFill>
                  <a:schemeClr val="dk1"/>
                </a:solidFill>
                <a:latin typeface="Calibri"/>
                <a:ea typeface="Calibri"/>
                <a:cs typeface="Calibri"/>
                <a:sym typeface="Calibri"/>
              </a:rPr>
              <a:t>Databases</a:t>
            </a:r>
            <a:endParaRPr xmlns:a="http://schemas.openxmlformats.org/drawingml/2006/main" b="1" i="0" sz="3200" u="none" cap="none" strike="noStrike">
              <a:solidFill>
                <a:schemeClr val="dk1"/>
              </a:solidFill>
              <a:latin typeface="Calibri"/>
              <a:ea typeface="Calibri"/>
              <a:cs typeface="Calibri"/>
              <a:sym typeface="Calibri"/>
            </a:endParaRPr>
          </a:p>
        </p:txBody>
      </p:sp>
      <p:sp>
        <p:nvSpPr>
          <p:cNvPr id="90" name="Google Shape;90;p1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Record Grouping</a:t>
            </a:r>
            <a:endParaRPr xmlns:a="http://schemas.openxmlformats.org/drawingml/2006/main"/>
          </a:p>
        </p:txBody>
      </p:sp>
      <p:sp>
        <p:nvSpPr>
          <p:cNvPr id="177" name="Google Shape;177;p22"/>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78" name="Google Shape;178;p2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79" name="Google Shape;179;p22"/>
          <p:cNvSpPr txBox="1"/>
          <p:nvPr/>
        </p:nvSpPr>
        <p:spPr>
          <a:xfrm>
            <a:off x="460375" y="1158565"/>
            <a:ext cx="7991475" cy="313932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Example: Obtain the first and last name of the clients who have made contracts after December 24, 2017. The results must be sorted ascending by last name and first name.</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name,last name FROM clients INNER JOIN contracts ON dniclient=dni WHERE fini &gt;='2017-12-24' GROUP BY </a:t>
            </a:r>
            <a:r xmlns:a="http://schemas.openxmlformats.org/drawingml/2006/main">
              <a:rPr b="1" i="0" lang="en" sz="1800" u="none" cap="none" strike="noStrike">
                <a:solidFill>
                  <a:srgbClr val="FF0000"/>
                </a:solidFill>
                <a:latin typeface="Calibri"/>
                <a:ea typeface="Calibri"/>
                <a:cs typeface="Calibri"/>
                <a:sym typeface="Calibri"/>
              </a:rPr>
              <a:t>dniclient </a:t>
            </a:r>
            <a:r xmlns:a="http://schemas.openxmlformats.org/drawingml/2006/main">
              <a:rPr b="1" i="0" lang="en" sz="1800" u="none" cap="none" strike="noStrike">
                <a:solidFill>
                  <a:schemeClr val="dk1"/>
                </a:solidFill>
                <a:latin typeface="Calibri"/>
                <a:ea typeface="Calibri"/>
                <a:cs typeface="Calibri"/>
                <a:sym typeface="Calibri"/>
              </a:rPr>
              <a:t>ORDER BY last name,name;</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p:txBody>
      </p:sp>
      <p:sp>
        <p:nvSpPr>
          <p:cNvPr descr="Resultado de imagen de ordenador ficheros" id="180" name="Google Shape;180;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81" name="Google Shape;181;p22"/>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pic>
        <p:nvPicPr>
          <p:cNvPr id="182" name="Google Shape;182;p22"/>
          <p:cNvPicPr preferRelativeResize="0"/>
          <p:nvPr/>
        </p:nvPicPr>
        <p:blipFill rotWithShape="1">
          <a:blip r:embed="rId3">
            <a:alphaModFix/>
          </a:blip>
          <a:srcRect b="0" l="0" r="0" t="0"/>
          <a:stretch/>
        </p:blipFill>
        <p:spPr>
          <a:xfrm>
            <a:off x="3022272" y="3501008"/>
            <a:ext cx="1981776" cy="25922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Record Grouping</a:t>
            </a:r>
            <a:endParaRPr xmlns:a="http://schemas.openxmlformats.org/drawingml/2006/main"/>
          </a:p>
        </p:txBody>
      </p:sp>
      <p:sp>
        <p:nvSpPr>
          <p:cNvPr id="188" name="Google Shape;188;p23"/>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89" name="Google Shape;189;p2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90" name="Google Shape;190;p23"/>
          <p:cNvSpPr txBox="1"/>
          <p:nvPr/>
        </p:nvSpPr>
        <p:spPr>
          <a:xfrm>
            <a:off x="460375" y="1158565"/>
            <a:ext cx="7991475" cy="3416320"/>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0" lang="en" sz="1800" u="sng" cap="none" strike="noStrike">
                <a:solidFill>
                  <a:schemeClr val="dk1"/>
                </a:solidFill>
                <a:latin typeface="Calibri"/>
                <a:ea typeface="Calibri"/>
                <a:cs typeface="Calibri"/>
                <a:sym typeface="Calibri"/>
              </a:rPr>
              <a:t>Get calculations on groups of records or rows</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0" i="0" lang="en" sz="1800" u="none" cap="none" strike="noStrike">
                <a:solidFill>
                  <a:schemeClr val="dk1"/>
                </a:solidFill>
                <a:latin typeface="Calibri"/>
                <a:ea typeface="Calibri"/>
                <a:cs typeface="Calibri"/>
                <a:sym typeface="Calibri"/>
              </a:rPr>
              <a:t>When grouping is done in a SELECT, we can obtain calculations on each group with the summary or aggregate functions we have seen.</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Example: Obtain how many cars there are of each brand using the count function. You have to group by brand in a query on the automobiles table.</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brand,count(*) FROM cars GROUP BY brand;</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p:txBody>
      </p:sp>
      <p:sp>
        <p:nvSpPr>
          <p:cNvPr descr="Resultado de imagen de ordenador ficheros" id="191" name="Google Shape;191;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92" name="Google Shape;192;p2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pic>
        <p:nvPicPr>
          <p:cNvPr id="193" name="Google Shape;193;p23"/>
          <p:cNvPicPr preferRelativeResize="0"/>
          <p:nvPr/>
        </p:nvPicPr>
        <p:blipFill rotWithShape="1">
          <a:blip r:embed="rId3">
            <a:alphaModFix/>
          </a:blip>
          <a:srcRect b="0" l="0" r="0" t="0"/>
          <a:stretch/>
        </p:blipFill>
        <p:spPr>
          <a:xfrm>
            <a:off x="2915816" y="4031786"/>
            <a:ext cx="1296144" cy="18454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Record Grouping</a:t>
            </a:r>
            <a:endParaRPr xmlns:a="http://schemas.openxmlformats.org/drawingml/2006/main"/>
          </a:p>
        </p:txBody>
      </p:sp>
      <p:sp>
        <p:nvSpPr>
          <p:cNvPr id="199" name="Google Shape;199;p24"/>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200" name="Google Shape;200;p2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201" name="Google Shape;201;p24"/>
          <p:cNvSpPr txBox="1"/>
          <p:nvPr/>
        </p:nvSpPr>
        <p:spPr>
          <a:xfrm>
            <a:off x="460375" y="1158565"/>
            <a:ext cx="7991475" cy="3416320"/>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Example: Obtain the name and surname of the clients who have made contracts since December 24, 2017 and how many contracts they have made since that date. The results must be sorted ascending by last name, first name.</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1"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firstname,lastname,count(*) FROM clients INNER JOIN contracts ON clientdn=dni WHERE fini &gt;='2016-12-27' GROUP BY clientdn ORDER BY lastname,name;</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p:txBody>
      </p:sp>
      <p:sp>
        <p:nvSpPr>
          <p:cNvPr descr="Resultado de imagen de ordenador ficheros" id="202" name="Google Shape;202;p2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203" name="Google Shape;203;p2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pic>
        <p:nvPicPr>
          <p:cNvPr id="204" name="Google Shape;204;p24"/>
          <p:cNvPicPr preferRelativeResize="0"/>
          <p:nvPr/>
        </p:nvPicPr>
        <p:blipFill rotWithShape="1">
          <a:blip r:embed="rId3">
            <a:alphaModFix/>
          </a:blip>
          <a:srcRect b="0" l="0" r="0" t="0"/>
          <a:stretch/>
        </p:blipFill>
        <p:spPr>
          <a:xfrm>
            <a:off x="2771800" y="3717032"/>
            <a:ext cx="2905125" cy="2390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Record Grouping</a:t>
            </a:r>
            <a:endParaRPr xmlns:a="http://schemas.openxmlformats.org/drawingml/2006/main"/>
          </a:p>
        </p:txBody>
      </p:sp>
      <p:sp>
        <p:nvSpPr>
          <p:cNvPr id="210" name="Google Shape;210;p25"/>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211" name="Google Shape;211;p2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212" name="Google Shape;212;p25"/>
          <p:cNvSpPr txBox="1"/>
          <p:nvPr/>
        </p:nvSpPr>
        <p:spPr>
          <a:xfrm>
            <a:off x="460375" y="1158565"/>
            <a:ext cx="7991475" cy="2862322"/>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Example: Obtain the average price, maximum price and minimum price of the cars of each brand ordered descending by average price.</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brand,avg(price)AS average ,max(price),min(price) FROM automobiles GROUP BY brand ORDER BY average DESC;</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p:txBody>
      </p:sp>
      <p:sp>
        <p:nvSpPr>
          <p:cNvPr descr="Resultado de imagen de ordenador ficheros" id="213" name="Google Shape;213;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214" name="Google Shape;214;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pic>
        <p:nvPicPr>
          <p:cNvPr id="215" name="Google Shape;215;p25"/>
          <p:cNvPicPr preferRelativeResize="0"/>
          <p:nvPr/>
        </p:nvPicPr>
        <p:blipFill rotWithShape="1">
          <a:blip r:embed="rId3">
            <a:alphaModFix/>
          </a:blip>
          <a:srcRect b="0" l="0" r="0" t="0"/>
          <a:stretch/>
        </p:blipFill>
        <p:spPr>
          <a:xfrm>
            <a:off x="2468562" y="3429000"/>
            <a:ext cx="3039541" cy="2016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Record Grouping</a:t>
            </a:r>
            <a:endParaRPr xmlns:a="http://schemas.openxmlformats.org/drawingml/2006/main"/>
          </a:p>
        </p:txBody>
      </p:sp>
      <p:sp>
        <p:nvSpPr>
          <p:cNvPr id="221" name="Google Shape;221;p26"/>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222" name="Google Shape;222;p2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223" name="Google Shape;223;p26"/>
          <p:cNvSpPr txBox="1"/>
          <p:nvPr/>
        </p:nvSpPr>
        <p:spPr>
          <a:xfrm>
            <a:off x="460375" y="1158565"/>
            <a:ext cx="7991475" cy="2585323"/>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Example: Obtain the average price, maximum price and minimum price of SEAT brand cars.</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avg(price),max(price),min(price) FROM cars WHERE brand='SEAT' </a:t>
            </a:r>
            <a:r xmlns:a="http://schemas.openxmlformats.org/drawingml/2006/main">
              <a:rPr b="0" i="0" lang="en" sz="1800" u="none" cap="none" strike="noStrike">
                <a:solidFill>
                  <a:schemeClr val="dk1"/>
                </a:solidFill>
                <a:latin typeface="Calibri"/>
                <a:ea typeface="Calibri"/>
                <a:cs typeface="Calibri"/>
                <a:sym typeface="Calibri"/>
              </a:rPr>
              <a:t>;</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p:txBody>
      </p:sp>
      <p:sp>
        <p:nvSpPr>
          <p:cNvPr descr="Resultado de imagen de ordenador ficheros" id="224" name="Google Shape;224;p2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225" name="Google Shape;225;p2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pic>
        <p:nvPicPr>
          <p:cNvPr id="226" name="Google Shape;226;p26"/>
          <p:cNvPicPr preferRelativeResize="0"/>
          <p:nvPr/>
        </p:nvPicPr>
        <p:blipFill rotWithShape="1">
          <a:blip r:embed="rId3">
            <a:alphaModFix/>
          </a:blip>
          <a:srcRect b="0" l="0" r="0" t="0"/>
          <a:stretch/>
        </p:blipFill>
        <p:spPr>
          <a:xfrm>
            <a:off x="2843808" y="3228657"/>
            <a:ext cx="2676882" cy="6323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Record Grouping</a:t>
            </a:r>
            <a:endParaRPr xmlns:a="http://schemas.openxmlformats.org/drawingml/2006/main"/>
          </a:p>
        </p:txBody>
      </p:sp>
      <p:sp>
        <p:nvSpPr>
          <p:cNvPr id="232" name="Google Shape;232;p27"/>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233" name="Google Shape;233;p2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234" name="Google Shape;234;p27"/>
          <p:cNvSpPr txBox="1"/>
          <p:nvPr/>
        </p:nvSpPr>
        <p:spPr>
          <a:xfrm>
            <a:off x="460375" y="1158565"/>
            <a:ext cx="7991475" cy="563231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0" lang="en" sz="1800" u="sng" cap="none" strike="noStrike">
                <a:solidFill>
                  <a:schemeClr val="dk1"/>
                </a:solidFill>
                <a:latin typeface="Calibri"/>
                <a:ea typeface="Calibri"/>
                <a:cs typeface="Calibri"/>
                <a:sym typeface="Calibri"/>
              </a:rPr>
              <a:t>Put conditions on results of grouping functions. HAVING Clause:</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0" i="0" lang="en" sz="1800" u="none" cap="none" strike="noStrike">
                <a:solidFill>
                  <a:schemeClr val="dk1"/>
                </a:solidFill>
                <a:latin typeface="Calibri"/>
                <a:ea typeface="Calibri"/>
                <a:cs typeface="Calibri"/>
                <a:sym typeface="Calibri"/>
              </a:rPr>
              <a:t> </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rPr b="0" i="0" lang="en" sz="1800" u="none" cap="none" strike="noStrike">
                <a:solidFill>
                  <a:schemeClr val="dk1"/>
                </a:solidFill>
                <a:latin typeface="Calibri"/>
                <a:ea typeface="Calibri"/>
                <a:cs typeface="Calibri"/>
                <a:sym typeface="Calibri"/>
              </a:rPr>
              <a:t>In a query, you can select rows that satisfy conditions related to the result of a grouping function.</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0" i="0" lang="en" sz="1800" u="none" cap="none" strike="noStrike">
                <a:solidFill>
                  <a:schemeClr val="dk1"/>
                </a:solidFill>
                <a:latin typeface="Calibri"/>
                <a:ea typeface="Calibri"/>
                <a:cs typeface="Calibri"/>
                <a:sym typeface="Calibri"/>
              </a:rPr>
              <a:t>A selection condition must be written </a:t>
            </a:r>
            <a:endParaRPr xmlns:a="http://schemas.openxmlformats.org/drawingml/2006/main"/>
            <a:r xmlns:a="http://schemas.openxmlformats.org/drawingml/2006/main">
              <a:rPr b="0" i="0" lang="en" sz="1800" u="none" cap="none" strike="noStrike">
                <a:solidFill>
                  <a:schemeClr val="dk1"/>
                </a:solidFill>
                <a:latin typeface="Calibri"/>
                <a:ea typeface="Calibri"/>
                <a:cs typeface="Calibri"/>
                <a:sym typeface="Calibri"/>
              </a:rPr>
              <a:t>after </a:t>
            </a:r>
            <a:r xmlns:a="http://schemas.openxmlformats.org/drawingml/2006/main">
              <a:rPr b="1" i="0" lang="en" sz="1800" u="none" cap="none" strike="noStrike">
                <a:solidFill>
                  <a:schemeClr val="dk1"/>
                </a:solidFill>
                <a:latin typeface="Calibri"/>
                <a:ea typeface="Calibri"/>
                <a:cs typeface="Calibri"/>
                <a:sym typeface="Calibri"/>
              </a:rPr>
              <a:t>HAVING .</a:t>
            </a: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0" i="0" lang="en" sz="1800" u="none" cap="none" strike="noStrike">
                <a:solidFill>
                  <a:schemeClr val="dk1"/>
                </a:solidFill>
                <a:latin typeface="Calibri"/>
                <a:ea typeface="Calibri"/>
                <a:cs typeface="Calibri"/>
                <a:sym typeface="Calibri"/>
              </a:rPr>
              <a:t>Only grouping or summary functions, grouping columns (those used with GROUP BY), or any expression based on these columns or grouping functions can be used in the selection condition.</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Example: Obtain the number of clients in each location as long as there are more than three clients in the location.</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locality,count(*) FROM customers GROUP BY locality </a:t>
            </a:r>
            <a:r xmlns:a="http://schemas.openxmlformats.org/drawingml/2006/main">
              <a:rPr b="1" i="0" lang="en" sz="1800" u="none" cap="none" strike="noStrike">
                <a:solidFill>
                  <a:srgbClr val="FF0000"/>
                </a:solidFill>
                <a:latin typeface="Calibri"/>
                <a:ea typeface="Calibri"/>
                <a:cs typeface="Calibri"/>
                <a:sym typeface="Calibri"/>
              </a:rPr>
              <a:t>HAVING count(*)&gt;3 </a:t>
            </a:r>
            <a:r xmlns:a="http://schemas.openxmlformats.org/drawingml/2006/main">
              <a:rPr b="1" i="0" lang="en" sz="1800" u="none" cap="none" strike="noStrike">
                <a:solidFill>
                  <a:schemeClr val="dk1"/>
                </a:solidFill>
                <a:latin typeface="Calibri"/>
                <a:ea typeface="Calibri"/>
                <a:cs typeface="Calibri"/>
                <a:sym typeface="Calibri"/>
              </a:rPr>
              <a:t>;</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p:txBody>
      </p:sp>
      <p:sp>
        <p:nvSpPr>
          <p:cNvPr descr="Resultado de imagen de ordenador ficheros" id="235" name="Google Shape;235;p2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236" name="Google Shape;236;p2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Record Grouping</a:t>
            </a:r>
            <a:endParaRPr xmlns:a="http://schemas.openxmlformats.org/drawingml/2006/main"/>
          </a:p>
        </p:txBody>
      </p:sp>
      <p:sp>
        <p:nvSpPr>
          <p:cNvPr id="242" name="Google Shape;242;p28"/>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243" name="Google Shape;243;p2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244" name="Google Shape;244;p28"/>
          <p:cNvSpPr txBox="1"/>
          <p:nvPr/>
        </p:nvSpPr>
        <p:spPr>
          <a:xfrm>
            <a:off x="460375" y="1158565"/>
            <a:ext cx="7991475" cy="1754326"/>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Example: Obtain the car brands whose average rental price is less than 105 Euros.</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brand FROM cars GROUP BY brand HAVING avg(price)&lt;105;</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p:txBody>
      </p:sp>
      <p:sp>
        <p:nvSpPr>
          <p:cNvPr descr="Resultado de imagen de ordenador ficheros" id="245" name="Google Shape;245;p2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246" name="Google Shape;246;p2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pic>
        <p:nvPicPr>
          <p:cNvPr id="247" name="Google Shape;247;p28"/>
          <p:cNvPicPr preferRelativeResize="0"/>
          <p:nvPr/>
        </p:nvPicPr>
        <p:blipFill rotWithShape="1">
          <a:blip r:embed="rId3">
            <a:alphaModFix/>
          </a:blip>
          <a:srcRect b="0" l="0" r="58963" t="0"/>
          <a:stretch/>
        </p:blipFill>
        <p:spPr>
          <a:xfrm>
            <a:off x="3491880" y="3154362"/>
            <a:ext cx="648072" cy="8507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Record Grouping</a:t>
            </a:r>
            <a:endParaRPr xmlns:a="http://schemas.openxmlformats.org/drawingml/2006/main"/>
          </a:p>
        </p:txBody>
      </p:sp>
      <p:sp>
        <p:nvSpPr>
          <p:cNvPr id="253" name="Google Shape;253;p29"/>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254" name="Google Shape;254;p2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255" name="Google Shape;255;p29"/>
          <p:cNvSpPr txBox="1"/>
          <p:nvPr/>
        </p:nvSpPr>
        <p:spPr>
          <a:xfrm>
            <a:off x="460375" y="1158565"/>
            <a:ext cx="7991475" cy="1754326"/>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Example: Obtain the car brands and their average rental price as long as this average price is between 75 and 100 euros.</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brand,avg(price) AS average FROM automobiles GROUP BY brand </a:t>
            </a:r>
            <a:r xmlns:a="http://schemas.openxmlformats.org/drawingml/2006/main">
              <a:rPr b="1" i="0" lang="en" sz="1800" u="none" cap="none" strike="noStrike">
                <a:solidFill>
                  <a:srgbClr val="FF0000"/>
                </a:solidFill>
                <a:latin typeface="Calibri"/>
                <a:ea typeface="Calibri"/>
                <a:cs typeface="Calibri"/>
                <a:sym typeface="Calibri"/>
              </a:rPr>
              <a:t>HAVING average &gt;=75 AND average&lt;=100;</a:t>
            </a:r>
            <a:endParaRPr xmlns:a="http://schemas.openxmlformats.org/drawingml/2006/main" b="0" i="0" sz="1800" u="none" cap="none" strike="noStrike">
              <a:solidFill>
                <a:srgbClr val="FF0000"/>
              </a:solidFill>
              <a:latin typeface="Calibri"/>
              <a:ea typeface="Calibri"/>
              <a:cs typeface="Calibri"/>
              <a:sym typeface="Calibri"/>
            </a:endParaRPr>
          </a:p>
        </p:txBody>
      </p:sp>
      <p:sp>
        <p:nvSpPr>
          <p:cNvPr descr="Resultado de imagen de ordenador ficheros" id="256" name="Google Shape;256;p2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257" name="Google Shape;257;p2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pic>
        <p:nvPicPr>
          <p:cNvPr id="258" name="Google Shape;258;p29"/>
          <p:cNvPicPr preferRelativeResize="0"/>
          <p:nvPr/>
        </p:nvPicPr>
        <p:blipFill rotWithShape="1">
          <a:blip r:embed="rId3">
            <a:alphaModFix/>
          </a:blip>
          <a:srcRect b="0" l="0" r="0" t="0"/>
          <a:stretch/>
        </p:blipFill>
        <p:spPr>
          <a:xfrm>
            <a:off x="3347864" y="3154362"/>
            <a:ext cx="1723246" cy="9947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96" name="Google Shape;96;p14"/>
          <p:cNvSpPr txBox="1"/>
          <p:nvPr/>
        </p:nvSpPr>
        <p:spPr>
          <a:xfrm>
            <a:off x="1331640" y="1700808"/>
            <a:ext cx="6048672" cy="2554545"/>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ctr">
              <a:spcBef>
                <a:spcPts val="0"/>
              </a:spcBef>
              <a:spcAft>
                <a:spcPts val="0"/>
              </a:spcAft>
              <a:buNone/>
            </a:pPr>
            <a:r xmlns:a="http://schemas.openxmlformats.org/drawingml/2006/main">
              <a:rPr b="1" i="0" lang="en" sz="3200" u="none" cap="none" strike="noStrike">
                <a:solidFill>
                  <a:schemeClr val="dk1"/>
                </a:solidFill>
                <a:latin typeface="Calibri"/>
                <a:ea typeface="Calibri"/>
                <a:cs typeface="Calibri"/>
                <a:sym typeface="Calibri"/>
              </a:rPr>
              <a:t>Summary or aggregate queries</a:t>
            </a:r>
            <a:endParaRPr xmlns:a="http://schemas.openxmlformats.org/drawingml/2006/main"/>
          </a:p>
          <a:p>
            <a:pPr xmlns:a="http://schemas.openxmlformats.org/drawingml/2006/main" indent="0" lvl="0" marL="0" marR="0" rtl="0" algn="ctr">
              <a:spcBef>
                <a:spcPts val="0"/>
              </a:spcBef>
              <a:spcAft>
                <a:spcPts val="0"/>
              </a:spcAft>
              <a:buNone/>
            </a:pPr>
            <a:r xmlns:a="http://schemas.openxmlformats.org/drawingml/2006/main">
              <a:t/>
            </a:r>
            <a:endParaRPr xmlns:a="http://schemas.openxmlformats.org/drawingml/2006/main" b="1" i="0" sz="3200" u="none" cap="none" strike="noStrike">
              <a:solidFill>
                <a:schemeClr val="dk1"/>
              </a:solidFill>
              <a:latin typeface="Calibri"/>
              <a:ea typeface="Calibri"/>
              <a:cs typeface="Calibri"/>
              <a:sym typeface="Calibri"/>
            </a:endParaRPr>
          </a:p>
          <a:p>
            <a:pPr xmlns:a="http://schemas.openxmlformats.org/drawingml/2006/main" indent="0" lvl="0" marL="0" marR="0" rtl="0" algn="ctr">
              <a:spcBef>
                <a:spcPts val="0"/>
              </a:spcBef>
              <a:spcAft>
                <a:spcPts val="0"/>
              </a:spcAft>
              <a:buNone/>
            </a:pPr>
            <a:r xmlns:a="http://schemas.openxmlformats.org/drawingml/2006/main">
              <a:rPr b="1" i="0" lang="en" sz="3200" u="none" cap="none" strike="noStrike">
                <a:solidFill>
                  <a:schemeClr val="dk1"/>
                </a:solidFill>
                <a:latin typeface="Calibri"/>
                <a:ea typeface="Calibri"/>
                <a:cs typeface="Calibri"/>
                <a:sym typeface="Calibri"/>
              </a:rPr>
              <a:t>Record Grouping</a:t>
            </a:r>
            <a:endParaRPr xmlns:a="http://schemas.openxmlformats.org/drawingml/2006/main"/>
          </a:p>
          <a:p>
            <a:pPr xmlns:a="http://schemas.openxmlformats.org/drawingml/2006/main" indent="0" lvl="0" marL="0" marR="0" rtl="0" algn="ctr">
              <a:spcBef>
                <a:spcPts val="0"/>
              </a:spcBef>
              <a:spcAft>
                <a:spcPts val="0"/>
              </a:spcAft>
              <a:buNone/>
            </a:pPr>
            <a:r xmlns:a="http://schemas.openxmlformats.org/drawingml/2006/main">
              <a:t/>
            </a:r>
            <a:endParaRPr xmlns:a="http://schemas.openxmlformats.org/drawingml/2006/main" b="1" i="0" sz="3200" u="none" cap="none" strike="noStrike">
              <a:solidFill>
                <a:schemeClr val="dk1"/>
              </a:solidFill>
              <a:latin typeface="Calibri"/>
              <a:ea typeface="Calibri"/>
              <a:cs typeface="Calibri"/>
              <a:sym typeface="Calibri"/>
            </a:endParaRPr>
          </a:p>
          <a:p>
            <a:pPr xmlns:a="http://schemas.openxmlformats.org/drawingml/2006/main" indent="0" lvl="0" marL="0" marR="0" rtl="0" algn="ctr">
              <a:spcBef>
                <a:spcPts val="0"/>
              </a:spcBef>
              <a:spcAft>
                <a:spcPts val="0"/>
              </a:spcAft>
              <a:buNone/>
            </a:pPr>
            <a:r xmlns:a="http://schemas.openxmlformats.org/drawingml/2006/main">
              <a:t/>
            </a:r>
            <a:endParaRPr xmlns:a="http://schemas.openxmlformats.org/drawingml/2006/main" b="1" i="0" sz="32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nvSpPr>
        <p:spPr>
          <a:xfrm>
            <a:off x="250825" y="207963"/>
            <a:ext cx="4897438"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Summary queries</a:t>
            </a:r>
            <a:endParaRPr xmlns:a="http://schemas.openxmlformats.org/drawingml/2006/main"/>
          </a:p>
        </p:txBody>
      </p:sp>
      <p:sp>
        <p:nvSpPr>
          <p:cNvPr id="102" name="Google Shape;102;p15"/>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03" name="Google Shape;103;p1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04" name="Google Shape;104;p15"/>
          <p:cNvSpPr txBox="1"/>
          <p:nvPr/>
        </p:nvSpPr>
        <p:spPr>
          <a:xfrm>
            <a:off x="460375" y="1158565"/>
            <a:ext cx="7991475" cy="563231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Summary or aggregate queries </a:t>
            </a:r>
            <a:r xmlns:a="http://schemas.openxmlformats.org/drawingml/2006/main">
              <a:rPr b="0" i="0" lang="en" sz="1800" u="none" cap="none" strike="noStrike">
                <a:solidFill>
                  <a:schemeClr val="dk1"/>
                </a:solidFill>
                <a:latin typeface="Calibri"/>
                <a:ea typeface="Calibri"/>
                <a:cs typeface="Calibri"/>
                <a:sym typeface="Calibri"/>
              </a:rPr>
              <a:t>allow </a:t>
            </a:r>
            <a:r xmlns:a="http://schemas.openxmlformats.org/drawingml/2006/main">
              <a:rPr b="0" i="0" lang="en" sz="1800" u="none" cap="none" strike="noStrike">
                <a:solidFill>
                  <a:schemeClr val="dk1"/>
                </a:solidFill>
                <a:latin typeface="Calibri"/>
                <a:ea typeface="Calibri"/>
                <a:cs typeface="Calibri"/>
                <a:sym typeface="Calibri"/>
              </a:rPr>
              <a:t>you to perform summary or group calculations on rows that have the same value in one or more columns.</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Aggregate functions </a:t>
            </a:r>
            <a:endParaRPr xmlns:a="http://schemas.openxmlformats.org/drawingml/2006/main"/>
            <a:r xmlns:a="http://schemas.openxmlformats.org/drawingml/2006/main">
              <a:rPr b="0" i="0" lang="en" sz="1800" u="none" cap="none" strike="noStrike">
                <a:solidFill>
                  <a:schemeClr val="dk1"/>
                </a:solidFill>
                <a:latin typeface="Calibri"/>
                <a:ea typeface="Calibri"/>
                <a:cs typeface="Calibri"/>
                <a:sym typeface="Calibri"/>
              </a:rPr>
              <a:t>are used to perform these calculations .</a:t>
            </a: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0" sz="1800" u="none" cap="none" strike="noStrike">
              <a:solidFill>
                <a:schemeClr val="dk1"/>
              </a:solidFill>
              <a:latin typeface="Calibri"/>
              <a:ea typeface="Calibri"/>
              <a:cs typeface="Calibri"/>
              <a:sym typeface="Calibri"/>
            </a:endParaRPr>
          </a:p>
          <a:p>
            <a:pPr xmlns:a="http://schemas.openxmlformats.org/drawingml/2006/main" indent="-285750" lvl="0" marL="285750" marR="0" rtl="0" algn="l">
              <a:spcBef>
                <a:spcPts val="0"/>
              </a:spcBef>
              <a:spcAft>
                <a:spcPts val="0"/>
              </a:spcAft>
              <a:buClr>
                <a:schemeClr val="dk1"/>
              </a:buClr>
              <a:buSzPts val="1800"/>
              <a:buFont typeface="Arial"/>
              <a:buChar char="•"/>
            </a:pPr>
            <a:r xmlns:a="http://schemas.openxmlformats.org/drawingml/2006/main">
              <a:rPr b="1" i="0" lang="en" sz="1800" u="none" cap="none" strike="noStrike">
                <a:solidFill>
                  <a:schemeClr val="dk1"/>
                </a:solidFill>
                <a:latin typeface="Calibri"/>
                <a:ea typeface="Calibri"/>
                <a:cs typeface="Calibri"/>
                <a:sym typeface="Calibri"/>
              </a:rPr>
              <a:t>Count(expression or column): </a:t>
            </a:r>
            <a:r xmlns:a="http://schemas.openxmlformats.org/drawingml/2006/main">
              <a:rPr b="0" i="0" lang="en" sz="1800" u="none" cap="none" strike="noStrike">
                <a:solidFill>
                  <a:schemeClr val="dk1"/>
                </a:solidFill>
                <a:latin typeface="Calibri"/>
                <a:ea typeface="Calibri"/>
                <a:cs typeface="Calibri"/>
                <a:sym typeface="Calibri"/>
              </a:rPr>
              <a:t>Counts how many rows there are with the expression or column that are not null. If we write * in the function argument, how many rows there are in the query are counted. If the expression or column is </a:t>
            </a:r>
            <a:r xmlns:a="http://schemas.openxmlformats.org/drawingml/2006/main">
              <a:rPr b="1" i="0" lang="en" sz="1800" u="none" cap="none" strike="noStrike">
                <a:solidFill>
                  <a:schemeClr val="dk1"/>
                </a:solidFill>
                <a:latin typeface="Calibri"/>
                <a:ea typeface="Calibri"/>
                <a:cs typeface="Calibri"/>
                <a:sym typeface="Calibri"/>
              </a:rPr>
              <a:t>null, </a:t>
            </a:r>
            <a:r xmlns:a="http://schemas.openxmlformats.org/drawingml/2006/main">
              <a:rPr b="0" i="0" lang="en" sz="1800" u="none" cap="none" strike="noStrike">
                <a:solidFill>
                  <a:schemeClr val="dk1"/>
                </a:solidFill>
                <a:latin typeface="Calibri"/>
                <a:ea typeface="Calibri"/>
                <a:cs typeface="Calibri"/>
                <a:sym typeface="Calibri"/>
              </a:rPr>
              <a:t>it is not counted.</a:t>
            </a:r>
            <a:endParaRPr xmlns:a="http://schemas.openxmlformats.org/drawingml/2006/main"/>
          </a:p>
          <a:p>
            <a:pPr xmlns:a="http://schemas.openxmlformats.org/drawingml/2006/main" indent="-285750" lvl="0" marL="285750" marR="0" rtl="0" algn="l">
              <a:spcBef>
                <a:spcPts val="0"/>
              </a:spcBef>
              <a:spcAft>
                <a:spcPts val="0"/>
              </a:spcAft>
              <a:buClr>
                <a:schemeClr val="dk1"/>
              </a:buClr>
              <a:buSzPts val="1800"/>
              <a:buFont typeface="Arial"/>
              <a:buChar char="•"/>
            </a:pPr>
            <a:r xmlns:a="http://schemas.openxmlformats.org/drawingml/2006/main">
              <a:rPr b="1" i="0" lang="en" sz="1800" u="none" cap="none" strike="noStrike">
                <a:solidFill>
                  <a:schemeClr val="dk1"/>
                </a:solidFill>
                <a:latin typeface="Calibri"/>
                <a:ea typeface="Calibri"/>
                <a:cs typeface="Calibri"/>
                <a:sym typeface="Calibri"/>
              </a:rPr>
              <a:t>Sum( </a:t>
            </a:r>
            <a:r xmlns:a="http://schemas.openxmlformats.org/drawingml/2006/main">
              <a:rPr b="1" i="1" lang="en" sz="1800" u="none" cap="none" strike="noStrike">
                <a:solidFill>
                  <a:schemeClr val="dk1"/>
                </a:solidFill>
                <a:latin typeface="Calibri"/>
                <a:ea typeface="Calibri"/>
                <a:cs typeface="Calibri"/>
                <a:sym typeface="Calibri"/>
              </a:rPr>
              <a:t>expression or column </a:t>
            </a:r>
            <a:r xmlns:a="http://schemas.openxmlformats.org/drawingml/2006/main">
              <a:rPr b="1" i="0" lang="en" sz="1800" u="none" cap="none" strike="noStrike">
                <a:solidFill>
                  <a:schemeClr val="dk1"/>
                </a:solidFill>
                <a:latin typeface="Calibri"/>
                <a:ea typeface="Calibri"/>
                <a:cs typeface="Calibri"/>
                <a:sym typeface="Calibri"/>
              </a:rPr>
              <a:t>): </a:t>
            </a:r>
            <a:r xmlns:a="http://schemas.openxmlformats.org/drawingml/2006/main">
              <a:rPr b="0" i="0" lang="en" sz="1800" u="none" cap="none" strike="noStrike">
                <a:solidFill>
                  <a:schemeClr val="dk1"/>
                </a:solidFill>
                <a:latin typeface="Calibri"/>
                <a:ea typeface="Calibri"/>
                <a:cs typeface="Calibri"/>
                <a:sym typeface="Calibri"/>
              </a:rPr>
              <a:t>Calculates the sum of the numerical values indicated in the argument. If there is null in the expression or column </a:t>
            </a:r>
            <a:r xmlns:a="http://schemas.openxmlformats.org/drawingml/2006/main">
              <a:rPr b="1" i="0" lang="en" sz="1800" u="none" cap="none" strike="noStrike">
                <a:solidFill>
                  <a:schemeClr val="dk1"/>
                </a:solidFill>
                <a:latin typeface="Calibri"/>
                <a:ea typeface="Calibri"/>
                <a:cs typeface="Calibri"/>
                <a:sym typeface="Calibri"/>
              </a:rPr>
              <a:t>, </a:t>
            </a:r>
            <a:r xmlns:a="http://schemas.openxmlformats.org/drawingml/2006/main">
              <a:rPr b="0" i="0" lang="en" sz="1800" u="none" cap="none" strike="noStrike">
                <a:solidFill>
                  <a:schemeClr val="dk1"/>
                </a:solidFill>
                <a:latin typeface="Calibri"/>
                <a:ea typeface="Calibri"/>
                <a:cs typeface="Calibri"/>
                <a:sym typeface="Calibri"/>
              </a:rPr>
              <a:t>it is not taken into account for the sum.</a:t>
            </a:r>
            <a:endParaRPr xmlns:a="http://schemas.openxmlformats.org/drawingml/2006/main"/>
          </a:p>
          <a:p>
            <a:pPr xmlns:a="http://schemas.openxmlformats.org/drawingml/2006/main" indent="-285750" lvl="0" marL="285750" marR="0" rtl="0" algn="l">
              <a:spcBef>
                <a:spcPts val="0"/>
              </a:spcBef>
              <a:spcAft>
                <a:spcPts val="0"/>
              </a:spcAft>
              <a:buClr>
                <a:schemeClr val="dk1"/>
              </a:buClr>
              <a:buSzPts val="1800"/>
              <a:buFont typeface="Arial"/>
              <a:buChar char="•"/>
            </a:pPr>
            <a:r xmlns:a="http://schemas.openxmlformats.org/drawingml/2006/main">
              <a:rPr b="1" i="0" lang="en" sz="1800" u="none" cap="none" strike="noStrike">
                <a:solidFill>
                  <a:schemeClr val="dk1"/>
                </a:solidFill>
                <a:latin typeface="Calibri"/>
                <a:ea typeface="Calibri"/>
                <a:cs typeface="Calibri"/>
                <a:sym typeface="Calibri"/>
              </a:rPr>
              <a:t>Min( </a:t>
            </a:r>
            <a:r xmlns:a="http://schemas.openxmlformats.org/drawingml/2006/main">
              <a:rPr b="1" i="1" lang="en" sz="1800" u="none" cap="none" strike="noStrike">
                <a:solidFill>
                  <a:schemeClr val="dk1"/>
                </a:solidFill>
                <a:latin typeface="Calibri"/>
                <a:ea typeface="Calibri"/>
                <a:cs typeface="Calibri"/>
                <a:sym typeface="Calibri"/>
              </a:rPr>
              <a:t>expression or column </a:t>
            </a:r>
            <a:r xmlns:a="http://schemas.openxmlformats.org/drawingml/2006/main">
              <a:rPr b="1" i="0" lang="en" sz="1800" u="none" cap="none" strike="noStrike">
                <a:solidFill>
                  <a:schemeClr val="dk1"/>
                </a:solidFill>
                <a:latin typeface="Calibri"/>
                <a:ea typeface="Calibri"/>
                <a:cs typeface="Calibri"/>
                <a:sym typeface="Calibri"/>
              </a:rPr>
              <a:t>): </a:t>
            </a:r>
            <a:r xmlns:a="http://schemas.openxmlformats.org/drawingml/2006/main">
              <a:rPr b="0" i="0" lang="en" sz="1800" u="none" cap="none" strike="noStrike">
                <a:solidFill>
                  <a:schemeClr val="dk1"/>
                </a:solidFill>
                <a:latin typeface="Calibri"/>
                <a:ea typeface="Calibri"/>
                <a:cs typeface="Calibri"/>
                <a:sym typeface="Calibri"/>
              </a:rPr>
              <a:t>Obtains the minimum value of the indicated argument.</a:t>
            </a:r>
            <a:endParaRPr xmlns:a="http://schemas.openxmlformats.org/drawingml/2006/main"/>
          </a:p>
          <a:p>
            <a:pPr xmlns:a="http://schemas.openxmlformats.org/drawingml/2006/main" indent="-285750" lvl="0" marL="285750" marR="0" rtl="0" algn="l">
              <a:spcBef>
                <a:spcPts val="0"/>
              </a:spcBef>
              <a:spcAft>
                <a:spcPts val="0"/>
              </a:spcAft>
              <a:buClr>
                <a:schemeClr val="dk1"/>
              </a:buClr>
              <a:buSzPts val="1800"/>
              <a:buFont typeface="Arial"/>
              <a:buChar char="•"/>
            </a:pPr>
            <a:r xmlns:a="http://schemas.openxmlformats.org/drawingml/2006/main">
              <a:rPr b="1" i="0" lang="en" sz="1800" u="none" cap="none" strike="noStrike">
                <a:solidFill>
                  <a:schemeClr val="dk1"/>
                </a:solidFill>
                <a:latin typeface="Calibri"/>
                <a:ea typeface="Calibri"/>
                <a:cs typeface="Calibri"/>
                <a:sym typeface="Calibri"/>
              </a:rPr>
              <a:t>Max( </a:t>
            </a:r>
            <a:r xmlns:a="http://schemas.openxmlformats.org/drawingml/2006/main">
              <a:rPr b="1" i="1" lang="en" sz="1800" u="none" cap="none" strike="noStrike">
                <a:solidFill>
                  <a:schemeClr val="dk1"/>
                </a:solidFill>
                <a:latin typeface="Calibri"/>
                <a:ea typeface="Calibri"/>
                <a:cs typeface="Calibri"/>
                <a:sym typeface="Calibri"/>
              </a:rPr>
              <a:t>expression or column </a:t>
            </a:r>
            <a:r xmlns:a="http://schemas.openxmlformats.org/drawingml/2006/main">
              <a:rPr b="1" i="0" lang="en" sz="1800" u="none" cap="none" strike="noStrike">
                <a:solidFill>
                  <a:schemeClr val="dk1"/>
                </a:solidFill>
                <a:latin typeface="Calibri"/>
                <a:ea typeface="Calibri"/>
                <a:cs typeface="Calibri"/>
                <a:sym typeface="Calibri"/>
              </a:rPr>
              <a:t>): </a:t>
            </a:r>
            <a:r xmlns:a="http://schemas.openxmlformats.org/drawingml/2006/main">
              <a:rPr b="0" i="0" lang="en" sz="1800" u="none" cap="none" strike="noStrike">
                <a:solidFill>
                  <a:schemeClr val="dk1"/>
                </a:solidFill>
                <a:latin typeface="Calibri"/>
                <a:ea typeface="Calibri"/>
                <a:cs typeface="Calibri"/>
                <a:sym typeface="Calibri"/>
              </a:rPr>
              <a:t>Gets the maximum value of the indicated argument.</a:t>
            </a:r>
            <a:endParaRPr xmlns:a="http://schemas.openxmlformats.org/drawingml/2006/main"/>
          </a:p>
          <a:p>
            <a:pPr xmlns:a="http://schemas.openxmlformats.org/drawingml/2006/main" indent="-285750" lvl="0" marL="285750" marR="0" rtl="0" algn="l">
              <a:spcBef>
                <a:spcPts val="0"/>
              </a:spcBef>
              <a:spcAft>
                <a:spcPts val="0"/>
              </a:spcAft>
              <a:buClr>
                <a:schemeClr val="dk1"/>
              </a:buClr>
              <a:buSzPts val="1800"/>
              <a:buFont typeface="Arial"/>
              <a:buChar char="•"/>
            </a:pPr>
            <a:r xmlns:a="http://schemas.openxmlformats.org/drawingml/2006/main">
              <a:rPr b="1" i="0" lang="en" sz="1800" u="none" cap="none" strike="noStrike">
                <a:solidFill>
                  <a:schemeClr val="dk1"/>
                </a:solidFill>
                <a:latin typeface="Calibri"/>
                <a:ea typeface="Calibri"/>
                <a:cs typeface="Calibri"/>
                <a:sym typeface="Calibri"/>
              </a:rPr>
              <a:t>Avg( </a:t>
            </a:r>
            <a:r xmlns:a="http://schemas.openxmlformats.org/drawingml/2006/main">
              <a:rPr b="1" i="1" lang="en" sz="1800" u="none" cap="none" strike="noStrike">
                <a:solidFill>
                  <a:schemeClr val="dk1"/>
                </a:solidFill>
                <a:latin typeface="Calibri"/>
                <a:ea typeface="Calibri"/>
                <a:cs typeface="Calibri"/>
                <a:sym typeface="Calibri"/>
              </a:rPr>
              <a:t>expression or column </a:t>
            </a:r>
            <a:r xmlns:a="http://schemas.openxmlformats.org/drawingml/2006/main">
              <a:rPr b="1" i="0" lang="en" sz="1800" u="none" cap="none" strike="noStrike">
                <a:solidFill>
                  <a:schemeClr val="dk1"/>
                </a:solidFill>
                <a:latin typeface="Calibri"/>
                <a:ea typeface="Calibri"/>
                <a:cs typeface="Calibri"/>
                <a:sym typeface="Calibri"/>
              </a:rPr>
              <a:t>): </a:t>
            </a:r>
            <a:r xmlns:a="http://schemas.openxmlformats.org/drawingml/2006/main">
              <a:rPr b="0" i="0" lang="en" sz="1800" u="none" cap="none" strike="noStrike">
                <a:solidFill>
                  <a:schemeClr val="dk1"/>
                </a:solidFill>
                <a:latin typeface="Calibri"/>
                <a:ea typeface="Calibri"/>
                <a:cs typeface="Calibri"/>
                <a:sym typeface="Calibri"/>
              </a:rPr>
              <a:t>Obtains the arithmetic mean of the indicated argument. Does not consider null values for the calculation of the mean.</a:t>
            </a:r>
            <a:endParaRPr xmlns:a="http://schemas.openxmlformats.org/drawingml/2006/main"/>
          </a:p>
          <a:p>
            <a:pPr xmlns:a="http://schemas.openxmlformats.org/drawingml/2006/main" indent="-285750" lvl="0" marL="285750" marR="0" rtl="0" algn="l">
              <a:spcBef>
                <a:spcPts val="0"/>
              </a:spcBef>
              <a:spcAft>
                <a:spcPts val="0"/>
              </a:spcAft>
              <a:buClr>
                <a:schemeClr val="dk1"/>
              </a:buClr>
              <a:buSzPts val="1800"/>
              <a:buFont typeface="Arial"/>
              <a:buChar char="•"/>
            </a:pPr>
            <a:r xmlns:a="http://schemas.openxmlformats.org/drawingml/2006/main">
              <a:rPr b="1" i="0" lang="en" sz="1800" u="none" cap="none" strike="noStrike">
                <a:solidFill>
                  <a:schemeClr val="dk1"/>
                </a:solidFill>
                <a:latin typeface="Calibri"/>
                <a:ea typeface="Calibri"/>
                <a:cs typeface="Calibri"/>
                <a:sym typeface="Calibri"/>
              </a:rPr>
              <a:t>Group_concat( </a:t>
            </a:r>
            <a:r xmlns:a="http://schemas.openxmlformats.org/drawingml/2006/main">
              <a:rPr b="1" i="1" lang="en" sz="1800" u="none" cap="none" strike="noStrike">
                <a:solidFill>
                  <a:schemeClr val="dk1"/>
                </a:solidFill>
                <a:latin typeface="Calibri"/>
                <a:ea typeface="Calibri"/>
                <a:cs typeface="Calibri"/>
                <a:sym typeface="Calibri"/>
              </a:rPr>
              <a:t>expression or column </a:t>
            </a:r>
            <a:r xmlns:a="http://schemas.openxmlformats.org/drawingml/2006/main">
              <a:rPr b="1" i="0" lang="en" sz="1800" u="none" cap="none" strike="noStrike">
                <a:solidFill>
                  <a:schemeClr val="dk1"/>
                </a:solidFill>
                <a:latin typeface="Calibri"/>
                <a:ea typeface="Calibri"/>
                <a:cs typeface="Calibri"/>
                <a:sym typeface="Calibri"/>
              </a:rPr>
              <a:t>): </a:t>
            </a:r>
            <a:r xmlns:a="http://schemas.openxmlformats.org/drawingml/2006/main">
              <a:rPr b="0" i="0" lang="en" sz="1800" u="none" cap="none" strike="noStrike">
                <a:solidFill>
                  <a:schemeClr val="dk1"/>
                </a:solidFill>
                <a:latin typeface="Calibri"/>
                <a:ea typeface="Calibri"/>
                <a:cs typeface="Calibri"/>
                <a:sym typeface="Calibri"/>
              </a:rPr>
              <a:t>Obtains the concatenation of all the values that would be obtained in the query. Does not consider null values for concatenation.</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p:txBody>
      </p:sp>
      <p:sp>
        <p:nvSpPr>
          <p:cNvPr descr="Resultado de imagen de ordenador ficheros" id="105" name="Google Shape;105;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06" name="Google Shape;106;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nvSpPr>
        <p:spPr>
          <a:xfrm>
            <a:off x="250825" y="207963"/>
            <a:ext cx="4897438"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Summary queries</a:t>
            </a:r>
            <a:endParaRPr xmlns:a="http://schemas.openxmlformats.org/drawingml/2006/main"/>
          </a:p>
        </p:txBody>
      </p:sp>
      <p:sp>
        <p:nvSpPr>
          <p:cNvPr id="112" name="Google Shape;112;p16"/>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13" name="Google Shape;113;p1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14" name="Google Shape;114;p16"/>
          <p:cNvSpPr txBox="1"/>
          <p:nvPr/>
        </p:nvSpPr>
        <p:spPr>
          <a:xfrm>
            <a:off x="460375" y="1158565"/>
            <a:ext cx="7991475" cy="563231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Example: Obtain how many contracts have been made:</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a:p>
            <a:pPr xmlns:a="http://schemas.openxmlformats.org/drawingml/2006/main" indent="-285750" lvl="1" marL="74295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count(*) FROM contracts;</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Example: Obtain how many contracts made have ended.</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a:p>
            <a:pPr xmlns:a="http://schemas.openxmlformats.org/drawingml/2006/main" indent="-285750" lvl="1" marL="74295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count(ffin) FROM contracts;</a:t>
            </a:r>
            <a:endParaRPr xmlns:a="http://schemas.openxmlformats.org/drawingml/2006/main" b="1"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Example: Get how many cars there are.</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a:p>
            <a:pPr xmlns:a="http://schemas.openxmlformats.org/drawingml/2006/main" indent="-285750" lvl="1" marL="74295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count(*) FROM cars;</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Example: Obtain how many brands there are cars.</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a:p>
            <a:pPr xmlns:a="http://schemas.openxmlformats.org/drawingml/2006/main" indent="-285750" lvl="1" marL="74295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count(DISTINCT brand) FROM cars;</a:t>
            </a:r>
            <a:endParaRPr xmlns:a="http://schemas.openxmlformats.org/drawingml/2006/main"/>
          </a:p>
          <a:p>
            <a:pPr xmlns:a="http://schemas.openxmlformats.org/drawingml/2006/main" indent="-285750" lvl="1" marL="742950" marR="0" rtl="0" algn="l">
              <a:spcBef>
                <a:spcPts val="0"/>
              </a:spcBef>
              <a:spcAft>
                <a:spcPts val="0"/>
              </a:spcAft>
              <a:buNone/>
            </a:pPr>
            <a:r xmlns:a="http://schemas.openxmlformats.org/drawingml/2006/main">
              <a:t/>
            </a:r>
            <a:endParaRPr xmlns:a="http://schemas.openxmlformats.org/drawingml/2006/main" b="1"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0" i="1" lang="en" sz="1600" u="none" cap="none" strike="noStrike">
                <a:solidFill>
                  <a:schemeClr val="dk1"/>
                </a:solidFill>
                <a:latin typeface="Calibri"/>
                <a:ea typeface="Calibri"/>
                <a:cs typeface="Calibri"/>
                <a:sym typeface="Calibri"/>
              </a:rPr>
              <a:t>Without DISTINCT, it would output how many cars there are in the CARS table (how many rows have the brand column with non-null values). With DISTINCT, repeated rows of the same brand are not counted. For each mark one more is counted.</a:t>
            </a:r>
            <a:endParaRPr xmlns:a="http://schemas.openxmlformats.org/drawingml/2006/main" b="0" i="1" sz="16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p:txBody>
      </p:sp>
      <p:sp>
        <p:nvSpPr>
          <p:cNvPr descr="Resultado de imagen de ordenador ficheros" id="115" name="Google Shape;115;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16" name="Google Shape;116;p16"/>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nvSpPr>
        <p:spPr>
          <a:xfrm>
            <a:off x="250825" y="207963"/>
            <a:ext cx="4897438"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Summary queries</a:t>
            </a:r>
            <a:endParaRPr xmlns:a="http://schemas.openxmlformats.org/drawingml/2006/main"/>
          </a:p>
        </p:txBody>
      </p:sp>
      <p:sp>
        <p:nvSpPr>
          <p:cNvPr id="122" name="Google Shape;122;p17"/>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23" name="Google Shape;123;p1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24" name="Google Shape;124;p17"/>
          <p:cNvSpPr txBox="1"/>
          <p:nvPr/>
        </p:nvSpPr>
        <p:spPr>
          <a:xfrm>
            <a:off x="460375" y="1158565"/>
            <a:ext cx="7991475" cy="1477328"/>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Example: Obtain the average number of kilometers traveled in completed contracts, the maximum mileage completed and the minimum.</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avg(kfin-kini), max(kfin-kini),min(kfin-kini) FROM contracts;</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p:txBody>
      </p:sp>
      <p:sp>
        <p:nvSpPr>
          <p:cNvPr descr="Resultado de imagen de ordenador ficheros" id="125" name="Google Shape;125;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26" name="Google Shape;126;p1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pic>
        <p:nvPicPr>
          <p:cNvPr id="127" name="Google Shape;127;p17"/>
          <p:cNvPicPr preferRelativeResize="0"/>
          <p:nvPr/>
        </p:nvPicPr>
        <p:blipFill rotWithShape="1">
          <a:blip r:embed="rId3">
            <a:alphaModFix/>
          </a:blip>
          <a:srcRect b="0" l="0" r="0" t="0"/>
          <a:stretch/>
        </p:blipFill>
        <p:spPr>
          <a:xfrm>
            <a:off x="2555776" y="2934926"/>
            <a:ext cx="3159606" cy="8046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nvSpPr>
        <p:spPr>
          <a:xfrm>
            <a:off x="250825" y="207963"/>
            <a:ext cx="4897438"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Summary queries</a:t>
            </a:r>
            <a:endParaRPr xmlns:a="http://schemas.openxmlformats.org/drawingml/2006/main"/>
          </a:p>
        </p:txBody>
      </p:sp>
      <p:sp>
        <p:nvSpPr>
          <p:cNvPr id="133" name="Google Shape;133;p18"/>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34" name="Google Shape;134;p1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35" name="Google Shape;135;p18"/>
          <p:cNvSpPr txBox="1"/>
          <p:nvPr/>
        </p:nvSpPr>
        <p:spPr>
          <a:xfrm>
            <a:off x="460375" y="1158565"/>
            <a:ext cx="7991475" cy="2031325"/>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Example: Obtain a string of concatenated characters of the names of all Toledo customers.</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group_concat(name) FROM clients WHERE location='toledo';</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p:txBody>
      </p:sp>
      <p:sp>
        <p:nvSpPr>
          <p:cNvPr descr="Resultado de imagen de ordenador ficheros" id="136" name="Google Shape;136;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37" name="Google Shape;137;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pic>
        <p:nvPicPr>
          <p:cNvPr id="138" name="Google Shape;138;p18"/>
          <p:cNvPicPr preferRelativeResize="0"/>
          <p:nvPr/>
        </p:nvPicPr>
        <p:blipFill rotWithShape="1">
          <a:blip r:embed="rId3">
            <a:alphaModFix/>
          </a:blip>
          <a:srcRect b="0" l="0" r="0" t="0"/>
          <a:stretch/>
        </p:blipFill>
        <p:spPr>
          <a:xfrm>
            <a:off x="2699792" y="3197224"/>
            <a:ext cx="2725648" cy="8078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nvSpPr>
        <p:spPr>
          <a:xfrm>
            <a:off x="250825" y="207963"/>
            <a:ext cx="4897438" cy="461665"/>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Summary queries</a:t>
            </a:r>
            <a:endParaRPr xmlns:a="http://schemas.openxmlformats.org/drawingml/2006/main"/>
          </a:p>
        </p:txBody>
      </p:sp>
      <p:sp>
        <p:nvSpPr>
          <p:cNvPr id="144" name="Google Shape;144;p19"/>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45" name="Google Shape;145;p1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46" name="Google Shape;146;p19"/>
          <p:cNvSpPr txBox="1"/>
          <p:nvPr/>
        </p:nvSpPr>
        <p:spPr>
          <a:xfrm>
            <a:off x="460375" y="1158565"/>
            <a:ext cx="7991475" cy="2308324"/>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Example: Obtain the total sum of kilometers traveled in contracts completed by clients in Madrid.</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sum(kfin-kini) FROM contracts INNER JOIN clients ON dnicliente=dni WHERE locality='madrid';</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p:txBody>
      </p:sp>
      <p:sp>
        <p:nvSpPr>
          <p:cNvPr descr="Resultado de imagen de ordenador ficheros" id="147" name="Google Shape;147;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48" name="Google Shape;148;p19"/>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pic>
        <p:nvPicPr>
          <p:cNvPr id="149" name="Google Shape;149;p19"/>
          <p:cNvPicPr preferRelativeResize="0"/>
          <p:nvPr/>
        </p:nvPicPr>
        <p:blipFill rotWithShape="1">
          <a:blip r:embed="rId3">
            <a:alphaModFix/>
          </a:blip>
          <a:srcRect b="0" l="0" r="0" t="0"/>
          <a:stretch/>
        </p:blipFill>
        <p:spPr>
          <a:xfrm>
            <a:off x="3347864" y="3225482"/>
            <a:ext cx="1597516" cy="10676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Record Grouping</a:t>
            </a:r>
            <a:endParaRPr xmlns:a="http://schemas.openxmlformats.org/drawingml/2006/main"/>
          </a:p>
        </p:txBody>
      </p:sp>
      <p:sp>
        <p:nvSpPr>
          <p:cNvPr id="155" name="Google Shape;155;p20"/>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56" name="Google Shape;156;p2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57" name="Google Shape;157;p20"/>
          <p:cNvSpPr txBox="1"/>
          <p:nvPr/>
        </p:nvSpPr>
        <p:spPr>
          <a:xfrm>
            <a:off x="460375" y="1158565"/>
            <a:ext cx="7991475" cy="4247317"/>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0" i="0" lang="en" sz="1800" u="none" cap="none" strike="noStrike">
                <a:solidFill>
                  <a:schemeClr val="dk1"/>
                </a:solidFill>
                <a:latin typeface="Calibri"/>
                <a:ea typeface="Calibri"/>
                <a:cs typeface="Calibri"/>
                <a:sym typeface="Calibri"/>
              </a:rPr>
              <a:t>The </a:t>
            </a:r>
            <a:r xmlns:a="http://schemas.openxmlformats.org/drawingml/2006/main">
              <a:rPr b="1" i="0" lang="en" sz="1800" u="none" cap="none" strike="noStrike">
                <a:solidFill>
                  <a:schemeClr val="dk1"/>
                </a:solidFill>
                <a:latin typeface="Calibri"/>
                <a:ea typeface="Calibri"/>
                <a:cs typeface="Calibri"/>
                <a:sym typeface="Calibri"/>
              </a:rPr>
              <a:t>GROUP BY clause </a:t>
            </a:r>
            <a:r xmlns:a="http://schemas.openxmlformats.org/drawingml/2006/main">
              <a:rPr b="0" i="0" lang="en" sz="1800" u="none" cap="none" strike="noStrike">
                <a:solidFill>
                  <a:schemeClr val="dk1"/>
                </a:solidFill>
                <a:latin typeface="Calibri"/>
                <a:ea typeface="Calibri"/>
                <a:cs typeface="Calibri"/>
                <a:sym typeface="Calibri"/>
              </a:rPr>
              <a:t>allows multiple rows of a query to be grouped by one or more expressions. All repeated values of grouped expressions will be displayed in a single row.</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Example: Obtain the make and model (without repeating) of all the cars that were contracted and whose contract end date is within the year 2018.</a:t>
            </a:r>
            <a:endParaRPr xmlns:a="http://schemas.openxmlformats.org/drawingml/2006/main"/>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make,model FROM automobiles INNER JOIN contracts ON contracts.matricula = automobiles.matricula WHERE year(ffin)=2018 GROUP BY make,model;</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p:txBody>
      </p:sp>
      <p:sp>
        <p:nvSpPr>
          <p:cNvPr descr="Resultado de imagen de ordenador ficheros" id="158" name="Google Shape;158;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59" name="Google Shape;159;p20"/>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pic>
        <p:nvPicPr>
          <p:cNvPr id="160" name="Google Shape;160;p20"/>
          <p:cNvPicPr preferRelativeResize="0"/>
          <p:nvPr/>
        </p:nvPicPr>
        <p:blipFill rotWithShape="1">
          <a:blip r:embed="rId3">
            <a:alphaModFix/>
          </a:blip>
          <a:srcRect b="0" l="0" r="0" t="0"/>
          <a:stretch/>
        </p:blipFill>
        <p:spPr>
          <a:xfrm>
            <a:off x="3491880" y="4102100"/>
            <a:ext cx="2371725" cy="2619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nvSpPr>
        <p:spPr>
          <a:xfrm>
            <a:off x="250825" y="207963"/>
            <a:ext cx="4897438" cy="416011"/>
          </a:xfrm>
          <a:prstGeom prst="rect">
            <a:avLst/>
          </a:prstGeom>
          <a:solidFill>
            <a:srgbClr val="E1EFD8"/>
          </a:solidFill>
          <a:ln cap="sq" cmpd="sng" w="9525">
            <a:solidFill>
              <a:schemeClr val="dk1"/>
            </a:solidFill>
            <a:prstDash val="solid"/>
            <a:round/>
            <a:headEnd len="sm" w="sm" type="none"/>
            <a:tailEnd len="sm" w="sm" type="none"/>
          </a:ln>
          <a:effectLst>
            <a:outerShdw blurRad="50800" rotWithShape="0" algn="ctr" dir="5400000" dist="50800">
              <a:schemeClr val="dk1"/>
            </a:outerShdw>
          </a:effectLst>
        </p:spPr>
        <p:txBody>
          <a:bodyPr anchorCtr="0" anchor="t" bIns="45700" lIns="91425" spcFirstLastPara="1" rIns="91425" wrap="square" tIns="45700">
            <a:noAutofit/>
          </a:bodyPr>
          <a:lstStyle/>
          <a:p>
            <a:pPr xmlns:a="http://schemas.openxmlformats.org/drawingml/2006/main" indent="-457200" lvl="0" marL="457200" marR="0" rtl="0" algn="l">
              <a:lnSpc>
                <a:spcPct val="150000"/>
              </a:lnSpc>
              <a:spcBef>
                <a:spcPts val="0"/>
              </a:spcBef>
              <a:spcAft>
                <a:spcPts val="0"/>
              </a:spcAft>
              <a:buNone/>
            </a:pPr>
            <a:r xmlns:a="http://schemas.openxmlformats.org/drawingml/2006/main">
              <a:rPr b="1" i="0" lang="en" sz="1600" u="none" cap="none" strike="noStrike">
                <a:solidFill>
                  <a:srgbClr val="11151A"/>
                </a:solidFill>
                <a:latin typeface="Arial"/>
                <a:ea typeface="Arial"/>
                <a:cs typeface="Arial"/>
                <a:sym typeface="Arial"/>
              </a:rPr>
              <a:t>Record Grouping</a:t>
            </a:r>
            <a:endParaRPr xmlns:a="http://schemas.openxmlformats.org/drawingml/2006/main"/>
          </a:p>
        </p:txBody>
      </p:sp>
      <p:sp>
        <p:nvSpPr>
          <p:cNvPr id="166" name="Google Shape;166;p21"/>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id="167" name="Google Shape;167;p2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0" i="0" lang="es-ES" sz="2800" u="none" cap="none" strike="noStrike">
                <a:solidFill>
                  <a:srgbClr val="898989"/>
                </a:solidFill>
                <a:latin typeface="Calibri"/>
                <a:ea typeface="Calibri"/>
                <a:cs typeface="Calibri"/>
                <a:sym typeface="Calibri"/>
              </a:rPr>
              <a:t>‹#›</a:t>
            </a:fld>
            <a:endParaRPr b="0" i="0" sz="2800" u="none" cap="none" strike="noStrike">
              <a:solidFill>
                <a:srgbClr val="898989"/>
              </a:solidFill>
              <a:latin typeface="Calibri"/>
              <a:ea typeface="Calibri"/>
              <a:cs typeface="Calibri"/>
              <a:sym typeface="Calibri"/>
            </a:endParaRPr>
          </a:p>
        </p:txBody>
      </p:sp>
      <p:sp>
        <p:nvSpPr>
          <p:cNvPr id="168" name="Google Shape;168;p21"/>
          <p:cNvSpPr txBox="1"/>
          <p:nvPr/>
        </p:nvSpPr>
        <p:spPr>
          <a:xfrm>
            <a:off x="460375" y="1158565"/>
            <a:ext cx="7991475" cy="2308324"/>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rPr b="1" i="1" lang="en" sz="1800" u="none" cap="none" strike="noStrike">
                <a:solidFill>
                  <a:schemeClr val="dk1"/>
                </a:solidFill>
                <a:latin typeface="Calibri"/>
                <a:ea typeface="Calibri"/>
                <a:cs typeface="Calibri"/>
                <a:sym typeface="Calibri"/>
              </a:rPr>
              <a:t>Example: Obtain the locations where you have clients.</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rPr b="1" i="0" lang="en" sz="1800" u="none" cap="none" strike="noStrike">
                <a:solidFill>
                  <a:schemeClr val="dk1"/>
                </a:solidFill>
                <a:latin typeface="Calibri"/>
                <a:ea typeface="Calibri"/>
                <a:cs typeface="Calibri"/>
                <a:sym typeface="Calibri"/>
              </a:rPr>
              <a:t>SELECT location FROM customers GROUP BY location;</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Calibri"/>
              <a:ea typeface="Calibri"/>
              <a:cs typeface="Calibri"/>
              <a:sym typeface="Calibri"/>
            </a:endParaRPr>
          </a:p>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1" i="1" sz="1800" u="none" cap="none" strike="noStrike">
              <a:solidFill>
                <a:schemeClr val="dk1"/>
              </a:solidFill>
              <a:latin typeface="Calibri"/>
              <a:ea typeface="Calibri"/>
              <a:cs typeface="Calibri"/>
              <a:sym typeface="Calibri"/>
            </a:endParaRPr>
          </a:p>
        </p:txBody>
      </p:sp>
      <p:sp>
        <p:nvSpPr>
          <p:cNvPr descr="Resultado de imagen de ordenador ficheros" id="169" name="Google Shape;169;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sp>
        <p:nvSpPr>
          <p:cNvPr descr="Resultado de imagen de ordenador ficheros" id="170" name="Google Shape;170;p2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xmlns:a="http://schemas.openxmlformats.org/drawingml/2006/main" indent="0" lvl="0" marL="0" marR="0" rtl="0" algn="l">
              <a:spcBef>
                <a:spcPts val="0"/>
              </a:spcBef>
              <a:spcAft>
                <a:spcPts val="0"/>
              </a:spcAft>
              <a:buNone/>
            </a:pPr>
            <a:r xmlns:a="http://schemas.openxmlformats.org/drawingml/2006/main">
              <a:t/>
            </a:r>
            <a:endParaRPr xmlns:a="http://schemas.openxmlformats.org/drawingml/2006/main" b="0" i="0" sz="1800" u="none" cap="none" strike="noStrike">
              <a:solidFill>
                <a:schemeClr val="dk1"/>
              </a:solidFill>
              <a:latin typeface="Arial"/>
              <a:ea typeface="Arial"/>
              <a:cs typeface="Arial"/>
              <a:sym typeface="Arial"/>
            </a:endParaRPr>
          </a:p>
        </p:txBody>
      </p:sp>
      <p:pic>
        <p:nvPicPr>
          <p:cNvPr id="171" name="Google Shape;171;p21"/>
          <p:cNvPicPr preferRelativeResize="0"/>
          <p:nvPr/>
        </p:nvPicPr>
        <p:blipFill rotWithShape="1">
          <a:blip r:embed="rId3">
            <a:alphaModFix/>
          </a:blip>
          <a:srcRect b="0" l="0" r="0" t="0"/>
          <a:stretch/>
        </p:blipFill>
        <p:spPr>
          <a:xfrm>
            <a:off x="3851920" y="3068960"/>
            <a:ext cx="1005830" cy="12527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