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1731"/>
          </a:xfrm>
          <a:prstGeom prst="rect">
            <a:avLst/>
          </a:prstGeom>
          <a:noFill/>
          <a:ln>
            <a:noFill/>
          </a:ln>
        </p:spPr>
        <p:txBody>
          <a:bodyPr spcFirstLastPara="1" wrap="square" lIns="99059" tIns="49516" rIns="99059" bIns="49516"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992" y="0"/>
            <a:ext cx="3078427" cy="511731"/>
          </a:xfrm>
          <a:prstGeom prst="rect">
            <a:avLst/>
          </a:prstGeom>
          <a:noFill/>
          <a:ln>
            <a:noFill/>
          </a:ln>
        </p:spPr>
        <p:txBody>
          <a:bodyPr spcFirstLastPara="1" wrap="square" lIns="99059" tIns="49516" rIns="99059" bIns="49516"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861441"/>
            <a:ext cx="5683250" cy="4605576"/>
          </a:xfrm>
          <a:prstGeom prst="rect">
            <a:avLst/>
          </a:prstGeom>
          <a:noFill/>
          <a:ln>
            <a:noFill/>
          </a:ln>
        </p:spPr>
        <p:txBody>
          <a:bodyPr spcFirstLastPara="1" wrap="square" lIns="99059" tIns="49516" rIns="99059" bIns="49516"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6"/>
            <a:ext cx="3078427" cy="511731"/>
          </a:xfrm>
          <a:prstGeom prst="rect">
            <a:avLst/>
          </a:prstGeom>
          <a:noFill/>
          <a:ln>
            <a:noFill/>
          </a:ln>
        </p:spPr>
        <p:txBody>
          <a:bodyPr spcFirstLastPara="1" wrap="square" lIns="99059" tIns="49516" rIns="99059" bIns="49516"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992" y="9721106"/>
            <a:ext cx="3078427" cy="511731"/>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s-ES" sz="1300" smtClean="0">
                <a:solidFill>
                  <a:schemeClr val="dk1"/>
                </a:solidFill>
                <a:latin typeface="Calibri"/>
                <a:ea typeface="Calibri"/>
                <a:cs typeface="Calibri"/>
                <a:sym typeface="Calibri"/>
              </a:rPr>
              <a:pPr algn="r"/>
              <a:t>‹Nº›</a:t>
            </a:fld>
            <a:endParaRPr lang="es-ES" sz="1300"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86" name="Google Shape;86;p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2abd651de_0_0: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75" name="Google Shape;175;g52abd651de_0_0: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85" name="Google Shape;185;p10: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96" name="Google Shape;196;p1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07" name="Google Shape;207;p1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18" name="Google Shape;218;p1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29" name="Google Shape;229;p14: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40" name="Google Shape;240;p1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6: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51" name="Google Shape;251;p1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93" name="Google Shape;93;p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99" name="Google Shape;99;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09" name="Google Shape;109;p4: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20" name="Google Shape;120;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31" name="Google Shape;131;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42" name="Google Shape;142;p7: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53" name="Google Shape;153;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64" name="Google Shape;164;p9: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5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Performing advanced queries</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Session 5</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a:t>
            </a:fld>
            <a:endParaRPr sz="2800" b="0" i="0" u="none" strike="noStrike" cap="none">
              <a:solidFill>
                <a:srgbClr val="89898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250825" y="207964"/>
            <a:ext cx="32412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78" name="Google Shape;178;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9" name="Google Shape;179;p2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10</a:t>
            </a:fld>
            <a:endParaRPr sz="2800" b="0" i="0" u="none" strike="noStrike" cap="none">
              <a:solidFill>
                <a:srgbClr val="898989"/>
              </a:solidFill>
              <a:latin typeface="Calibri"/>
              <a:ea typeface="Calibri"/>
              <a:cs typeface="Calibri"/>
              <a:sym typeface="Calibri"/>
            </a:endParaRPr>
          </a:p>
        </p:txBody>
      </p:sp>
      <p:sp>
        <p:nvSpPr>
          <p:cNvPr id="180" name="Google Shape;180;p22"/>
          <p:cNvSpPr txBox="1"/>
          <p:nvPr/>
        </p:nvSpPr>
        <p:spPr>
          <a:xfrm>
            <a:off x="460375" y="896176"/>
            <a:ext cx="7991400" cy="535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a:solidFill>
                  <a:schemeClr val="dk1"/>
                </a:solidFill>
                <a:latin typeface="Calibri"/>
                <a:ea typeface="Calibri"/>
                <a:cs typeface="Calibri"/>
                <a:sym typeface="Calibri"/>
              </a:rPr>
              <a:t>UNION:</a:t>
            </a:r>
            <a:endParaRPr xmlns:a="http://schemas.openxmlformats.org/drawingml/2006/main" sz="1800" b="1">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a:solidFill>
                  <a:schemeClr val="dk1"/>
                </a:solidFill>
                <a:latin typeface="Calibri"/>
                <a:ea typeface="Calibri"/>
                <a:cs typeface="Calibri"/>
                <a:sym typeface="Calibri"/>
              </a:rPr>
              <a:t>UNION is used to combine the results of multiple statements into a single result set.</a:t>
            </a:r>
            <a:endParaRPr xmlns:a="http://schemas.openxmlformats.org/drawingml/2006/main" sz="180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a:solidFill>
                  <a:schemeClr val="dk1"/>
                </a:solidFill>
                <a:latin typeface="Calibri"/>
                <a:ea typeface="Calibri"/>
                <a:cs typeface="Calibri"/>
                <a:sym typeface="Calibri"/>
              </a:rPr>
              <a:t>The columns in the results of both queries must be of the same type. The final result will have the column names of the first query.</a:t>
            </a:r>
            <a:endParaRPr xmlns:a="http://schemas.openxmlformats.org/drawingml/2006/main" sz="180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a:solidFill>
                  <a:schemeClr val="dk1"/>
                </a:solidFill>
                <a:latin typeface="Calibri"/>
                <a:ea typeface="Calibri"/>
                <a:cs typeface="Calibri"/>
                <a:sym typeface="Calibri"/>
              </a:rPr>
              <a:t>By default it only shows rows that are different (as if we put the DISTINCT clause). We can avoid this with the ALL clause.</a:t>
            </a:r>
            <a:endParaRPr xmlns:a="http://schemas.openxmlformats.org/drawingml/2006/main"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a:solidFill>
                  <a:schemeClr val="dk1"/>
                </a:solidFill>
                <a:latin typeface="Calibri"/>
                <a:ea typeface="Calibri"/>
                <a:cs typeface="Calibri"/>
                <a:sym typeface="Calibri"/>
              </a:rPr>
              <a:t>Example: Obtain the ID of the clients from the contracts table and the contracts2 table.</a:t>
            </a:r>
            <a:endParaRPr xmlns:a="http://schemas.openxmlformats.org/drawingml/2006/main" sz="1800" b="1" i="1">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a:solidFill>
                  <a:schemeClr val="dk1"/>
                </a:solidFill>
                <a:latin typeface="Calibri"/>
                <a:ea typeface="Calibri"/>
                <a:cs typeface="Calibri"/>
                <a:sym typeface="Calibri"/>
              </a:rPr>
              <a:t>SELECT DISTINCT dniclient FROM contracts UNION ALL SELECT DISTINCT dniclient FROM contracts2;</a:t>
            </a:r>
            <a:endParaRPr xmlns:a="http://schemas.openxmlformats.org/drawingml/2006/main"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a:solidFill>
                  <a:schemeClr val="dk1"/>
                </a:solidFill>
                <a:latin typeface="Calibri"/>
                <a:ea typeface="Calibri"/>
                <a:cs typeface="Calibri"/>
                <a:sym typeface="Calibri"/>
              </a:rPr>
              <a:t>The result will be a table with the IDs of the clients of both tables. If there are clients with contracts in both tables, they will appear twice.</a:t>
            </a:r>
            <a:endParaRPr xmlns:a="http://schemas.openxmlformats.org/drawingml/2006/main"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a:solidFill>
                  <a:schemeClr val="dk1"/>
                </a:solidFill>
                <a:latin typeface="Calibri"/>
                <a:ea typeface="Calibri"/>
                <a:cs typeface="Calibri"/>
                <a:sym typeface="Calibri"/>
              </a:rPr>
              <a:t>Example: Obtain the license plate of currently rented cars (ffin=NULL) and Renault brand cars without repeating license plates.</a:t>
            </a:r>
            <a:endParaRPr xmlns:a="http://schemas.openxmlformats.org/drawingml/2006/main" sz="1800" b="1" i="1">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a:solidFill>
                  <a:schemeClr val="dk1"/>
                </a:solidFill>
                <a:latin typeface="Calibri"/>
                <a:ea typeface="Calibri"/>
                <a:cs typeface="Calibri"/>
                <a:sym typeface="Calibri"/>
              </a:rPr>
              <a:t>SELECT license plate FROM contracts WHERE ffin IS NULL UNION SELECT license plate FROM automobiles WHERE brand="Renault";</a:t>
            </a:r>
            <a:endParaRPr xmlns:a="http://schemas.openxmlformats.org/drawingml/2006/main" sz="1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81" name="Google Shape;181;p22"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2" name="Google Shape;182;p22"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88" name="Google Shape;188;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9" name="Google Shape;189;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11</a:t>
            </a:fld>
            <a:endParaRPr sz="2800" b="0" i="0" u="none" strike="noStrike" cap="none">
              <a:solidFill>
                <a:srgbClr val="898989"/>
              </a:solidFill>
              <a:latin typeface="Calibri"/>
              <a:ea typeface="Calibri"/>
              <a:cs typeface="Calibri"/>
              <a:sym typeface="Calibri"/>
            </a:endParaRPr>
          </a:p>
        </p:txBody>
      </p:sp>
      <p:sp>
        <p:nvSpPr>
          <p:cNvPr id="190" name="Google Shape;190;p23"/>
          <p:cNvSpPr txBox="1"/>
          <p:nvPr/>
        </p:nvSpPr>
        <p:spPr>
          <a:xfrm>
            <a:off x="460375" y="896176"/>
            <a:ext cx="7991475"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So far we have used subqueries within WHERE and HAVING clauses. They can also be used in the FROM clause to obtain a results sheet from which we construct a query.</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data of the clients that have contracts in the two contract tables (contracts and contracts 2).</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 FROM clients INNER JOIN </a:t>
            </a:r>
            <a:r xmlns:a="http://schemas.openxmlformats.org/drawingml/2006/main">
              <a:rPr lang="en" sz="1800" b="1" i="0" u="none" strike="noStrike" cap="none">
                <a:solidFill>
                  <a:srgbClr val="FF0000"/>
                </a:solidFill>
                <a:latin typeface="Calibri"/>
                <a:ea typeface="Calibri"/>
                <a:cs typeface="Calibri"/>
                <a:sym typeface="Calibri"/>
              </a:rPr>
              <a:t>(SELECT DISTINCT dniclient FROM contracts UNION ALL SELECT DISTINCT dniclient FROM contracts2) AS t </a:t>
            </a:r>
            <a:r xmlns:a="http://schemas.openxmlformats.org/drawingml/2006/main">
              <a:rPr lang="en" sz="1800" b="1" i="0" u="none" strike="noStrike" cap="none">
                <a:solidFill>
                  <a:schemeClr val="dk1"/>
                </a:solidFill>
                <a:latin typeface="Calibri"/>
                <a:ea typeface="Calibri"/>
                <a:cs typeface="Calibri"/>
                <a:sym typeface="Calibri"/>
              </a:rPr>
              <a:t>ON t.dniclient=clients.dni GROUP BY dni HAVING count(*)=2;</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91" name="Google Shape;191;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2" name="Google Shape;192;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93" name="Google Shape;193;p23"/>
          <p:cNvPicPr preferRelativeResize="0"/>
          <p:nvPr/>
        </p:nvPicPr>
        <p:blipFill rotWithShape="1">
          <a:blip r:embed="rId3">
            <a:alphaModFix/>
          </a:blip>
          <a:srcRect/>
          <a:stretch/>
        </p:blipFill>
        <p:spPr>
          <a:xfrm>
            <a:off x="487977" y="4354122"/>
            <a:ext cx="8134350" cy="838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99" name="Google Shape;199;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0" name="Google Shape;200;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12</a:t>
            </a:fld>
            <a:endParaRPr sz="2800" b="0" i="0" u="none" strike="noStrike" cap="none">
              <a:solidFill>
                <a:srgbClr val="898989"/>
              </a:solidFill>
              <a:latin typeface="Calibri"/>
              <a:ea typeface="Calibri"/>
              <a:cs typeface="Calibri"/>
              <a:sym typeface="Calibri"/>
            </a:endParaRPr>
          </a:p>
        </p:txBody>
      </p:sp>
      <p:sp>
        <p:nvSpPr>
          <p:cNvPr id="201" name="Google Shape;201;p24"/>
          <p:cNvSpPr txBox="1"/>
          <p:nvPr/>
        </p:nvSpPr>
        <p:spPr>
          <a:xfrm>
            <a:off x="460375" y="896176"/>
            <a:ext cx="7991475"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err="1">
                <a:solidFill>
                  <a:schemeClr val="dk1"/>
                </a:solidFill>
                <a:latin typeface="Calibri"/>
                <a:ea typeface="Calibri"/>
                <a:cs typeface="Calibri"/>
                <a:sym typeface="Calibri"/>
              </a:rPr>
              <a:t>ligatercera </a:t>
            </a:r>
            <a:r xmlns:a="http://schemas.openxmlformats.org/drawingml/2006/main">
              <a:rPr lang="en" sz="1800" b="1" i="1" u="none" strike="noStrike" cap="none" dirty="0">
                <a:solidFill>
                  <a:schemeClr val="dk1"/>
                </a:solidFill>
                <a:latin typeface="Calibri"/>
                <a:ea typeface="Calibri"/>
                <a:cs typeface="Calibri"/>
                <a:sym typeface="Calibri"/>
              </a:rPr>
              <a:t>database </a:t>
            </a:r>
            <a:r xmlns:a="http://schemas.openxmlformats.org/drawingml/2006/main">
              <a:rPr lang="en" sz="1800" b="1" i="1" u="none" strike="noStrike" cap="none" dirty="0">
                <a:solidFill>
                  <a:schemeClr val="dk1"/>
                </a:solidFill>
                <a:latin typeface="Calibri"/>
                <a:ea typeface="Calibri"/>
                <a:cs typeface="Calibri"/>
                <a:sym typeface="Calibri"/>
              </a:rPr>
              <a:t>, obtain how many teams have scored goals on matchday 1.</a:t>
            </a:r>
            <a:endParaRPr xmlns:a="http://schemas.openxmlformats.org/drawingml/2006/main"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1" u="none" strike="noStrike" cap="none" dirty="0">
                <a:solidFill>
                  <a:schemeClr val="dk1"/>
                </a:solidFill>
                <a:latin typeface="Calibri"/>
                <a:ea typeface="Calibri"/>
                <a:cs typeface="Calibri"/>
                <a:sym typeface="Calibri"/>
              </a:rPr>
              <a:t>What we are going to do is a </a:t>
            </a:r>
            <a:r xmlns:a="http://schemas.openxmlformats.org/drawingml/2006/main">
              <a:rPr lang="en" sz="1800" b="0" i="1" u="none" strike="noStrike" cap="none" dirty="0" err="1">
                <a:solidFill>
                  <a:schemeClr val="dk1"/>
                </a:solidFill>
                <a:latin typeface="Calibri"/>
                <a:ea typeface="Calibri"/>
                <a:cs typeface="Calibri"/>
                <a:sym typeface="Calibri"/>
              </a:rPr>
              <a:t>subquery </a:t>
            </a:r>
            <a:r xmlns:a="http://schemas.openxmlformats.org/drawingml/2006/main">
              <a:rPr lang="en" sz="1800" b="0" i="1" u="none" strike="noStrike" cap="none" dirty="0">
                <a:solidFill>
                  <a:schemeClr val="dk1"/>
                </a:solidFill>
                <a:latin typeface="Calibri"/>
                <a:ea typeface="Calibri"/>
                <a:cs typeface="Calibri"/>
                <a:sym typeface="Calibri"/>
              </a:rPr>
              <a:t>with the union of counting how many local teams have scored goals and how many visiting teams have scored goals. We renamed that union to treat it as if it were a table. From that table, we add the values it contains, that is, the local teams that have scored goals and the visitors that have scored goals.</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SELECT </a:t>
            </a:r>
            <a:r xmlns:a="http://schemas.openxmlformats.org/drawingml/2006/main">
              <a:rPr lang="en" sz="1800" b="1" i="0" u="none" strike="noStrike" cap="none" dirty="0" err="1">
                <a:solidFill>
                  <a:schemeClr val="dk1"/>
                </a:solidFill>
                <a:latin typeface="Calibri"/>
                <a:ea typeface="Calibri"/>
                <a:cs typeface="Calibri"/>
                <a:sym typeface="Calibri"/>
              </a:rPr>
              <a:t>sum </a:t>
            </a:r>
            <a:r xmlns:a="http://schemas.openxmlformats.org/drawingml/2006/main">
              <a:rPr lang="en" sz="1800" b="1" i="0" u="none" strike="noStrike" cap="none" dirty="0">
                <a:solidFill>
                  <a:schemeClr val="dk1"/>
                </a:solidFill>
                <a:latin typeface="Calibri"/>
                <a:ea typeface="Calibri"/>
                <a:cs typeface="Calibri"/>
                <a:sym typeface="Calibri"/>
              </a:rPr>
              <a:t>(they scored) FROM ( </a:t>
            </a:r>
            <a:r xmlns:a="http://schemas.openxmlformats.org/drawingml/2006/main">
              <a:rPr lang="en" sz="1800" b="1" i="0" u="none" strike="noStrike" cap="none" dirty="0">
                <a:solidFill>
                  <a:srgbClr val="FF0000"/>
                </a:solidFill>
                <a:latin typeface="Calibri"/>
                <a:ea typeface="Calibri"/>
                <a:cs typeface="Calibri"/>
                <a:sym typeface="Calibri"/>
              </a:rPr>
              <a:t>SELECT </a:t>
            </a:r>
            <a:r xmlns:a="http://schemas.openxmlformats.org/drawingml/2006/main">
              <a:rPr lang="en" sz="1800" b="1" i="0" u="none" strike="noStrike" cap="none" dirty="0" err="1">
                <a:solidFill>
                  <a:srgbClr val="FF0000"/>
                </a:solidFill>
                <a:latin typeface="Calibri"/>
                <a:ea typeface="Calibri"/>
                <a:cs typeface="Calibri"/>
                <a:sym typeface="Calibri"/>
              </a:rPr>
              <a:t>count </a:t>
            </a:r>
            <a:r xmlns:a="http://schemas.openxmlformats.org/drawingml/2006/main">
              <a:rPr lang="en" sz="1800" b="1" i="0" u="none" strike="noStrike" cap="none" dirty="0">
                <a:solidFill>
                  <a:srgbClr val="FF0000"/>
                </a:solidFill>
                <a:latin typeface="Calibri"/>
                <a:ea typeface="Calibri"/>
                <a:cs typeface="Calibri"/>
                <a:sym typeface="Calibri"/>
              </a:rPr>
              <a:t>(*) AS they scored FROM matches WHERE </a:t>
            </a:r>
            <a:r xmlns:a="http://schemas.openxmlformats.org/drawingml/2006/main">
              <a:rPr lang="en" sz="1800" b="1" i="0" u="none" strike="noStrike" cap="none" dirty="0" err="1">
                <a:solidFill>
                  <a:srgbClr val="FF0000"/>
                </a:solidFill>
                <a:latin typeface="Calibri"/>
                <a:ea typeface="Calibri"/>
                <a:cs typeface="Calibri"/>
                <a:sym typeface="Calibri"/>
              </a:rPr>
              <a:t>goalsloc </a:t>
            </a:r>
            <a:r xmlns:a="http://schemas.openxmlformats.org/drawingml/2006/main">
              <a:rPr lang="en" sz="1800" b="1" i="0" u="none" strike="noStrike" cap="none" dirty="0">
                <a:solidFill>
                  <a:srgbClr val="FF0000"/>
                </a:solidFill>
                <a:latin typeface="Calibri"/>
                <a:ea typeface="Calibri"/>
                <a:cs typeface="Calibri"/>
                <a:sym typeface="Calibri"/>
              </a:rPr>
              <a:t>&gt;0 AND </a:t>
            </a:r>
            <a:r xmlns:a="http://schemas.openxmlformats.org/drawingml/2006/main">
              <a:rPr lang="en" sz="1800" b="1" i="0" u="none" strike="noStrike" cap="none" dirty="0" err="1">
                <a:solidFill>
                  <a:srgbClr val="FF0000"/>
                </a:solidFill>
                <a:latin typeface="Calibri"/>
                <a:ea typeface="Calibri"/>
                <a:cs typeface="Calibri"/>
                <a:sym typeface="Calibri"/>
              </a:rPr>
              <a:t>nummatch </a:t>
            </a:r>
            <a:r xmlns:a="http://schemas.openxmlformats.org/drawingml/2006/main">
              <a:rPr lang="en" sz="1800" b="1" i="0" u="none" strike="noStrike" cap="none" dirty="0">
                <a:solidFill>
                  <a:srgbClr val="FF0000"/>
                </a:solidFill>
                <a:latin typeface="Calibri"/>
                <a:ea typeface="Calibri"/>
                <a:cs typeface="Calibri"/>
                <a:sym typeface="Calibri"/>
              </a:rPr>
              <a:t>=1 UNION ALL SELECT </a:t>
            </a:r>
            <a:r xmlns:a="http://schemas.openxmlformats.org/drawingml/2006/main">
              <a:rPr lang="en" sz="1800" b="1" i="0" u="none" strike="noStrike" cap="none" dirty="0" err="1">
                <a:solidFill>
                  <a:srgbClr val="FF0000"/>
                </a:solidFill>
                <a:latin typeface="Calibri"/>
                <a:ea typeface="Calibri"/>
                <a:cs typeface="Calibri"/>
                <a:sym typeface="Calibri"/>
              </a:rPr>
              <a:t>count </a:t>
            </a:r>
            <a:r xmlns:a="http://schemas.openxmlformats.org/drawingml/2006/main">
              <a:rPr lang="en" sz="1800" b="1" i="0" u="none" strike="noStrike" cap="none" dirty="0">
                <a:solidFill>
                  <a:srgbClr val="FF0000"/>
                </a:solidFill>
                <a:latin typeface="Calibri"/>
                <a:ea typeface="Calibri"/>
                <a:cs typeface="Calibri"/>
                <a:sym typeface="Calibri"/>
              </a:rPr>
              <a:t>(*) AS they scored FROM matches WHERE </a:t>
            </a:r>
            <a:r xmlns:a="http://schemas.openxmlformats.org/drawingml/2006/main">
              <a:rPr lang="en" sz="1800" b="1" i="0" u="none" strike="noStrike" cap="none" dirty="0" err="1">
                <a:solidFill>
                  <a:srgbClr val="FF0000"/>
                </a:solidFill>
                <a:latin typeface="Calibri"/>
                <a:ea typeface="Calibri"/>
                <a:cs typeface="Calibri"/>
                <a:sym typeface="Calibri"/>
              </a:rPr>
              <a:t>goalsvis </a:t>
            </a:r>
            <a:r xmlns:a="http://schemas.openxmlformats.org/drawingml/2006/main">
              <a:rPr lang="en" sz="1800" b="1" i="0" u="none" strike="noStrike" cap="none" dirty="0">
                <a:solidFill>
                  <a:srgbClr val="FF0000"/>
                </a:solidFill>
                <a:latin typeface="Calibri"/>
                <a:ea typeface="Calibri"/>
                <a:cs typeface="Calibri"/>
                <a:sym typeface="Calibri"/>
              </a:rPr>
              <a:t>&gt;0 AND </a:t>
            </a:r>
            <a:r xmlns:a="http://schemas.openxmlformats.org/drawingml/2006/main">
              <a:rPr lang="en" sz="1800" b="1" i="0" u="none" strike="noStrike" cap="none" dirty="0" err="1">
                <a:solidFill>
                  <a:srgbClr val="FF0000"/>
                </a:solidFill>
                <a:latin typeface="Calibri"/>
                <a:ea typeface="Calibri"/>
                <a:cs typeface="Calibri"/>
                <a:sym typeface="Calibri"/>
              </a:rPr>
              <a:t>nummatch </a:t>
            </a:r>
            <a:r xmlns:a="http://schemas.openxmlformats.org/drawingml/2006/main">
              <a:rPr lang="en" sz="1800" b="1" i="0" u="none" strike="noStrike" cap="none" dirty="0">
                <a:solidFill>
                  <a:srgbClr val="FF0000"/>
                </a:solidFill>
                <a:latin typeface="Calibri"/>
                <a:ea typeface="Calibri"/>
                <a:cs typeface="Calibri"/>
                <a:sym typeface="Calibri"/>
              </a:rPr>
              <a:t>=1 </a:t>
            </a:r>
            <a:r xmlns:a="http://schemas.openxmlformats.org/drawingml/2006/main">
              <a:rPr lang="en" sz="1800" b="1" i="0" u="none" strike="noStrike" cap="none" dirty="0">
                <a:solidFill>
                  <a:schemeClr val="dk1"/>
                </a:solidFill>
                <a:latin typeface="Calibri"/>
                <a:ea typeface="Calibri"/>
                <a:cs typeface="Calibri"/>
                <a:sym typeface="Calibri"/>
              </a:rPr>
              <a:t>) AS t;</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p:txBody>
      </p:sp>
      <p:sp>
        <p:nvSpPr>
          <p:cNvPr id="202" name="Google Shape;202;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3" name="Google Shape;203;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04" name="Google Shape;204;p24"/>
          <p:cNvPicPr preferRelativeResize="0"/>
          <p:nvPr/>
        </p:nvPicPr>
        <p:blipFill rotWithShape="1">
          <a:blip r:embed="rId3">
            <a:alphaModFix/>
          </a:blip>
          <a:srcRect/>
          <a:stretch/>
        </p:blipFill>
        <p:spPr>
          <a:xfrm>
            <a:off x="3438525" y="4797152"/>
            <a:ext cx="1224136" cy="648072"/>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210" name="Google Shape;210;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1" name="Google Shape;211;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13</a:t>
            </a:fld>
            <a:endParaRPr sz="2800" b="0" i="0" u="none" strike="noStrike" cap="none">
              <a:solidFill>
                <a:srgbClr val="898989"/>
              </a:solidFill>
              <a:latin typeface="Calibri"/>
              <a:ea typeface="Calibri"/>
              <a:cs typeface="Calibri"/>
              <a:sym typeface="Calibri"/>
            </a:endParaRPr>
          </a:p>
        </p:txBody>
      </p:sp>
      <p:sp>
        <p:nvSpPr>
          <p:cNvPr id="212" name="Google Shape;212;p25"/>
          <p:cNvSpPr txBox="1"/>
          <p:nvPr/>
        </p:nvSpPr>
        <p:spPr>
          <a:xfrm>
            <a:off x="460375" y="896176"/>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Check if a data item is included in multiple values returned by a subquery</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You cannot use the equality operator (=) or other relational operators to compare with subqueries that return more than one value. If we want to check that a value is included within the set of values returned by the subquery, we will use the IN operator.</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license plates, makes and models of cars rented since January 1, 2018.</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license plate, make, model FROM automobiles WHERE license plate IN (SELECT license plate FROM contracts WHERE fini&gt;='2018-01-01');</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213" name="Google Shape;213;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4" name="Google Shape;214;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15" name="Google Shape;215;p25"/>
          <p:cNvPicPr preferRelativeResize="0"/>
          <p:nvPr/>
        </p:nvPicPr>
        <p:blipFill rotWithShape="1">
          <a:blip r:embed="rId3">
            <a:alphaModFix/>
          </a:blip>
          <a:srcRect/>
          <a:stretch/>
        </p:blipFill>
        <p:spPr>
          <a:xfrm>
            <a:off x="3478524" y="4831741"/>
            <a:ext cx="2286000" cy="179324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221" name="Google Shape;221;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2" name="Google Shape;222;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14</a:t>
            </a:fld>
            <a:endParaRPr sz="2800" b="0" i="0" u="none" strike="noStrike" cap="none">
              <a:solidFill>
                <a:srgbClr val="898989"/>
              </a:solidFill>
              <a:latin typeface="Calibri"/>
              <a:ea typeface="Calibri"/>
              <a:cs typeface="Calibri"/>
              <a:sym typeface="Calibri"/>
            </a:endParaRPr>
          </a:p>
        </p:txBody>
      </p:sp>
      <p:sp>
        <p:nvSpPr>
          <p:cNvPr id="223" name="Google Shape;223;p26"/>
          <p:cNvSpPr txBox="1"/>
          <p:nvPr/>
        </p:nvSpPr>
        <p:spPr>
          <a:xfrm>
            <a:off x="460375" y="896176"/>
            <a:ext cx="7991475"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make and model of all the cars that Ismael Poza Rincón has rented.</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brand, model FROM automobiles WHERE registration IN (SELECT registration FROM contracts WHERE dniclient = (SELECT dni FROM clients WHERE name='Ismael' AND surname='Poza Rincón'));</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224" name="Google Shape;224;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5" name="Google Shape;225;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26" name="Google Shape;226;p26"/>
          <p:cNvPicPr preferRelativeResize="0"/>
          <p:nvPr/>
        </p:nvPicPr>
        <p:blipFill rotWithShape="1">
          <a:blip r:embed="rId3">
            <a:alphaModFix/>
          </a:blip>
          <a:srcRect/>
          <a:stretch/>
        </p:blipFill>
        <p:spPr>
          <a:xfrm>
            <a:off x="3491880" y="3573016"/>
            <a:ext cx="1743452" cy="86409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232" name="Google Shape;232;p2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3" name="Google Shape;233;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15</a:t>
            </a:fld>
            <a:endParaRPr sz="2800" b="0" i="0" u="none" strike="noStrike" cap="none">
              <a:solidFill>
                <a:srgbClr val="898989"/>
              </a:solidFill>
              <a:latin typeface="Calibri"/>
              <a:ea typeface="Calibri"/>
              <a:cs typeface="Calibri"/>
              <a:sym typeface="Calibri"/>
            </a:endParaRPr>
          </a:p>
        </p:txBody>
      </p:sp>
      <p:sp>
        <p:nvSpPr>
          <p:cNvPr id="234" name="Google Shape;234;p27"/>
          <p:cNvSpPr txBox="1"/>
          <p:nvPr/>
        </p:nvSpPr>
        <p:spPr>
          <a:xfrm>
            <a:off x="460375" y="896176"/>
            <a:ext cx="7991475"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data from clients who have not made any contract.</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 FROM clients WHERE dni NOT IN (SELECT DISTINCT dniclient FROM contracts);</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235" name="Google Shape;235;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6" name="Google Shape;236;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37" name="Google Shape;237;p27"/>
          <p:cNvPicPr preferRelativeResize="0"/>
          <p:nvPr/>
        </p:nvPicPr>
        <p:blipFill rotWithShape="1">
          <a:blip r:embed="rId3">
            <a:alphaModFix/>
          </a:blip>
          <a:srcRect/>
          <a:stretch/>
        </p:blipFill>
        <p:spPr>
          <a:xfrm>
            <a:off x="1243012" y="2776537"/>
            <a:ext cx="6657975" cy="13049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243" name="Google Shape;243;p2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4" name="Google Shape;244;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16</a:t>
            </a:fld>
            <a:endParaRPr sz="2800" b="0" i="0" u="none" strike="noStrike" cap="none">
              <a:solidFill>
                <a:srgbClr val="898989"/>
              </a:solidFill>
              <a:latin typeface="Calibri"/>
              <a:ea typeface="Calibri"/>
              <a:cs typeface="Calibri"/>
              <a:sym typeface="Calibri"/>
            </a:endParaRPr>
          </a:p>
        </p:txBody>
      </p:sp>
      <p:sp>
        <p:nvSpPr>
          <p:cNvPr id="245" name="Google Shape;245;p28"/>
          <p:cNvSpPr txBox="1"/>
          <p:nvPr/>
        </p:nvSpPr>
        <p:spPr>
          <a:xfrm>
            <a:off x="460375" y="896176"/>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dirty="0">
                <a:solidFill>
                  <a:schemeClr val="dk1"/>
                </a:solidFill>
                <a:latin typeface="Calibri"/>
                <a:ea typeface="Calibri"/>
                <a:cs typeface="Calibri"/>
                <a:sym typeface="Calibri"/>
              </a:rPr>
              <a:t>Using the ALL quantifier</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In </a:t>
            </a:r>
            <a:r xmlns:a="http://schemas.openxmlformats.org/drawingml/2006/main">
              <a:rPr lang="en" sz="1800" b="0" i="0" u="none" strike="noStrike" cap="none" dirty="0" err="1">
                <a:solidFill>
                  <a:schemeClr val="dk1"/>
                </a:solidFill>
                <a:latin typeface="Calibri"/>
                <a:ea typeface="Calibri"/>
                <a:cs typeface="Calibri"/>
                <a:sym typeface="Calibri"/>
              </a:rPr>
              <a:t>subqueries </a:t>
            </a:r>
            <a:r xmlns:a="http://schemas.openxmlformats.org/drawingml/2006/main">
              <a:rPr lang="en" sz="1800" b="0" i="0" u="none" strike="noStrike" cap="none" dirty="0">
                <a:solidFill>
                  <a:schemeClr val="dk1"/>
                </a:solidFill>
                <a:latin typeface="Calibri"/>
                <a:ea typeface="Calibri"/>
                <a:cs typeface="Calibri"/>
                <a:sym typeface="Calibri"/>
              </a:rPr>
              <a:t>that return multiple values, the ALL quantifier allows you to select rows that meet a certain condition with respect to all the values returned by the </a:t>
            </a:r>
            <a:r xmlns:a="http://schemas.openxmlformats.org/drawingml/2006/main">
              <a:rPr lang="en" sz="1800" b="0" i="0" u="none" strike="noStrike" cap="none" dirty="0" err="1">
                <a:solidFill>
                  <a:schemeClr val="dk1"/>
                </a:solidFill>
                <a:latin typeface="Calibri"/>
                <a:ea typeface="Calibri"/>
                <a:cs typeface="Calibri"/>
                <a:sym typeface="Calibri"/>
              </a:rPr>
              <a:t>subquery </a:t>
            </a:r>
            <a:r xmlns:a="http://schemas.openxmlformats.org/drawingml/2006/main">
              <a:rPr lang="en" sz="1800" b="0" i="0" u="none" strike="noStrike" cap="none" dirty="0" smtClean="0">
                <a:solidFill>
                  <a:schemeClr val="dk1"/>
                </a:solidFill>
                <a:latin typeface="Calibri"/>
                <a:ea typeface="Calibri"/>
                <a:cs typeface="Calibri"/>
                <a:sym typeface="Calibri"/>
              </a:rPr>
              <a:t>.</a:t>
            </a:r>
          </a:p>
          <a:p>
            <a:pPr lvl="0"/>
            <a:endParaRPr lang="es-ES" dirty="0" smtClean="0"/>
          </a:p>
          <a:p>
            <a:pPr xmlns:a="http://schemas.openxmlformats.org/drawingml/2006/main" lvl="0"/>
            <a:r xmlns:a="http://schemas.openxmlformats.org/drawingml/2006/main">
              <a:rPr lang="en" sz="1800" dirty="0" smtClean="0">
                <a:solidFill>
                  <a:schemeClr val="dk1"/>
                </a:solidFill>
                <a:latin typeface="Calibri"/>
                <a:ea typeface="Calibri"/>
                <a:cs typeface="Calibri"/>
                <a:sym typeface="Calibri"/>
              </a:rPr>
              <a:t>That is, the ALL operator selects values if all </a:t>
            </a:r>
            <a:r xmlns:a="http://schemas.openxmlformats.org/drawingml/2006/main">
              <a:rPr lang="en" sz="1800" dirty="0" err="1" smtClean="0">
                <a:solidFill>
                  <a:schemeClr val="dk1"/>
                </a:solidFill>
                <a:latin typeface="Calibri"/>
                <a:ea typeface="Calibri"/>
                <a:cs typeface="Calibri"/>
                <a:sym typeface="Calibri"/>
              </a:rPr>
              <a:t>subquery records </a:t>
            </a:r>
            <a:r xmlns:a="http://schemas.openxmlformats.org/drawingml/2006/main">
              <a:rPr lang="en" sz="1800" dirty="0" smtClean="0">
                <a:solidFill>
                  <a:schemeClr val="dk1"/>
                </a:solidFill>
                <a:latin typeface="Calibri"/>
                <a:ea typeface="Calibri"/>
                <a:cs typeface="Calibri"/>
                <a:sym typeface="Calibri"/>
              </a:rPr>
              <a:t>meet the condition.</a:t>
            </a: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Obtain the car brands for which no car has been rented in 2018.</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SELECT brand FROM </a:t>
            </a:r>
            <a:r xmlns:a="http://schemas.openxmlformats.org/drawingml/2006/main">
              <a:rPr lang="en" sz="1800" b="1" i="0" u="none" strike="noStrike" cap="none" dirty="0" err="1">
                <a:solidFill>
                  <a:schemeClr val="dk1"/>
                </a:solidFill>
                <a:latin typeface="Calibri"/>
                <a:ea typeface="Calibri"/>
                <a:cs typeface="Calibri"/>
                <a:sym typeface="Calibri"/>
              </a:rPr>
              <a:t>automobiles</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where </a:t>
            </a:r>
            <a:r xmlns:a="http://schemas.openxmlformats.org/drawingml/2006/main">
              <a:rPr lang="en" sz="1800" b="1" i="0" u="none" strike="noStrike" cap="none" dirty="0">
                <a:solidFill>
                  <a:schemeClr val="dk1"/>
                </a:solidFill>
                <a:latin typeface="Calibri"/>
                <a:ea typeface="Calibri"/>
                <a:cs typeface="Calibri"/>
                <a:sym typeface="Calibri"/>
              </a:rPr>
              <a:t>brand &lt;&gt; ALL (SELECT DISTINCT brand FROM contracts INNER JOIN </a:t>
            </a:r>
            <a:r xmlns:a="http://schemas.openxmlformats.org/drawingml/2006/main">
              <a:rPr lang="en" sz="1800" b="1" i="0" u="none" strike="noStrike" cap="none" dirty="0" err="1">
                <a:solidFill>
                  <a:schemeClr val="dk1"/>
                </a:solidFill>
                <a:latin typeface="Calibri"/>
                <a:ea typeface="Calibri"/>
                <a:cs typeface="Calibri"/>
                <a:sym typeface="Calibri"/>
              </a:rPr>
              <a:t>automobiles </a:t>
            </a:r>
            <a:r xmlns:a="http://schemas.openxmlformats.org/drawingml/2006/main">
              <a:rPr lang="en" sz="1800" b="1" i="0" u="none" strike="noStrike" cap="none" dirty="0">
                <a:solidFill>
                  <a:schemeClr val="dk1"/>
                </a:solidFill>
                <a:latin typeface="Calibri"/>
                <a:ea typeface="Calibri"/>
                <a:cs typeface="Calibri"/>
                <a:sym typeface="Calibri"/>
              </a:rPr>
              <a:t>USING (registration) WHERE </a:t>
            </a:r>
            <a:r xmlns:a="http://schemas.openxmlformats.org/drawingml/2006/main">
              <a:rPr lang="en" sz="1800" b="1" i="0" u="none" strike="noStrike" cap="none" dirty="0" err="1">
                <a:solidFill>
                  <a:schemeClr val="dk1"/>
                </a:solidFill>
                <a:latin typeface="Calibri"/>
                <a:ea typeface="Calibri"/>
                <a:cs typeface="Calibri"/>
                <a:sym typeface="Calibri"/>
              </a:rPr>
              <a:t>year </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fini </a:t>
            </a:r>
            <a:r xmlns:a="http://schemas.openxmlformats.org/drawingml/2006/main">
              <a:rPr lang="en" sz="1800" b="1" i="0" u="none" strike="noStrike" cap="none" dirty="0">
                <a:solidFill>
                  <a:schemeClr val="dk1"/>
                </a:solidFill>
                <a:latin typeface="Calibri"/>
                <a:ea typeface="Calibri"/>
                <a:cs typeface="Calibri"/>
                <a:sym typeface="Calibri"/>
              </a:rPr>
              <a:t>)=2018);</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p:txBody>
      </p:sp>
      <p:sp>
        <p:nvSpPr>
          <p:cNvPr id="246" name="Google Shape;246;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7" name="Google Shape;247;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48" name="Google Shape;248;p28"/>
          <p:cNvPicPr preferRelativeResize="0"/>
          <p:nvPr/>
        </p:nvPicPr>
        <p:blipFill rotWithShape="1">
          <a:blip r:embed="rId3">
            <a:alphaModFix/>
          </a:blip>
          <a:srcRect/>
          <a:stretch/>
        </p:blipFill>
        <p:spPr>
          <a:xfrm>
            <a:off x="3411245" y="5168088"/>
            <a:ext cx="864096" cy="86409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254" name="Google Shape;254;p2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5" name="Google Shape;255;p2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17</a:t>
            </a:fld>
            <a:endParaRPr sz="2800" b="0" i="0" u="none" strike="noStrike" cap="none">
              <a:solidFill>
                <a:srgbClr val="898989"/>
              </a:solidFill>
              <a:latin typeface="Calibri"/>
              <a:ea typeface="Calibri"/>
              <a:cs typeface="Calibri"/>
              <a:sym typeface="Calibri"/>
            </a:endParaRPr>
          </a:p>
        </p:txBody>
      </p:sp>
      <p:sp>
        <p:nvSpPr>
          <p:cNvPr id="256" name="Google Shape;256;p29"/>
          <p:cNvSpPr txBox="1"/>
          <p:nvPr/>
        </p:nvSpPr>
        <p:spPr>
          <a:xfrm>
            <a:off x="460375" y="775406"/>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sng" strike="noStrike" cap="none" dirty="0">
                <a:solidFill>
                  <a:schemeClr val="dk1"/>
                </a:solidFill>
                <a:latin typeface="Calibri"/>
                <a:ea typeface="Calibri"/>
                <a:cs typeface="Calibri"/>
                <a:sym typeface="Calibri"/>
              </a:rPr>
              <a:t>Using the ANY quantifier</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just"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In </a:t>
            </a:r>
            <a:r xmlns:a="http://schemas.openxmlformats.org/drawingml/2006/main">
              <a:rPr lang="en" sz="1800" b="0" i="0" u="none" strike="noStrike" cap="none" dirty="0" err="1">
                <a:solidFill>
                  <a:schemeClr val="dk1"/>
                </a:solidFill>
                <a:latin typeface="Calibri"/>
                <a:ea typeface="Calibri"/>
                <a:cs typeface="Calibri"/>
                <a:sym typeface="Calibri"/>
              </a:rPr>
              <a:t>subqueries </a:t>
            </a:r>
            <a:r xmlns:a="http://schemas.openxmlformats.org/drawingml/2006/main">
              <a:rPr lang="en" sz="1800" b="0" i="0" u="none" strike="noStrike" cap="none" dirty="0">
                <a:solidFill>
                  <a:schemeClr val="dk1"/>
                </a:solidFill>
                <a:latin typeface="Calibri"/>
                <a:ea typeface="Calibri"/>
                <a:cs typeface="Calibri"/>
                <a:sym typeface="Calibri"/>
              </a:rPr>
              <a:t>that return multiple values, the ANY quantifier allows you to select rows that meet a certain condition for at least one of the values returned by the </a:t>
            </a:r>
            <a:r xmlns:a="http://schemas.openxmlformats.org/drawingml/2006/main">
              <a:rPr lang="en" sz="1800" b="0" i="0" u="none" strike="noStrike" cap="none" dirty="0" err="1">
                <a:solidFill>
                  <a:schemeClr val="dk1"/>
                </a:solidFill>
                <a:latin typeface="Calibri"/>
                <a:ea typeface="Calibri"/>
                <a:cs typeface="Calibri"/>
                <a:sym typeface="Calibri"/>
              </a:rPr>
              <a:t>subquery </a:t>
            </a:r>
            <a:r xmlns:a="http://schemas.openxmlformats.org/drawingml/2006/main">
              <a:rPr lang="en" sz="1800" b="0" i="0" u="none" strike="noStrike" cap="none" dirty="0" smtClean="0">
                <a:solidFill>
                  <a:schemeClr val="dk1"/>
                </a:solidFill>
                <a:latin typeface="Calibri"/>
                <a:ea typeface="Calibri"/>
                <a:cs typeface="Calibri"/>
                <a:sym typeface="Calibri"/>
              </a:rPr>
              <a:t>.</a:t>
            </a:r>
          </a:p>
          <a:p>
            <a:pPr marL="0" marR="0" lvl="0" indent="0" algn="just" rtl="0">
              <a:spcBef>
                <a:spcPts val="0"/>
              </a:spcBef>
              <a:spcAft>
                <a:spcPts val="0"/>
              </a:spcAft>
              <a:buNone/>
            </a:pPr>
            <a:endParaRPr lang="es-ES" sz="1800" dirty="0" smtClean="0">
              <a:solidFill>
                <a:schemeClr val="dk1"/>
              </a:solidFill>
              <a:latin typeface="Calibri"/>
              <a:cs typeface="Calibri"/>
              <a:sym typeface="Calibri"/>
            </a:endParaRPr>
          </a:p>
          <a:p>
            <a:pPr xmlns:a="http://schemas.openxmlformats.org/drawingml/2006/main" lvl="0" algn="just"/>
            <a:r xmlns:a="http://schemas.openxmlformats.org/drawingml/2006/main">
              <a:rPr lang="en" sz="1800" dirty="0" smtClean="0">
                <a:solidFill>
                  <a:schemeClr val="dk1"/>
                </a:solidFill>
                <a:latin typeface="Calibri"/>
                <a:ea typeface="Calibri"/>
                <a:cs typeface="Calibri"/>
                <a:sym typeface="Calibri"/>
              </a:rPr>
              <a:t>That is, the ANY operator returns true if any of the </a:t>
            </a:r>
            <a:r xmlns:a="http://schemas.openxmlformats.org/drawingml/2006/main">
              <a:rPr lang="en" sz="1800" dirty="0" err="1" smtClean="0">
                <a:solidFill>
                  <a:schemeClr val="dk1"/>
                </a:solidFill>
                <a:latin typeface="Calibri"/>
                <a:ea typeface="Calibri"/>
                <a:cs typeface="Calibri"/>
                <a:sym typeface="Calibri"/>
              </a:rPr>
              <a:t>subquery values </a:t>
            </a:r>
            <a:r xmlns:a="http://schemas.openxmlformats.org/drawingml/2006/main">
              <a:rPr lang="en" sz="1800" dirty="0" smtClean="0">
                <a:solidFill>
                  <a:schemeClr val="dk1"/>
                </a:solidFill>
                <a:latin typeface="Calibri"/>
                <a:ea typeface="Calibri"/>
                <a:cs typeface="Calibri"/>
                <a:sym typeface="Calibri"/>
              </a:rPr>
              <a:t>meet the condition.</a:t>
            </a:r>
            <a:endParaRPr xmlns:a="http://schemas.openxmlformats.org/drawingml/2006/main" lang="es-ES" sz="1800" dirty="0" smtClean="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Obtain the data of cars with a rental price lower than that of any of the SEAT cars.</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SELECT * FROM </a:t>
            </a:r>
            <a:r xmlns:a="http://schemas.openxmlformats.org/drawingml/2006/main">
              <a:rPr lang="en" sz="1800" b="1" i="0" u="none" strike="noStrike" cap="none" dirty="0" err="1">
                <a:solidFill>
                  <a:schemeClr val="dk1"/>
                </a:solidFill>
                <a:latin typeface="Calibri"/>
                <a:ea typeface="Calibri"/>
                <a:cs typeface="Calibri"/>
                <a:sym typeface="Calibri"/>
              </a:rPr>
              <a:t>cars </a:t>
            </a:r>
            <a:r xmlns:a="http://schemas.openxmlformats.org/drawingml/2006/main">
              <a:rPr lang="en" sz="1800" b="1" i="0" u="none" strike="noStrike" cap="none" dirty="0">
                <a:solidFill>
                  <a:schemeClr val="dk1"/>
                </a:solidFill>
                <a:latin typeface="Calibri"/>
                <a:ea typeface="Calibri"/>
                <a:cs typeface="Calibri"/>
                <a:sym typeface="Calibri"/>
              </a:rPr>
              <a:t>WHERE price &lt; ANY (SELECT price FROM </a:t>
            </a:r>
            <a:r xmlns:a="http://schemas.openxmlformats.org/drawingml/2006/main">
              <a:rPr lang="en" sz="1800" b="1" i="0" u="none" strike="noStrike" cap="none" dirty="0" err="1">
                <a:solidFill>
                  <a:schemeClr val="dk1"/>
                </a:solidFill>
                <a:latin typeface="Calibri"/>
                <a:ea typeface="Calibri"/>
                <a:cs typeface="Calibri"/>
                <a:sym typeface="Calibri"/>
              </a:rPr>
              <a:t>cars </a:t>
            </a:r>
            <a:r xmlns:a="http://schemas.openxmlformats.org/drawingml/2006/main">
              <a:rPr lang="en" sz="1800" b="1" i="0" u="none" strike="noStrike" cap="none" dirty="0">
                <a:solidFill>
                  <a:schemeClr val="dk1"/>
                </a:solidFill>
                <a:latin typeface="Calibri"/>
                <a:ea typeface="Calibri"/>
                <a:cs typeface="Calibri"/>
                <a:sym typeface="Calibri"/>
              </a:rPr>
              <a:t>WHERE brand=' </a:t>
            </a:r>
            <a:r xmlns:a="http://schemas.openxmlformats.org/drawingml/2006/main">
              <a:rPr lang="en" sz="1800" b="1" i="0" u="none" strike="noStrike" cap="none" dirty="0" err="1">
                <a:solidFill>
                  <a:schemeClr val="dk1"/>
                </a:solidFill>
                <a:latin typeface="Calibri"/>
                <a:ea typeface="Calibri"/>
                <a:cs typeface="Calibri"/>
                <a:sym typeface="Calibri"/>
              </a:rPr>
              <a:t>seat </a:t>
            </a:r>
            <a:r xmlns:a="http://schemas.openxmlformats.org/drawingml/2006/main">
              <a:rPr lang="en" sz="1800" b="1" i="0" u="none" strike="noStrike" cap="none" dirty="0">
                <a:solidFill>
                  <a:schemeClr val="dk1"/>
                </a:solidFill>
                <a:latin typeface="Calibri"/>
                <a:ea typeface="Calibri"/>
                <a:cs typeface="Calibri"/>
                <a:sym typeface="Calibri"/>
              </a:rPr>
              <a:t>');</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p:txBody>
      </p:sp>
      <p:sp>
        <p:nvSpPr>
          <p:cNvPr id="257" name="Google Shape;257;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8" name="Google Shape;258;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59" name="Google Shape;259;p29"/>
          <p:cNvPicPr preferRelativeResize="0"/>
          <p:nvPr/>
        </p:nvPicPr>
        <p:blipFill rotWithShape="1">
          <a:blip r:embed="rId3">
            <a:alphaModFix/>
          </a:blip>
          <a:srcRect/>
          <a:stretch/>
        </p:blipFill>
        <p:spPr>
          <a:xfrm>
            <a:off x="2053087" y="4994694"/>
            <a:ext cx="5189310" cy="171665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2</a:t>
            </a:fld>
            <a:endParaRPr/>
          </a:p>
        </p:txBody>
      </p:sp>
      <p:sp>
        <p:nvSpPr>
          <p:cNvPr id="96" name="Google Shape;96;p14"/>
          <p:cNvSpPr txBox="1"/>
          <p:nvPr/>
        </p:nvSpPr>
        <p:spPr>
          <a:xfrm>
            <a:off x="1259632" y="2780928"/>
            <a:ext cx="6048672" cy="58477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SUBQUERIES</a:t>
            </a:r>
            <a:endParaRPr xmlns:a="http://schemas.openxmlformats.org/drawingml/2006/ma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02" name="Google Shape;102;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3" name="Google Shape;103;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4" name="Google Shape;104;p15"/>
          <p:cNvSpPr txBox="1"/>
          <p:nvPr/>
        </p:nvSpPr>
        <p:spPr>
          <a:xfrm>
            <a:off x="460375" y="896176"/>
            <a:ext cx="7991475" cy="590931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A subquery is a SELECT query that is made within another SELECT query. The data that is obtained from the subquery is used in the query in which it is included.</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Subqueries can also be used within INSERT, UPDATE, and DELETE statements.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If subqueries did not exist, to obtain the license plates, makes, models and rental prices of cars that have a rental price higher than the car with registration number 5031JHL, we would possibly pose this with two instructions;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1.- Obtain the rental price of the car with registration number 5031JHL</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SELECT price FROM cars WHERE license plate='5031JHL';</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2.- Obtain now the license plates, brands, models and prices of cars with a rental price greater than 116.45 Euros.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SELECT license plate, make, model, price FROM cars WHERE price &gt; 116.45;</a:t>
            </a:r>
            <a:endParaRPr xmlns:a="http://schemas.openxmlformats.org/drawingml/2006/main" sz="1800" b="0" i="0" u="none" strike="noStrike" cap="none">
              <a:solidFill>
                <a:schemeClr val="dk1"/>
              </a:solidFill>
              <a:latin typeface="Calibri"/>
              <a:ea typeface="Calibri"/>
              <a:cs typeface="Calibri"/>
              <a:sym typeface="Calibri"/>
            </a:endParaRPr>
          </a:p>
        </p:txBody>
      </p:sp>
      <p:sp>
        <p:nvSpPr>
          <p:cNvPr id="105" name="Google Shape;105;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6" name="Google Shape;106;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12" name="Google Shape;112;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3" name="Google Shape;11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14" name="Google Shape;114;p16"/>
          <p:cNvSpPr txBox="1"/>
          <p:nvPr/>
        </p:nvSpPr>
        <p:spPr>
          <a:xfrm>
            <a:off x="460375" y="896176"/>
            <a:ext cx="7991475" cy="452431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In the previous example, what we have actually done is this: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highlight>
                  <a:srgbClr val="CDFE76"/>
                </a:highlight>
                <a:latin typeface="Calibri"/>
                <a:ea typeface="Calibri"/>
                <a:cs typeface="Calibri"/>
                <a:sym typeface="Calibri"/>
              </a:rPr>
              <a:t>We can modify the second statement so that, instead of the price, it uses a subquery to obtain the price of the car with the indicated license plate.</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highlight>
                <a:srgbClr val="CDFE76"/>
              </a:highlight>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highlight>
                  <a:srgbClr val="CDFE76"/>
                </a:highlight>
                <a:latin typeface="Calibri"/>
                <a:ea typeface="Calibri"/>
                <a:cs typeface="Calibri"/>
                <a:sym typeface="Calibri"/>
              </a:rPr>
              <a:t>SELECT registration, make, model FROM cars WHERE price </a:t>
            </a:r>
            <a:r xmlns:a="http://schemas.openxmlformats.org/drawingml/2006/main">
              <a:rPr lang="en" sz="1800" b="1" i="0" u="none" strike="noStrike" cap="none">
                <a:solidFill>
                  <a:srgbClr val="FF9900"/>
                </a:solidFill>
                <a:highlight>
                  <a:srgbClr val="CDFE76"/>
                </a:highlight>
                <a:latin typeface="Calibri"/>
                <a:ea typeface="Calibri"/>
                <a:cs typeface="Calibri"/>
                <a:sym typeface="Calibri"/>
              </a:rPr>
              <a:t>&gt;(SELECT price FROM cars WHERE registration = '5031JHL') </a:t>
            </a:r>
            <a:r xmlns:a="http://schemas.openxmlformats.org/drawingml/2006/main">
              <a:rPr lang="en" sz="1800" b="1" i="0" u="none" strike="noStrike" cap="none">
                <a:solidFill>
                  <a:schemeClr val="dk1"/>
                </a:solidFill>
                <a:highlight>
                  <a:srgbClr val="CDFE76"/>
                </a:highlight>
                <a:latin typeface="Calibri"/>
                <a:ea typeface="Calibri"/>
                <a:cs typeface="Calibri"/>
                <a:sym typeface="Calibri"/>
              </a:rPr>
              <a:t>;</a:t>
            </a:r>
            <a:endParaRPr xmlns:a="http://schemas.openxmlformats.org/drawingml/2006/main"/>
          </a:p>
        </p:txBody>
      </p:sp>
      <p:sp>
        <p:nvSpPr>
          <p:cNvPr id="115" name="Google Shape;115;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6" name="Google Shape;116;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a:stretch/>
        </p:blipFill>
        <p:spPr>
          <a:xfrm>
            <a:off x="523875" y="1255341"/>
            <a:ext cx="7991475" cy="22574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23" name="Google Shape;123;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4" name="Google Shape;124;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5</a:t>
            </a:fld>
            <a:endParaRPr sz="2800" b="0" i="0" u="none" strike="noStrike" cap="none">
              <a:solidFill>
                <a:srgbClr val="898989"/>
              </a:solidFill>
              <a:latin typeface="Calibri"/>
              <a:ea typeface="Calibri"/>
              <a:cs typeface="Calibri"/>
              <a:sym typeface="Calibri"/>
            </a:endParaRPr>
          </a:p>
        </p:txBody>
      </p:sp>
      <p:sp>
        <p:nvSpPr>
          <p:cNvPr id="125" name="Google Shape;125;p17"/>
          <p:cNvSpPr txBox="1"/>
          <p:nvPr/>
        </p:nvSpPr>
        <p:spPr>
          <a:xfrm>
            <a:off x="460375" y="896176"/>
            <a:ext cx="7991475"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license plates, makes, models and rental prices of cars that have a rental price higher than the car with registration number 5031JHL.</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registration, make, model FROM cars WHERE price&gt;(SELECT price FROM cars WHERE registration = '5031JHL') ;</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VERY IMPORTANT: In subqueries like this one above, which are used to compare with a value, the subqueries must return only one value</a:t>
            </a:r>
            <a:endParaRPr xmlns:a="http://schemas.openxmlformats.org/drawingml/2006/main" sz="1800" b="0" i="0" u="none" strike="noStrike" cap="none">
              <a:solidFill>
                <a:srgbClr val="FF0000"/>
              </a:solidFill>
              <a:latin typeface="Calibri"/>
              <a:ea typeface="Calibri"/>
              <a:cs typeface="Calibri"/>
              <a:sym typeface="Calibri"/>
            </a:endParaRPr>
          </a:p>
        </p:txBody>
      </p:sp>
      <p:sp>
        <p:nvSpPr>
          <p:cNvPr id="126" name="Google Shape;126;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28" name="Google Shape;128;p17"/>
          <p:cNvPicPr preferRelativeResize="0"/>
          <p:nvPr/>
        </p:nvPicPr>
        <p:blipFill rotWithShape="1">
          <a:blip r:embed="rId3">
            <a:alphaModFix/>
          </a:blip>
          <a:srcRect/>
          <a:stretch/>
        </p:blipFill>
        <p:spPr>
          <a:xfrm>
            <a:off x="2915816" y="3068960"/>
            <a:ext cx="2592288" cy="144016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34" name="Google Shape;134;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5" name="Google Shape;135;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6</a:t>
            </a:fld>
            <a:endParaRPr sz="2800" b="0" i="0" u="none" strike="noStrike" cap="none">
              <a:solidFill>
                <a:srgbClr val="898989"/>
              </a:solidFill>
              <a:latin typeface="Calibri"/>
              <a:ea typeface="Calibri"/>
              <a:cs typeface="Calibri"/>
              <a:sym typeface="Calibri"/>
            </a:endParaRPr>
          </a:p>
        </p:txBody>
      </p:sp>
      <p:sp>
        <p:nvSpPr>
          <p:cNvPr id="136" name="Google Shape;136;p18"/>
          <p:cNvSpPr txBox="1"/>
          <p:nvPr/>
        </p:nvSpPr>
        <p:spPr>
          <a:xfrm>
            <a:off x="460375" y="896176"/>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license plates, makes, models and rental prices of red cars that have a rental price higher than the car with registration number 5031JHL.</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license plate, make, model FROM cars WHERE price&gt;(SELECT price FROM cars WHERE license plate = '5031JHL') AND color='red';</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37" name="Google Shape;137;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8" name="Google Shape;138;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39" name="Google Shape;139;p18"/>
          <p:cNvPicPr preferRelativeResize="0"/>
          <p:nvPr/>
        </p:nvPicPr>
        <p:blipFill rotWithShape="1">
          <a:blip r:embed="rId3">
            <a:alphaModFix/>
          </a:blip>
          <a:srcRect/>
          <a:stretch/>
        </p:blipFill>
        <p:spPr>
          <a:xfrm>
            <a:off x="3028950" y="3209924"/>
            <a:ext cx="2621280" cy="79513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45" name="Google Shape;145;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6" name="Google Shape;146;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7</a:t>
            </a:fld>
            <a:endParaRPr sz="2800" b="0" i="0" u="none" strike="noStrike" cap="none">
              <a:solidFill>
                <a:srgbClr val="898989"/>
              </a:solidFill>
              <a:latin typeface="Calibri"/>
              <a:ea typeface="Calibri"/>
              <a:cs typeface="Calibri"/>
              <a:sym typeface="Calibri"/>
            </a:endParaRPr>
          </a:p>
        </p:txBody>
      </p:sp>
      <p:sp>
        <p:nvSpPr>
          <p:cNvPr id="147" name="Google Shape;147;p19"/>
          <p:cNvSpPr txBox="1"/>
          <p:nvPr/>
        </p:nvSpPr>
        <p:spPr>
          <a:xfrm>
            <a:off x="460375" y="896176"/>
            <a:ext cx="7991475"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brands and their average rental prices as long as this average price is lower than the rental price of the car with registration number 5031JHL.</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brand, avg(price) FROM cars GROUP BY brand HAVING avg(price) &lt; (SELECT price FROM cars WHERE license plate = '5031JHL');</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48" name="Google Shape;148;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50" name="Google Shape;150;p19"/>
          <p:cNvPicPr preferRelativeResize="0"/>
          <p:nvPr/>
        </p:nvPicPr>
        <p:blipFill rotWithShape="1">
          <a:blip r:embed="rId3">
            <a:alphaModFix/>
          </a:blip>
          <a:srcRect/>
          <a:stretch/>
        </p:blipFill>
        <p:spPr>
          <a:xfrm>
            <a:off x="3462090" y="3401958"/>
            <a:ext cx="1469949" cy="153921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8</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460375" y="896176"/>
            <a:ext cx="7991475"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Get the make and model of the highest rental car.</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make,model,price FROM cars WHERE price = (SELECT max(price) FROM cars);</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1" name="Google Shape;161;p20"/>
          <p:cNvPicPr preferRelativeResize="0"/>
          <p:nvPr/>
        </p:nvPicPr>
        <p:blipFill rotWithShape="1">
          <a:blip r:embed="rId3">
            <a:alphaModFix/>
          </a:blip>
          <a:srcRect/>
          <a:stretch/>
        </p:blipFill>
        <p:spPr>
          <a:xfrm>
            <a:off x="2771800" y="3645024"/>
            <a:ext cx="2362200" cy="46482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Subqueries</a:t>
            </a:r>
            <a:endParaRPr xmlns:a="http://schemas.openxmlformats.org/drawingml/2006/main" sz="1600" b="1" i="0" u="none" strike="noStrike" cap="none">
              <a:solidFill>
                <a:srgbClr val="11151A"/>
              </a:solidFill>
              <a:latin typeface="Arial"/>
              <a:ea typeface="Arial"/>
              <a:cs typeface="Arial"/>
              <a:sym typeface="Arial"/>
            </a:endParaRPr>
          </a:p>
        </p:txBody>
      </p:sp>
      <p:sp>
        <p:nvSpPr>
          <p:cNvPr id="167" name="Google Shape;167;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8" name="Google Shape;16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9</a:t>
            </a:fld>
            <a:endParaRPr sz="2800" b="0" i="0" u="none" strike="noStrike" cap="none">
              <a:solidFill>
                <a:srgbClr val="898989"/>
              </a:solidFill>
              <a:latin typeface="Calibri"/>
              <a:ea typeface="Calibri"/>
              <a:cs typeface="Calibri"/>
              <a:sym typeface="Calibri"/>
            </a:endParaRPr>
          </a:p>
        </p:txBody>
      </p:sp>
      <p:sp>
        <p:nvSpPr>
          <p:cNvPr id="169" name="Google Shape;169;p21"/>
          <p:cNvSpPr txBox="1"/>
          <p:nvPr/>
        </p:nvSpPr>
        <p:spPr>
          <a:xfrm>
            <a:off x="460375" y="896176"/>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make and model of the car corresponding to contract number 10.</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make, model FROM cars WHERE registration = (SELECT registration FROM contracts WHERE contractnum=10);</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But this can be done in the following way, and it is more suitable, since the query consumes less time. In general, statements that use subqueries take longer than those that do not, although this is not always the case.</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make, model FROM automobiles INNER JOIN contracts USING (registration) WHERE contractnum=10;</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1" name="Google Shape;171;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72" name="Google Shape;172;p21"/>
          <p:cNvPicPr preferRelativeResize="0"/>
          <p:nvPr/>
        </p:nvPicPr>
        <p:blipFill rotWithShape="1">
          <a:blip r:embed="rId3">
            <a:alphaModFix/>
          </a:blip>
          <a:srcRect/>
          <a:stretch/>
        </p:blipFill>
        <p:spPr>
          <a:xfrm>
            <a:off x="3491880" y="5013176"/>
            <a:ext cx="1944216" cy="648072"/>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1145</Words>
  <Application>Microsoft Office PowerPoint</Application>
  <PresentationFormat>Presentación en pantalla (4:3)</PresentationFormat>
  <Paragraphs>202</Paragraphs>
  <Slides>17</Slides>
  <Notes>17</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pperez</cp:lastModifiedBy>
  <cp:revision>7</cp:revision>
  <dcterms:modified xsi:type="dcterms:W3CDTF">2021-02-05T16:12:07Z</dcterms:modified>
</cp:coreProperties>
</file>