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1426"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8" name="Google Shape;14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5" name="Google Shape;15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2" name="Google Shape;16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8998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9623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6363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8283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9423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 name="Google Shape;12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5354638"/>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ctr" rtl="0">
              <a:spcBef>
                <a:spcPts val="0"/>
              </a:spcBef>
              <a:spcAft>
                <a:spcPts val="0"/>
              </a:spcAft>
              <a:buNone/>
            </a:pPr>
            <a:r xmlns:a="http://schemas.openxmlformats.org/drawingml/2006/main">
              <a:rPr lang="en" sz="3200" b="0" i="0" u="none" strike="noStrike" cap="none">
                <a:solidFill>
                  <a:schemeClr val="dk1"/>
                </a:solidFill>
                <a:latin typeface="Calibri"/>
                <a:ea typeface="Calibri"/>
                <a:cs typeface="Calibri"/>
                <a:sym typeface="Calibri"/>
              </a:rPr>
              <a:t>Unit 5 </a:t>
            </a:r>
            <a:r xmlns:a="http://schemas.openxmlformats.org/drawingml/2006/main">
              <a:rPr lang="en" sz="4400" b="0" i="0" u="none" strike="noStrike" cap="none">
                <a:solidFill>
                  <a:schemeClr val="dk1"/>
                </a:solidFill>
                <a:latin typeface="Calibri"/>
                <a:ea typeface="Calibri"/>
                <a:cs typeface="Calibri"/>
                <a:sym typeface="Calibri"/>
              </a:rPr>
              <a:t>:</a:t>
            </a:r>
            <a:endParaRPr xmlns:a="http://schemas.openxmlformats.org/drawingml/2006/main"/>
          </a:p>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Performing advanced queries</a:t>
            </a:r>
            <a:endParaRPr xmlns:a="http://schemas.openxmlformats.org/drawingml/2006/main"/>
          </a:p>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Session 7</a:t>
            </a:r>
            <a:endParaRPr xmlns:a="http://schemas.openxmlformats.org/drawingml/2006/main" sz="3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en" sz="3600" b="1" i="0" u="none" strike="noStrike" cap="none">
                <a:solidFill>
                  <a:schemeClr val="dk1"/>
                </a:solidFill>
                <a:latin typeface="Calibri"/>
                <a:ea typeface="Calibri"/>
                <a:cs typeface="Calibri"/>
                <a:sym typeface="Calibri"/>
              </a:rPr>
              <a:t>Databases</a:t>
            </a:r>
            <a:endParaRPr xmlns:a="http://schemas.openxmlformats.org/drawingml/2006/main" sz="3200" b="1"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a:t>
            </a:fld>
            <a:endParaRPr sz="2800" b="0" i="0" u="none" strike="noStrike" cap="non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p:nvPr/>
        </p:nvSpPr>
        <p:spPr>
          <a:xfrm>
            <a:off x="571500" y="685800"/>
            <a:ext cx="7786800" cy="5016900"/>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chemeClr val="dk1"/>
                </a:solidFill>
                <a:latin typeface="Calibri"/>
                <a:ea typeface="Calibri"/>
                <a:cs typeface="Calibri"/>
                <a:sym typeface="Calibri"/>
              </a:rPr>
              <a:t>FLOW CONTROL FUNCTIONS</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1" u="none" strike="noStrike" cap="none">
                <a:solidFill>
                  <a:srgbClr val="002060"/>
                </a:solidFill>
                <a:latin typeface="Calibri"/>
                <a:ea typeface="Calibri"/>
                <a:cs typeface="Calibri"/>
                <a:sym typeface="Calibri"/>
              </a:rPr>
              <a:t>Example: Get the day of the week that is today in Spanish.</a:t>
            </a:r>
            <a:endParaRPr xmlns:a="http://schemas.openxmlformats.org/drawingml/2006/main"/>
          </a:p>
          <a:p>
            <a:pPr marL="0" marR="0" lvl="0" indent="0" algn="l" rtl="0">
              <a:spcBef>
                <a:spcPts val="0"/>
              </a:spcBef>
              <a:spcAft>
                <a:spcPts val="0"/>
              </a:spcAft>
              <a:buNone/>
            </a:pPr>
            <a:endParaRPr sz="2000" b="1" i="0" u="none" strike="noStrike" cap="none">
              <a:solidFill>
                <a:schemeClr val="dk1"/>
              </a:solidFill>
              <a:latin typeface="Calibri"/>
              <a:ea typeface="Calibri"/>
              <a:cs typeface="Calibri"/>
              <a:sym typeface="Calibri"/>
            </a:endParaRPr>
          </a:p>
          <a:p>
            <a:pPr xmlns:a="http://schemas.openxmlformats.org/drawingml/2006/main" marL="722313" marR="0" lvl="0" indent="0" algn="l" rtl="0">
              <a:spcBef>
                <a:spcPts val="0"/>
              </a:spcBef>
              <a:spcAft>
                <a:spcPts val="0"/>
              </a:spcAft>
              <a:buNone/>
            </a:pPr>
            <a:r xmlns:a="http://schemas.openxmlformats.org/drawingml/2006/main">
              <a:rPr lang="en" sz="2000" b="1" i="0" u="none" strike="noStrike" cap="none">
                <a:solidFill>
                  <a:srgbClr val="FF0000"/>
                </a:solidFill>
                <a:latin typeface="Calibri"/>
                <a:ea typeface="Calibri"/>
                <a:cs typeface="Calibri"/>
                <a:sym typeface="Calibri"/>
              </a:rPr>
              <a:t>SELECT case dayofweek(curdate()) when 1 then 'Sunday' when 2 then 'Monday' when 3 then 'Tuesday' when 4 then 'Wednesday' when 5 then 'Thursday' when 6 then 'Friday' when 7 then 'Saturday' end;</a:t>
            </a:r>
            <a:endParaRPr xmlns:a="http://schemas.openxmlformats.org/drawingml/2006/main"/>
          </a:p>
        </p:txBody>
      </p:sp>
      <p:sp>
        <p:nvSpPr>
          <p:cNvPr id="151" name="Google Shape;151;p22"/>
          <p:cNvSpPr txBox="1"/>
          <p:nvPr/>
        </p:nvSpPr>
        <p:spPr>
          <a:xfrm>
            <a:off x="642938" y="542925"/>
            <a:ext cx="3071700" cy="399900"/>
          </a:xfrm>
          <a:prstGeom prst="rect">
            <a:avLst/>
          </a:prstGeom>
          <a:solidFill>
            <a:srgbClr val="ECE44A"/>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rgbClr val="FF0000"/>
                </a:solidFill>
                <a:latin typeface="Calibri"/>
                <a:ea typeface="Calibri"/>
                <a:cs typeface="Calibri"/>
                <a:sym typeface="Calibri"/>
              </a:rPr>
              <a:t>Functions in MySQL 5.7</a:t>
            </a:r>
            <a:endParaRPr xmlns:a="http://schemas.openxmlformats.org/drawingml/2006/main"/>
          </a:p>
        </p:txBody>
      </p:sp>
      <p:sp>
        <p:nvSpPr>
          <p:cNvPr id="152" name="Google Shape;152;p22"/>
          <p:cNvSpPr txBox="1"/>
          <p:nvPr/>
        </p:nvSpPr>
        <p:spPr>
          <a:xfrm>
            <a:off x="571500" y="1757363"/>
            <a:ext cx="7786800" cy="1478100"/>
          </a:xfrm>
          <a:prstGeom prst="rect">
            <a:avLst/>
          </a:prstGeom>
          <a:solidFill>
            <a:schemeClr val="accent1"/>
          </a:solidFill>
          <a:ln w="1587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sng" strike="noStrike" cap="none">
                <a:solidFill>
                  <a:schemeClr val="dk1"/>
                </a:solidFill>
                <a:latin typeface="Arial"/>
                <a:ea typeface="Arial"/>
                <a:cs typeface="Arial"/>
                <a:sym typeface="Arial"/>
              </a:rPr>
              <a:t>CASE </a:t>
            </a:r>
            <a:r xmlns:a="http://schemas.openxmlformats.org/drawingml/2006/main">
              <a:rPr lang="en" sz="1800" b="1" i="1" u="sng" strike="noStrike" cap="none">
                <a:solidFill>
                  <a:schemeClr val="dk1"/>
                </a:solidFill>
                <a:latin typeface="Arial"/>
                <a:ea typeface="Arial"/>
                <a:cs typeface="Arial"/>
                <a:sym typeface="Arial"/>
              </a:rPr>
              <a:t>value </a:t>
            </a:r>
            <a:r xmlns:a="http://schemas.openxmlformats.org/drawingml/2006/main">
              <a:rPr lang="en" sz="1800" b="1" i="0" u="sng" strike="noStrike" cap="none">
                <a:solidFill>
                  <a:schemeClr val="dk1"/>
                </a:solidFill>
                <a:latin typeface="Arial"/>
                <a:ea typeface="Arial"/>
                <a:cs typeface="Arial"/>
                <a:sym typeface="Arial"/>
              </a:rPr>
              <a:t>WHEN [ </a:t>
            </a:r>
            <a:r xmlns:a="http://schemas.openxmlformats.org/drawingml/2006/main">
              <a:rPr lang="en" sz="1800" b="1" i="1" u="sng" strike="noStrike" cap="none">
                <a:solidFill>
                  <a:schemeClr val="dk1"/>
                </a:solidFill>
                <a:latin typeface="Arial"/>
                <a:ea typeface="Arial"/>
                <a:cs typeface="Arial"/>
                <a:sym typeface="Arial"/>
              </a:rPr>
              <a:t>value1 </a:t>
            </a:r>
            <a:r xmlns:a="http://schemas.openxmlformats.org/drawingml/2006/main">
              <a:rPr lang="en" sz="1800" b="1" i="0" u="sng" strike="noStrike" cap="none">
                <a:solidFill>
                  <a:schemeClr val="dk1"/>
                </a:solidFill>
                <a:latin typeface="Arial"/>
                <a:ea typeface="Arial"/>
                <a:cs typeface="Arial"/>
                <a:sym typeface="Arial"/>
              </a:rPr>
              <a:t>] THEN </a:t>
            </a:r>
            <a:r xmlns:a="http://schemas.openxmlformats.org/drawingml/2006/main">
              <a:rPr lang="en" sz="1800" b="1" i="1" u="sng" strike="noStrike" cap="none">
                <a:solidFill>
                  <a:schemeClr val="dk1"/>
                </a:solidFill>
                <a:latin typeface="Arial"/>
                <a:ea typeface="Arial"/>
                <a:cs typeface="Arial"/>
                <a:sym typeface="Arial"/>
              </a:rPr>
              <a:t>result1 </a:t>
            </a:r>
            <a:r xmlns:a="http://schemas.openxmlformats.org/drawingml/2006/main">
              <a:rPr lang="en" sz="1800" b="1" i="0" u="sng" strike="noStrike" cap="none">
                <a:solidFill>
                  <a:schemeClr val="dk1"/>
                </a:solidFill>
                <a:latin typeface="Arial"/>
                <a:ea typeface="Arial"/>
                <a:cs typeface="Arial"/>
                <a:sym typeface="Arial"/>
              </a:rPr>
              <a:t>[WHEN [ </a:t>
            </a:r>
            <a:r xmlns:a="http://schemas.openxmlformats.org/drawingml/2006/main">
              <a:rPr lang="en" sz="1800" b="1" i="1" u="sng" strike="noStrike" cap="none">
                <a:solidFill>
                  <a:schemeClr val="dk1"/>
                </a:solidFill>
                <a:latin typeface="Arial"/>
                <a:ea typeface="Arial"/>
                <a:cs typeface="Arial"/>
                <a:sym typeface="Arial"/>
              </a:rPr>
              <a:t>value2 </a:t>
            </a:r>
            <a:r xmlns:a="http://schemas.openxmlformats.org/drawingml/2006/main">
              <a:rPr lang="en" sz="1800" b="1" i="0" u="sng" strike="noStrike" cap="none">
                <a:solidFill>
                  <a:schemeClr val="dk1"/>
                </a:solidFill>
                <a:latin typeface="Arial"/>
                <a:ea typeface="Arial"/>
                <a:cs typeface="Arial"/>
                <a:sym typeface="Arial"/>
              </a:rPr>
              <a:t>] THEN </a:t>
            </a:r>
            <a:r xmlns:a="http://schemas.openxmlformats.org/drawingml/2006/main">
              <a:rPr lang="en" sz="1800" b="1" i="1" u="sng" strike="noStrike" cap="none">
                <a:solidFill>
                  <a:schemeClr val="dk1"/>
                </a:solidFill>
                <a:latin typeface="Arial"/>
                <a:ea typeface="Arial"/>
                <a:cs typeface="Arial"/>
                <a:sym typeface="Arial"/>
              </a:rPr>
              <a:t>result2 </a:t>
            </a:r>
            <a:r xmlns:a="http://schemas.openxmlformats.org/drawingml/2006/main">
              <a:rPr lang="en" sz="1800" b="1" i="0" u="sng" strike="noStrike" cap="none">
                <a:solidFill>
                  <a:schemeClr val="dk1"/>
                </a:solidFill>
                <a:latin typeface="Arial"/>
                <a:ea typeface="Arial"/>
                <a:cs typeface="Arial"/>
                <a:sym typeface="Arial"/>
              </a:rPr>
              <a:t>...] [ELSE </a:t>
            </a:r>
            <a:r xmlns:a="http://schemas.openxmlformats.org/drawingml/2006/main">
              <a:rPr lang="en" sz="1800" b="1" i="1" u="sng" strike="noStrike" cap="none">
                <a:solidFill>
                  <a:schemeClr val="dk1"/>
                </a:solidFill>
                <a:latin typeface="Arial"/>
                <a:ea typeface="Arial"/>
                <a:cs typeface="Arial"/>
                <a:sym typeface="Arial"/>
              </a:rPr>
              <a:t>result </a:t>
            </a:r>
            <a:r xmlns:a="http://schemas.openxmlformats.org/drawingml/2006/main">
              <a:rPr lang="en" sz="1800" b="1" i="0" u="sng" strike="noStrike" cap="none">
                <a:solidFill>
                  <a:schemeClr val="dk1"/>
                </a:solidFill>
                <a:latin typeface="Arial"/>
                <a:ea typeface="Arial"/>
                <a:cs typeface="Arial"/>
                <a:sym typeface="Arial"/>
              </a:rPr>
              <a:t>] END</a:t>
            </a:r>
            <a:endParaRPr xmlns:a="http://schemas.openxmlformats.org/drawingml/2006/main" sz="1800" b="0" i="0" u="none" strike="noStrike" cap="none">
              <a:solidFill>
                <a:schemeClr val="dk1"/>
              </a:solidFill>
              <a:latin typeface="Arial"/>
              <a:ea typeface="Arial"/>
              <a:cs typeface="Arial"/>
              <a:sym typeface="Arial"/>
            </a:endParaRPr>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returns the result corresponding to the first valueN that matches </a:t>
            </a:r>
            <a:r xmlns:a="http://schemas.openxmlformats.org/drawingml/2006/main">
              <a:rPr lang="en" sz="1800" b="0" i="1" u="none" strike="noStrike" cap="none">
                <a:solidFill>
                  <a:schemeClr val="dk1"/>
                </a:solidFill>
                <a:latin typeface="Arial"/>
                <a:ea typeface="Arial"/>
                <a:cs typeface="Arial"/>
                <a:sym typeface="Arial"/>
              </a:rPr>
              <a:t>value </a:t>
            </a:r>
            <a:r xmlns:a="http://schemas.openxmlformats.org/drawingml/2006/main">
              <a:rPr lang="en" sz="1800" b="0" i="0" u="none" strike="noStrike" cap="none">
                <a:solidFill>
                  <a:schemeClr val="dk1"/>
                </a:solidFill>
                <a:latin typeface="Arial"/>
                <a:ea typeface="Arial"/>
                <a:cs typeface="Arial"/>
                <a:sym typeface="Arial"/>
              </a:rPr>
              <a:t>. If no valueN matches </a:t>
            </a:r>
            <a:r xmlns:a="http://schemas.openxmlformats.org/drawingml/2006/main">
              <a:rPr lang="en" sz="1800" b="0" i="1" u="none" strike="noStrike" cap="none">
                <a:solidFill>
                  <a:schemeClr val="dk1"/>
                </a:solidFill>
                <a:latin typeface="Arial"/>
                <a:ea typeface="Arial"/>
                <a:cs typeface="Arial"/>
                <a:sym typeface="Arial"/>
              </a:rPr>
              <a:t>value </a:t>
            </a:r>
            <a:r xmlns:a="http://schemas.openxmlformats.org/drawingml/2006/main">
              <a:rPr lang="en" sz="1800" b="0" i="0" u="none" strike="noStrike" cap="none">
                <a:solidFill>
                  <a:schemeClr val="dk1"/>
                </a:solidFill>
                <a:latin typeface="Arial"/>
                <a:ea typeface="Arial"/>
                <a:cs typeface="Arial"/>
                <a:sym typeface="Arial"/>
              </a:rPr>
              <a:t>, the result after the ELSE clause is returned, and if it does not have this clause, NULL is returned.</a:t>
            </a:r>
            <a:endParaRPr xmlns:a="http://schemas.openxmlformats.org/drawingml/2006/ma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p:nvPr/>
        </p:nvSpPr>
        <p:spPr>
          <a:xfrm>
            <a:off x="571500" y="685800"/>
            <a:ext cx="7786800" cy="5078400"/>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chemeClr val="dk1"/>
                </a:solidFill>
                <a:latin typeface="Calibri"/>
                <a:ea typeface="Calibri"/>
                <a:cs typeface="Calibri"/>
                <a:sym typeface="Calibri"/>
              </a:rPr>
              <a:t>FLOW CONTROL FUNCTIONS</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1" u="none" strike="noStrike" cap="none">
                <a:solidFill>
                  <a:srgbClr val="002060"/>
                </a:solidFill>
                <a:latin typeface="Calibri"/>
                <a:ea typeface="Calibri"/>
                <a:cs typeface="Calibri"/>
                <a:sym typeface="Calibri"/>
              </a:rPr>
              <a:t>Example: Obtain the students' grade in alphanumeric format. Incorrect grading should be anticipated.</a:t>
            </a:r>
            <a:endParaRPr xmlns:a="http://schemas.openxmlformats.org/drawingml/2006/main"/>
          </a:p>
          <a:p>
            <a:pPr marL="0" marR="0" lvl="0" indent="0" algn="l" rtl="0">
              <a:spcBef>
                <a:spcPts val="0"/>
              </a:spcBef>
              <a:spcAft>
                <a:spcPts val="0"/>
              </a:spcAft>
              <a:buNone/>
            </a:pPr>
            <a:endParaRPr sz="2000" b="1" i="0" u="none" strike="noStrike" cap="none">
              <a:solidFill>
                <a:schemeClr val="dk1"/>
              </a:solidFill>
              <a:latin typeface="Calibri"/>
              <a:ea typeface="Calibri"/>
              <a:cs typeface="Calibri"/>
              <a:sym typeface="Calibri"/>
            </a:endParaRPr>
          </a:p>
          <a:p>
            <a:pPr xmlns:a="http://schemas.openxmlformats.org/drawingml/2006/main" marL="722313" marR="0" lvl="0" indent="0" algn="l" rtl="0">
              <a:spcBef>
                <a:spcPts val="0"/>
              </a:spcBef>
              <a:spcAft>
                <a:spcPts val="0"/>
              </a:spcAft>
              <a:buNone/>
            </a:pPr>
            <a:r xmlns:a="http://schemas.openxmlformats.org/drawingml/2006/main">
              <a:rPr lang="en" sz="2000" b="1" i="0" u="none" strike="noStrike" cap="none">
                <a:solidFill>
                  <a:srgbClr val="FF0000"/>
                </a:solidFill>
                <a:latin typeface="Calibri"/>
                <a:ea typeface="Calibri"/>
                <a:cs typeface="Calibri"/>
                <a:sym typeface="Calibri"/>
              </a:rPr>
              <a:t>SELECT name, surname, case when grade&gt;=0 and grade&lt;5 then 'fail' when grade&lt;6 then 'pass' when grade&lt;7 then 'good' when grade&lt;9 then 'notable' when grade&lt;10 then 'excellent' ' else 'incorrect grade' end FROM students;</a:t>
            </a:r>
            <a:endParaRPr xmlns:a="http://schemas.openxmlformats.org/drawingml/2006/main"/>
          </a:p>
        </p:txBody>
      </p:sp>
      <p:sp>
        <p:nvSpPr>
          <p:cNvPr id="158" name="Google Shape;158;p23"/>
          <p:cNvSpPr txBox="1"/>
          <p:nvPr/>
        </p:nvSpPr>
        <p:spPr>
          <a:xfrm>
            <a:off x="642938" y="542925"/>
            <a:ext cx="3071700" cy="399900"/>
          </a:xfrm>
          <a:prstGeom prst="rect">
            <a:avLst/>
          </a:prstGeom>
          <a:solidFill>
            <a:srgbClr val="ECE44A"/>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rgbClr val="FF0000"/>
                </a:solidFill>
                <a:latin typeface="Calibri"/>
                <a:ea typeface="Calibri"/>
                <a:cs typeface="Calibri"/>
                <a:sym typeface="Calibri"/>
              </a:rPr>
              <a:t>Functions in MySQL 5.7</a:t>
            </a:r>
            <a:endParaRPr xmlns:a="http://schemas.openxmlformats.org/drawingml/2006/main"/>
          </a:p>
        </p:txBody>
      </p:sp>
      <p:sp>
        <p:nvSpPr>
          <p:cNvPr id="159" name="Google Shape;159;p23"/>
          <p:cNvSpPr txBox="1"/>
          <p:nvPr/>
        </p:nvSpPr>
        <p:spPr>
          <a:xfrm>
            <a:off x="571500" y="1757363"/>
            <a:ext cx="7786800" cy="1200300"/>
          </a:xfrm>
          <a:prstGeom prst="rect">
            <a:avLst/>
          </a:prstGeom>
          <a:solidFill>
            <a:schemeClr val="accent1"/>
          </a:solidFill>
          <a:ln w="1587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sng" strike="noStrike" cap="none">
                <a:solidFill>
                  <a:schemeClr val="dk1"/>
                </a:solidFill>
                <a:latin typeface="Arial"/>
                <a:ea typeface="Arial"/>
                <a:cs typeface="Arial"/>
                <a:sym typeface="Arial"/>
              </a:rPr>
              <a:t>CASE WHEN [ </a:t>
            </a:r>
            <a:r xmlns:a="http://schemas.openxmlformats.org/drawingml/2006/main">
              <a:rPr lang="en" sz="1800" b="1" i="1" u="sng" strike="noStrike" cap="none">
                <a:solidFill>
                  <a:schemeClr val="dk1"/>
                </a:solidFill>
                <a:latin typeface="Arial"/>
                <a:ea typeface="Arial"/>
                <a:cs typeface="Arial"/>
                <a:sym typeface="Arial"/>
              </a:rPr>
              <a:t>condition1 </a:t>
            </a:r>
            <a:r xmlns:a="http://schemas.openxmlformats.org/drawingml/2006/main">
              <a:rPr lang="en" sz="1800" b="1" i="0" u="sng" strike="noStrike" cap="none">
                <a:solidFill>
                  <a:schemeClr val="dk1"/>
                </a:solidFill>
                <a:latin typeface="Arial"/>
                <a:ea typeface="Arial"/>
                <a:cs typeface="Arial"/>
                <a:sym typeface="Arial"/>
              </a:rPr>
              <a:t>] THEN </a:t>
            </a:r>
            <a:r xmlns:a="http://schemas.openxmlformats.org/drawingml/2006/main">
              <a:rPr lang="en" sz="1800" b="1" i="1" u="sng" strike="noStrike" cap="none">
                <a:solidFill>
                  <a:schemeClr val="dk1"/>
                </a:solidFill>
                <a:latin typeface="Arial"/>
                <a:ea typeface="Arial"/>
                <a:cs typeface="Arial"/>
                <a:sym typeface="Arial"/>
              </a:rPr>
              <a:t>result1 </a:t>
            </a:r>
            <a:r xmlns:a="http://schemas.openxmlformats.org/drawingml/2006/main">
              <a:rPr lang="en" sz="1800" b="1" i="0" u="sng" strike="noStrike" cap="none">
                <a:solidFill>
                  <a:schemeClr val="dk1"/>
                </a:solidFill>
                <a:latin typeface="Arial"/>
                <a:ea typeface="Arial"/>
                <a:cs typeface="Arial"/>
                <a:sym typeface="Arial"/>
              </a:rPr>
              <a:t>[WHEN [ </a:t>
            </a:r>
            <a:r xmlns:a="http://schemas.openxmlformats.org/drawingml/2006/main">
              <a:rPr lang="en" sz="1800" b="1" i="1" u="sng" strike="noStrike" cap="none">
                <a:solidFill>
                  <a:schemeClr val="dk1"/>
                </a:solidFill>
                <a:latin typeface="Arial"/>
                <a:ea typeface="Arial"/>
                <a:cs typeface="Arial"/>
                <a:sym typeface="Arial"/>
              </a:rPr>
              <a:t>condition2 </a:t>
            </a:r>
            <a:r xmlns:a="http://schemas.openxmlformats.org/drawingml/2006/main">
              <a:rPr lang="en" sz="1800" b="1" i="0" u="sng" strike="noStrike" cap="none">
                <a:solidFill>
                  <a:schemeClr val="dk1"/>
                </a:solidFill>
                <a:latin typeface="Arial"/>
                <a:ea typeface="Arial"/>
                <a:cs typeface="Arial"/>
                <a:sym typeface="Arial"/>
              </a:rPr>
              <a:t>] THEN </a:t>
            </a:r>
            <a:r xmlns:a="http://schemas.openxmlformats.org/drawingml/2006/main">
              <a:rPr lang="en" sz="1800" b="1" i="1" u="sng" strike="noStrike" cap="none">
                <a:solidFill>
                  <a:schemeClr val="dk1"/>
                </a:solidFill>
                <a:latin typeface="Arial"/>
                <a:ea typeface="Arial"/>
                <a:cs typeface="Arial"/>
                <a:sym typeface="Arial"/>
              </a:rPr>
              <a:t>result2 </a:t>
            </a:r>
            <a:r xmlns:a="http://schemas.openxmlformats.org/drawingml/2006/main">
              <a:rPr lang="en" sz="1800" b="1" i="0" u="sng" strike="noStrike" cap="none">
                <a:solidFill>
                  <a:schemeClr val="dk1"/>
                </a:solidFill>
                <a:latin typeface="Arial"/>
                <a:ea typeface="Arial"/>
                <a:cs typeface="Arial"/>
                <a:sym typeface="Arial"/>
              </a:rPr>
              <a:t>...] [ELSE </a:t>
            </a:r>
            <a:r xmlns:a="http://schemas.openxmlformats.org/drawingml/2006/main">
              <a:rPr lang="en" sz="1800" b="1" i="1" u="sng" strike="noStrike" cap="none">
                <a:solidFill>
                  <a:schemeClr val="dk1"/>
                </a:solidFill>
                <a:latin typeface="Arial"/>
                <a:ea typeface="Arial"/>
                <a:cs typeface="Arial"/>
                <a:sym typeface="Arial"/>
              </a:rPr>
              <a:t>result </a:t>
            </a:r>
            <a:r xmlns:a="http://schemas.openxmlformats.org/drawingml/2006/main">
              <a:rPr lang="en" sz="1800" b="1" i="0" u="sng" strike="noStrike" cap="none">
                <a:solidFill>
                  <a:schemeClr val="dk1"/>
                </a:solidFill>
                <a:latin typeface="Arial"/>
                <a:ea typeface="Arial"/>
                <a:cs typeface="Arial"/>
                <a:sym typeface="Arial"/>
              </a:rPr>
              <a:t>] END</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returns the result corresponding to the first condition that is met.</a:t>
            </a:r>
            <a:endParaRPr xmlns:a="http://schemas.openxmlformats.org/drawingml/2006/ma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p:nvPr/>
        </p:nvSpPr>
        <p:spPr>
          <a:xfrm>
            <a:off x="571500" y="762000"/>
            <a:ext cx="7786800" cy="4155000"/>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chemeClr val="dk1"/>
                </a:solidFill>
                <a:latin typeface="Calibri"/>
                <a:ea typeface="Calibri"/>
                <a:cs typeface="Calibri"/>
                <a:sym typeface="Calibri"/>
              </a:rPr>
              <a:t>FLOW CONTROL FUNCTIONS</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1" u="none" strike="noStrike" cap="none">
                <a:solidFill>
                  <a:srgbClr val="002060"/>
                </a:solidFill>
                <a:latin typeface="Calibri"/>
                <a:ea typeface="Calibri"/>
                <a:cs typeface="Calibri"/>
                <a:sym typeface="Calibri"/>
              </a:rPr>
              <a:t>Example: Obtain the license plate make and model of the automobile along with its status (writing rented or available).</a:t>
            </a:r>
            <a:endParaRPr xmlns:a="http://schemas.openxmlformats.org/drawingml/2006/main"/>
          </a:p>
          <a:p>
            <a:pPr marL="0" marR="0" lvl="0" indent="0" algn="l" rtl="0">
              <a:spcBef>
                <a:spcPts val="0"/>
              </a:spcBef>
              <a:spcAft>
                <a:spcPts val="0"/>
              </a:spcAft>
              <a:buNone/>
            </a:pPr>
            <a:endParaRPr sz="2000" b="1" i="0" u="none" strike="noStrike" cap="none">
              <a:solidFill>
                <a:schemeClr val="dk1"/>
              </a:solidFill>
              <a:latin typeface="Calibri"/>
              <a:ea typeface="Calibri"/>
              <a:cs typeface="Calibri"/>
              <a:sym typeface="Calibri"/>
            </a:endParaRPr>
          </a:p>
          <a:p>
            <a:pPr xmlns:a="http://schemas.openxmlformats.org/drawingml/2006/main" marL="722313" marR="0" lvl="0" indent="0" algn="l" rtl="0">
              <a:spcBef>
                <a:spcPts val="0"/>
              </a:spcBef>
              <a:spcAft>
                <a:spcPts val="0"/>
              </a:spcAft>
              <a:buNone/>
            </a:pPr>
            <a:r xmlns:a="http://schemas.openxmlformats.org/drawingml/2006/main">
              <a:rPr lang="en" sz="2000" b="1" i="0" u="none" strike="noStrike" cap="none">
                <a:solidFill>
                  <a:srgbClr val="FF0000"/>
                </a:solidFill>
                <a:latin typeface="Calibri"/>
                <a:ea typeface="Calibri"/>
                <a:cs typeface="Calibri"/>
                <a:sym typeface="Calibri"/>
              </a:rPr>
              <a:t>SELECT license plate, make, model, if(leased, 'leased', 'available') FROM cars;</a:t>
            </a:r>
            <a:endParaRPr xmlns:a="http://schemas.openxmlformats.org/drawingml/2006/main"/>
          </a:p>
        </p:txBody>
      </p:sp>
      <p:sp>
        <p:nvSpPr>
          <p:cNvPr id="165" name="Google Shape;165;p24"/>
          <p:cNvSpPr txBox="1"/>
          <p:nvPr/>
        </p:nvSpPr>
        <p:spPr>
          <a:xfrm>
            <a:off x="642938" y="619125"/>
            <a:ext cx="3071700" cy="399900"/>
          </a:xfrm>
          <a:prstGeom prst="rect">
            <a:avLst/>
          </a:prstGeom>
          <a:solidFill>
            <a:srgbClr val="ECE44A"/>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rgbClr val="FF0000"/>
                </a:solidFill>
                <a:latin typeface="Calibri"/>
                <a:ea typeface="Calibri"/>
                <a:cs typeface="Calibri"/>
                <a:sym typeface="Calibri"/>
              </a:rPr>
              <a:t>Functions in MySQL 5.7</a:t>
            </a:r>
            <a:endParaRPr xmlns:a="http://schemas.openxmlformats.org/drawingml/2006/main"/>
          </a:p>
        </p:txBody>
      </p:sp>
      <p:sp>
        <p:nvSpPr>
          <p:cNvPr id="166" name="Google Shape;166;p24"/>
          <p:cNvSpPr txBox="1"/>
          <p:nvPr/>
        </p:nvSpPr>
        <p:spPr>
          <a:xfrm>
            <a:off x="571500" y="1833563"/>
            <a:ext cx="7786800" cy="924000"/>
          </a:xfrm>
          <a:prstGeom prst="rect">
            <a:avLst/>
          </a:prstGeom>
          <a:solidFill>
            <a:schemeClr val="accent1"/>
          </a:solidFill>
          <a:ln w="1587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sng" strike="noStrike" cap="none">
                <a:solidFill>
                  <a:schemeClr val="dk1"/>
                </a:solidFill>
                <a:latin typeface="Arial"/>
                <a:ea typeface="Arial"/>
                <a:cs typeface="Arial"/>
                <a:sym typeface="Arial"/>
              </a:rPr>
              <a:t>IF( </a:t>
            </a:r>
            <a:r xmlns:a="http://schemas.openxmlformats.org/drawingml/2006/main">
              <a:rPr lang="en" sz="1800" b="1" i="1" u="sng" strike="noStrike" cap="none">
                <a:solidFill>
                  <a:schemeClr val="dk1"/>
                </a:solidFill>
                <a:latin typeface="Arial"/>
                <a:ea typeface="Arial"/>
                <a:cs typeface="Arial"/>
                <a:sym typeface="Arial"/>
              </a:rPr>
              <a:t>expr1 </a:t>
            </a:r>
            <a:r xmlns:a="http://schemas.openxmlformats.org/drawingml/2006/main">
              <a:rPr lang="en" sz="1800" b="1" i="0" u="sng" strike="noStrike" cap="none">
                <a:solidFill>
                  <a:schemeClr val="dk1"/>
                </a:solidFill>
                <a:latin typeface="Arial"/>
                <a:ea typeface="Arial"/>
                <a:cs typeface="Arial"/>
                <a:sym typeface="Arial"/>
              </a:rPr>
              <a:t>, </a:t>
            </a:r>
            <a:r xmlns:a="http://schemas.openxmlformats.org/drawingml/2006/main">
              <a:rPr lang="en" sz="1800" b="1" i="1" u="sng" strike="noStrike" cap="none">
                <a:solidFill>
                  <a:schemeClr val="dk1"/>
                </a:solidFill>
                <a:latin typeface="Arial"/>
                <a:ea typeface="Arial"/>
                <a:cs typeface="Arial"/>
                <a:sym typeface="Arial"/>
              </a:rPr>
              <a:t>expr2 </a:t>
            </a:r>
            <a:r xmlns:a="http://schemas.openxmlformats.org/drawingml/2006/main">
              <a:rPr lang="en" sz="1800" b="1" i="0" u="sng" strike="noStrike" cap="none">
                <a:solidFill>
                  <a:schemeClr val="dk1"/>
                </a:solidFill>
                <a:latin typeface="Arial"/>
                <a:ea typeface="Arial"/>
                <a:cs typeface="Arial"/>
                <a:sym typeface="Arial"/>
              </a:rPr>
              <a:t>, </a:t>
            </a:r>
            <a:r xmlns:a="http://schemas.openxmlformats.org/drawingml/2006/main">
              <a:rPr lang="en" sz="1800" b="1" i="1" u="sng" strike="noStrike" cap="none">
                <a:solidFill>
                  <a:schemeClr val="dk1"/>
                </a:solidFill>
                <a:latin typeface="Arial"/>
                <a:ea typeface="Arial"/>
                <a:cs typeface="Arial"/>
                <a:sym typeface="Arial"/>
              </a:rPr>
              <a:t>expr3 </a:t>
            </a:r>
            <a:r xmlns:a="http://schemas.openxmlformats.org/drawingml/2006/main">
              <a:rPr lang="en" sz="1800" b="1" i="0" u="sng" strike="noStrike" cap="none">
                <a:solidFill>
                  <a:schemeClr val="dk1"/>
                </a:solidFill>
                <a:latin typeface="Arial"/>
                <a:ea typeface="Arial"/>
                <a:cs typeface="Arial"/>
                <a:sym typeface="Arial"/>
              </a:rPr>
              <a:t>)</a:t>
            </a:r>
            <a:endParaRPr xmlns:a="http://schemas.openxmlformats.org/drawingml/2006/main" sz="1800" b="0" i="0" u="none" strike="noStrike" cap="none">
              <a:solidFill>
                <a:schemeClr val="dk1"/>
              </a:solidFill>
              <a:latin typeface="Arial"/>
              <a:ea typeface="Arial"/>
              <a:cs typeface="Arial"/>
              <a:sym typeface="Arial"/>
            </a:endParaRPr>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0" i="0" u="none" strike="noStrike" cap="none">
                <a:solidFill>
                  <a:schemeClr val="dk1"/>
                </a:solidFill>
                <a:latin typeface="Arial"/>
                <a:ea typeface="Arial"/>
                <a:cs typeface="Arial"/>
                <a:sym typeface="Arial"/>
              </a:rPr>
              <a:t>If </a:t>
            </a:r>
            <a:r xmlns:a="http://schemas.openxmlformats.org/drawingml/2006/main">
              <a:rPr lang="en" sz="1800" b="0" i="1" u="none" strike="noStrike" cap="none">
                <a:solidFill>
                  <a:schemeClr val="dk1"/>
                </a:solidFill>
                <a:latin typeface="Arial"/>
                <a:ea typeface="Arial"/>
                <a:cs typeface="Arial"/>
                <a:sym typeface="Arial"/>
              </a:rPr>
              <a:t>expr1 </a:t>
            </a:r>
            <a:r xmlns:a="http://schemas.openxmlformats.org/drawingml/2006/main">
              <a:rPr lang="en" sz="1800" b="0" i="0" u="none" strike="noStrike" cap="none">
                <a:solidFill>
                  <a:schemeClr val="dk1"/>
                </a:solidFill>
                <a:latin typeface="Arial"/>
                <a:ea typeface="Arial"/>
                <a:cs typeface="Arial"/>
                <a:sym typeface="Arial"/>
              </a:rPr>
              <a:t>is true ( </a:t>
            </a:r>
            <a:r xmlns:a="http://schemas.openxmlformats.org/drawingml/2006/main">
              <a:rPr lang="en" sz="1800" b="0" i="1" u="none" strike="noStrike" cap="none">
                <a:solidFill>
                  <a:schemeClr val="dk1"/>
                </a:solidFill>
                <a:latin typeface="Arial"/>
                <a:ea typeface="Arial"/>
                <a:cs typeface="Arial"/>
                <a:sym typeface="Arial"/>
              </a:rPr>
              <a:t>expr1 </a:t>
            </a:r>
            <a:r xmlns:a="http://schemas.openxmlformats.org/drawingml/2006/main">
              <a:rPr lang="en" sz="1800" b="0" i="0" u="none" strike="noStrike" cap="none">
                <a:solidFill>
                  <a:schemeClr val="dk1"/>
                </a:solidFill>
                <a:latin typeface="Arial"/>
                <a:ea typeface="Arial"/>
                <a:cs typeface="Arial"/>
                <a:sym typeface="Arial"/>
              </a:rPr>
              <a:t>&lt;&gt; 0 and </a:t>
            </a:r>
            <a:r xmlns:a="http://schemas.openxmlformats.org/drawingml/2006/main">
              <a:rPr lang="en" sz="1800" b="0" i="1" u="none" strike="noStrike" cap="none">
                <a:solidFill>
                  <a:schemeClr val="dk1"/>
                </a:solidFill>
                <a:latin typeface="Arial"/>
                <a:ea typeface="Arial"/>
                <a:cs typeface="Arial"/>
                <a:sym typeface="Arial"/>
              </a:rPr>
              <a:t>expr1 </a:t>
            </a:r>
            <a:r xmlns:a="http://schemas.openxmlformats.org/drawingml/2006/main">
              <a:rPr lang="en" sz="1800" b="0" i="0" u="none" strike="noStrike" cap="none">
                <a:solidFill>
                  <a:schemeClr val="dk1"/>
                </a:solidFill>
                <a:latin typeface="Arial"/>
                <a:ea typeface="Arial"/>
                <a:cs typeface="Arial"/>
                <a:sym typeface="Arial"/>
              </a:rPr>
              <a:t>&lt;&gt; NULL), it returns </a:t>
            </a:r>
            <a:r xmlns:a="http://schemas.openxmlformats.org/drawingml/2006/main">
              <a:rPr lang="en" sz="1800" b="0" i="1" u="none" strike="noStrike" cap="none">
                <a:solidFill>
                  <a:schemeClr val="dk1"/>
                </a:solidFill>
                <a:latin typeface="Arial"/>
                <a:ea typeface="Arial"/>
                <a:cs typeface="Arial"/>
                <a:sym typeface="Arial"/>
              </a:rPr>
              <a:t>expr2 </a:t>
            </a:r>
            <a:r xmlns:a="http://schemas.openxmlformats.org/drawingml/2006/main">
              <a:rPr lang="en" sz="1800" b="0" i="0" u="none" strike="noStrike" cap="none">
                <a:solidFill>
                  <a:schemeClr val="dk1"/>
                </a:solidFill>
                <a:latin typeface="Arial"/>
                <a:ea typeface="Arial"/>
                <a:cs typeface="Arial"/>
                <a:sym typeface="Arial"/>
              </a:rPr>
              <a:t>, otherwise it returns </a:t>
            </a:r>
            <a:r xmlns:a="http://schemas.openxmlformats.org/drawingml/2006/main">
              <a:rPr lang="en" sz="1800" b="0" i="1" u="none" strike="noStrike" cap="none">
                <a:solidFill>
                  <a:schemeClr val="dk1"/>
                </a:solidFill>
                <a:latin typeface="Arial"/>
                <a:ea typeface="Arial"/>
                <a:cs typeface="Arial"/>
                <a:sym typeface="Arial"/>
              </a:rPr>
              <a:t>expr3 </a:t>
            </a:r>
            <a:r xmlns:a="http://schemas.openxmlformats.org/drawingml/2006/main">
              <a:rPr lang="en" sz="1800" b="0" i="0" u="none" strike="noStrike" cap="none">
                <a:solidFill>
                  <a:schemeClr val="dk1"/>
                </a:solidFill>
                <a:latin typeface="Arial"/>
                <a:ea typeface="Arial"/>
                <a:cs typeface="Arial"/>
                <a:sym typeface="Arial"/>
              </a:rPr>
              <a:t>.</a:t>
            </a:r>
            <a:endParaRPr xmlns:a="http://schemas.openxmlformats.org/drawingml/2006/ma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p:nvPr/>
        </p:nvSpPr>
        <p:spPr>
          <a:xfrm>
            <a:off x="500063" y="685800"/>
            <a:ext cx="7786800" cy="2185200"/>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chemeClr val="dk1"/>
                </a:solidFill>
                <a:latin typeface="Calibri"/>
                <a:ea typeface="Calibri"/>
                <a:cs typeface="Calibri"/>
                <a:sym typeface="Calibri"/>
              </a:rPr>
              <a:t>OTHER FUNCTIONS</a:t>
            </a:r>
            <a:endParaRPr xmlns:a="http://schemas.openxmlformats.org/drawingml/2006/main"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p:txBody>
      </p:sp>
      <p:sp>
        <p:nvSpPr>
          <p:cNvPr id="172" name="Google Shape;172;p25"/>
          <p:cNvSpPr txBox="1"/>
          <p:nvPr/>
        </p:nvSpPr>
        <p:spPr>
          <a:xfrm>
            <a:off x="642938" y="542925"/>
            <a:ext cx="3071700" cy="399900"/>
          </a:xfrm>
          <a:prstGeom prst="rect">
            <a:avLst/>
          </a:prstGeom>
          <a:solidFill>
            <a:srgbClr val="ECE44A"/>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rgbClr val="FF0000"/>
                </a:solidFill>
                <a:latin typeface="Calibri"/>
                <a:ea typeface="Calibri"/>
                <a:cs typeface="Calibri"/>
                <a:sym typeface="Calibri"/>
              </a:rPr>
              <a:t>Functions in MySQL 5.7</a:t>
            </a:r>
            <a:endParaRPr xmlns:a="http://schemas.openxmlformats.org/drawingml/2006/main"/>
          </a:p>
        </p:txBody>
      </p:sp>
      <p:sp>
        <p:nvSpPr>
          <p:cNvPr id="173" name="Google Shape;173;p25"/>
          <p:cNvSpPr txBox="1"/>
          <p:nvPr/>
        </p:nvSpPr>
        <p:spPr>
          <a:xfrm>
            <a:off x="571500" y="1757363"/>
            <a:ext cx="7786800" cy="3785700"/>
          </a:xfrm>
          <a:prstGeom prst="rect">
            <a:avLst/>
          </a:prstGeom>
          <a:solidFill>
            <a:schemeClr val="accent1"/>
          </a:solidFill>
          <a:ln w="1587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xmlns:a="http://schemas.openxmlformats.org/drawingml/2006/main" marL="0" marR="0" lvl="0" indent="0" algn="just" rtl="0">
              <a:spcBef>
                <a:spcPts val="0"/>
              </a:spcBef>
              <a:spcAft>
                <a:spcPts val="0"/>
              </a:spcAft>
              <a:buClr>
                <a:schemeClr val="dk1"/>
              </a:buClr>
              <a:buSzPts val="1600"/>
              <a:buFont typeface="Arial"/>
              <a:buNone/>
            </a:pPr>
            <a:r xmlns:a="http://schemas.openxmlformats.org/drawingml/2006/main">
              <a:rPr lang="en" sz="1600" b="1" i="0" u="none" strike="noStrike" cap="none" dirty="0" err="1">
                <a:solidFill>
                  <a:schemeClr val="dk1"/>
                </a:solidFill>
                <a:latin typeface="Arial"/>
                <a:ea typeface="Arial"/>
                <a:cs typeface="Arial"/>
                <a:sym typeface="Arial"/>
              </a:rPr>
              <a:t>aes_encrypt </a:t>
            </a:r>
            <a:r xmlns:a="http://schemas.openxmlformats.org/drawingml/2006/main">
              <a:rPr lang="en" sz="1600" b="1" i="0" u="none" strike="noStrike" cap="none" dirty="0">
                <a:solidFill>
                  <a:schemeClr val="dk1"/>
                </a:solidFill>
                <a:latin typeface="Arial"/>
                <a:ea typeface="Arial"/>
                <a:cs typeface="Arial"/>
                <a:sym typeface="Arial"/>
              </a:rPr>
              <a:t>( </a:t>
            </a:r>
            <a:r xmlns:a="http://schemas.openxmlformats.org/drawingml/2006/main">
              <a:rPr lang="en" sz="1600" b="1" i="1" u="none" strike="noStrike" cap="none" dirty="0" err="1">
                <a:solidFill>
                  <a:schemeClr val="dk1"/>
                </a:solidFill>
                <a:latin typeface="Arial"/>
                <a:ea typeface="Arial"/>
                <a:cs typeface="Arial"/>
                <a:sym typeface="Arial"/>
              </a:rPr>
              <a:t>text </a:t>
            </a:r>
            <a:r xmlns:a="http://schemas.openxmlformats.org/drawingml/2006/main">
              <a:rPr lang="en" sz="1600" b="1" i="0" u="none" strike="noStrike" cap="none" dirty="0" err="1">
                <a:solidFill>
                  <a:schemeClr val="dk1"/>
                </a:solidFill>
                <a:latin typeface="Arial"/>
                <a:ea typeface="Arial"/>
                <a:cs typeface="Arial"/>
                <a:sym typeface="Arial"/>
              </a:rPr>
              <a:t>, key </a:t>
            </a:r>
            <a:r xmlns:a="http://schemas.openxmlformats.org/drawingml/2006/main">
              <a:rPr lang="en" sz="1600" b="1" i="0" u="none" strike="noStrike" cap="none" dirty="0">
                <a:solidFill>
                  <a:schemeClr val="dk1"/>
                </a:solidFill>
                <a:latin typeface="Arial"/>
                <a:ea typeface="Arial"/>
                <a:cs typeface="Arial"/>
                <a:sym typeface="Arial"/>
              </a:rPr>
              <a:t>): </a:t>
            </a:r>
            <a:r xmlns:a="http://schemas.openxmlformats.org/drawingml/2006/main">
              <a:rPr lang="en" sz="1600" b="0" i="0" u="none" strike="noStrike" cap="none" dirty="0">
                <a:solidFill>
                  <a:schemeClr val="dk1"/>
                </a:solidFill>
                <a:latin typeface="Arial"/>
                <a:ea typeface="Arial"/>
                <a:cs typeface="Arial"/>
                <a:sym typeface="Arial"/>
              </a:rPr>
              <a:t>Allows information to be encrypted using an encryption key. Use the AES technique</a:t>
            </a:r>
            <a:endParaRPr xmlns:a="http://schemas.openxmlformats.org/drawingml/2006/main" dirty="0"/>
          </a:p>
          <a:p>
            <a:pPr xmlns:a="http://schemas.openxmlformats.org/drawingml/2006/main" marL="0" marR="0" lvl="0" indent="0" algn="just" rtl="0">
              <a:spcBef>
                <a:spcPts val="0"/>
              </a:spcBef>
              <a:spcAft>
                <a:spcPts val="0"/>
              </a:spcAft>
              <a:buClr>
                <a:schemeClr val="dk1"/>
              </a:buClr>
              <a:buSzPts val="1600"/>
              <a:buFont typeface="Arial"/>
              <a:buNone/>
            </a:pPr>
            <a:r xmlns:a="http://schemas.openxmlformats.org/drawingml/2006/main">
              <a:rPr lang="en" sz="1600" b="1" i="0" u="none" strike="noStrike" cap="none" dirty="0" err="1">
                <a:solidFill>
                  <a:schemeClr val="dk1"/>
                </a:solidFill>
                <a:latin typeface="Arial"/>
                <a:ea typeface="Arial"/>
                <a:cs typeface="Arial"/>
                <a:sym typeface="Arial"/>
              </a:rPr>
              <a:t>aes_decrypt </a:t>
            </a:r>
            <a:r xmlns:a="http://schemas.openxmlformats.org/drawingml/2006/main">
              <a:rPr lang="en" sz="1600" b="1" i="0" u="none" strike="noStrike" cap="none" dirty="0">
                <a:solidFill>
                  <a:schemeClr val="dk1"/>
                </a:solidFill>
                <a:latin typeface="Arial"/>
                <a:ea typeface="Arial"/>
                <a:cs typeface="Arial"/>
                <a:sym typeface="Arial"/>
              </a:rPr>
              <a:t>( </a:t>
            </a:r>
            <a:r xmlns:a="http://schemas.openxmlformats.org/drawingml/2006/main">
              <a:rPr lang="en" sz="1600" b="1" i="0" u="none" strike="noStrike" cap="none" dirty="0" err="1">
                <a:solidFill>
                  <a:schemeClr val="dk1"/>
                </a:solidFill>
                <a:latin typeface="Arial"/>
                <a:ea typeface="Arial"/>
                <a:cs typeface="Arial"/>
                <a:sym typeface="Arial"/>
              </a:rPr>
              <a:t>text,key </a:t>
            </a:r>
            <a:r xmlns:a="http://schemas.openxmlformats.org/drawingml/2006/main">
              <a:rPr lang="en" sz="1600" b="1" i="0" u="none" strike="noStrike" cap="none" dirty="0">
                <a:solidFill>
                  <a:schemeClr val="dk1"/>
                </a:solidFill>
                <a:latin typeface="Arial"/>
                <a:ea typeface="Arial"/>
                <a:cs typeface="Arial"/>
                <a:sym typeface="Arial"/>
              </a:rPr>
              <a:t>): </a:t>
            </a:r>
            <a:r xmlns:a="http://schemas.openxmlformats.org/drawingml/2006/main">
              <a:rPr lang="en" sz="1600" b="0" i="0" u="none" strike="noStrike" cap="none" dirty="0">
                <a:solidFill>
                  <a:schemeClr val="dk1"/>
                </a:solidFill>
                <a:latin typeface="Arial"/>
                <a:ea typeface="Arial"/>
                <a:cs typeface="Arial"/>
                <a:sym typeface="Arial"/>
              </a:rPr>
              <a:t>To decrypt.</a:t>
            </a:r>
            <a:endParaRPr xmlns:a="http://schemas.openxmlformats.org/drawingml/2006/main" dirty="0"/>
          </a:p>
          <a:p>
            <a:pPr xmlns:a="http://schemas.openxmlformats.org/drawingml/2006/main" marL="0" marR="0" lvl="0" indent="0" algn="just" rtl="0">
              <a:spcBef>
                <a:spcPts val="0"/>
              </a:spcBef>
              <a:spcAft>
                <a:spcPts val="0"/>
              </a:spcAft>
              <a:buClr>
                <a:schemeClr val="dk1"/>
              </a:buClr>
              <a:buSzPts val="1600"/>
              <a:buFont typeface="Arial"/>
              <a:buNone/>
            </a:pPr>
            <a:r xmlns:a="http://schemas.openxmlformats.org/drawingml/2006/main">
              <a:rPr lang="en" sz="1600" b="1" i="0" u="none" strike="noStrike" cap="none" dirty="0">
                <a:solidFill>
                  <a:schemeClr val="dk1"/>
                </a:solidFill>
                <a:latin typeface="Arial"/>
                <a:ea typeface="Arial"/>
                <a:cs typeface="Arial"/>
                <a:sym typeface="Arial"/>
              </a:rPr>
              <a:t>md5(text): </a:t>
            </a:r>
            <a:r xmlns:a="http://schemas.openxmlformats.org/drawingml/2006/main">
              <a:rPr lang="en" sz="1600" b="0" i="0" u="none" strike="noStrike" cap="none" dirty="0">
                <a:solidFill>
                  <a:schemeClr val="dk1"/>
                </a:solidFill>
                <a:latin typeface="Arial"/>
                <a:ea typeface="Arial"/>
                <a:cs typeface="Arial"/>
                <a:sym typeface="Arial"/>
              </a:rPr>
              <a:t>To encrypt with MD5 algorithm. It is NOT reversible, that is, there is no function to decrypt.</a:t>
            </a:r>
            <a:endParaRPr xmlns:a="http://schemas.openxmlformats.org/drawingml/2006/main" sz="1600" b="0" i="0" u="none" strike="noStrike" cap="none" dirty="0">
              <a:solidFill>
                <a:schemeClr val="dk1"/>
              </a:solidFill>
              <a:latin typeface="Arial"/>
              <a:ea typeface="Arial"/>
              <a:cs typeface="Arial"/>
              <a:sym typeface="Arial"/>
            </a:endParaRPr>
          </a:p>
          <a:p>
            <a:pPr xmlns:a="http://schemas.openxmlformats.org/drawingml/2006/main" marL="0" marR="0" lvl="0" indent="0" algn="just" rtl="0">
              <a:spcBef>
                <a:spcPts val="0"/>
              </a:spcBef>
              <a:spcAft>
                <a:spcPts val="0"/>
              </a:spcAft>
              <a:buClr>
                <a:schemeClr val="dk1"/>
              </a:buClr>
              <a:buSzPts val="1600"/>
              <a:buFont typeface="Arial"/>
              <a:buNone/>
            </a:pPr>
            <a:r xmlns:a="http://schemas.openxmlformats.org/drawingml/2006/main">
              <a:rPr lang="en" sz="1600" b="1" i="0" u="none" strike="noStrike" cap="none" dirty="0" err="1">
                <a:solidFill>
                  <a:schemeClr val="dk1"/>
                </a:solidFill>
                <a:latin typeface="Arial"/>
                <a:ea typeface="Arial"/>
                <a:cs typeface="Arial"/>
                <a:sym typeface="Arial"/>
              </a:rPr>
              <a:t>connection_id </a:t>
            </a:r>
            <a:r xmlns:a="http://schemas.openxmlformats.org/drawingml/2006/main">
              <a:rPr lang="en" sz="1600" b="1" i="0" u="none" strike="noStrike" cap="none" dirty="0">
                <a:solidFill>
                  <a:schemeClr val="dk1"/>
                </a:solidFill>
                <a:latin typeface="Arial"/>
                <a:ea typeface="Arial"/>
                <a:cs typeface="Arial"/>
                <a:sym typeface="Arial"/>
              </a:rPr>
              <a:t>(): </a:t>
            </a:r>
            <a:r xmlns:a="http://schemas.openxmlformats.org/drawingml/2006/main">
              <a:rPr lang="en" sz="1600" b="0" i="0" u="none" strike="noStrike" cap="none" dirty="0">
                <a:solidFill>
                  <a:schemeClr val="dk1"/>
                </a:solidFill>
                <a:latin typeface="Arial"/>
                <a:ea typeface="Arial"/>
                <a:cs typeface="Arial"/>
                <a:sym typeface="Arial"/>
              </a:rPr>
              <a:t>Returns the identifier number of the MySQL client connection to the server.</a:t>
            </a:r>
            <a:endParaRPr xmlns:a="http://schemas.openxmlformats.org/drawingml/2006/main" dirty="0"/>
          </a:p>
          <a:p>
            <a:pPr xmlns:a="http://schemas.openxmlformats.org/drawingml/2006/main" marL="0" marR="0" lvl="0" indent="0" algn="just" rtl="0">
              <a:spcBef>
                <a:spcPts val="0"/>
              </a:spcBef>
              <a:spcAft>
                <a:spcPts val="0"/>
              </a:spcAft>
              <a:buClr>
                <a:schemeClr val="dk1"/>
              </a:buClr>
              <a:buSzPts val="1600"/>
              <a:buFont typeface="Arial"/>
              <a:buNone/>
            </a:pPr>
            <a:r xmlns:a="http://schemas.openxmlformats.org/drawingml/2006/main">
              <a:rPr lang="en" sz="1600" b="1" i="0" u="none" strike="noStrike" cap="none" dirty="0" err="1">
                <a:solidFill>
                  <a:schemeClr val="dk1"/>
                </a:solidFill>
                <a:latin typeface="Arial"/>
                <a:ea typeface="Arial"/>
                <a:cs typeface="Arial"/>
                <a:sym typeface="Arial"/>
              </a:rPr>
              <a:t>current_user </a:t>
            </a:r>
            <a:r xmlns:a="http://schemas.openxmlformats.org/drawingml/2006/main">
              <a:rPr lang="en" sz="1600" b="1" i="0" u="none" strike="noStrike" cap="none" dirty="0">
                <a:solidFill>
                  <a:schemeClr val="dk1"/>
                </a:solidFill>
                <a:latin typeface="Arial"/>
                <a:ea typeface="Arial"/>
                <a:cs typeface="Arial"/>
                <a:sym typeface="Arial"/>
              </a:rPr>
              <a:t>(): </a:t>
            </a:r>
            <a:r xmlns:a="http://schemas.openxmlformats.org/drawingml/2006/main">
              <a:rPr lang="en" sz="1600" b="0" i="0" u="none" strike="noStrike" cap="none" dirty="0">
                <a:solidFill>
                  <a:schemeClr val="dk1"/>
                </a:solidFill>
                <a:latin typeface="Arial"/>
                <a:ea typeface="Arial"/>
                <a:cs typeface="Arial"/>
                <a:sym typeface="Arial"/>
              </a:rPr>
              <a:t>Returns the name of the user and the computer where it has been authenticated.</a:t>
            </a:r>
            <a:endParaRPr xmlns:a="http://schemas.openxmlformats.org/drawingml/2006/main" dirty="0"/>
          </a:p>
          <a:p>
            <a:pPr xmlns:a="http://schemas.openxmlformats.org/drawingml/2006/main" marL="0" marR="0" lvl="0" indent="0" algn="just" rtl="0">
              <a:spcBef>
                <a:spcPts val="0"/>
              </a:spcBef>
              <a:spcAft>
                <a:spcPts val="0"/>
              </a:spcAft>
              <a:buClr>
                <a:schemeClr val="dk1"/>
              </a:buClr>
              <a:buSzPts val="1600"/>
              <a:buFont typeface="Arial"/>
              <a:buNone/>
            </a:pPr>
            <a:r xmlns:a="http://schemas.openxmlformats.org/drawingml/2006/main">
              <a:rPr lang="en" sz="1600" b="1" i="0" u="none" strike="noStrike" cap="none" dirty="0" err="1">
                <a:solidFill>
                  <a:schemeClr val="dk1"/>
                </a:solidFill>
                <a:latin typeface="Arial"/>
                <a:ea typeface="Arial"/>
                <a:cs typeface="Arial"/>
                <a:sym typeface="Arial"/>
              </a:rPr>
              <a:t>last_insert_id </a:t>
            </a:r>
            <a:r xmlns:a="http://schemas.openxmlformats.org/drawingml/2006/main">
              <a:rPr lang="en" sz="1600" b="1" i="0" u="none" strike="noStrike" cap="none" dirty="0">
                <a:solidFill>
                  <a:schemeClr val="dk1"/>
                </a:solidFill>
                <a:latin typeface="Arial"/>
                <a:ea typeface="Arial"/>
                <a:cs typeface="Arial"/>
                <a:sym typeface="Arial"/>
              </a:rPr>
              <a:t>(): </a:t>
            </a:r>
            <a:r xmlns:a="http://schemas.openxmlformats.org/drawingml/2006/main">
              <a:rPr lang="en" sz="1600" b="0" i="0" u="none" strike="noStrike" cap="none" dirty="0">
                <a:solidFill>
                  <a:schemeClr val="dk1"/>
                </a:solidFill>
                <a:latin typeface="Arial"/>
                <a:ea typeface="Arial"/>
                <a:cs typeface="Arial"/>
                <a:sym typeface="Arial"/>
              </a:rPr>
              <a:t>Returns the last value inserted into an AUTO_INCREMENT column.</a:t>
            </a:r>
            <a:endParaRPr xmlns:a="http://schemas.openxmlformats.org/drawingml/2006/main" dirty="0"/>
          </a:p>
          <a:p>
            <a:pPr xmlns:a="http://schemas.openxmlformats.org/drawingml/2006/main" marL="0" marR="0" lvl="0" indent="0" algn="just" rtl="0">
              <a:spcBef>
                <a:spcPts val="0"/>
              </a:spcBef>
              <a:spcAft>
                <a:spcPts val="0"/>
              </a:spcAft>
              <a:buClr>
                <a:schemeClr val="dk1"/>
              </a:buClr>
              <a:buSzPts val="1600"/>
              <a:buFont typeface="Arial"/>
              <a:buNone/>
            </a:pPr>
            <a:r xmlns:a="http://schemas.openxmlformats.org/drawingml/2006/main">
              <a:rPr lang="en" sz="1600" b="1" i="0" u="none" strike="noStrike" cap="none" dirty="0" err="1">
                <a:solidFill>
                  <a:schemeClr val="dk1"/>
                </a:solidFill>
                <a:latin typeface="Arial"/>
                <a:ea typeface="Arial"/>
                <a:cs typeface="Arial"/>
                <a:sym typeface="Arial"/>
              </a:rPr>
              <a:t>row_count </a:t>
            </a:r>
            <a:r xmlns:a="http://schemas.openxmlformats.org/drawingml/2006/main">
              <a:rPr lang="en" sz="1600" b="1" i="0" u="none" strike="noStrike" cap="none" dirty="0">
                <a:solidFill>
                  <a:schemeClr val="dk1"/>
                </a:solidFill>
                <a:latin typeface="Arial"/>
                <a:ea typeface="Arial"/>
                <a:cs typeface="Arial"/>
                <a:sym typeface="Arial"/>
              </a:rPr>
              <a:t>(): </a:t>
            </a:r>
            <a:r xmlns:a="http://schemas.openxmlformats.org/drawingml/2006/main">
              <a:rPr lang="en" sz="1600" b="0" i="0" u="none" strike="noStrike" cap="none" dirty="0">
                <a:solidFill>
                  <a:schemeClr val="dk1"/>
                </a:solidFill>
                <a:latin typeface="Arial"/>
                <a:ea typeface="Arial"/>
                <a:cs typeface="Arial"/>
                <a:sym typeface="Arial"/>
              </a:rPr>
              <a:t>Returns the number of rows that were affected by the preceding delete, insert, or modify operation.</a:t>
            </a:r>
            <a:endParaRPr xmlns:a="http://schemas.openxmlformats.org/drawingml/2006/main" dirty="0"/>
          </a:p>
          <a:p>
            <a:pPr xmlns:a="http://schemas.openxmlformats.org/drawingml/2006/main" marL="0" marR="0" lvl="0" indent="0" algn="just" rtl="0">
              <a:spcBef>
                <a:spcPts val="0"/>
              </a:spcBef>
              <a:spcAft>
                <a:spcPts val="0"/>
              </a:spcAft>
              <a:buClr>
                <a:schemeClr val="dk1"/>
              </a:buClr>
              <a:buSzPts val="1600"/>
              <a:buFont typeface="Arial"/>
              <a:buNone/>
            </a:pPr>
            <a:r xmlns:a="http://schemas.openxmlformats.org/drawingml/2006/main">
              <a:rPr lang="en" sz="1600" b="1" i="0" u="none" strike="noStrike" cap="none" dirty="0" err="1">
                <a:solidFill>
                  <a:schemeClr val="dk1"/>
                </a:solidFill>
                <a:latin typeface="Arial"/>
                <a:ea typeface="Arial"/>
                <a:cs typeface="Arial"/>
                <a:sym typeface="Arial"/>
              </a:rPr>
              <a:t>version </a:t>
            </a:r>
            <a:r xmlns:a="http://schemas.openxmlformats.org/drawingml/2006/main">
              <a:rPr lang="en" sz="1600" b="1" i="0" u="none" strike="noStrike" cap="none" dirty="0">
                <a:solidFill>
                  <a:schemeClr val="dk1"/>
                </a:solidFill>
                <a:latin typeface="Arial"/>
                <a:ea typeface="Arial"/>
                <a:cs typeface="Arial"/>
                <a:sym typeface="Arial"/>
              </a:rPr>
              <a:t>(): </a:t>
            </a:r>
            <a:r xmlns:a="http://schemas.openxmlformats.org/drawingml/2006/main">
              <a:rPr lang="en" sz="1600" b="0" i="0" u="none" strike="noStrike" cap="none" dirty="0">
                <a:solidFill>
                  <a:schemeClr val="dk1"/>
                </a:solidFill>
                <a:latin typeface="Arial"/>
                <a:ea typeface="Arial"/>
                <a:cs typeface="Arial"/>
                <a:sym typeface="Arial"/>
              </a:rPr>
              <a:t>Returns the version of the MySQL server</a:t>
            </a:r>
            <a:endParaRPr xmlns:a="http://schemas.openxmlformats.org/drawingml/2006/main" sz="1600" b="0" i="0" u="none" strike="noStrike" cap="none" dirty="0">
              <a:solidFill>
                <a:schemeClr val="dk1"/>
              </a:solidFill>
              <a:latin typeface="Arial"/>
              <a:ea typeface="Arial"/>
              <a:cs typeface="Arial"/>
              <a:sym typeface="Arial"/>
            </a:endParaRPr>
          </a:p>
          <a:p>
            <a:pPr marL="0" marR="0" lvl="0" indent="0" algn="just" rtl="0">
              <a:spcBef>
                <a:spcPts val="0"/>
              </a:spcBef>
              <a:spcAft>
                <a:spcPts val="0"/>
              </a:spcAft>
              <a:buClr>
                <a:schemeClr val="dk1"/>
              </a:buClr>
              <a:buSzPts val="1600"/>
              <a:buFont typeface="Arial"/>
              <a:buNone/>
            </a:pPr>
            <a:endParaRPr sz="1600" b="0" i="0" u="none" strike="noStrike" cap="none"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t>14</a:t>
            </a:fld>
            <a:endParaRPr/>
          </a:p>
        </p:txBody>
      </p:sp>
      <p:sp>
        <p:nvSpPr>
          <p:cNvPr id="96" name="Google Shape;96;p14"/>
          <p:cNvSpPr txBox="1"/>
          <p:nvPr/>
        </p:nvSpPr>
        <p:spPr>
          <a:xfrm>
            <a:off x="1259632" y="2780928"/>
            <a:ext cx="6048672" cy="58477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ctr" rtl="0">
              <a:spcBef>
                <a:spcPts val="0"/>
              </a:spcBef>
              <a:spcAft>
                <a:spcPts val="0"/>
              </a:spcAft>
              <a:buNone/>
            </a:pPr>
            <a:r xmlns:a="http://schemas.openxmlformats.org/drawingml/2006/main">
              <a:rPr lang="en" sz="3200" b="1" i="0" u="none" strike="noStrike" cap="none" dirty="0">
                <a:solidFill>
                  <a:schemeClr val="dk1"/>
                </a:solidFill>
                <a:latin typeface="Calibri"/>
                <a:ea typeface="Calibri"/>
                <a:cs typeface="Calibri"/>
                <a:sym typeface="Calibri"/>
              </a:rPr>
              <a:t>MYSQL USER-DEFINED VARIABLES</a:t>
            </a:r>
            <a:endParaRPr xmlns:a="http://schemas.openxmlformats.org/drawingml/2006/main" dirty="0"/>
          </a:p>
        </p:txBody>
      </p:sp>
    </p:spTree>
    <p:extLst>
      <p:ext uri="{BB962C8B-B14F-4D97-AF65-F5344CB8AC3E}">
        <p14:creationId xmlns:p14="http://schemas.microsoft.com/office/powerpoint/2010/main" val="44633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p:nvPr/>
        </p:nvSpPr>
        <p:spPr>
          <a:xfrm>
            <a:off x="714375" y="614362"/>
            <a:ext cx="7786800" cy="6107113"/>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xmlns:a="http://schemas.openxmlformats.org/drawingml/2006/main" marL="0" marR="0" lvl="0" indent="0" algn="just" rtl="0">
              <a:spcBef>
                <a:spcPts val="0"/>
              </a:spcBef>
              <a:spcAft>
                <a:spcPts val="0"/>
              </a:spcAft>
              <a:buNone/>
            </a:pPr>
            <a:r xmlns:a="http://schemas.openxmlformats.org/drawingml/2006/main">
              <a:rPr lang="en" sz="1600" i="0" u="none" strike="noStrike" cap="none" dirty="0">
                <a:solidFill>
                  <a:schemeClr val="dk1"/>
                </a:solidFill>
                <a:latin typeface="Arial"/>
                <a:ea typeface="Arial"/>
                <a:cs typeface="Arial"/>
                <a:sym typeface="Arial"/>
              </a:rPr>
              <a:t>Sometimes you want </a:t>
            </a:r>
            <a:r xmlns:a="http://schemas.openxmlformats.org/drawingml/2006/main">
              <a:rPr lang="en" sz="1600" b="1" i="0" u="none" strike="noStrike" cap="none" dirty="0">
                <a:solidFill>
                  <a:schemeClr val="dk1"/>
                </a:solidFill>
                <a:latin typeface="Arial"/>
                <a:ea typeface="Arial"/>
                <a:cs typeface="Arial"/>
                <a:sym typeface="Arial"/>
              </a:rPr>
              <a:t>to pass a value from one SQL statement to another </a:t>
            </a:r>
            <a:r xmlns:a="http://schemas.openxmlformats.org/drawingml/2006/main">
              <a:rPr lang="en" sz="1600" i="0" u="none" strike="noStrike" cap="none" dirty="0">
                <a:solidFill>
                  <a:schemeClr val="dk1"/>
                </a:solidFill>
                <a:latin typeface="Arial"/>
                <a:ea typeface="Arial"/>
                <a:cs typeface="Arial"/>
                <a:sym typeface="Arial"/>
              </a:rPr>
              <a:t>SQL statement. To do this, </a:t>
            </a:r>
            <a:r xmlns:a="http://schemas.openxmlformats.org/drawingml/2006/main">
              <a:rPr lang="en" sz="1600" b="1" i="0" u="none" strike="noStrike" cap="none" dirty="0">
                <a:solidFill>
                  <a:schemeClr val="dk1"/>
                </a:solidFill>
                <a:latin typeface="Arial"/>
                <a:ea typeface="Arial"/>
                <a:cs typeface="Arial"/>
                <a:sym typeface="Arial"/>
              </a:rPr>
              <a:t>you will store the value in a MySQL user-defined variable in the first statement and reference it in subsequent statements </a:t>
            </a:r>
            <a:r xmlns:a="http://schemas.openxmlformats.org/drawingml/2006/main">
              <a:rPr lang="en" sz="1600" i="0" u="none" strike="noStrike" cap="none" dirty="0">
                <a:solidFill>
                  <a:schemeClr val="dk1"/>
                </a:solidFill>
                <a:latin typeface="Arial"/>
                <a:ea typeface="Arial"/>
                <a:cs typeface="Arial"/>
                <a:sym typeface="Arial"/>
              </a:rPr>
              <a:t>.</a:t>
            </a:r>
          </a:p>
          <a:p>
            <a:pPr marL="0" marR="0" lvl="0" indent="0" algn="just" rtl="0">
              <a:spcBef>
                <a:spcPts val="0"/>
              </a:spcBef>
              <a:spcAft>
                <a:spcPts val="0"/>
              </a:spcAft>
              <a:buNone/>
            </a:pPr>
            <a:endParaRPr lang="es-ES" sz="1600" i="0" u="none" strike="noStrike" cap="none" dirty="0">
              <a:solidFill>
                <a:schemeClr val="dk1"/>
              </a:solidFill>
              <a:latin typeface="Arial"/>
              <a:ea typeface="Arial"/>
              <a:cs typeface="Arial"/>
              <a:sym typeface="Arial"/>
            </a:endParaRPr>
          </a:p>
          <a:p>
            <a:pPr xmlns:a="http://schemas.openxmlformats.org/drawingml/2006/main" marL="0" marR="0" lvl="0" indent="0" algn="just" rtl="0">
              <a:spcBef>
                <a:spcPts val="0"/>
              </a:spcBef>
              <a:spcAft>
                <a:spcPts val="0"/>
              </a:spcAft>
              <a:buNone/>
            </a:pPr>
            <a:r xmlns:a="http://schemas.openxmlformats.org/drawingml/2006/main">
              <a:rPr lang="en" sz="1600" i="0" u="none" strike="noStrike" cap="none" dirty="0">
                <a:solidFill>
                  <a:schemeClr val="dk1"/>
                </a:solidFill>
                <a:latin typeface="Arial"/>
                <a:ea typeface="Arial"/>
                <a:cs typeface="Arial"/>
                <a:sym typeface="Arial"/>
              </a:rPr>
              <a:t>To create a user-defined variable, the alphanumeric </a:t>
            </a:r>
            <a:r xmlns:a="http://schemas.openxmlformats.org/drawingml/2006/main">
              <a:rPr lang="en" sz="1600" dirty="0">
                <a:solidFill>
                  <a:schemeClr val="dk1"/>
                </a:solidFill>
              </a:rPr>
              <a:t>character </a:t>
            </a:r>
            <a:r xmlns:a="http://schemas.openxmlformats.org/drawingml/2006/main">
              <a:rPr lang="en" sz="1600" b="1" dirty="0">
                <a:solidFill>
                  <a:schemeClr val="dk1"/>
                </a:solidFill>
              </a:rPr>
              <a:t>format with a maximum length of 64 characters must be respected </a:t>
            </a:r>
            <a:r xmlns:a="http://schemas.openxmlformats.org/drawingml/2006/main">
              <a:rPr lang="en" sz="1600" i="0" u="none" strike="noStrike" cap="none" dirty="0">
                <a:solidFill>
                  <a:schemeClr val="dk1"/>
                </a:solidFill>
                <a:latin typeface="Arial"/>
                <a:ea typeface="Arial"/>
                <a:cs typeface="Arial"/>
                <a:sym typeface="Arial"/>
              </a:rPr>
              <a:t>(as of MySQL 5.7.5): @variable_name</a:t>
            </a:r>
          </a:p>
          <a:p>
            <a:pPr marL="0" marR="0" lvl="0" indent="0" algn="just" rtl="0">
              <a:spcBef>
                <a:spcPts val="0"/>
              </a:spcBef>
              <a:spcAft>
                <a:spcPts val="0"/>
              </a:spcAft>
              <a:buNone/>
            </a:pPr>
            <a:endParaRPr lang="es-ES" sz="1600" i="0" u="none" strike="noStrike" cap="none" dirty="0">
              <a:solidFill>
                <a:schemeClr val="dk1"/>
              </a:solidFill>
              <a:latin typeface="Arial"/>
              <a:ea typeface="Arial"/>
              <a:cs typeface="Arial"/>
              <a:sym typeface="Arial"/>
            </a:endParaRPr>
          </a:p>
          <a:p>
            <a:pPr xmlns:a="http://schemas.openxmlformats.org/drawingml/2006/main" lvl="0" algn="just"/>
            <a:r xmlns:a="http://schemas.openxmlformats.org/drawingml/2006/main">
              <a:rPr lang="en" sz="1600" i="0" u="none" strike="noStrike" cap="none" dirty="0">
                <a:solidFill>
                  <a:schemeClr val="dk1"/>
                </a:solidFill>
                <a:latin typeface="Arial"/>
                <a:ea typeface="Arial"/>
                <a:cs typeface="Arial"/>
                <a:sym typeface="Arial"/>
              </a:rPr>
              <a:t>User-defined </a:t>
            </a:r>
            <a:r xmlns:a="http://schemas.openxmlformats.org/drawingml/2006/main">
              <a:rPr lang="en" sz="1600" b="1" i="0" u="none" strike="noStrike" cap="none" dirty="0">
                <a:solidFill>
                  <a:schemeClr val="dk1"/>
                </a:solidFill>
                <a:latin typeface="Arial"/>
                <a:ea typeface="Arial"/>
                <a:cs typeface="Arial"/>
                <a:sym typeface="Arial"/>
              </a:rPr>
              <a:t>variables </a:t>
            </a:r>
            <a:r xmlns:a="http://schemas.openxmlformats.org/drawingml/2006/main">
              <a:rPr lang="en" sz="1600" b="1" i="0" u="none" strike="noStrike" cap="none" dirty="0">
                <a:solidFill>
                  <a:schemeClr val="dk1"/>
                </a:solidFill>
                <a:latin typeface="Arial"/>
                <a:ea typeface="Arial"/>
                <a:cs typeface="Arial"/>
                <a:sym typeface="Arial"/>
              </a:rPr>
              <a:t>are not case sensitive </a:t>
            </a:r>
            <a:r xmlns:a="http://schemas.openxmlformats.org/drawingml/2006/main">
              <a:rPr lang="en" sz="1600" i="0" u="none" strike="noStrike" cap="none" dirty="0">
                <a:solidFill>
                  <a:schemeClr val="dk1"/>
                </a:solidFill>
                <a:latin typeface="Arial"/>
                <a:ea typeface="Arial"/>
                <a:cs typeface="Arial"/>
                <a:sym typeface="Arial"/>
              </a:rPr>
              <a:t>. It means </a:t>
            </a:r>
            <a:r xmlns:a="http://schemas.openxmlformats.org/drawingml/2006/main">
              <a:rPr lang="en" sz="1600" dirty="0">
                <a:solidFill>
                  <a:schemeClr val="dk1"/>
                </a:solidFill>
              </a:rPr>
              <a:t>that @id and @ID </a:t>
            </a:r>
            <a:r xmlns:a="http://schemas.openxmlformats.org/drawingml/2006/main">
              <a:rPr lang="en" sz="1600" i="0" u="none" strike="noStrike" cap="none" dirty="0">
                <a:solidFill>
                  <a:schemeClr val="dk1"/>
                </a:solidFill>
                <a:latin typeface="Arial"/>
                <a:ea typeface="Arial"/>
                <a:cs typeface="Arial"/>
                <a:sym typeface="Arial"/>
              </a:rPr>
              <a:t>are the same</a:t>
            </a:r>
          </a:p>
          <a:p>
            <a:pPr marL="0" marR="0" lvl="0" indent="0" algn="just" rtl="0">
              <a:spcBef>
                <a:spcPts val="0"/>
              </a:spcBef>
              <a:spcAft>
                <a:spcPts val="0"/>
              </a:spcAft>
              <a:buNone/>
            </a:pPr>
            <a:endParaRPr lang="es-ES" sz="1600" i="0" u="none" strike="noStrike" cap="none" dirty="0">
              <a:solidFill>
                <a:schemeClr val="dk1"/>
              </a:solidFill>
              <a:latin typeface="Arial"/>
              <a:ea typeface="Arial"/>
              <a:cs typeface="Arial"/>
              <a:sym typeface="Arial"/>
            </a:endParaRPr>
          </a:p>
          <a:p>
            <a:pPr xmlns:a="http://schemas.openxmlformats.org/drawingml/2006/main" marL="0" marR="0" lvl="0" indent="0" algn="just" rtl="0">
              <a:spcBef>
                <a:spcPts val="0"/>
              </a:spcBef>
              <a:spcAft>
                <a:spcPts val="0"/>
              </a:spcAft>
              <a:buNone/>
            </a:pPr>
            <a:r xmlns:a="http://schemas.openxmlformats.org/drawingml/2006/main">
              <a:rPr lang="en" sz="1600" i="0" u="none" strike="noStrike" cap="none" dirty="0">
                <a:solidFill>
                  <a:schemeClr val="dk1"/>
                </a:solidFill>
                <a:latin typeface="Arial"/>
                <a:ea typeface="Arial"/>
                <a:cs typeface="Arial"/>
                <a:sym typeface="Arial"/>
              </a:rPr>
              <a:t>You can assign the user defined variable to certain </a:t>
            </a:r>
            <a:r xmlns:a="http://schemas.openxmlformats.org/drawingml/2006/main">
              <a:rPr lang="en" sz="1600" b="1" i="0" u="none" strike="noStrike" cap="none" dirty="0">
                <a:solidFill>
                  <a:schemeClr val="dk1"/>
                </a:solidFill>
                <a:latin typeface="Arial"/>
                <a:ea typeface="Arial"/>
                <a:cs typeface="Arial"/>
                <a:sym typeface="Arial"/>
              </a:rPr>
              <a:t>data types </a:t>
            </a:r>
            <a:r xmlns:a="http://schemas.openxmlformats.org/drawingml/2006/main">
              <a:rPr lang="en" sz="1600" i="0" u="none" strike="noStrike" cap="none" dirty="0">
                <a:solidFill>
                  <a:schemeClr val="dk1"/>
                </a:solidFill>
                <a:latin typeface="Arial"/>
                <a:ea typeface="Arial"/>
                <a:cs typeface="Arial"/>
                <a:sym typeface="Arial"/>
              </a:rPr>
              <a:t>like </a:t>
            </a:r>
            <a:r xmlns:a="http://schemas.openxmlformats.org/drawingml/2006/main">
              <a:rPr lang="en" sz="1600" b="1" i="0" u="none" strike="noStrike" cap="none" dirty="0" err="1">
                <a:solidFill>
                  <a:schemeClr val="dk1"/>
                </a:solidFill>
                <a:latin typeface="Arial"/>
                <a:ea typeface="Arial"/>
                <a:cs typeface="Arial"/>
                <a:sym typeface="Arial"/>
              </a:rPr>
              <a:t>integer </a:t>
            </a:r>
            <a:r xmlns:a="http://schemas.openxmlformats.org/drawingml/2006/main">
              <a:rPr lang="en" sz="1600" b="1" i="0" u="none" strike="noStrike" cap="none" dirty="0">
                <a:solidFill>
                  <a:schemeClr val="dk1"/>
                </a:solidFill>
                <a:latin typeface="Arial"/>
                <a:ea typeface="Arial"/>
                <a:cs typeface="Arial"/>
                <a:sym typeface="Arial"/>
              </a:rPr>
              <a:t>, </a:t>
            </a:r>
            <a:r xmlns:a="http://schemas.openxmlformats.org/drawingml/2006/main">
              <a:rPr lang="en" sz="1600" b="1" i="0" u="none" strike="noStrike" cap="none" dirty="0" err="1">
                <a:solidFill>
                  <a:schemeClr val="dk1"/>
                </a:solidFill>
                <a:latin typeface="Arial"/>
                <a:ea typeface="Arial"/>
                <a:cs typeface="Arial"/>
                <a:sym typeface="Arial"/>
              </a:rPr>
              <a:t>floating</a:t>
            </a:r>
            <a:r xmlns:a="http://schemas.openxmlformats.org/drawingml/2006/main">
              <a:rPr lang="en" sz="1600" b="1" i="0" u="none" strike="noStrike" cap="none" dirty="0">
                <a:solidFill>
                  <a:schemeClr val="dk1"/>
                </a:solidFill>
                <a:latin typeface="Arial"/>
                <a:ea typeface="Arial"/>
                <a:cs typeface="Arial"/>
                <a:sym typeface="Arial"/>
              </a:rPr>
              <a:t> </a:t>
            </a:r>
            <a:r xmlns:a="http://schemas.openxmlformats.org/drawingml/2006/main">
              <a:rPr lang="en" sz="1600" b="1" i="0" u="none" strike="noStrike" cap="none" dirty="0" err="1">
                <a:solidFill>
                  <a:schemeClr val="dk1"/>
                </a:solidFill>
                <a:latin typeface="Arial"/>
                <a:ea typeface="Arial"/>
                <a:cs typeface="Arial"/>
                <a:sym typeface="Arial"/>
              </a:rPr>
              <a:t>point </a:t>
            </a:r>
            <a:r xmlns:a="http://schemas.openxmlformats.org/drawingml/2006/main">
              <a:rPr lang="en" sz="1600" b="1" i="0" u="none" strike="noStrike" cap="none" dirty="0">
                <a:solidFill>
                  <a:schemeClr val="dk1"/>
                </a:solidFill>
                <a:latin typeface="Arial"/>
                <a:ea typeface="Arial"/>
                <a:cs typeface="Arial"/>
                <a:sym typeface="Arial"/>
              </a:rPr>
              <a:t>, decimal, </a:t>
            </a:r>
            <a:r xmlns:a="http://schemas.openxmlformats.org/drawingml/2006/main">
              <a:rPr lang="en" sz="1600" b="1" i="0" u="none" strike="noStrike" cap="none" dirty="0" err="1">
                <a:solidFill>
                  <a:schemeClr val="dk1"/>
                </a:solidFill>
                <a:latin typeface="Arial"/>
                <a:ea typeface="Arial"/>
                <a:cs typeface="Arial"/>
                <a:sym typeface="Arial"/>
              </a:rPr>
              <a:t>string </a:t>
            </a:r>
            <a:r xmlns:a="http://schemas.openxmlformats.org/drawingml/2006/main">
              <a:rPr lang="en" sz="1600" b="1" i="0" u="none" strike="noStrike" cap="none" dirty="0">
                <a:solidFill>
                  <a:schemeClr val="dk1"/>
                </a:solidFill>
                <a:latin typeface="Arial"/>
                <a:ea typeface="Arial"/>
                <a:cs typeface="Arial"/>
                <a:sym typeface="Arial"/>
              </a:rPr>
              <a:t>or NULL </a:t>
            </a:r>
            <a:r xmlns:a="http://schemas.openxmlformats.org/drawingml/2006/main">
              <a:rPr lang="en" sz="1600" i="0" u="none" strike="noStrike" cap="none" dirty="0">
                <a:solidFill>
                  <a:schemeClr val="dk1"/>
                </a:solidFill>
                <a:latin typeface="Arial"/>
                <a:ea typeface="Arial"/>
                <a:cs typeface="Arial"/>
                <a:sym typeface="Arial"/>
              </a:rPr>
              <a:t>.</a:t>
            </a:r>
          </a:p>
          <a:p>
            <a:pPr marL="0" marR="0" lvl="0" indent="0" algn="just" rtl="0">
              <a:spcBef>
                <a:spcPts val="0"/>
              </a:spcBef>
              <a:spcAft>
                <a:spcPts val="0"/>
              </a:spcAft>
              <a:buNone/>
            </a:pPr>
            <a:endParaRPr lang="es-ES" sz="1600" i="0" u="none" strike="noStrike" cap="none" dirty="0">
              <a:solidFill>
                <a:schemeClr val="dk1"/>
              </a:solidFill>
              <a:latin typeface="Arial"/>
              <a:ea typeface="Arial"/>
              <a:cs typeface="Arial"/>
              <a:sym typeface="Arial"/>
            </a:endParaRPr>
          </a:p>
          <a:p>
            <a:pPr xmlns:a="http://schemas.openxmlformats.org/drawingml/2006/main" marL="0" marR="0" lvl="0" indent="0" algn="just" rtl="0">
              <a:spcBef>
                <a:spcPts val="0"/>
              </a:spcBef>
              <a:spcAft>
                <a:spcPts val="0"/>
              </a:spcAft>
              <a:buNone/>
            </a:pPr>
            <a:r xmlns:a="http://schemas.openxmlformats.org/drawingml/2006/main">
              <a:rPr lang="en" sz="1600" i="0" u="none" strike="noStrike" cap="none" dirty="0">
                <a:solidFill>
                  <a:schemeClr val="dk1"/>
                </a:solidFill>
                <a:latin typeface="Arial"/>
                <a:ea typeface="Arial"/>
                <a:cs typeface="Arial"/>
                <a:sym typeface="Arial"/>
              </a:rPr>
              <a:t>Other clients cannot see a user-defined variable defined by a client. In other words, </a:t>
            </a:r>
            <a:r xmlns:a="http://schemas.openxmlformats.org/drawingml/2006/main">
              <a:rPr lang="en" sz="1600" b="1" i="0" u="none" strike="noStrike" cap="none" dirty="0">
                <a:solidFill>
                  <a:schemeClr val="dk1"/>
                </a:solidFill>
                <a:latin typeface="Arial"/>
                <a:ea typeface="Arial"/>
                <a:cs typeface="Arial"/>
                <a:sym typeface="Arial"/>
              </a:rPr>
              <a:t>a user-defined variable is session-specific </a:t>
            </a:r>
            <a:r xmlns:a="http://schemas.openxmlformats.org/drawingml/2006/main">
              <a:rPr lang="en" sz="1600" i="0" u="none" strike="noStrike" cap="none" dirty="0">
                <a:solidFill>
                  <a:schemeClr val="dk1"/>
                </a:solidFill>
                <a:latin typeface="Arial"/>
                <a:ea typeface="Arial"/>
                <a:cs typeface="Arial"/>
                <a:sym typeface="Arial"/>
              </a:rPr>
              <a:t>.</a:t>
            </a:r>
          </a:p>
          <a:p>
            <a:pPr marL="0" marR="0" lvl="0" indent="0" algn="just" rtl="0">
              <a:spcBef>
                <a:spcPts val="0"/>
              </a:spcBef>
              <a:spcAft>
                <a:spcPts val="0"/>
              </a:spcAft>
              <a:buNone/>
            </a:pPr>
            <a:endParaRPr lang="es-ES" sz="1600" i="0" u="none" strike="noStrike" cap="none" dirty="0">
              <a:solidFill>
                <a:schemeClr val="dk1"/>
              </a:solidFill>
              <a:latin typeface="Arial"/>
              <a:ea typeface="Arial"/>
              <a:cs typeface="Arial"/>
              <a:sym typeface="Arial"/>
            </a:endParaRPr>
          </a:p>
          <a:p>
            <a:pPr xmlns:a="http://schemas.openxmlformats.org/drawingml/2006/main" marL="0" marR="0" lvl="0" indent="0" algn="just" rtl="0">
              <a:spcBef>
                <a:spcPts val="0"/>
              </a:spcBef>
              <a:spcAft>
                <a:spcPts val="0"/>
              </a:spcAft>
              <a:buNone/>
            </a:pPr>
            <a:r xmlns:a="http://schemas.openxmlformats.org/drawingml/2006/main">
              <a:rPr lang="en" sz="1600" i="0" u="none" strike="noStrike" cap="none" dirty="0">
                <a:solidFill>
                  <a:schemeClr val="dk1"/>
                </a:solidFill>
                <a:latin typeface="Arial"/>
                <a:ea typeface="Arial"/>
                <a:cs typeface="Arial"/>
                <a:sym typeface="Arial"/>
              </a:rPr>
              <a:t>Keep in mind that user-defined variables are a </a:t>
            </a:r>
            <a:r xmlns:a="http://schemas.openxmlformats.org/drawingml/2006/main">
              <a:rPr lang="en" sz="1600" b="1" i="0" u="none" strike="noStrike" cap="none" dirty="0">
                <a:solidFill>
                  <a:schemeClr val="dk1"/>
                </a:solidFill>
                <a:latin typeface="Arial"/>
                <a:ea typeface="Arial"/>
                <a:cs typeface="Arial"/>
                <a:sym typeface="Arial"/>
              </a:rPr>
              <a:t>MySQL-specific extension </a:t>
            </a:r>
            <a:r xmlns:a="http://schemas.openxmlformats.org/drawingml/2006/main">
              <a:rPr lang="en" sz="1600" i="0" u="none" strike="noStrike" cap="none" dirty="0">
                <a:solidFill>
                  <a:schemeClr val="dk1"/>
                </a:solidFill>
                <a:latin typeface="Arial"/>
                <a:ea typeface="Arial"/>
                <a:cs typeface="Arial"/>
                <a:sym typeface="Arial"/>
              </a:rPr>
              <a:t>of the SQL standard. They may not be available in other database systems.</a:t>
            </a:r>
          </a:p>
          <a:p>
            <a:pPr marL="0" marR="0" lvl="0" indent="0" algn="l" rtl="0">
              <a:spcBef>
                <a:spcPts val="0"/>
              </a:spcBef>
              <a:spcAft>
                <a:spcPts val="0"/>
              </a:spcAft>
              <a:buNone/>
            </a:pPr>
            <a:endParaRPr lang="es-ES" sz="16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p:txBody>
      </p:sp>
      <p:sp>
        <p:nvSpPr>
          <p:cNvPr id="109" name="Google Shape;109;p16"/>
          <p:cNvSpPr txBox="1"/>
          <p:nvPr/>
        </p:nvSpPr>
        <p:spPr>
          <a:xfrm>
            <a:off x="642937" y="542925"/>
            <a:ext cx="4805755" cy="369300"/>
          </a:xfrm>
          <a:prstGeom prst="rect">
            <a:avLst/>
          </a:prstGeom>
          <a:solidFill>
            <a:srgbClr val="ECE44A"/>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FF0000"/>
                </a:solidFill>
                <a:latin typeface="Calibri"/>
                <a:ea typeface="Calibri"/>
                <a:cs typeface="Calibri"/>
                <a:sym typeface="Calibri"/>
              </a:rPr>
              <a:t>MYSQL user-defined variables</a:t>
            </a:r>
            <a:endParaRPr xmlns:a="http://schemas.openxmlformats.org/drawingml/2006/main" dirty="0"/>
          </a:p>
        </p:txBody>
      </p:sp>
      <p:sp>
        <p:nvSpPr>
          <p:cNvPr id="110" name="Google Shape;110;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900" b="0" i="0" u="none" strike="noStrike" cap="none">
                <a:solidFill>
                  <a:srgbClr val="898989"/>
                </a:solidFill>
                <a:latin typeface="Calibri"/>
                <a:ea typeface="Calibri"/>
                <a:cs typeface="Calibri"/>
                <a:sym typeface="Calibri"/>
              </a:rPr>
              <a:t>15</a:t>
            </a:fld>
            <a:endParaRPr sz="9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14338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p:nvPr/>
        </p:nvSpPr>
        <p:spPr>
          <a:xfrm>
            <a:off x="714375" y="614362"/>
            <a:ext cx="7786800" cy="6107113"/>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ES" sz="16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ES" sz="16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s-ES" sz="1600" b="1" i="0" u="none" strike="noStrike" cap="none" dirty="0">
              <a:solidFill>
                <a:schemeClr val="dk1"/>
              </a:solidFill>
              <a:latin typeface="Arial"/>
              <a:ea typeface="Arial"/>
              <a:cs typeface="Arial"/>
              <a:sym typeface="Arial"/>
            </a:endParaRPr>
          </a:p>
          <a:p>
            <a:pPr xmlns:a="http://schemas.openxmlformats.org/drawingml/2006/main" marL="0" marR="0" lvl="0" indent="0" algn="l" rtl="0">
              <a:spcBef>
                <a:spcPts val="0"/>
              </a:spcBef>
              <a:spcAft>
                <a:spcPts val="0"/>
              </a:spcAft>
              <a:buNone/>
            </a:pPr>
            <a:r xmlns:a="http://schemas.openxmlformats.org/drawingml/2006/main">
              <a:rPr lang="en" sz="1600" i="0" u="none" strike="noStrike" cap="none" dirty="0">
                <a:solidFill>
                  <a:schemeClr val="dk1"/>
                </a:solidFill>
                <a:latin typeface="+mj-lt"/>
                <a:ea typeface="Calibri"/>
                <a:cs typeface="Calibri"/>
                <a:sym typeface="Calibri"/>
              </a:rPr>
              <a:t>There are </a:t>
            </a:r>
            <a:r xmlns:a="http://schemas.openxmlformats.org/drawingml/2006/main">
              <a:rPr lang="en" sz="1600" b="1" i="0" u="none" strike="noStrike" cap="none" dirty="0">
                <a:solidFill>
                  <a:schemeClr val="dk1"/>
                </a:solidFill>
                <a:latin typeface="+mj-lt"/>
                <a:ea typeface="Calibri"/>
                <a:cs typeface="Calibri"/>
                <a:sym typeface="Calibri"/>
              </a:rPr>
              <a:t>two ways to assign a value to a </a:t>
            </a:r>
            <a:r xmlns:a="http://schemas.openxmlformats.org/drawingml/2006/main">
              <a:rPr lang="en" sz="1600" i="0" u="none" strike="noStrike" cap="none" dirty="0">
                <a:solidFill>
                  <a:schemeClr val="dk1"/>
                </a:solidFill>
                <a:latin typeface="+mj-lt"/>
                <a:ea typeface="Calibri"/>
                <a:cs typeface="Calibri"/>
                <a:sym typeface="Calibri"/>
              </a:rPr>
              <a:t>user-defined variable.</a:t>
            </a:r>
          </a:p>
          <a:p>
            <a:pPr marL="0" marR="0" lvl="0" indent="0" algn="l" rtl="0">
              <a:spcBef>
                <a:spcPts val="0"/>
              </a:spcBef>
              <a:spcAft>
                <a:spcPts val="0"/>
              </a:spcAft>
              <a:buNone/>
            </a:pPr>
            <a:endParaRPr lang="es-ES" sz="1600" i="0" u="none" strike="noStrike" cap="none" dirty="0">
              <a:solidFill>
                <a:schemeClr val="dk1"/>
              </a:solidFill>
              <a:latin typeface="+mj-lt"/>
              <a:ea typeface="Calibri"/>
              <a:cs typeface="Calibri"/>
              <a:sym typeface="Calibri"/>
            </a:endParaRPr>
          </a:p>
          <a:p>
            <a:pPr marL="0" marR="0" lvl="0" indent="0" algn="l" rtl="0">
              <a:spcBef>
                <a:spcPts val="0"/>
              </a:spcBef>
              <a:spcAft>
                <a:spcPts val="0"/>
              </a:spcAft>
              <a:buNone/>
            </a:pPr>
            <a:endParaRPr lang="es-ES" sz="1600" i="0" u="none" strike="noStrike" cap="none" dirty="0">
              <a:solidFill>
                <a:schemeClr val="dk1"/>
              </a:solidFill>
              <a:latin typeface="+mj-lt"/>
              <a:ea typeface="Calibri"/>
              <a:cs typeface="Calibri"/>
              <a:sym typeface="Calibri"/>
            </a:endParaRPr>
          </a:p>
          <a:p>
            <a:pPr marL="0" marR="0" lvl="0" indent="0" algn="l" rtl="0">
              <a:spcBef>
                <a:spcPts val="0"/>
              </a:spcBef>
              <a:spcAft>
                <a:spcPts val="0"/>
              </a:spcAft>
              <a:buNone/>
            </a:pPr>
            <a:endParaRPr lang="es-ES" sz="1600" dirty="0">
              <a:solidFill>
                <a:schemeClr val="dk1"/>
              </a:solidFill>
              <a:latin typeface="+mj-lt"/>
              <a:ea typeface="Calibri"/>
              <a:cs typeface="Calibri"/>
              <a:sym typeface="Calibri"/>
            </a:endParaRPr>
          </a:p>
          <a:p>
            <a:pPr marL="0" marR="0" lvl="0" indent="0" algn="l" rtl="0">
              <a:spcBef>
                <a:spcPts val="0"/>
              </a:spcBef>
              <a:spcAft>
                <a:spcPts val="0"/>
              </a:spcAft>
              <a:buNone/>
            </a:pPr>
            <a:endParaRPr lang="es-ES" sz="1600" b="1" i="0" u="none" strike="noStrike" cap="none" dirty="0">
              <a:solidFill>
                <a:srgbClr val="002060"/>
              </a:solidFill>
              <a:latin typeface="Calibri"/>
              <a:ea typeface="Calibri"/>
              <a:cs typeface="Calibri"/>
              <a:sym typeface="Calibri"/>
            </a:endParaRPr>
          </a:p>
        </p:txBody>
      </p:sp>
      <p:sp>
        <p:nvSpPr>
          <p:cNvPr id="109" name="Google Shape;109;p16"/>
          <p:cNvSpPr txBox="1"/>
          <p:nvPr/>
        </p:nvSpPr>
        <p:spPr>
          <a:xfrm>
            <a:off x="642938" y="542925"/>
            <a:ext cx="4361100" cy="369300"/>
          </a:xfrm>
          <a:prstGeom prst="rect">
            <a:avLst/>
          </a:prstGeom>
          <a:solidFill>
            <a:srgbClr val="ECE44A"/>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chemeClr val="dk1"/>
                </a:solidFill>
                <a:latin typeface="Calibri"/>
                <a:ea typeface="Calibri"/>
                <a:cs typeface="Calibri"/>
                <a:sym typeface="Calibri"/>
              </a:rPr>
              <a:t>MySQL variable assignment with SET</a:t>
            </a:r>
          </a:p>
        </p:txBody>
      </p:sp>
      <p:sp>
        <p:nvSpPr>
          <p:cNvPr id="110" name="Google Shape;110;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900" b="0" i="0" u="none" strike="noStrike" cap="none">
                <a:solidFill>
                  <a:srgbClr val="898989"/>
                </a:solidFill>
                <a:latin typeface="Calibri"/>
                <a:ea typeface="Calibri"/>
                <a:cs typeface="Calibri"/>
                <a:sym typeface="Calibri"/>
              </a:rPr>
              <a:t>16</a:t>
            </a:fld>
            <a:endParaRPr sz="900" b="0" i="0" u="none" strike="noStrike" cap="none">
              <a:solidFill>
                <a:srgbClr val="898989"/>
              </a:solidFill>
              <a:latin typeface="Calibri"/>
              <a:ea typeface="Calibri"/>
              <a:cs typeface="Calibri"/>
              <a:sym typeface="Calibri"/>
            </a:endParaRPr>
          </a:p>
        </p:txBody>
      </p:sp>
      <p:sp>
        <p:nvSpPr>
          <p:cNvPr id="6" name="Google Shape;173;p25">
            <a:extLst>
              <a:ext uri="{FF2B5EF4-FFF2-40B4-BE49-F238E27FC236}">
                <a16:creationId xmlns:a16="http://schemas.microsoft.com/office/drawing/2014/main" id="{F95E46BD-3FEC-47E0-8438-52A92A09A6C5}"/>
              </a:ext>
            </a:extLst>
          </p:cNvPr>
          <p:cNvSpPr txBox="1"/>
          <p:nvPr/>
        </p:nvSpPr>
        <p:spPr>
          <a:xfrm>
            <a:off x="785868" y="2203937"/>
            <a:ext cx="7643813" cy="4334975"/>
          </a:xfrm>
          <a:prstGeom prst="rect">
            <a:avLst/>
          </a:prstGeom>
          <a:solidFill>
            <a:schemeClr val="accent1"/>
          </a:solidFill>
          <a:ln w="1587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lang="es-ES" sz="1600" i="0" u="none" strike="noStrike" cap="none" dirty="0">
              <a:solidFill>
                <a:schemeClr val="dk1"/>
              </a:solidFill>
              <a:latin typeface="+mj-lt"/>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i="0" u="none" strike="noStrike" cap="none" dirty="0">
                <a:solidFill>
                  <a:schemeClr val="dk1"/>
                </a:solidFill>
                <a:latin typeface="+mj-lt"/>
                <a:ea typeface="Calibri"/>
                <a:cs typeface="Calibri"/>
                <a:sym typeface="Calibri"/>
              </a:rPr>
              <a:t>The first way is to use the </a:t>
            </a:r>
            <a:r xmlns:a="http://schemas.openxmlformats.org/drawingml/2006/main">
              <a:rPr lang="en" sz="1600" b="1" i="0" u="none" strike="noStrike" cap="none" dirty="0">
                <a:solidFill>
                  <a:schemeClr val="dk1"/>
                </a:solidFill>
                <a:latin typeface="+mj-lt"/>
                <a:ea typeface="Calibri"/>
                <a:cs typeface="Calibri"/>
                <a:sym typeface="Calibri"/>
              </a:rPr>
              <a:t>SET statement </a:t>
            </a:r>
            <a:r xmlns:a="http://schemas.openxmlformats.org/drawingml/2006/main">
              <a:rPr lang="en" sz="1600" i="0" u="none" strike="noStrike" cap="none" dirty="0">
                <a:solidFill>
                  <a:schemeClr val="dk1"/>
                </a:solidFill>
                <a:latin typeface="+mj-lt"/>
                <a:ea typeface="Calibri"/>
                <a:cs typeface="Calibri"/>
                <a:sym typeface="Calibri"/>
              </a:rPr>
              <a:t>as follows:</a:t>
            </a:r>
          </a:p>
          <a:p>
            <a:pPr marL="0" marR="0" lvl="0" indent="0" algn="l" rtl="0">
              <a:spcBef>
                <a:spcPts val="0"/>
              </a:spcBef>
              <a:spcAft>
                <a:spcPts val="0"/>
              </a:spcAft>
              <a:buNone/>
            </a:pPr>
            <a:endParaRPr lang="es-ES" sz="1600" i="0" u="none" strike="noStrike" cap="none" dirty="0">
              <a:solidFill>
                <a:schemeClr val="dk1"/>
              </a:solidFill>
              <a:latin typeface="+mj-lt"/>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rgbClr val="FF0000"/>
                </a:solidFill>
                <a:latin typeface="+mj-lt"/>
                <a:ea typeface="Calibri"/>
                <a:cs typeface="Calibri"/>
                <a:sym typeface="Calibri"/>
              </a:rPr>
              <a:t>SET @variable_name:= value;</a:t>
            </a:r>
          </a:p>
          <a:p>
            <a:pPr marL="0" marR="0" lvl="0" indent="0" algn="l" rtl="0">
              <a:spcBef>
                <a:spcPts val="0"/>
              </a:spcBef>
              <a:spcAft>
                <a:spcPts val="0"/>
              </a:spcAft>
              <a:buNone/>
            </a:pPr>
            <a:endParaRPr lang="es-ES" sz="1600" i="0" u="none" strike="noStrike" cap="none" dirty="0">
              <a:solidFill>
                <a:schemeClr val="dk1"/>
              </a:solidFill>
              <a:latin typeface="+mj-lt"/>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dirty="0">
                <a:solidFill>
                  <a:schemeClr val="dk1"/>
                </a:solidFill>
                <a:latin typeface="+mj-lt"/>
                <a:ea typeface="Calibri"/>
                <a:cs typeface="Calibri"/>
                <a:sym typeface="Calibri"/>
              </a:rPr>
              <a:t>You can </a:t>
            </a:r>
            <a:r xmlns:a="http://schemas.openxmlformats.org/drawingml/2006/main">
              <a:rPr lang="en" sz="1600" i="0" u="none" strike="noStrike" cap="none" dirty="0">
                <a:solidFill>
                  <a:schemeClr val="dk1"/>
                </a:solidFill>
                <a:latin typeface="+mj-lt"/>
                <a:ea typeface="Calibri"/>
                <a:cs typeface="Calibri"/>
                <a:sym typeface="Calibri"/>
              </a:rPr>
              <a:t>use := or = as an assignment operator in the SET statement.</a:t>
            </a:r>
          </a:p>
          <a:p>
            <a:pPr marL="0" marR="0" lvl="0" indent="0" algn="l" rtl="0">
              <a:spcBef>
                <a:spcPts val="0"/>
              </a:spcBef>
              <a:spcAft>
                <a:spcPts val="0"/>
              </a:spcAft>
              <a:buNone/>
            </a:pPr>
            <a:endParaRPr lang="es-ES" sz="1600" b="1" i="0" u="none" strike="noStrike" cap="none" dirty="0">
              <a:solidFill>
                <a:srgbClr val="002060"/>
              </a:solidFill>
              <a:latin typeface="+mj-lt"/>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rgbClr val="002060"/>
                </a:solidFill>
                <a:latin typeface="+mj-lt"/>
                <a:ea typeface="Calibri"/>
                <a:cs typeface="Calibri"/>
                <a:sym typeface="Calibri"/>
              </a:rPr>
              <a:t>For example, the statement assigns the number 100 to the variable @contractnum.</a:t>
            </a:r>
          </a:p>
          <a:p>
            <a:pPr marL="0" marR="0" lvl="0" indent="0" algn="l" rtl="0">
              <a:spcBef>
                <a:spcPts val="0"/>
              </a:spcBef>
              <a:spcAft>
                <a:spcPts val="0"/>
              </a:spcAft>
              <a:buNone/>
            </a:pPr>
            <a:endParaRPr lang="es-ES" sz="1600" i="0" u="none" strike="noStrike" cap="none" dirty="0">
              <a:solidFill>
                <a:schemeClr val="dk1"/>
              </a:solidFill>
              <a:latin typeface="+mj-lt"/>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rgbClr val="FF0000"/>
                </a:solidFill>
                <a:latin typeface="+mj-lt"/>
                <a:ea typeface="Calibri"/>
                <a:cs typeface="Calibri"/>
                <a:sym typeface="Calibri"/>
              </a:rPr>
              <a:t>SET @contractnum := 100;</a:t>
            </a:r>
          </a:p>
          <a:p>
            <a:pPr marL="0" marR="0" lvl="0" indent="0" algn="l" rtl="0">
              <a:spcBef>
                <a:spcPts val="0"/>
              </a:spcBef>
              <a:spcAft>
                <a:spcPts val="0"/>
              </a:spcAft>
              <a:buNone/>
            </a:pPr>
            <a:endParaRPr lang="es-ES" sz="1600" b="1" i="0" u="none" strike="noStrike" cap="none" dirty="0">
              <a:solidFill>
                <a:srgbClr val="FF0000"/>
              </a:solidFill>
              <a:latin typeface="+mj-lt"/>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dirty="0">
                <a:solidFill>
                  <a:srgbClr val="002060"/>
                </a:solidFill>
                <a:latin typeface="+mj-lt"/>
                <a:ea typeface="Calibri"/>
                <a:cs typeface="Calibri"/>
                <a:sym typeface="Calibri"/>
              </a:rPr>
              <a:t>Or the value of the highest contract number</a:t>
            </a:r>
            <a:endParaRPr xmlns:a="http://schemas.openxmlformats.org/drawingml/2006/main" lang="es-ES" sz="1600" b="1" i="0" u="none" strike="noStrike" cap="none" dirty="0">
              <a:solidFill>
                <a:srgbClr val="002060"/>
              </a:solidFill>
              <a:latin typeface="+mj-lt"/>
              <a:ea typeface="Calibri"/>
              <a:cs typeface="Calibri"/>
              <a:sym typeface="Calibri"/>
            </a:endParaRPr>
          </a:p>
          <a:p>
            <a:pPr marL="0" marR="0" lvl="0" indent="0" algn="l" rtl="0">
              <a:spcBef>
                <a:spcPts val="0"/>
              </a:spcBef>
              <a:spcAft>
                <a:spcPts val="0"/>
              </a:spcAft>
              <a:buNone/>
            </a:pPr>
            <a:endParaRPr lang="es-ES" sz="1600" b="1" dirty="0">
              <a:solidFill>
                <a:srgbClr val="FF0000"/>
              </a:solidFill>
              <a:latin typeface="+mj-lt"/>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rgbClr val="FF0000"/>
                </a:solidFill>
                <a:latin typeface="+mj-lt"/>
                <a:ea typeface="Calibri"/>
                <a:cs typeface="Calibri"/>
                <a:sym typeface="Calibri"/>
              </a:rPr>
              <a:t>SET @contractnum = (select max( </a:t>
            </a:r>
            <a:r xmlns:a="http://schemas.openxmlformats.org/drawingml/2006/main">
              <a:rPr lang="en" sz="1600" b="1" i="0" u="none" strike="noStrike" cap="none" dirty="0" err="1">
                <a:solidFill>
                  <a:srgbClr val="FF0000"/>
                </a:solidFill>
                <a:latin typeface="+mj-lt"/>
                <a:ea typeface="Calibri"/>
                <a:cs typeface="Calibri"/>
                <a:sym typeface="Calibri"/>
              </a:rPr>
              <a:t>contractnum </a:t>
            </a:r>
            <a:r xmlns:a="http://schemas.openxmlformats.org/drawingml/2006/main">
              <a:rPr lang="en" sz="1600" b="1" i="0" u="none" strike="noStrike" cap="none" dirty="0">
                <a:solidFill>
                  <a:srgbClr val="FF0000"/>
                </a:solidFill>
                <a:latin typeface="+mj-lt"/>
                <a:ea typeface="Calibri"/>
                <a:cs typeface="Calibri"/>
                <a:sym typeface="Calibri"/>
              </a:rPr>
              <a:t>) from </a:t>
            </a:r>
            <a:r xmlns:a="http://schemas.openxmlformats.org/drawingml/2006/main">
              <a:rPr lang="en" sz="1600" b="1" i="0" u="none" strike="noStrike" cap="none" dirty="0" err="1">
                <a:solidFill>
                  <a:srgbClr val="FF0000"/>
                </a:solidFill>
                <a:latin typeface="+mj-lt"/>
                <a:ea typeface="Calibri"/>
                <a:cs typeface="Calibri"/>
                <a:sym typeface="Calibri"/>
              </a:rPr>
              <a:t>contracts </a:t>
            </a:r>
            <a:r xmlns:a="http://schemas.openxmlformats.org/drawingml/2006/main">
              <a:rPr lang="en" sz="1600" b="1" i="0" u="none" strike="noStrike" cap="none" dirty="0">
                <a:solidFill>
                  <a:srgbClr val="FF0000"/>
                </a:solidFill>
                <a:latin typeface="+mj-lt"/>
                <a:ea typeface="Calibri"/>
                <a:cs typeface="Calibri"/>
                <a:sym typeface="Calibri"/>
              </a:rPr>
              <a:t>);</a:t>
            </a:r>
            <a:endParaRPr xmlns:a="http://schemas.openxmlformats.org/drawingml/2006/main" lang="es-ES" sz="1600" b="1" i="0" u="none" strike="noStrike" cap="none" dirty="0">
              <a:solidFill>
                <a:srgbClr val="FF0000"/>
              </a:solidFill>
              <a:latin typeface="+mj-lt"/>
              <a:ea typeface="Calibri"/>
              <a:cs typeface="Calibri"/>
              <a:sym typeface="Calibri"/>
            </a:endParaRPr>
          </a:p>
          <a:p>
            <a:pPr marL="0" marR="0" lvl="0" indent="0" algn="l" rtl="0">
              <a:spcBef>
                <a:spcPts val="0"/>
              </a:spcBef>
              <a:spcAft>
                <a:spcPts val="0"/>
              </a:spcAft>
              <a:buNone/>
            </a:pPr>
            <a:endParaRPr lang="es-ES" sz="1600" b="1" dirty="0">
              <a:solidFill>
                <a:srgbClr val="FF0000"/>
              </a:solidFill>
              <a:latin typeface="+mj-lt"/>
              <a:ea typeface="Calibri"/>
              <a:cs typeface="Calibri"/>
              <a:sym typeface="Calibri"/>
            </a:endParaRPr>
          </a:p>
          <a:p>
            <a:r xmlns:a="http://schemas.openxmlformats.org/drawingml/2006/main">
              <a:rPr lang="en" sz="1600" i="0" u="none" strike="sngStrike" cap="none" dirty="0">
                <a:solidFill>
                  <a:srgbClr val="FF0000"/>
                </a:solidFill>
                <a:latin typeface="+mj-lt"/>
                <a:ea typeface="Calibri"/>
                <a:cs typeface="Calibri"/>
                <a:sym typeface="Calibri"/>
              </a:rPr>
              <a:t>SET @contractnum = max( </a:t>
            </a:r>
            <a:r xmlns:a="http://schemas.openxmlformats.org/drawingml/2006/main">
              <a:rPr lang="en" sz="1600" i="0" u="none" strike="sngStrike" cap="none" dirty="0" err="1">
                <a:solidFill>
                  <a:srgbClr val="FF0000"/>
                </a:solidFill>
                <a:latin typeface="+mj-lt"/>
                <a:ea typeface="Calibri"/>
                <a:cs typeface="Calibri"/>
                <a:sym typeface="Calibri"/>
              </a:rPr>
              <a:t>contractnum </a:t>
            </a:r>
            <a:r xmlns:a="http://schemas.openxmlformats.org/drawingml/2006/main">
              <a:rPr lang="en" sz="1600" i="0" u="none" strike="sngStrike" cap="none" dirty="0">
                <a:solidFill>
                  <a:srgbClr val="FF0000"/>
                </a:solidFill>
                <a:latin typeface="+mj-lt"/>
                <a:ea typeface="Calibri"/>
                <a:cs typeface="Calibri"/>
                <a:sym typeface="Calibri"/>
              </a:rPr>
              <a:t>) from </a:t>
            </a:r>
            <a:r xmlns:a="http://schemas.openxmlformats.org/drawingml/2006/main">
              <a:rPr lang="en" sz="1600" i="0" u="none" strike="sngStrike" cap="none" dirty="0" err="1">
                <a:solidFill>
                  <a:srgbClr val="FF0000"/>
                </a:solidFill>
                <a:latin typeface="+mj-lt"/>
                <a:ea typeface="Calibri"/>
                <a:cs typeface="Calibri"/>
                <a:sym typeface="Calibri"/>
              </a:rPr>
              <a:t>contracts </a:t>
            </a:r>
            <a:r xmlns:a="http://schemas.openxmlformats.org/drawingml/2006/main">
              <a:rPr lang="en" sz="1600" i="0" u="none" cap="none" dirty="0">
                <a:solidFill>
                  <a:srgbClr val="FF0000"/>
                </a:solidFill>
                <a:latin typeface="+mj-lt"/>
                <a:ea typeface="Calibri"/>
                <a:cs typeface="Calibri"/>
                <a:sym typeface="Calibri"/>
              </a:rPr>
              <a:t>; ( </a:t>
            </a:r>
            <a:r xmlns:a="http://schemas.openxmlformats.org/drawingml/2006/main">
              <a:rPr lang="en" sz="1600" i="0" u="none" cap="none" dirty="0" err="1">
                <a:solidFill>
                  <a:srgbClr val="FF0000"/>
                </a:solidFill>
                <a:latin typeface="+mj-lt"/>
                <a:ea typeface="Calibri"/>
                <a:cs typeface="Calibri"/>
                <a:sym typeface="Calibri"/>
              </a:rPr>
              <a:t>this </a:t>
            </a:r>
            <a:r xmlns:a="http://schemas.openxmlformats.org/drawingml/2006/main">
              <a:rPr lang="en" sz="1600" i="0" u="none" cap="none" dirty="0">
                <a:solidFill>
                  <a:srgbClr val="FF0000"/>
                </a:solidFill>
                <a:latin typeface="+mj-lt"/>
                <a:ea typeface="Calibri"/>
                <a:cs typeface="Calibri"/>
                <a:sym typeface="Calibri"/>
              </a:rPr>
              <a:t>does not </a:t>
            </a:r>
            <a:r xmlns:a="http://schemas.openxmlformats.org/drawingml/2006/main">
              <a:rPr lang="en" sz="1600" i="0" u="none" cap="none" dirty="0" err="1">
                <a:solidFill>
                  <a:srgbClr val="FF0000"/>
                </a:solidFill>
                <a:latin typeface="+mj-lt"/>
                <a:ea typeface="Calibri"/>
                <a:cs typeface="Calibri"/>
                <a:sym typeface="Calibri"/>
              </a:rPr>
              <a:t>work </a:t>
            </a:r>
            <a:r xmlns:a="http://schemas.openxmlformats.org/drawingml/2006/main">
              <a:rPr lang="en" sz="1600" i="0" u="none" cap="none" dirty="0">
                <a:solidFill>
                  <a:srgbClr val="FF0000"/>
                </a:solidFill>
                <a:latin typeface="+mj-lt"/>
                <a:ea typeface="Calibri"/>
                <a:cs typeface="Calibri"/>
                <a:sym typeface="Calibri"/>
              </a:rPr>
              <a:t>)</a:t>
            </a:r>
            <a:endParaRPr xmlns:a="http://schemas.openxmlformats.org/drawingml/2006/main" lang="es-ES" sz="1600" i="0" u="none" cap="none" dirty="0">
              <a:solidFill>
                <a:srgbClr val="FF0000"/>
              </a:solidFill>
              <a:latin typeface="+mj-lt"/>
              <a:ea typeface="Calibri"/>
              <a:cs typeface="Calibri"/>
              <a:sym typeface="Calibri"/>
            </a:endParaRPr>
          </a:p>
          <a:p>
            <a:pPr marL="0" marR="0" lvl="0" indent="0" algn="l" rtl="0">
              <a:spcBef>
                <a:spcPts val="0"/>
              </a:spcBef>
              <a:spcAft>
                <a:spcPts val="0"/>
              </a:spcAft>
              <a:buNone/>
            </a:pPr>
            <a:endParaRPr lang="es-ES" sz="1600" b="1" dirty="0">
              <a:solidFill>
                <a:srgbClr val="FF0000"/>
              </a:solidFill>
              <a:latin typeface="+mj-lt"/>
              <a:ea typeface="Calibri"/>
              <a:cs typeface="Calibri"/>
              <a:sym typeface="Calibri"/>
            </a:endParaRPr>
          </a:p>
          <a:p>
            <a:pPr marL="0" marR="0" lvl="0" indent="0" algn="l" rtl="0">
              <a:spcBef>
                <a:spcPts val="0"/>
              </a:spcBef>
              <a:spcAft>
                <a:spcPts val="0"/>
              </a:spcAft>
              <a:buNone/>
            </a:pPr>
            <a:endParaRPr lang="es-ES" sz="1600" b="1" i="0" u="none" strike="noStrike" cap="none" dirty="0">
              <a:solidFill>
                <a:srgbClr val="FF0000"/>
              </a:solidFill>
              <a:latin typeface="+mj-lt"/>
              <a:ea typeface="Calibri"/>
              <a:cs typeface="Calibri"/>
              <a:sym typeface="Calibri"/>
            </a:endParaRPr>
          </a:p>
          <a:p>
            <a:pPr marL="0" marR="0" lvl="0" indent="0" algn="l" rtl="0">
              <a:spcBef>
                <a:spcPts val="0"/>
              </a:spcBef>
              <a:spcAft>
                <a:spcPts val="0"/>
              </a:spcAft>
              <a:buNone/>
            </a:pPr>
            <a:endParaRPr lang="es-ES" sz="1600" b="1" dirty="0">
              <a:solidFill>
                <a:srgbClr val="FF0000"/>
              </a:solidFill>
              <a:latin typeface="+mj-lt"/>
              <a:ea typeface="Calibri"/>
              <a:cs typeface="Calibri"/>
              <a:sym typeface="Calibri"/>
            </a:endParaRPr>
          </a:p>
          <a:p>
            <a:pPr marL="0" marR="0" lvl="0" indent="0" algn="l" rtl="0">
              <a:spcBef>
                <a:spcPts val="0"/>
              </a:spcBef>
              <a:spcAft>
                <a:spcPts val="0"/>
              </a:spcAft>
              <a:buNone/>
            </a:pPr>
            <a:endParaRPr lang="es-ES" sz="1600" b="1" i="0" u="none" strike="noStrike" cap="none" dirty="0">
              <a:solidFill>
                <a:srgbClr val="FF0000"/>
              </a:solidFill>
              <a:latin typeface="+mj-lt"/>
              <a:ea typeface="Calibri"/>
              <a:cs typeface="Calibri"/>
              <a:sym typeface="Calibri"/>
            </a:endParaRPr>
          </a:p>
        </p:txBody>
      </p:sp>
    </p:spTree>
    <p:extLst>
      <p:ext uri="{BB962C8B-B14F-4D97-AF65-F5344CB8AC3E}">
        <p14:creationId xmlns:p14="http://schemas.microsoft.com/office/powerpoint/2010/main" val="2634062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p:nvPr/>
        </p:nvSpPr>
        <p:spPr>
          <a:xfrm>
            <a:off x="714375" y="614362"/>
            <a:ext cx="7786800" cy="6107113"/>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ES" sz="16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ES" sz="16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s-ES" sz="16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s-ES" sz="1600" i="0" u="none" strike="noStrike" cap="none" dirty="0">
              <a:solidFill>
                <a:schemeClr val="dk1"/>
              </a:solidFill>
              <a:latin typeface="+mj-lt"/>
              <a:ea typeface="Calibri"/>
              <a:cs typeface="Calibri"/>
              <a:sym typeface="Calibri"/>
            </a:endParaRPr>
          </a:p>
          <a:p>
            <a:pPr marL="0" marR="0" lvl="0" indent="0" algn="l" rtl="0">
              <a:spcBef>
                <a:spcPts val="0"/>
              </a:spcBef>
              <a:spcAft>
                <a:spcPts val="0"/>
              </a:spcAft>
              <a:buNone/>
            </a:pPr>
            <a:endParaRPr lang="es-ES" sz="1600" dirty="0">
              <a:solidFill>
                <a:schemeClr val="dk1"/>
              </a:solidFill>
              <a:latin typeface="+mj-lt"/>
              <a:ea typeface="Calibri"/>
              <a:cs typeface="Calibri"/>
              <a:sym typeface="Calibri"/>
            </a:endParaRPr>
          </a:p>
          <a:p>
            <a:pPr marL="0" marR="0" lvl="0" indent="0" algn="l" rtl="0">
              <a:spcBef>
                <a:spcPts val="0"/>
              </a:spcBef>
              <a:spcAft>
                <a:spcPts val="0"/>
              </a:spcAft>
              <a:buNone/>
            </a:pPr>
            <a:endParaRPr lang="es-ES" sz="1600" b="1" i="0" u="none" strike="noStrike" cap="none" dirty="0">
              <a:solidFill>
                <a:srgbClr val="002060"/>
              </a:solidFill>
              <a:latin typeface="Calibri"/>
              <a:ea typeface="Calibri"/>
              <a:cs typeface="Calibri"/>
              <a:sym typeface="Calibri"/>
            </a:endParaRPr>
          </a:p>
        </p:txBody>
      </p:sp>
      <p:sp>
        <p:nvSpPr>
          <p:cNvPr id="109" name="Google Shape;109;p16"/>
          <p:cNvSpPr txBox="1"/>
          <p:nvPr/>
        </p:nvSpPr>
        <p:spPr>
          <a:xfrm>
            <a:off x="642938" y="542925"/>
            <a:ext cx="4361100" cy="369300"/>
          </a:xfrm>
          <a:prstGeom prst="rect">
            <a:avLst/>
          </a:prstGeom>
          <a:solidFill>
            <a:srgbClr val="ECE44A"/>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chemeClr val="dk1"/>
                </a:solidFill>
                <a:latin typeface="Calibri"/>
                <a:ea typeface="Calibri"/>
                <a:cs typeface="Calibri"/>
                <a:sym typeface="Calibri"/>
              </a:rPr>
              <a:t>Assigning MySQL variables with SELECT</a:t>
            </a:r>
          </a:p>
        </p:txBody>
      </p:sp>
      <p:sp>
        <p:nvSpPr>
          <p:cNvPr id="110" name="Google Shape;110;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900" b="0" i="0" u="none" strike="noStrike" cap="none">
                <a:solidFill>
                  <a:srgbClr val="898989"/>
                </a:solidFill>
                <a:latin typeface="Calibri"/>
                <a:ea typeface="Calibri"/>
                <a:cs typeface="Calibri"/>
                <a:sym typeface="Calibri"/>
              </a:rPr>
              <a:t>17</a:t>
            </a:fld>
            <a:endParaRPr sz="900" b="0" i="0" u="none" strike="noStrike" cap="none">
              <a:solidFill>
                <a:srgbClr val="898989"/>
              </a:solidFill>
              <a:latin typeface="Calibri"/>
              <a:ea typeface="Calibri"/>
              <a:cs typeface="Calibri"/>
              <a:sym typeface="Calibri"/>
            </a:endParaRPr>
          </a:p>
        </p:txBody>
      </p:sp>
      <p:sp>
        <p:nvSpPr>
          <p:cNvPr id="6" name="Google Shape;173;p25">
            <a:extLst>
              <a:ext uri="{FF2B5EF4-FFF2-40B4-BE49-F238E27FC236}">
                <a16:creationId xmlns:a16="http://schemas.microsoft.com/office/drawing/2014/main" id="{F95E46BD-3FEC-47E0-8438-52A92A09A6C5}"/>
              </a:ext>
            </a:extLst>
          </p:cNvPr>
          <p:cNvSpPr txBox="1"/>
          <p:nvPr/>
        </p:nvSpPr>
        <p:spPr>
          <a:xfrm>
            <a:off x="857362" y="1238364"/>
            <a:ext cx="7643813" cy="5554548"/>
          </a:xfrm>
          <a:prstGeom prst="rect">
            <a:avLst/>
          </a:prstGeom>
          <a:solidFill>
            <a:schemeClr val="accent1"/>
          </a:solidFill>
          <a:ln w="1587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lang="es-ES" sz="1600" i="0" u="none" strike="noStrike" cap="none" dirty="0">
              <a:solidFill>
                <a:schemeClr val="dk1"/>
              </a:solidFill>
              <a:latin typeface="+mj-lt"/>
              <a:ea typeface="Calibri"/>
              <a:cs typeface="Calibri"/>
              <a:sym typeface="Calibri"/>
            </a:endParaRPr>
          </a:p>
          <a:p>
            <a:pPr xmlns:a="http://schemas.openxmlformats.org/drawingml/2006/main" marL="0" marR="0" lvl="0" indent="0" algn="just" rtl="0">
              <a:spcBef>
                <a:spcPts val="0"/>
              </a:spcBef>
              <a:spcAft>
                <a:spcPts val="0"/>
              </a:spcAft>
              <a:buNone/>
            </a:pPr>
            <a:r xmlns:a="http://schemas.openxmlformats.org/drawingml/2006/main">
              <a:rPr lang="en" sz="1600" i="0" u="none" strike="noStrike" cap="none" dirty="0">
                <a:solidFill>
                  <a:schemeClr val="dk1"/>
                </a:solidFill>
                <a:latin typeface="+mj-lt"/>
                <a:ea typeface="Calibri"/>
                <a:cs typeface="Calibri"/>
                <a:sym typeface="Calibri"/>
              </a:rPr>
              <a:t>The second way to assign a value to a variable is to use the </a:t>
            </a:r>
            <a:r xmlns:a="http://schemas.openxmlformats.org/drawingml/2006/main">
              <a:rPr lang="en" sz="1600" b="1" i="0" u="none" strike="noStrike" cap="none" dirty="0">
                <a:solidFill>
                  <a:schemeClr val="dk1"/>
                </a:solidFill>
                <a:latin typeface="+mj-lt"/>
                <a:ea typeface="Calibri"/>
                <a:cs typeface="Calibri"/>
                <a:sym typeface="Calibri"/>
              </a:rPr>
              <a:t>SELECT statement </a:t>
            </a:r>
            <a:r xmlns:a="http://schemas.openxmlformats.org/drawingml/2006/main">
              <a:rPr lang="en" sz="1600" i="0" u="none" strike="noStrike" cap="none" dirty="0">
                <a:solidFill>
                  <a:schemeClr val="dk1"/>
                </a:solidFill>
                <a:latin typeface="+mj-lt"/>
                <a:ea typeface="Calibri"/>
                <a:cs typeface="Calibri"/>
                <a:sym typeface="Calibri"/>
              </a:rPr>
              <a:t>.</a:t>
            </a:r>
          </a:p>
          <a:p>
            <a:pPr marL="0" marR="0" lvl="0" indent="0" algn="just" rtl="0">
              <a:spcBef>
                <a:spcPts val="0"/>
              </a:spcBef>
              <a:spcAft>
                <a:spcPts val="0"/>
              </a:spcAft>
              <a:buNone/>
            </a:pPr>
            <a:endParaRPr lang="es-ES" sz="1600" i="0" u="none" strike="noStrike" cap="none" dirty="0">
              <a:solidFill>
                <a:schemeClr val="dk1"/>
              </a:solidFill>
              <a:latin typeface="+mj-lt"/>
              <a:ea typeface="Calibri"/>
              <a:cs typeface="Calibri"/>
              <a:sym typeface="Calibri"/>
            </a:endParaRPr>
          </a:p>
          <a:p>
            <a:pPr xmlns:a="http://schemas.openxmlformats.org/drawingml/2006/main" marL="0" marR="0" lvl="0" indent="0" algn="just" rtl="0">
              <a:spcBef>
                <a:spcPts val="0"/>
              </a:spcBef>
              <a:spcAft>
                <a:spcPts val="0"/>
              </a:spcAft>
              <a:buNone/>
            </a:pPr>
            <a:r xmlns:a="http://schemas.openxmlformats.org/drawingml/2006/main">
              <a:rPr lang="en" sz="1600" i="0" u="none" strike="noStrike" cap="none" dirty="0">
                <a:solidFill>
                  <a:schemeClr val="dk1"/>
                </a:solidFill>
                <a:latin typeface="+mj-lt"/>
                <a:ea typeface="Calibri"/>
                <a:cs typeface="Calibri"/>
                <a:sym typeface="Calibri"/>
              </a:rPr>
              <a:t>In this case, the assignment operator must be used:=</a:t>
            </a:r>
          </a:p>
          <a:p>
            <a:pPr marL="0" marR="0" lvl="0" indent="0" algn="just" rtl="0">
              <a:spcBef>
                <a:spcPts val="0"/>
              </a:spcBef>
              <a:spcAft>
                <a:spcPts val="0"/>
              </a:spcAft>
              <a:buNone/>
            </a:pPr>
            <a:endParaRPr lang="es-ES" sz="1600" i="0" u="none" strike="noStrike" cap="none" dirty="0">
              <a:solidFill>
                <a:schemeClr val="dk1"/>
              </a:solidFill>
              <a:latin typeface="+mj-lt"/>
              <a:ea typeface="Calibri"/>
              <a:cs typeface="Calibri"/>
              <a:sym typeface="Calibri"/>
            </a:endParaRPr>
          </a:p>
          <a:p>
            <a:pPr xmlns:a="http://schemas.openxmlformats.org/drawingml/2006/main" marL="0" marR="0" lvl="0" indent="0" algn="just" rtl="0">
              <a:spcBef>
                <a:spcPts val="0"/>
              </a:spcBef>
              <a:spcAft>
                <a:spcPts val="0"/>
              </a:spcAft>
              <a:buNone/>
            </a:pPr>
            <a:r xmlns:a="http://schemas.openxmlformats.org/drawingml/2006/main">
              <a:rPr lang="en" sz="1600" b="1" i="0" u="none" strike="noStrike" cap="none" dirty="0">
                <a:solidFill>
                  <a:srgbClr val="FF0000"/>
                </a:solidFill>
                <a:latin typeface="+mj-lt"/>
                <a:ea typeface="Calibri"/>
                <a:cs typeface="Calibri"/>
                <a:sym typeface="Calibri"/>
              </a:rPr>
              <a:t>SELECT @variable_name:= value;</a:t>
            </a:r>
          </a:p>
          <a:p>
            <a:pPr marL="0" marR="0" lvl="0" indent="0" algn="just" rtl="0">
              <a:spcBef>
                <a:spcPts val="0"/>
              </a:spcBef>
              <a:spcAft>
                <a:spcPts val="0"/>
              </a:spcAft>
              <a:buNone/>
            </a:pPr>
            <a:endParaRPr lang="es-ES" sz="1600" i="0" u="none" strike="noStrike" cap="none" dirty="0">
              <a:solidFill>
                <a:schemeClr val="dk1"/>
              </a:solidFill>
              <a:latin typeface="+mj-lt"/>
              <a:ea typeface="Calibri"/>
              <a:cs typeface="Calibri"/>
              <a:sym typeface="Calibri"/>
            </a:endParaRPr>
          </a:p>
          <a:p>
            <a:pPr xmlns:a="http://schemas.openxmlformats.org/drawingml/2006/main" marL="0" marR="0" lvl="0" indent="0" algn="just" rtl="0">
              <a:spcBef>
                <a:spcPts val="0"/>
              </a:spcBef>
              <a:spcAft>
                <a:spcPts val="0"/>
              </a:spcAft>
              <a:buNone/>
            </a:pPr>
            <a:r xmlns:a="http://schemas.openxmlformats.org/drawingml/2006/main">
              <a:rPr lang="en" sz="1600" i="0" u="none" strike="noStrike" cap="none" dirty="0">
                <a:solidFill>
                  <a:schemeClr val="dk1"/>
                </a:solidFill>
                <a:latin typeface="+mj-lt"/>
                <a:ea typeface="Calibri"/>
                <a:cs typeface="Calibri"/>
                <a:sym typeface="Calibri"/>
              </a:rPr>
              <a:t>After assignment, the variable can be used in the subsequent statement where an expression is allowed, for example, in the WHERE clause, INSERT statement, or UPDATE statement.</a:t>
            </a:r>
          </a:p>
          <a:p>
            <a:pPr marL="0" marR="0" lvl="0" indent="0" algn="just" rtl="0">
              <a:spcBef>
                <a:spcPts val="0"/>
              </a:spcBef>
              <a:spcAft>
                <a:spcPts val="0"/>
              </a:spcAft>
              <a:buNone/>
            </a:pPr>
            <a:endParaRPr lang="es-ES" sz="1600" i="0" u="none" strike="noStrike" cap="none" dirty="0">
              <a:solidFill>
                <a:schemeClr val="dk1"/>
              </a:solidFill>
              <a:latin typeface="+mj-lt"/>
              <a:ea typeface="Calibri"/>
              <a:cs typeface="Calibri"/>
              <a:sym typeface="Calibri"/>
            </a:endParaRPr>
          </a:p>
          <a:p>
            <a:pPr xmlns:a="http://schemas.openxmlformats.org/drawingml/2006/main" algn="just"/>
            <a:r xmlns:a="http://schemas.openxmlformats.org/drawingml/2006/main">
              <a:rPr kumimoji="0" lang="en" altLang="es-ES" sz="1600" b="0" i="0" u="none" strike="noStrike" cap="none" normalizeH="0" baseline="0" dirty="0">
                <a:ln>
                  <a:noFill/>
                </a:ln>
                <a:solidFill>
                  <a:srgbClr val="000000"/>
                </a:solidFill>
                <a:effectLst/>
                <a:latin typeface="+mn-lt"/>
              </a:rPr>
              <a:t>The following statement </a:t>
            </a:r>
            <a:r xmlns:a="http://schemas.openxmlformats.org/drawingml/2006/main">
              <a:rPr kumimoji="0" lang="en" altLang="es-ES" sz="1600" b="1" i="0" u="none" strike="noStrike" cap="none" normalizeH="0" baseline="0" dirty="0">
                <a:ln>
                  <a:noFill/>
                </a:ln>
                <a:solidFill>
                  <a:srgbClr val="000000"/>
                </a:solidFill>
                <a:effectLst/>
                <a:latin typeface="+mn-lt"/>
              </a:rPr>
              <a:t>obtains the </a:t>
            </a:r>
            <a:r xmlns:a="http://schemas.openxmlformats.org/drawingml/2006/main">
              <a:rPr lang="en" sz="1600" b="1" dirty="0">
                <a:solidFill>
                  <a:schemeClr val="tx1"/>
                </a:solidFill>
                <a:latin typeface="+mj-lt"/>
                <a:ea typeface="Calibri"/>
                <a:cs typeface="Calibri"/>
                <a:sym typeface="Calibri"/>
              </a:rPr>
              <a:t>value </a:t>
            </a:r>
            <a:r xmlns:a="http://schemas.openxmlformats.org/drawingml/2006/main">
              <a:rPr lang="en" sz="1600" dirty="0">
                <a:solidFill>
                  <a:schemeClr val="tx1"/>
                </a:solidFill>
                <a:latin typeface="+mj-lt"/>
                <a:ea typeface="Calibri"/>
                <a:cs typeface="Calibri"/>
                <a:sym typeface="Calibri"/>
              </a:rPr>
              <a:t>of the highest contract number</a:t>
            </a:r>
            <a:r xmlns:a="http://schemas.openxmlformats.org/drawingml/2006/main">
              <a:rPr lang="en" sz="1600" b="1" dirty="0">
                <a:solidFill>
                  <a:schemeClr val="tx1"/>
                </a:solidFill>
                <a:latin typeface="+mj-lt"/>
                <a:ea typeface="Calibri"/>
                <a:cs typeface="Calibri"/>
                <a:sym typeface="Calibri"/>
              </a:rPr>
              <a:t> </a:t>
            </a:r>
            <a:r xmlns:a="http://schemas.openxmlformats.org/drawingml/2006/main">
              <a:rPr kumimoji="0" lang="en" altLang="es-ES" sz="1600" b="1" i="0" u="none" strike="noStrike" cap="none" normalizeH="0" baseline="0" dirty="0">
                <a:ln>
                  <a:noFill/>
                </a:ln>
                <a:solidFill>
                  <a:srgbClr val="000000"/>
                </a:solidFill>
                <a:effectLst/>
                <a:latin typeface="+mn-lt"/>
              </a:rPr>
              <a:t>and assigns it to the </a:t>
            </a:r>
            <a:r xmlns:a="http://schemas.openxmlformats.org/drawingml/2006/main">
              <a:rPr kumimoji="0" lang="en" altLang="es-ES" sz="1600" b="0" i="0" u="none" strike="noStrike" cap="none" normalizeH="0" baseline="0" dirty="0">
                <a:ln>
                  <a:noFill/>
                </a:ln>
                <a:solidFill>
                  <a:srgbClr val="000000"/>
                </a:solidFill>
                <a:effectLst/>
                <a:latin typeface="+mn-lt"/>
              </a:rPr>
              <a:t>user-defined variable (compare with SET)</a:t>
            </a:r>
          </a:p>
          <a:p>
            <a:pPr xmlns:a="http://schemas.openxmlformats.org/drawingml/2006/main" algn="just"/>
            <a:r xmlns:a="http://schemas.openxmlformats.org/drawingml/2006/main">
              <a:rPr lang="en" sz="1600" b="1" dirty="0">
                <a:solidFill>
                  <a:srgbClr val="FF0000"/>
                </a:solidFill>
                <a:latin typeface="+mj-lt"/>
                <a:ea typeface="Calibri"/>
                <a:cs typeface="Calibri"/>
                <a:sym typeface="Calibri"/>
              </a:rPr>
              <a:t>SELECT @maximum:=MAX(contractnum) FROM </a:t>
            </a:r>
            <a:r xmlns:a="http://schemas.openxmlformats.org/drawingml/2006/main">
              <a:rPr lang="en" sz="1600" b="1" dirty="0" err="1">
                <a:solidFill>
                  <a:srgbClr val="FF0000"/>
                </a:solidFill>
                <a:latin typeface="+mj-lt"/>
                <a:ea typeface="Calibri"/>
                <a:cs typeface="Calibri"/>
                <a:sym typeface="Calibri"/>
              </a:rPr>
              <a:t>contracts </a:t>
            </a:r>
            <a:r xmlns:a="http://schemas.openxmlformats.org/drawingml/2006/main">
              <a:rPr lang="en" sz="1600" b="1" dirty="0">
                <a:solidFill>
                  <a:srgbClr val="FF0000"/>
                </a:solidFill>
                <a:latin typeface="+mj-lt"/>
                <a:ea typeface="Calibri"/>
                <a:cs typeface="Calibri"/>
                <a:sym typeface="Calibri"/>
              </a:rPr>
              <a:t>;</a:t>
            </a:r>
            <a:endParaRPr xmlns:a="http://schemas.openxmlformats.org/drawingml/2006/main" kumimoji="0" lang="es-ES" altLang="es-ES" sz="1600" b="0" i="0" u="none" strike="noStrike" cap="none" normalizeH="0" baseline="0" dirty="0">
              <a:ln>
                <a:noFill/>
              </a:ln>
              <a:solidFill>
                <a:srgbClr val="000000"/>
              </a:solidFill>
              <a:effectLst/>
              <a:latin typeface="+mn-lt"/>
            </a:endParaRPr>
          </a:p>
          <a:p>
            <a:pPr lvl="0" algn="just"/>
            <a:endParaRPr lang="es-ES" sz="1600" i="0" u="none" strike="noStrike" cap="none" dirty="0">
              <a:solidFill>
                <a:schemeClr val="dk1"/>
              </a:solidFill>
              <a:latin typeface="+mj-lt"/>
              <a:ea typeface="Calibri"/>
              <a:cs typeface="Calibri"/>
              <a:sym typeface="Calibri"/>
            </a:endParaRPr>
          </a:p>
          <a:p>
            <a:pPr xmlns:a="http://schemas.openxmlformats.org/drawingml/2006/main" lvl="0" algn="just"/>
            <a:r xmlns:a="http://schemas.openxmlformats.org/drawingml/2006/main">
              <a:rPr lang="en" sz="1600" i="0" u="none" strike="noStrike" cap="none" dirty="0">
                <a:solidFill>
                  <a:schemeClr val="dk1"/>
                </a:solidFill>
                <a:latin typeface="+mj-lt"/>
                <a:ea typeface="Calibri"/>
                <a:cs typeface="Calibri"/>
                <a:sym typeface="Calibri"/>
              </a:rPr>
              <a:t>The following statement </a:t>
            </a:r>
            <a:r xmlns:a="http://schemas.openxmlformats.org/drawingml/2006/main">
              <a:rPr lang="en" sz="1600" b="1" i="0" u="none" strike="noStrike" cap="none" dirty="0">
                <a:solidFill>
                  <a:schemeClr val="dk1"/>
                </a:solidFill>
                <a:latin typeface="+mj-lt"/>
                <a:ea typeface="Calibri"/>
                <a:cs typeface="Calibri"/>
                <a:sym typeface="Calibri"/>
              </a:rPr>
              <a:t>uses the </a:t>
            </a:r>
            <a:r xmlns:a="http://schemas.openxmlformats.org/drawingml/2006/main">
              <a:rPr lang="en" sz="1600" i="0" u="none" strike="noStrike" cap="none" dirty="0">
                <a:solidFill>
                  <a:schemeClr val="dk1"/>
                </a:solidFill>
                <a:latin typeface="+mj-lt"/>
                <a:ea typeface="Calibri"/>
                <a:cs typeface="Calibri"/>
                <a:sym typeface="Calibri"/>
              </a:rPr>
              <a:t>@maximo variable to query the information for the contract with the highest number.</a:t>
            </a:r>
            <a:endParaRPr xmlns:a="http://schemas.openxmlformats.org/drawingml/2006/main" lang="en-US" sz="1600" i="0" u="none" strike="noStrike" cap="none" dirty="0">
              <a:solidFill>
                <a:schemeClr val="dk1"/>
              </a:solidFill>
              <a:latin typeface="+mj-lt"/>
              <a:ea typeface="Calibri"/>
              <a:cs typeface="Calibri"/>
              <a:sym typeface="Calibri"/>
            </a:endParaRPr>
          </a:p>
          <a:p>
            <a:pPr xmlns:a="http://schemas.openxmlformats.org/drawingml/2006/main" lvl="0" algn="just"/>
            <a:r xmlns:a="http://schemas.openxmlformats.org/drawingml/2006/main">
              <a:rPr lang="en" sz="1600" b="1" i="0" u="none" strike="noStrike" cap="none" dirty="0">
                <a:solidFill>
                  <a:srgbClr val="FF0000"/>
                </a:solidFill>
                <a:latin typeface="+mj-lt"/>
                <a:ea typeface="Calibri"/>
                <a:cs typeface="Calibri"/>
                <a:sym typeface="Calibri"/>
              </a:rPr>
              <a:t>SELECT * FROM </a:t>
            </a:r>
            <a:r xmlns:a="http://schemas.openxmlformats.org/drawingml/2006/main">
              <a:rPr lang="en" sz="1600" b="1" i="0" u="none" strike="noStrike" cap="none" dirty="0" err="1">
                <a:solidFill>
                  <a:srgbClr val="FF0000"/>
                </a:solidFill>
                <a:latin typeface="+mj-lt"/>
                <a:ea typeface="Calibri"/>
                <a:cs typeface="Calibri"/>
                <a:sym typeface="Calibri"/>
              </a:rPr>
              <a:t>contracts </a:t>
            </a:r>
            <a:r xmlns:a="http://schemas.openxmlformats.org/drawingml/2006/main">
              <a:rPr lang="en" sz="1600" b="1" i="0" u="none" strike="noStrike" cap="none" dirty="0">
                <a:solidFill>
                  <a:srgbClr val="FF0000"/>
                </a:solidFill>
                <a:latin typeface="+mj-lt"/>
                <a:ea typeface="Calibri"/>
                <a:cs typeface="Calibri"/>
                <a:sym typeface="Calibri"/>
              </a:rPr>
              <a:t>WHERE </a:t>
            </a:r>
            <a:r xmlns:a="http://schemas.openxmlformats.org/drawingml/2006/main">
              <a:rPr lang="en" sz="1600" b="1" i="0" u="none" strike="noStrike" cap="none" dirty="0" err="1">
                <a:solidFill>
                  <a:srgbClr val="FF0000"/>
                </a:solidFill>
                <a:latin typeface="+mj-lt"/>
                <a:ea typeface="Calibri"/>
                <a:cs typeface="Calibri"/>
                <a:sym typeface="Calibri"/>
              </a:rPr>
              <a:t>contractnum </a:t>
            </a:r>
            <a:r xmlns:a="http://schemas.openxmlformats.org/drawingml/2006/main">
              <a:rPr lang="en" sz="1600" b="1" i="0" u="none" strike="noStrike" cap="none" dirty="0">
                <a:solidFill>
                  <a:srgbClr val="FF0000"/>
                </a:solidFill>
                <a:latin typeface="+mj-lt"/>
                <a:ea typeface="Calibri"/>
                <a:cs typeface="Calibri"/>
                <a:sym typeface="Calibri"/>
              </a:rPr>
              <a:t>=@maximum;</a:t>
            </a:r>
            <a:endParaRPr xmlns:a="http://schemas.openxmlformats.org/drawingml/2006/main" lang="es-ES" sz="1600" b="1" i="0" u="none" strike="noStrike" cap="none" dirty="0">
              <a:solidFill>
                <a:srgbClr val="FF0000"/>
              </a:solidFill>
              <a:latin typeface="+mj-lt"/>
              <a:ea typeface="Calibri"/>
              <a:cs typeface="Calibri"/>
              <a:sym typeface="Calibri"/>
            </a:endParaRPr>
          </a:p>
          <a:p>
            <a:pPr marL="0" marR="0" lvl="0" indent="0" algn="l" rtl="0">
              <a:spcBef>
                <a:spcPts val="0"/>
              </a:spcBef>
              <a:spcAft>
                <a:spcPts val="0"/>
              </a:spcAft>
              <a:buNone/>
            </a:pPr>
            <a:endParaRPr lang="es-ES" sz="1600" b="1" i="0" u="none" strike="noStrike" cap="none" dirty="0">
              <a:solidFill>
                <a:srgbClr val="FF0000"/>
              </a:solidFill>
              <a:latin typeface="+mj-lt"/>
              <a:ea typeface="Calibri"/>
              <a:cs typeface="Calibri"/>
              <a:sym typeface="Calibri"/>
            </a:endParaRPr>
          </a:p>
        </p:txBody>
      </p:sp>
      <p:sp>
        <p:nvSpPr>
          <p:cNvPr id="4" name="Rectangle 4">
            <a:extLst>
              <a:ext uri="{FF2B5EF4-FFF2-40B4-BE49-F238E27FC236}">
                <a16:creationId xmlns:a16="http://schemas.microsoft.com/office/drawing/2014/main" id="{2B46F1EA-0C60-4BE3-9C78-9D0FF927C9C9}"/>
              </a:ext>
            </a:extLst>
          </p:cNvPr>
          <p:cNvSpPr>
            <a:spLocks noChangeArrowheads="1"/>
          </p:cNvSpPr>
          <p:nvPr/>
        </p:nvSpPr>
        <p:spPr bwMode="auto">
          <a:xfrm>
            <a:off x="0" y="-138499"/>
            <a:ext cx="65" cy="276999"/>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385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p:nvPr/>
        </p:nvSpPr>
        <p:spPr>
          <a:xfrm>
            <a:off x="714375" y="614362"/>
            <a:ext cx="7786800" cy="6107113"/>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ES" sz="16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ES" sz="16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s-ES" sz="16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s-ES" sz="1600" i="0" u="none" strike="noStrike" cap="none" dirty="0">
              <a:solidFill>
                <a:schemeClr val="dk1"/>
              </a:solidFill>
              <a:latin typeface="+mj-lt"/>
              <a:ea typeface="Calibri"/>
              <a:cs typeface="Calibri"/>
              <a:sym typeface="Calibri"/>
            </a:endParaRPr>
          </a:p>
          <a:p>
            <a:pPr marL="0" marR="0" lvl="0" indent="0" algn="l" rtl="0">
              <a:spcBef>
                <a:spcPts val="0"/>
              </a:spcBef>
              <a:spcAft>
                <a:spcPts val="0"/>
              </a:spcAft>
              <a:buNone/>
            </a:pPr>
            <a:endParaRPr lang="es-ES" sz="1600" dirty="0">
              <a:solidFill>
                <a:schemeClr val="dk1"/>
              </a:solidFill>
              <a:latin typeface="+mj-lt"/>
              <a:ea typeface="Calibri"/>
              <a:cs typeface="Calibri"/>
              <a:sym typeface="Calibri"/>
            </a:endParaRPr>
          </a:p>
          <a:p>
            <a:pPr marL="0" marR="0" lvl="0" indent="0" algn="l" rtl="0">
              <a:spcBef>
                <a:spcPts val="0"/>
              </a:spcBef>
              <a:spcAft>
                <a:spcPts val="0"/>
              </a:spcAft>
              <a:buNone/>
            </a:pPr>
            <a:endParaRPr lang="es-ES" sz="1600" b="1" i="0" u="none" strike="noStrike" cap="none" dirty="0">
              <a:solidFill>
                <a:srgbClr val="002060"/>
              </a:solidFill>
              <a:latin typeface="Calibri"/>
              <a:ea typeface="Calibri"/>
              <a:cs typeface="Calibri"/>
              <a:sym typeface="Calibri"/>
            </a:endParaRPr>
          </a:p>
        </p:txBody>
      </p:sp>
      <p:sp>
        <p:nvSpPr>
          <p:cNvPr id="109" name="Google Shape;109;p16"/>
          <p:cNvSpPr txBox="1"/>
          <p:nvPr/>
        </p:nvSpPr>
        <p:spPr>
          <a:xfrm>
            <a:off x="642938" y="542925"/>
            <a:ext cx="4361100" cy="369300"/>
          </a:xfrm>
          <a:prstGeom prst="rect">
            <a:avLst/>
          </a:prstGeom>
          <a:solidFill>
            <a:srgbClr val="ECE44A"/>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chemeClr val="dk1"/>
                </a:solidFill>
                <a:latin typeface="Calibri"/>
                <a:ea typeface="Calibri"/>
                <a:cs typeface="Calibri"/>
                <a:sym typeface="Calibri"/>
              </a:rPr>
              <a:t>Assigning MySQL variables with SELECT</a:t>
            </a:r>
          </a:p>
        </p:txBody>
      </p:sp>
      <p:sp>
        <p:nvSpPr>
          <p:cNvPr id="110" name="Google Shape;110;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900" b="0" i="0" u="none" strike="noStrike" cap="none">
                <a:solidFill>
                  <a:srgbClr val="898989"/>
                </a:solidFill>
                <a:latin typeface="Calibri"/>
                <a:ea typeface="Calibri"/>
                <a:cs typeface="Calibri"/>
                <a:sym typeface="Calibri"/>
              </a:rPr>
              <a:t>18</a:t>
            </a:fld>
            <a:endParaRPr sz="900" b="0" i="0" u="none" strike="noStrike" cap="none">
              <a:solidFill>
                <a:srgbClr val="898989"/>
              </a:solidFill>
              <a:latin typeface="Calibri"/>
              <a:ea typeface="Calibri"/>
              <a:cs typeface="Calibri"/>
              <a:sym typeface="Calibri"/>
            </a:endParaRPr>
          </a:p>
        </p:txBody>
      </p:sp>
      <p:sp>
        <p:nvSpPr>
          <p:cNvPr id="6" name="Google Shape;173;p25">
            <a:extLst>
              <a:ext uri="{FF2B5EF4-FFF2-40B4-BE49-F238E27FC236}">
                <a16:creationId xmlns:a16="http://schemas.microsoft.com/office/drawing/2014/main" id="{F95E46BD-3FEC-47E0-8438-52A92A09A6C5}"/>
              </a:ext>
            </a:extLst>
          </p:cNvPr>
          <p:cNvSpPr txBox="1"/>
          <p:nvPr/>
        </p:nvSpPr>
        <p:spPr>
          <a:xfrm>
            <a:off x="857362" y="1238364"/>
            <a:ext cx="7643813" cy="5554548"/>
          </a:xfrm>
          <a:prstGeom prst="rect">
            <a:avLst/>
          </a:prstGeom>
          <a:solidFill>
            <a:schemeClr val="accent1"/>
          </a:solidFill>
          <a:ln w="1587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lang="es-ES" sz="1600" i="0" u="none" strike="noStrike" cap="none" dirty="0">
              <a:solidFill>
                <a:schemeClr val="dk1"/>
              </a:solidFill>
              <a:latin typeface="+mj-lt"/>
              <a:ea typeface="Calibri"/>
              <a:cs typeface="Calibri"/>
              <a:sym typeface="Calibri"/>
            </a:endParaRPr>
          </a:p>
          <a:p>
            <a:pPr xmlns:a="http://schemas.openxmlformats.org/drawingml/2006/main" marL="0" marR="0" lvl="0" indent="0" algn="just" rtl="0">
              <a:spcBef>
                <a:spcPts val="0"/>
              </a:spcBef>
              <a:spcAft>
                <a:spcPts val="0"/>
              </a:spcAft>
              <a:buNone/>
            </a:pPr>
            <a:r xmlns:a="http://schemas.openxmlformats.org/drawingml/2006/main">
              <a:rPr lang="en" sz="1600" i="0" u="none" strike="noStrike" cap="none" dirty="0">
                <a:solidFill>
                  <a:schemeClr val="dk1"/>
                </a:solidFill>
                <a:latin typeface="+mj-lt"/>
                <a:ea typeface="Calibri"/>
                <a:cs typeface="Calibri"/>
                <a:sym typeface="Calibri"/>
              </a:rPr>
              <a:t>Sometimes you want to insert a row into a table, get the last insert identifier, and use it to insert data into another table.</a:t>
            </a:r>
            <a:endParaRPr xmlns:a="http://schemas.openxmlformats.org/drawingml/2006/main" lang="en-US" sz="1600" b="1" dirty="0">
              <a:solidFill>
                <a:srgbClr val="FF0000"/>
              </a:solidFill>
              <a:latin typeface="+mj-lt"/>
              <a:ea typeface="Calibri"/>
              <a:cs typeface="Calibri"/>
              <a:sym typeface="Calibri"/>
            </a:endParaRPr>
          </a:p>
          <a:p>
            <a:pPr marL="0" marR="0" lvl="0" indent="0" algn="just" rtl="0">
              <a:spcBef>
                <a:spcPts val="0"/>
              </a:spcBef>
              <a:spcAft>
                <a:spcPts val="0"/>
              </a:spcAft>
              <a:buNone/>
            </a:pPr>
            <a:endParaRPr lang="en-US" sz="1600" b="1" i="0" u="none" strike="noStrike" cap="none" dirty="0">
              <a:solidFill>
                <a:srgbClr val="FF0000"/>
              </a:solidFill>
              <a:latin typeface="+mj-lt"/>
              <a:ea typeface="Calibri"/>
              <a:cs typeface="Calibri"/>
              <a:sym typeface="Calibri"/>
            </a:endParaRPr>
          </a:p>
          <a:p>
            <a:pPr xmlns:a="http://schemas.openxmlformats.org/drawingml/2006/main" marL="0" marR="0" lvl="0" indent="0" algn="just" rtl="0">
              <a:spcBef>
                <a:spcPts val="0"/>
              </a:spcBef>
              <a:spcAft>
                <a:spcPts val="0"/>
              </a:spcAft>
              <a:buNone/>
            </a:pPr>
            <a:r xmlns:a="http://schemas.openxmlformats.org/drawingml/2006/main">
              <a:rPr lang="en" sz="1600" i="0" u="none" strike="noStrike" cap="none" dirty="0">
                <a:solidFill>
                  <a:schemeClr val="tx1"/>
                </a:solidFill>
                <a:latin typeface="+mj-lt"/>
                <a:ea typeface="Calibri"/>
                <a:cs typeface="Calibri"/>
                <a:sym typeface="Calibri"/>
              </a:rPr>
              <a:t>In this sense, it should be noted that </a:t>
            </a:r>
            <a:r xmlns:a="http://schemas.openxmlformats.org/drawingml/2006/main">
              <a:rPr lang="en" sz="1600" b="1" i="0" u="none" strike="noStrike" cap="none" dirty="0">
                <a:solidFill>
                  <a:schemeClr val="tx1"/>
                </a:solidFill>
                <a:latin typeface="+mj-lt"/>
                <a:ea typeface="Calibri"/>
                <a:cs typeface="Calibri"/>
                <a:sym typeface="Calibri"/>
              </a:rPr>
              <a:t>a user-defined variable can only contain a single value </a:t>
            </a:r>
            <a:r xmlns:a="http://schemas.openxmlformats.org/drawingml/2006/main">
              <a:rPr lang="en" sz="1600" i="0" u="none" strike="noStrike" cap="none" dirty="0">
                <a:solidFill>
                  <a:schemeClr val="tx1"/>
                </a:solidFill>
                <a:latin typeface="+mj-lt"/>
                <a:ea typeface="Calibri"/>
                <a:cs typeface="Calibri"/>
                <a:sym typeface="Calibri"/>
              </a:rPr>
              <a:t>. </a:t>
            </a:r>
            <a:r xmlns:a="http://schemas.openxmlformats.org/drawingml/2006/main">
              <a:rPr lang="en" sz="1600" b="1" i="0" u="none" strike="noStrike" cap="none" dirty="0">
                <a:solidFill>
                  <a:schemeClr val="tx1"/>
                </a:solidFill>
                <a:latin typeface="+mj-lt"/>
                <a:ea typeface="Calibri"/>
                <a:cs typeface="Calibri"/>
                <a:sym typeface="Calibri"/>
              </a:rPr>
              <a:t>If the SELECT statement returns multiple values, the variable will take the value of the last row of the result </a:t>
            </a:r>
            <a:r xmlns:a="http://schemas.openxmlformats.org/drawingml/2006/main">
              <a:rPr lang="en" sz="1600" i="0" u="none" strike="noStrike" cap="none" dirty="0">
                <a:solidFill>
                  <a:schemeClr val="tx1"/>
                </a:solidFill>
                <a:latin typeface="+mj-lt"/>
                <a:ea typeface="Calibri"/>
                <a:cs typeface="Calibri"/>
                <a:sym typeface="Calibri"/>
              </a:rPr>
              <a:t>.</a:t>
            </a:r>
          </a:p>
          <a:p>
            <a:pPr marL="0" marR="0" lvl="0" indent="0" algn="just" rtl="0">
              <a:spcBef>
                <a:spcPts val="0"/>
              </a:spcBef>
              <a:spcAft>
                <a:spcPts val="0"/>
              </a:spcAft>
              <a:buNone/>
            </a:pPr>
            <a:endParaRPr lang="es-ES" sz="1600" dirty="0">
              <a:solidFill>
                <a:schemeClr val="tx1"/>
              </a:solidFill>
              <a:latin typeface="+mj-lt"/>
              <a:ea typeface="Calibri"/>
              <a:cs typeface="Calibri"/>
              <a:sym typeface="Calibri"/>
            </a:endParaRPr>
          </a:p>
          <a:p>
            <a:pPr xmlns:a="http://schemas.openxmlformats.org/drawingml/2006/main" lvl="2" algn="just"/>
            <a:r xmlns:a="http://schemas.openxmlformats.org/drawingml/2006/main">
              <a:rPr lang="en" sz="1600" b="1" i="0" u="none" strike="noStrike" cap="none" dirty="0">
                <a:solidFill>
                  <a:srgbClr val="FF0000"/>
                </a:solidFill>
                <a:latin typeface="+mj-lt"/>
                <a:ea typeface="Calibri"/>
                <a:cs typeface="Calibri"/>
                <a:sym typeface="Calibri"/>
              </a:rPr>
              <a:t>SELECT @contractnum:=contractnum as result</a:t>
            </a:r>
          </a:p>
          <a:p>
            <a:pPr xmlns:a="http://schemas.openxmlformats.org/drawingml/2006/main" lvl="2" algn="just"/>
            <a:r xmlns:a="http://schemas.openxmlformats.org/drawingml/2006/main">
              <a:rPr lang="en" sz="1600" b="1" i="0" u="none" strike="noStrike" cap="none" dirty="0">
                <a:solidFill>
                  <a:srgbClr val="FF0000"/>
                </a:solidFill>
                <a:latin typeface="+mj-lt"/>
                <a:ea typeface="Calibri"/>
                <a:cs typeface="Calibri"/>
                <a:sym typeface="Calibri"/>
              </a:rPr>
              <a:t>FROM </a:t>
            </a:r>
            <a:r xmlns:a="http://schemas.openxmlformats.org/drawingml/2006/main">
              <a:rPr lang="en" sz="1600" b="1" i="0" u="none" strike="noStrike" cap="none" dirty="0" err="1">
                <a:solidFill>
                  <a:srgbClr val="FF0000"/>
                </a:solidFill>
                <a:latin typeface="+mj-lt"/>
                <a:ea typeface="Calibri"/>
                <a:cs typeface="Calibri"/>
                <a:sym typeface="Calibri"/>
              </a:rPr>
              <a:t>contracts</a:t>
            </a:r>
            <a:endParaRPr xmlns:a="http://schemas.openxmlformats.org/drawingml/2006/main" lang="en-US" sz="1600" b="1" i="0" u="none" strike="noStrike" cap="none" dirty="0">
              <a:solidFill>
                <a:srgbClr val="FF0000"/>
              </a:solidFill>
              <a:latin typeface="+mj-lt"/>
              <a:ea typeface="Calibri"/>
              <a:cs typeface="Calibri"/>
              <a:sym typeface="Calibri"/>
            </a:endParaRPr>
          </a:p>
          <a:p>
            <a:pPr xmlns:a="http://schemas.openxmlformats.org/drawingml/2006/main" lvl="2" algn="just"/>
            <a:r xmlns:a="http://schemas.openxmlformats.org/drawingml/2006/main">
              <a:rPr lang="en" sz="1600" b="1" i="0" u="none" strike="noStrike" cap="none" dirty="0">
                <a:solidFill>
                  <a:srgbClr val="FF0000"/>
                </a:solidFill>
                <a:latin typeface="+mj-lt"/>
                <a:ea typeface="Calibri"/>
                <a:cs typeface="Calibri"/>
                <a:sym typeface="Calibri"/>
              </a:rPr>
              <a:t>WHERE</a:t>
            </a:r>
          </a:p>
          <a:p>
            <a:pPr xmlns:a="http://schemas.openxmlformats.org/drawingml/2006/main" lvl="2" algn="just"/>
            <a:r xmlns:a="http://schemas.openxmlformats.org/drawingml/2006/main">
              <a:rPr lang="en" sz="1600" b="1" i="0" u="none" strike="noStrike" cap="none" dirty="0" err="1">
                <a:solidFill>
                  <a:srgbClr val="FF0000"/>
                </a:solidFill>
                <a:latin typeface="+mj-lt"/>
                <a:ea typeface="Calibri"/>
                <a:cs typeface="Calibri"/>
                <a:sym typeface="Calibri"/>
              </a:rPr>
              <a:t>fini </a:t>
            </a:r>
            <a:r xmlns:a="http://schemas.openxmlformats.org/drawingml/2006/main">
              <a:rPr lang="en" sz="1600" b="1" i="0" u="none" strike="noStrike" cap="none" dirty="0">
                <a:solidFill>
                  <a:srgbClr val="FF0000"/>
                </a:solidFill>
                <a:latin typeface="+mj-lt"/>
                <a:ea typeface="Calibri"/>
                <a:cs typeface="Calibri"/>
                <a:sym typeface="Calibri"/>
              </a:rPr>
              <a:t>&gt; '2018-01-06'</a:t>
            </a:r>
          </a:p>
          <a:p>
            <a:pPr xmlns:a="http://schemas.openxmlformats.org/drawingml/2006/main" lvl="2" algn="just"/>
            <a:r xmlns:a="http://schemas.openxmlformats.org/drawingml/2006/main">
              <a:rPr lang="en" sz="1600" b="1" i="0" u="none" strike="noStrike" cap="none" dirty="0">
                <a:solidFill>
                  <a:srgbClr val="FF0000"/>
                </a:solidFill>
                <a:latin typeface="+mj-lt"/>
                <a:ea typeface="Calibri"/>
                <a:cs typeface="Calibri"/>
                <a:sym typeface="Calibri"/>
              </a:rPr>
              <a:t>ORDER BY </a:t>
            </a:r>
            <a:r xmlns:a="http://schemas.openxmlformats.org/drawingml/2006/main">
              <a:rPr lang="en" sz="1600" b="1" i="0" u="none" strike="noStrike" cap="none" dirty="0" err="1">
                <a:solidFill>
                  <a:srgbClr val="FF0000"/>
                </a:solidFill>
                <a:latin typeface="+mj-lt"/>
                <a:ea typeface="Calibri"/>
                <a:cs typeface="Calibri"/>
                <a:sym typeface="Calibri"/>
              </a:rPr>
              <a:t>fini </a:t>
            </a:r>
            <a:r xmlns:a="http://schemas.openxmlformats.org/drawingml/2006/main">
              <a:rPr lang="en" sz="1600" b="1" i="0" u="none" strike="noStrike" cap="none" dirty="0">
                <a:solidFill>
                  <a:srgbClr val="FF0000"/>
                </a:solidFill>
                <a:latin typeface="+mj-lt"/>
                <a:ea typeface="Calibri"/>
                <a:cs typeface="Calibri"/>
                <a:sym typeface="Calibri"/>
              </a:rPr>
              <a:t>;</a:t>
            </a:r>
          </a:p>
          <a:p>
            <a:pPr lvl="2" algn="just"/>
            <a:endParaRPr lang="en-US" sz="1600" b="1" dirty="0">
              <a:solidFill>
                <a:srgbClr val="FF0000"/>
              </a:solidFill>
              <a:latin typeface="+mj-lt"/>
              <a:ea typeface="Calibri"/>
              <a:cs typeface="Calibri"/>
              <a:sym typeface="Calibri"/>
            </a:endParaRPr>
          </a:p>
          <a:p>
            <a:pPr lvl="2" algn="just"/>
            <a:endParaRPr lang="en-US" sz="1600" b="1" i="0" u="none" strike="noStrike" cap="none" dirty="0">
              <a:solidFill>
                <a:srgbClr val="FF0000"/>
              </a:solidFill>
              <a:latin typeface="+mj-lt"/>
              <a:ea typeface="Calibri"/>
              <a:cs typeface="Calibri"/>
              <a:sym typeface="Calibri"/>
            </a:endParaRPr>
          </a:p>
          <a:p>
            <a:pPr xmlns:a="http://schemas.openxmlformats.org/drawingml/2006/main" lvl="2" algn="just"/>
            <a:r xmlns:a="http://schemas.openxmlformats.org/drawingml/2006/main">
              <a:rPr lang="en" sz="1600" b="1" i="0" u="none" strike="noStrike" cap="none" dirty="0">
                <a:solidFill>
                  <a:srgbClr val="FF0000"/>
                </a:solidFill>
                <a:latin typeface="+mj-lt"/>
                <a:ea typeface="Calibri"/>
                <a:cs typeface="Calibri"/>
                <a:sym typeface="Calibri"/>
              </a:rPr>
              <a:t>SELECT @contractnum;</a:t>
            </a:r>
          </a:p>
          <a:p>
            <a:pPr marL="0" marR="0" lvl="0" indent="0" algn="just" rtl="0">
              <a:spcBef>
                <a:spcPts val="0"/>
              </a:spcBef>
              <a:spcAft>
                <a:spcPts val="0"/>
              </a:spcAft>
              <a:buNone/>
            </a:pPr>
            <a:endParaRPr lang="es-ES" sz="1600" i="0" u="none" strike="noStrike" cap="none" dirty="0">
              <a:solidFill>
                <a:schemeClr val="tx1"/>
              </a:solidFill>
              <a:latin typeface="+mj-lt"/>
              <a:ea typeface="Calibri"/>
              <a:cs typeface="Calibri"/>
              <a:sym typeface="Calibri"/>
            </a:endParaRPr>
          </a:p>
        </p:txBody>
      </p:sp>
      <p:sp>
        <p:nvSpPr>
          <p:cNvPr id="4" name="Rectangle 4">
            <a:extLst>
              <a:ext uri="{FF2B5EF4-FFF2-40B4-BE49-F238E27FC236}">
                <a16:creationId xmlns:a16="http://schemas.microsoft.com/office/drawing/2014/main" id="{2B46F1EA-0C60-4BE3-9C78-9D0FF927C9C9}"/>
              </a:ext>
            </a:extLst>
          </p:cNvPr>
          <p:cNvSpPr>
            <a:spLocks noChangeArrowheads="1"/>
          </p:cNvSpPr>
          <p:nvPr/>
        </p:nvSpPr>
        <p:spPr bwMode="auto">
          <a:xfrm>
            <a:off x="0" y="-138499"/>
            <a:ext cx="65" cy="276999"/>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3" name="Imagen 2">
            <a:extLst>
              <a:ext uri="{FF2B5EF4-FFF2-40B4-BE49-F238E27FC236}">
                <a16:creationId xmlns:a16="http://schemas.microsoft.com/office/drawing/2014/main" id="{BE3E7B19-DD24-454F-A570-85CC78B29EE6}"/>
              </a:ext>
            </a:extLst>
          </p:cNvPr>
          <p:cNvPicPr>
            <a:picLocks noChangeAspect="1"/>
          </p:cNvPicPr>
          <p:nvPr/>
        </p:nvPicPr>
        <p:blipFill>
          <a:blip r:embed="rId3"/>
          <a:stretch>
            <a:fillRect/>
          </a:stretch>
        </p:blipFill>
        <p:spPr>
          <a:xfrm>
            <a:off x="6631805" y="3332605"/>
            <a:ext cx="752475" cy="1209675"/>
          </a:xfrm>
          <a:prstGeom prst="rect">
            <a:avLst/>
          </a:prstGeom>
        </p:spPr>
      </p:pic>
      <p:pic>
        <p:nvPicPr>
          <p:cNvPr id="7" name="Imagen 6">
            <a:extLst>
              <a:ext uri="{FF2B5EF4-FFF2-40B4-BE49-F238E27FC236}">
                <a16:creationId xmlns:a16="http://schemas.microsoft.com/office/drawing/2014/main" id="{B683237F-0E6E-42E1-8B19-55E88CEE43BF}"/>
              </a:ext>
            </a:extLst>
          </p:cNvPr>
          <p:cNvPicPr>
            <a:picLocks noChangeAspect="1"/>
          </p:cNvPicPr>
          <p:nvPr/>
        </p:nvPicPr>
        <p:blipFill>
          <a:blip r:embed="rId4"/>
          <a:stretch>
            <a:fillRect/>
          </a:stretch>
        </p:blipFill>
        <p:spPr>
          <a:xfrm>
            <a:off x="6441304" y="4948450"/>
            <a:ext cx="1133475" cy="400050"/>
          </a:xfrm>
          <a:prstGeom prst="rect">
            <a:avLst/>
          </a:prstGeom>
        </p:spPr>
      </p:pic>
      <p:cxnSp>
        <p:nvCxnSpPr>
          <p:cNvPr id="9" name="Conector recto 8">
            <a:extLst>
              <a:ext uri="{FF2B5EF4-FFF2-40B4-BE49-F238E27FC236}">
                <a16:creationId xmlns:a16="http://schemas.microsoft.com/office/drawing/2014/main" id="{5EA6C6AB-E8D4-4072-A861-1380B176D33E}"/>
              </a:ext>
            </a:extLst>
          </p:cNvPr>
          <p:cNvCxnSpPr/>
          <p:nvPr/>
        </p:nvCxnSpPr>
        <p:spPr>
          <a:xfrm>
            <a:off x="936703" y="4845377"/>
            <a:ext cx="689147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413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t>2</a:t>
            </a:fld>
            <a:endParaRPr/>
          </a:p>
        </p:txBody>
      </p:sp>
      <p:sp>
        <p:nvSpPr>
          <p:cNvPr id="96" name="Google Shape;96;p14"/>
          <p:cNvSpPr txBox="1"/>
          <p:nvPr/>
        </p:nvSpPr>
        <p:spPr>
          <a:xfrm>
            <a:off x="1259632" y="2780928"/>
            <a:ext cx="6048672" cy="58477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MYSQL FUNCTIONS</a:t>
            </a:r>
            <a:endParaRPr xmlns:a="http://schemas.openxmlformats.org/drawingml/2006/ma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714375" y="614363"/>
            <a:ext cx="7786800" cy="2862300"/>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114300" algn="l" rtl="0">
              <a:spcBef>
                <a:spcPts val="0"/>
              </a:spcBef>
              <a:spcAft>
                <a:spcPts val="0"/>
              </a:spcAft>
              <a:buClr>
                <a:schemeClr val="dk1"/>
              </a:buClr>
              <a:buSzPts val="1800"/>
              <a:buFont typeface="Calibri"/>
              <a:buChar char="•"/>
            </a:pPr>
            <a:r xmlns:a="http://schemas.openxmlformats.org/drawingml/2006/main">
              <a:rPr lang="en" sz="1800" b="0" i="0" u="none" strike="noStrike" cap="none">
                <a:solidFill>
                  <a:schemeClr val="dk1"/>
                </a:solidFill>
                <a:latin typeface="Calibri"/>
                <a:ea typeface="Calibri"/>
                <a:cs typeface="Calibri"/>
                <a:sym typeface="Calibri"/>
              </a:rPr>
              <a:t>Date and time functions</a:t>
            </a:r>
            <a:endParaRPr xmlns:a="http://schemas.openxmlformats.org/drawingml/2006/main"/>
          </a:p>
          <a:p>
            <a:pPr xmlns:a="http://schemas.openxmlformats.org/drawingml/2006/main" marL="0" marR="0" lvl="0" indent="-114300" algn="l" rtl="0">
              <a:spcBef>
                <a:spcPts val="0"/>
              </a:spcBef>
              <a:spcAft>
                <a:spcPts val="0"/>
              </a:spcAft>
              <a:buClr>
                <a:schemeClr val="dk1"/>
              </a:buClr>
              <a:buSzPts val="1800"/>
              <a:buFont typeface="Calibri"/>
              <a:buChar char="•"/>
            </a:pPr>
            <a:r xmlns:a="http://schemas.openxmlformats.org/drawingml/2006/main">
              <a:rPr lang="en" sz="1800" b="0" i="0" u="none" strike="noStrike" cap="none">
                <a:solidFill>
                  <a:schemeClr val="dk1"/>
                </a:solidFill>
                <a:latin typeface="Calibri"/>
                <a:ea typeface="Calibri"/>
                <a:cs typeface="Calibri"/>
                <a:sym typeface="Calibri"/>
              </a:rPr>
              <a:t>Text </a:t>
            </a:r>
            <a:endParaRPr xmlns:a="http://schemas.openxmlformats.org/drawingml/2006/main"/>
            <a:r xmlns:a="http://schemas.openxmlformats.org/drawingml/2006/main">
              <a:rPr lang="en" sz="1800">
                <a:solidFill>
                  <a:schemeClr val="dk1"/>
                </a:solidFill>
                <a:latin typeface="Calibri"/>
                <a:ea typeface="Calibri"/>
                <a:cs typeface="Calibri"/>
                <a:sym typeface="Calibri"/>
              </a:rPr>
              <a:t>search </a:t>
            </a:r>
            <a:r xmlns:a="http://schemas.openxmlformats.org/drawingml/2006/main">
              <a:rPr lang="en" sz="1800" b="0" i="0" u="none" strike="noStrike" cap="none">
                <a:solidFill>
                  <a:schemeClr val="dk1"/>
                </a:solidFill>
                <a:latin typeface="Calibri"/>
                <a:ea typeface="Calibri"/>
                <a:cs typeface="Calibri"/>
                <a:sym typeface="Calibri"/>
              </a:rPr>
              <a:t>features</a:t>
            </a:r>
          </a:p>
          <a:p>
            <a:pPr xmlns:a="http://schemas.openxmlformats.org/drawingml/2006/main" marL="0" marR="0" lvl="0" indent="-114300" algn="l" rtl="0">
              <a:spcBef>
                <a:spcPts val="0"/>
              </a:spcBef>
              <a:spcAft>
                <a:spcPts val="0"/>
              </a:spcAft>
              <a:buClr>
                <a:schemeClr val="dk1"/>
              </a:buClr>
              <a:buSzPts val="1800"/>
              <a:buFont typeface="Calibri"/>
              <a:buChar char="•"/>
            </a:pPr>
            <a:r xmlns:a="http://schemas.openxmlformats.org/drawingml/2006/main">
              <a:rPr lang="en" sz="1800" b="0" i="0" u="none" strike="noStrike" cap="none">
                <a:solidFill>
                  <a:schemeClr val="dk1"/>
                </a:solidFill>
                <a:latin typeface="Calibri"/>
                <a:ea typeface="Calibri"/>
                <a:cs typeface="Calibri"/>
                <a:sym typeface="Calibri"/>
              </a:rPr>
              <a:t>Flow control functions</a:t>
            </a:r>
            <a:endParaRPr xmlns:a="http://schemas.openxmlformats.org/drawingml/2006/main"/>
          </a:p>
          <a:p>
            <a:pPr xmlns:a="http://schemas.openxmlformats.org/drawingml/2006/main" marL="0" marR="0" lvl="0" indent="-114300" algn="l" rtl="0">
              <a:spcBef>
                <a:spcPts val="0"/>
              </a:spcBef>
              <a:spcAft>
                <a:spcPts val="0"/>
              </a:spcAft>
              <a:buClr>
                <a:schemeClr val="dk1"/>
              </a:buClr>
              <a:buSzPts val="1800"/>
              <a:buFont typeface="Calibri"/>
              <a:buChar char="•"/>
            </a:pPr>
            <a:r xmlns:a="http://schemas.openxmlformats.org/drawingml/2006/main">
              <a:rPr lang="en" sz="1800" b="0" i="0" u="none" strike="noStrike" cap="none">
                <a:solidFill>
                  <a:schemeClr val="dk1"/>
                </a:solidFill>
                <a:latin typeface="Calibri"/>
                <a:ea typeface="Calibri"/>
                <a:cs typeface="Calibri"/>
                <a:sym typeface="Calibri"/>
              </a:rPr>
              <a:t>Conversion functions</a:t>
            </a:r>
            <a:endParaRPr xmlns:a="http://schemas.openxmlformats.org/drawingml/2006/main"/>
          </a:p>
          <a:p>
            <a:pPr xmlns:a="http://schemas.openxmlformats.org/drawingml/2006/main" marL="0" marR="0" lvl="0" indent="-114300" algn="l" rtl="0">
              <a:spcBef>
                <a:spcPts val="0"/>
              </a:spcBef>
              <a:spcAft>
                <a:spcPts val="0"/>
              </a:spcAft>
              <a:buClr>
                <a:schemeClr val="dk1"/>
              </a:buClr>
              <a:buSzPts val="1800"/>
              <a:buFont typeface="Calibri"/>
              <a:buChar char="•"/>
            </a:pPr>
            <a:r xmlns:a="http://schemas.openxmlformats.org/drawingml/2006/main">
              <a:rPr lang="en" sz="1800" b="0" i="0" u="none" strike="noStrike" cap="none">
                <a:solidFill>
                  <a:schemeClr val="dk1"/>
                </a:solidFill>
                <a:latin typeface="Calibri"/>
                <a:ea typeface="Calibri"/>
                <a:cs typeface="Calibri"/>
                <a:sym typeface="Calibri"/>
              </a:rPr>
              <a:t>Aggregation or grouping functions</a:t>
            </a:r>
            <a:endParaRPr xmlns:a="http://schemas.openxmlformats.org/drawingml/2006/main"/>
          </a:p>
          <a:p>
            <a:pPr xmlns:a="http://schemas.openxmlformats.org/drawingml/2006/main" marL="0" marR="0" lvl="0" indent="-114300" algn="l" rtl="0">
              <a:spcBef>
                <a:spcPts val="0"/>
              </a:spcBef>
              <a:spcAft>
                <a:spcPts val="0"/>
              </a:spcAft>
              <a:buClr>
                <a:schemeClr val="dk1"/>
              </a:buClr>
              <a:buSzPts val="1800"/>
              <a:buFont typeface="Calibri"/>
              <a:buChar char="•"/>
            </a:pPr>
            <a:r xmlns:a="http://schemas.openxmlformats.org/drawingml/2006/main">
              <a:rPr lang="en" sz="1800" b="0" i="0" u="none" strike="noStrike" cap="none">
                <a:solidFill>
                  <a:schemeClr val="dk1"/>
                </a:solidFill>
                <a:latin typeface="Calibri"/>
                <a:ea typeface="Calibri"/>
                <a:cs typeface="Calibri"/>
                <a:sym typeface="Calibri"/>
              </a:rPr>
              <a:t>Other functions</a:t>
            </a:r>
            <a:endParaRPr xmlns:a="http://schemas.openxmlformats.org/drawingml/2006/main"/>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02" name="Google Shape;102;p15"/>
          <p:cNvSpPr txBox="1"/>
          <p:nvPr/>
        </p:nvSpPr>
        <p:spPr>
          <a:xfrm>
            <a:off x="642938" y="542925"/>
            <a:ext cx="3071700" cy="369900"/>
          </a:xfrm>
          <a:prstGeom prst="rect">
            <a:avLst/>
          </a:prstGeom>
          <a:solidFill>
            <a:srgbClr val="ECE44A"/>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FF0000"/>
                </a:solidFill>
                <a:latin typeface="Calibri"/>
                <a:ea typeface="Calibri"/>
                <a:cs typeface="Calibri"/>
                <a:sym typeface="Calibri"/>
              </a:rPr>
              <a:t>Functions in MySQL 5.7</a:t>
            </a:r>
            <a:endParaRPr xmlns:a="http://schemas.openxmlformats.org/drawingml/2006/main"/>
          </a:p>
        </p:txBody>
      </p:sp>
      <p:sp>
        <p:nvSpPr>
          <p:cNvPr id="103" name="Google Shape;103;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900" b="0" i="0" u="none" strike="noStrike" cap="none">
                <a:solidFill>
                  <a:srgbClr val="898989"/>
                </a:solidFill>
                <a:latin typeface="Calibri"/>
                <a:ea typeface="Calibri"/>
                <a:cs typeface="Calibri"/>
                <a:sym typeface="Calibri"/>
              </a:rPr>
              <a:t>3</a:t>
            </a:fld>
            <a:endParaRPr sz="900" b="0" i="0" u="none" strike="noStrike" cap="none">
              <a:solidFill>
                <a:srgbClr val="89898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p:nvPr/>
        </p:nvSpPr>
        <p:spPr>
          <a:xfrm>
            <a:off x="714375" y="614363"/>
            <a:ext cx="7786800" cy="3970200"/>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Arial"/>
                <a:ea typeface="Arial"/>
                <a:cs typeface="Arial"/>
                <a:sym typeface="Arial"/>
              </a:rPr>
              <a:t>Adddate(date, INTERVAL N interval_type): </a:t>
            </a:r>
            <a:r xmlns:a="http://schemas.openxmlformats.org/drawingml/2006/main">
              <a:rPr lang="en" sz="1800" b="0" i="0" u="none" strike="noStrike" cap="none">
                <a:solidFill>
                  <a:schemeClr val="dk1"/>
                </a:solidFill>
                <a:latin typeface="Arial"/>
                <a:ea typeface="Arial"/>
                <a:cs typeface="Arial"/>
                <a:sym typeface="Arial"/>
              </a:rPr>
              <a:t>Returns the date incremented by N the indicated interval type.</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Arial"/>
                <a:ea typeface="Arial"/>
                <a:cs typeface="Arial"/>
                <a:sym typeface="Arial"/>
              </a:rPr>
              <a:t>The date range type can be DAY, WEEK, MONTH, QUARTER, YEAR</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rgbClr val="00206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2060"/>
                </a:solidFill>
                <a:latin typeface="Calibri"/>
                <a:ea typeface="Calibri"/>
                <a:cs typeface="Calibri"/>
                <a:sym typeface="Calibri"/>
              </a:rPr>
              <a:t>EXAMPLE: Assuming that all contract dates have the year 2007, modify them so that they have the year 2017.</a:t>
            </a:r>
            <a:endParaRPr xmlns:a="http://schemas.openxmlformats.org/drawingml/2006/main"/>
          </a:p>
          <a:p>
            <a:pPr marL="0" marR="0" lvl="0" indent="0" algn="l" rtl="0">
              <a:spcBef>
                <a:spcPts val="0"/>
              </a:spcBef>
              <a:spcAft>
                <a:spcPts val="0"/>
              </a:spcAft>
              <a:buNone/>
            </a:pPr>
            <a:endParaRPr sz="1800" b="1" i="0" u="none" strike="noStrike" cap="none">
              <a:solidFill>
                <a:srgbClr val="00206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FF0000"/>
                </a:solidFill>
                <a:latin typeface="Calibri"/>
                <a:ea typeface="Calibri"/>
                <a:cs typeface="Calibri"/>
                <a:sym typeface="Calibri"/>
              </a:rPr>
              <a:t>UPDATE contracts SET finicial=adddate(finicial,INTERVAL 10 YEAR), ffinal=adddate(ffinal,INTERVAL 10 YEAR);</a:t>
            </a:r>
            <a:endParaRPr xmlns:a="http://schemas.openxmlformats.org/drawingml/2006/main"/>
          </a:p>
        </p:txBody>
      </p:sp>
      <p:sp>
        <p:nvSpPr>
          <p:cNvPr id="109" name="Google Shape;109;p16"/>
          <p:cNvSpPr txBox="1"/>
          <p:nvPr/>
        </p:nvSpPr>
        <p:spPr>
          <a:xfrm>
            <a:off x="642938" y="542925"/>
            <a:ext cx="4361100" cy="369300"/>
          </a:xfrm>
          <a:prstGeom prst="rect">
            <a:avLst/>
          </a:prstGeom>
          <a:solidFill>
            <a:srgbClr val="ECE44A"/>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FF0000"/>
                </a:solidFill>
                <a:latin typeface="Calibri"/>
                <a:ea typeface="Calibri"/>
                <a:cs typeface="Calibri"/>
                <a:sym typeface="Calibri"/>
              </a:rPr>
              <a:t>Date and time functions in MySQL 5.7</a:t>
            </a:r>
            <a:endParaRPr xmlns:a="http://schemas.openxmlformats.org/drawingml/2006/main"/>
          </a:p>
        </p:txBody>
      </p:sp>
      <p:sp>
        <p:nvSpPr>
          <p:cNvPr id="110" name="Google Shape;110;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s-ES" sz="900" b="0" i="0" u="none" strike="noStrike" cap="none">
                <a:solidFill>
                  <a:srgbClr val="898989"/>
                </a:solidFill>
                <a:latin typeface="Calibri"/>
                <a:ea typeface="Calibri"/>
                <a:cs typeface="Calibri"/>
                <a:sym typeface="Calibri"/>
              </a:rPr>
              <a:t>4</a:t>
            </a:fld>
            <a:endParaRPr sz="900" b="0" i="0" u="none" strike="noStrike" cap="none">
              <a:solidFill>
                <a:srgbClr val="89898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p:nvPr/>
        </p:nvSpPr>
        <p:spPr>
          <a:xfrm>
            <a:off x="571500" y="614363"/>
            <a:ext cx="7786800" cy="4832400"/>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chemeClr val="dk1"/>
                </a:solidFill>
                <a:latin typeface="Calibri"/>
                <a:ea typeface="Calibri"/>
                <a:cs typeface="Calibri"/>
                <a:sym typeface="Calibri"/>
              </a:rPr>
              <a:t>DATE AND TIME FUNCTIONS</a:t>
            </a:r>
            <a:endParaRPr xmlns:a="http://schemas.openxmlformats.org/drawingml/2006/main"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rgbClr val="002060"/>
                </a:solidFill>
                <a:latin typeface="Calibri"/>
                <a:ea typeface="Calibri"/>
                <a:cs typeface="Calibri"/>
                <a:sym typeface="Calibri"/>
              </a:rPr>
              <a:t>EXAMPLE: Get the time that will be in 1 hour and 20 minutes and the time that was 3 hours and 15 minutes ago.</a:t>
            </a:r>
            <a:endParaRPr xmlns:a="http://schemas.openxmlformats.org/drawingml/2006/main"/>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rgbClr val="FF0000"/>
                </a:solidFill>
                <a:latin typeface="Calibri"/>
                <a:ea typeface="Calibri"/>
                <a:cs typeface="Calibri"/>
                <a:sym typeface="Calibri"/>
              </a:rPr>
              <a:t>SELECT addtime(curtime(),'1:20:0'), subtime(curtime(),'3:15:0');</a:t>
            </a:r>
            <a:endParaRPr xmlns:a="http://schemas.openxmlformats.org/drawingml/2006/main"/>
          </a:p>
          <a:p>
            <a:pPr marL="0" marR="0" lvl="0" indent="0" algn="l" rtl="0">
              <a:spcBef>
                <a:spcPts val="0"/>
              </a:spcBef>
              <a:spcAft>
                <a:spcPts val="0"/>
              </a:spcAft>
              <a:buNone/>
            </a:pPr>
            <a:endParaRPr sz="2000" b="1" i="0" u="none" strike="noStrike" cap="none">
              <a:solidFill>
                <a:srgbClr val="FF00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6" name="Google Shape;116;p17"/>
          <p:cNvSpPr txBox="1"/>
          <p:nvPr/>
        </p:nvSpPr>
        <p:spPr>
          <a:xfrm>
            <a:off x="500063" y="1614488"/>
            <a:ext cx="7786800" cy="1478100"/>
          </a:xfrm>
          <a:prstGeom prst="rect">
            <a:avLst/>
          </a:prstGeom>
          <a:solidFill>
            <a:schemeClr val="accent1"/>
          </a:solidFill>
          <a:ln w="1587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Addtime(time1, time2): </a:t>
            </a:r>
            <a:r xmlns:a="http://schemas.openxmlformats.org/drawingml/2006/main">
              <a:rPr lang="en" sz="1800" b="0" i="0" u="none" strike="noStrike" cap="none">
                <a:solidFill>
                  <a:schemeClr val="dk1"/>
                </a:solidFill>
                <a:latin typeface="Arial"/>
                <a:ea typeface="Arial"/>
                <a:cs typeface="Arial"/>
                <a:sym typeface="Arial"/>
              </a:rPr>
              <a:t>Returns the result of adding the two times.</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Subtime(time1, time2): </a:t>
            </a:r>
            <a:r xmlns:a="http://schemas.openxmlformats.org/drawingml/2006/main">
              <a:rPr lang="en" sz="1800" b="0" i="0" u="none" strike="noStrike" cap="none">
                <a:solidFill>
                  <a:schemeClr val="dk1"/>
                </a:solidFill>
                <a:latin typeface="Arial"/>
                <a:ea typeface="Arial"/>
                <a:cs typeface="Arial"/>
                <a:sym typeface="Arial"/>
              </a:rPr>
              <a:t>Returns the result </a:t>
            </a:r>
            <a:r xmlns:a="http://schemas.openxmlformats.org/drawingml/2006/main">
              <a:rPr lang="en" sz="1800">
                <a:solidFill>
                  <a:schemeClr val="dk1"/>
                </a:solidFill>
              </a:rPr>
              <a:t>of time1-time2.</a:t>
            </a:r>
            <a:endParaRPr xmlns:a="http://schemas.openxmlformats.org/drawingml/2006/main" sz="1800" b="0" i="0" u="none" strike="noStrike" cap="none">
              <a:solidFill>
                <a:schemeClr val="dk1"/>
              </a:solidFill>
              <a:latin typeface="Arial"/>
              <a:ea typeface="Arial"/>
              <a:cs typeface="Arial"/>
              <a:sym typeface="Arial"/>
            </a:endParaRPr>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Curtime(): </a:t>
            </a:r>
            <a:r xmlns:a="http://schemas.openxmlformats.org/drawingml/2006/main">
              <a:rPr lang="en" sz="1800" b="0" i="0" u="none" strike="noStrike" cap="none">
                <a:solidFill>
                  <a:schemeClr val="dk1"/>
                </a:solidFill>
                <a:latin typeface="Arial"/>
                <a:ea typeface="Arial"/>
                <a:cs typeface="Arial"/>
                <a:sym typeface="Arial"/>
              </a:rPr>
              <a:t>Returns the current time.</a:t>
            </a:r>
            <a:endParaRPr xmlns:a="http://schemas.openxmlformats.org/drawingml/2006/main" sz="1800" b="0" i="0" u="none" strike="noStrike" cap="none">
              <a:solidFill>
                <a:schemeClr val="dk1"/>
              </a:solidFill>
              <a:latin typeface="Arial"/>
              <a:ea typeface="Arial"/>
              <a:cs typeface="Arial"/>
              <a:sym typeface="Arial"/>
            </a:endParaRPr>
          </a:p>
        </p:txBody>
      </p:sp>
      <p:sp>
        <p:nvSpPr>
          <p:cNvPr id="117" name="Google Shape;117;p17"/>
          <p:cNvSpPr txBox="1"/>
          <p:nvPr/>
        </p:nvSpPr>
        <p:spPr>
          <a:xfrm>
            <a:off x="642938" y="542925"/>
            <a:ext cx="4361100" cy="369300"/>
          </a:xfrm>
          <a:prstGeom prst="rect">
            <a:avLst/>
          </a:prstGeom>
          <a:solidFill>
            <a:srgbClr val="ECE44A"/>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FF0000"/>
                </a:solidFill>
                <a:latin typeface="Calibri"/>
                <a:ea typeface="Calibri"/>
                <a:cs typeface="Calibri"/>
                <a:sym typeface="Calibri"/>
              </a:rPr>
              <a:t>Functions in MySQL 5.7</a:t>
            </a:r>
            <a:endParaRPr xmlns:a="http://schemas.openxmlformats.org/drawingml/2006/ma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p:nvPr/>
        </p:nvSpPr>
        <p:spPr>
          <a:xfrm>
            <a:off x="500063" y="685800"/>
            <a:ext cx="7786800" cy="5140200"/>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chemeClr val="dk1"/>
                </a:solidFill>
                <a:latin typeface="Calibri"/>
                <a:ea typeface="Calibri"/>
                <a:cs typeface="Calibri"/>
                <a:sym typeface="Calibri"/>
              </a:rPr>
              <a:t>DATE AND TIME FUNCTIONS</a:t>
            </a:r>
            <a:endParaRPr xmlns:a="http://schemas.openxmlformats.org/drawingml/2006/main"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rgbClr val="002060"/>
                </a:solidFill>
                <a:latin typeface="Calibri"/>
                <a:ea typeface="Calibri"/>
                <a:cs typeface="Calibri"/>
                <a:sym typeface="Calibri"/>
              </a:rPr>
              <a:t>EXAMPLE: Obtain the date that was two quarters ago and how many days have passed since that date.</a:t>
            </a:r>
            <a:endParaRPr xmlns:a="http://schemas.openxmlformats.org/drawingml/2006/main"/>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rgbClr val="FF0000"/>
                </a:solidFill>
                <a:latin typeface="Calibri"/>
                <a:ea typeface="Calibri"/>
                <a:cs typeface="Calibri"/>
                <a:sym typeface="Calibri"/>
              </a:rPr>
              <a:t>SELECT subdate(curdate(), INTERVAL 2 QUARTER), datediff( curdate(), subdate(curdate(), INTERVAL 2 QUARTER));</a:t>
            </a:r>
            <a:endParaRPr xmlns:a="http://schemas.openxmlformats.org/drawingml/2006/main"/>
          </a:p>
          <a:p>
            <a:pPr marL="0" marR="0" lvl="0" indent="0" algn="l" rtl="0">
              <a:spcBef>
                <a:spcPts val="0"/>
              </a:spcBef>
              <a:spcAft>
                <a:spcPts val="0"/>
              </a:spcAft>
              <a:buNone/>
            </a:pPr>
            <a:endParaRPr sz="2000" b="1" i="0" u="none" strike="noStrike" cap="none">
              <a:solidFill>
                <a:srgbClr val="FF00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3" name="Google Shape;123;p18"/>
          <p:cNvSpPr txBox="1"/>
          <p:nvPr/>
        </p:nvSpPr>
        <p:spPr>
          <a:xfrm>
            <a:off x="642938" y="542925"/>
            <a:ext cx="3071700" cy="399900"/>
          </a:xfrm>
          <a:prstGeom prst="rect">
            <a:avLst/>
          </a:prstGeom>
          <a:solidFill>
            <a:srgbClr val="ECE44A"/>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rgbClr val="FF0000"/>
                </a:solidFill>
                <a:latin typeface="Calibri"/>
                <a:ea typeface="Calibri"/>
                <a:cs typeface="Calibri"/>
                <a:sym typeface="Calibri"/>
              </a:rPr>
              <a:t>Functions in MySQL 5.7</a:t>
            </a:r>
            <a:endParaRPr xmlns:a="http://schemas.openxmlformats.org/drawingml/2006/main"/>
          </a:p>
        </p:txBody>
      </p:sp>
      <p:sp>
        <p:nvSpPr>
          <p:cNvPr id="124" name="Google Shape;124;p18"/>
          <p:cNvSpPr txBox="1"/>
          <p:nvPr/>
        </p:nvSpPr>
        <p:spPr>
          <a:xfrm>
            <a:off x="500063" y="1757363"/>
            <a:ext cx="7786800" cy="1478100"/>
          </a:xfrm>
          <a:prstGeom prst="rect">
            <a:avLst/>
          </a:prstGeom>
          <a:solidFill>
            <a:schemeClr val="accent1"/>
          </a:solidFill>
          <a:ln w="1587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datediff(date1, date2): </a:t>
            </a:r>
            <a:r xmlns:a="http://schemas.openxmlformats.org/drawingml/2006/main">
              <a:rPr lang="en" sz="1800" b="0" i="0" u="none" strike="noStrike" cap="none">
                <a:solidFill>
                  <a:schemeClr val="dk1"/>
                </a:solidFill>
                <a:latin typeface="Arial"/>
                <a:ea typeface="Arial"/>
                <a:cs typeface="Arial"/>
                <a:sym typeface="Arial"/>
              </a:rPr>
              <a:t>Returns the days between date2 and date1.</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Subdate(date, INTERVAL N period_type): </a:t>
            </a:r>
            <a:r xmlns:a="http://schemas.openxmlformats.org/drawingml/2006/main">
              <a:rPr lang="en" sz="1800" b="0" i="0" u="none" strike="noStrike" cap="none">
                <a:solidFill>
                  <a:schemeClr val="dk1"/>
                </a:solidFill>
                <a:latin typeface="Arial"/>
                <a:ea typeface="Arial"/>
                <a:cs typeface="Arial"/>
                <a:sym typeface="Arial"/>
              </a:rPr>
              <a:t>Returns the date resulting from subtracting the period type Ntimes from the date.</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Curdate(): </a:t>
            </a:r>
            <a:r xmlns:a="http://schemas.openxmlformats.org/drawingml/2006/main">
              <a:rPr lang="en" sz="1800" b="0" i="0" u="none" strike="noStrike" cap="none">
                <a:solidFill>
                  <a:schemeClr val="dk1"/>
                </a:solidFill>
                <a:latin typeface="Arial"/>
                <a:ea typeface="Arial"/>
                <a:cs typeface="Arial"/>
                <a:sym typeface="Arial"/>
              </a:rPr>
              <a:t>Returns the current date.</a:t>
            </a:r>
            <a:endParaRPr xmlns:a="http://schemas.openxmlformats.org/drawingml/2006/ma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p:nvPr/>
        </p:nvSpPr>
        <p:spPr>
          <a:xfrm>
            <a:off x="500063" y="685800"/>
            <a:ext cx="7786800" cy="3016200"/>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chemeClr val="dk1"/>
                </a:solidFill>
                <a:latin typeface="Calibri"/>
                <a:ea typeface="Calibri"/>
                <a:cs typeface="Calibri"/>
                <a:sym typeface="Calibri"/>
              </a:rPr>
              <a:t>DATE AND TIME FUNCTIONS</a:t>
            </a:r>
            <a:endParaRPr xmlns:a="http://schemas.openxmlformats.org/drawingml/2006/main"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A.D.D.</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a:p>
            <a:pPr marL="0" marR="0" lvl="0" indent="0" algn="l" rtl="0">
              <a:spcBef>
                <a:spcPts val="0"/>
              </a:spcBef>
              <a:spcAft>
                <a:spcPts val="0"/>
              </a:spcAft>
              <a:buNone/>
            </a:pPr>
            <a:endParaRPr sz="2000" b="1" i="0" u="none" strike="noStrike" cap="none">
              <a:solidFill>
                <a:srgbClr val="002060"/>
              </a:solidFill>
              <a:latin typeface="Calibri"/>
              <a:ea typeface="Calibri"/>
              <a:cs typeface="Calibri"/>
              <a:sym typeface="Calibri"/>
            </a:endParaRPr>
          </a:p>
        </p:txBody>
      </p:sp>
      <p:sp>
        <p:nvSpPr>
          <p:cNvPr id="130" name="Google Shape;130;p19"/>
          <p:cNvSpPr txBox="1"/>
          <p:nvPr/>
        </p:nvSpPr>
        <p:spPr>
          <a:xfrm>
            <a:off x="642938" y="542925"/>
            <a:ext cx="3071700" cy="399900"/>
          </a:xfrm>
          <a:prstGeom prst="rect">
            <a:avLst/>
          </a:prstGeom>
          <a:solidFill>
            <a:srgbClr val="ECE44A"/>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rgbClr val="FF0000"/>
                </a:solidFill>
                <a:latin typeface="Calibri"/>
                <a:ea typeface="Calibri"/>
                <a:cs typeface="Calibri"/>
                <a:sym typeface="Calibri"/>
              </a:rPr>
              <a:t>Functions in MySQL 5.7</a:t>
            </a:r>
            <a:endParaRPr xmlns:a="http://schemas.openxmlformats.org/drawingml/2006/main"/>
          </a:p>
        </p:txBody>
      </p:sp>
      <p:sp>
        <p:nvSpPr>
          <p:cNvPr id="131" name="Google Shape;131;p19"/>
          <p:cNvSpPr txBox="1"/>
          <p:nvPr/>
        </p:nvSpPr>
        <p:spPr>
          <a:xfrm>
            <a:off x="571500" y="1757363"/>
            <a:ext cx="7786800" cy="4246500"/>
          </a:xfrm>
          <a:prstGeom prst="rect">
            <a:avLst/>
          </a:prstGeom>
          <a:solidFill>
            <a:schemeClr val="accent1"/>
          </a:solidFill>
          <a:ln w="1587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date(datenow): </a:t>
            </a:r>
            <a:r xmlns:a="http://schemas.openxmlformats.org/drawingml/2006/main">
              <a:rPr lang="en" sz="1800" b="0" i="0" u="none" strike="noStrike" cap="none">
                <a:solidFill>
                  <a:schemeClr val="dk1"/>
                </a:solidFill>
                <a:latin typeface="Arial"/>
                <a:ea typeface="Arial"/>
                <a:cs typeface="Arial"/>
                <a:sym typeface="Arial"/>
              </a:rPr>
              <a:t>Returns the date of a DATETIME data.</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time(datenow): </a:t>
            </a:r>
            <a:r xmlns:a="http://schemas.openxmlformats.org/drawingml/2006/main">
              <a:rPr lang="en" sz="1800" b="0" i="0" u="none" strike="noStrike" cap="none">
                <a:solidFill>
                  <a:schemeClr val="dk1"/>
                </a:solidFill>
                <a:latin typeface="Arial"/>
                <a:ea typeface="Arial"/>
                <a:cs typeface="Arial"/>
                <a:sym typeface="Arial"/>
              </a:rPr>
              <a:t>Returns the TIME part of a DATETIME data.</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year(date) </a:t>
            </a:r>
            <a:r xmlns:a="http://schemas.openxmlformats.org/drawingml/2006/main">
              <a:rPr lang="en" sz="1800" b="0" i="0" u="none" strike="noStrike" cap="none">
                <a:solidFill>
                  <a:schemeClr val="dk1"/>
                </a:solidFill>
                <a:latin typeface="Arial"/>
                <a:ea typeface="Arial"/>
                <a:cs typeface="Arial"/>
                <a:sym typeface="Arial"/>
              </a:rPr>
              <a:t>: Returns the year of a date.</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quarter(date) </a:t>
            </a:r>
            <a:r xmlns:a="http://schemas.openxmlformats.org/drawingml/2006/main">
              <a:rPr lang="en" sz="1800" b="0" i="0" u="none" strike="noStrike" cap="none">
                <a:solidFill>
                  <a:schemeClr val="dk1"/>
                </a:solidFill>
                <a:latin typeface="Arial"/>
                <a:ea typeface="Arial"/>
                <a:cs typeface="Arial"/>
                <a:sym typeface="Arial"/>
              </a:rPr>
              <a:t>: Returns the quarter of a date.</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month(date) </a:t>
            </a:r>
            <a:r xmlns:a="http://schemas.openxmlformats.org/drawingml/2006/main">
              <a:rPr lang="en" sz="1800" b="0" i="0" u="none" strike="noStrike" cap="none">
                <a:solidFill>
                  <a:schemeClr val="dk1"/>
                </a:solidFill>
                <a:latin typeface="Arial"/>
                <a:ea typeface="Arial"/>
                <a:cs typeface="Arial"/>
                <a:sym typeface="Arial"/>
              </a:rPr>
              <a:t>: Returns the numerical month of a date.</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monthname(date) </a:t>
            </a:r>
            <a:r xmlns:a="http://schemas.openxmlformats.org/drawingml/2006/main">
              <a:rPr lang="en" sz="1800" b="0" i="0" u="none" strike="noStrike" cap="none">
                <a:solidFill>
                  <a:schemeClr val="dk1"/>
                </a:solidFill>
                <a:latin typeface="Arial"/>
                <a:ea typeface="Arial"/>
                <a:cs typeface="Arial"/>
                <a:sym typeface="Arial"/>
              </a:rPr>
              <a:t>: Returns the month name of a date.</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day(date) </a:t>
            </a:r>
            <a:r xmlns:a="http://schemas.openxmlformats.org/drawingml/2006/main">
              <a:rPr lang="en" sz="1800" b="0" i="0" u="none" strike="noStrike" cap="none">
                <a:solidFill>
                  <a:schemeClr val="dk1"/>
                </a:solidFill>
                <a:latin typeface="Arial"/>
                <a:ea typeface="Arial"/>
                <a:cs typeface="Arial"/>
                <a:sym typeface="Arial"/>
              </a:rPr>
              <a:t>: Returns the day of the month of a date.</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dayname(date) </a:t>
            </a:r>
            <a:r xmlns:a="http://schemas.openxmlformats.org/drawingml/2006/main">
              <a:rPr lang="en" sz="1800" b="0" i="0" u="none" strike="noStrike" cap="none">
                <a:solidFill>
                  <a:schemeClr val="dk1"/>
                </a:solidFill>
                <a:latin typeface="Arial"/>
                <a:ea typeface="Arial"/>
                <a:cs typeface="Arial"/>
                <a:sym typeface="Arial"/>
              </a:rPr>
              <a:t>: Returns the name of the day of the week of a date.</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dayofweek(date): </a:t>
            </a:r>
            <a:r xmlns:a="http://schemas.openxmlformats.org/drawingml/2006/main">
              <a:rPr lang="en" sz="1800" b="0" i="0" u="none" strike="noStrike" cap="none">
                <a:solidFill>
                  <a:schemeClr val="dk1"/>
                </a:solidFill>
                <a:latin typeface="Arial"/>
                <a:ea typeface="Arial"/>
                <a:cs typeface="Arial"/>
                <a:sym typeface="Arial"/>
              </a:rPr>
              <a:t>Returns the day of the week number of a date. Week starts on Sunday with number 1.</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dayofyear(date): </a:t>
            </a:r>
            <a:r xmlns:a="http://schemas.openxmlformats.org/drawingml/2006/main">
              <a:rPr lang="en" sz="1800" b="0" i="0" u="none" strike="noStrike" cap="none">
                <a:solidFill>
                  <a:schemeClr val="dk1"/>
                </a:solidFill>
                <a:latin typeface="Arial"/>
                <a:ea typeface="Arial"/>
                <a:cs typeface="Arial"/>
                <a:sym typeface="Arial"/>
              </a:rPr>
              <a:t>Returns the day number of the year of a date.</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weekofyear(date): </a:t>
            </a:r>
            <a:r xmlns:a="http://schemas.openxmlformats.org/drawingml/2006/main">
              <a:rPr lang="en" sz="1800" b="0" i="0" u="none" strike="noStrike" cap="none">
                <a:solidFill>
                  <a:schemeClr val="dk1"/>
                </a:solidFill>
                <a:latin typeface="Arial"/>
                <a:ea typeface="Arial"/>
                <a:cs typeface="Arial"/>
                <a:sym typeface="Arial"/>
              </a:rPr>
              <a:t>Returns the week number of the year of the given date. The weeks begin on Sunday and the first of the year is the first to begin on Sunday.</a:t>
            </a:r>
            <a:endParaRPr xmlns:a="http://schemas.openxmlformats.org/drawingml/2006/ma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p:nvPr/>
        </p:nvSpPr>
        <p:spPr>
          <a:xfrm>
            <a:off x="500063" y="685800"/>
            <a:ext cx="7786800" cy="5294400"/>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chemeClr val="dk1"/>
                </a:solidFill>
                <a:latin typeface="Calibri"/>
                <a:ea typeface="Calibri"/>
                <a:cs typeface="Calibri"/>
                <a:sym typeface="Calibri"/>
              </a:rPr>
              <a:t>DATE AND TIME FUNCTIONS</a:t>
            </a:r>
            <a:endParaRPr xmlns:a="http://schemas.openxmlformats.org/drawingml/2006/main"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1" u="none" strike="noStrike" cap="none">
                <a:solidFill>
                  <a:srgbClr val="002060"/>
                </a:solidFill>
                <a:latin typeface="Calibri"/>
                <a:ea typeface="Calibri"/>
                <a:cs typeface="Calibri"/>
                <a:sym typeface="Calibri"/>
              </a:rPr>
              <a:t>Example: Obtain the current time and how many minutes are left until the next hour exactly.</a:t>
            </a:r>
            <a:endParaRPr xmlns:a="http://schemas.openxmlformats.org/drawingml/2006/main"/>
          </a:p>
          <a:p>
            <a:pPr marL="0" marR="0" lvl="0" indent="0" algn="l" rtl="0">
              <a:spcBef>
                <a:spcPts val="0"/>
              </a:spcBef>
              <a:spcAft>
                <a:spcPts val="0"/>
              </a:spcAft>
              <a:buNone/>
            </a:pPr>
            <a:endParaRPr sz="20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rgbClr val="FF0000"/>
                </a:solidFill>
                <a:latin typeface="Calibri"/>
                <a:ea typeface="Calibri"/>
                <a:cs typeface="Calibri"/>
                <a:sym typeface="Calibri"/>
              </a:rPr>
              <a:t>SELECT curtime();</a:t>
            </a:r>
            <a:endParaRPr xmlns:a="http://schemas.openxmlformats.org/drawingml/2006/main"/>
          </a:p>
          <a:p>
            <a:pPr marL="0" marR="0" lvl="0" indent="0" algn="l" rtl="0">
              <a:spcBef>
                <a:spcPts val="0"/>
              </a:spcBef>
              <a:spcAft>
                <a:spcPts val="0"/>
              </a:spcAft>
              <a:buNone/>
            </a:pPr>
            <a:endParaRPr sz="2000" b="1" i="0" u="none" strike="noStrike" cap="none">
              <a:solidFill>
                <a:srgbClr val="FF000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rgbClr val="FF0000"/>
                </a:solidFill>
                <a:latin typeface="Calibri"/>
                <a:ea typeface="Calibri"/>
                <a:cs typeface="Calibri"/>
                <a:sym typeface="Calibri"/>
              </a:rPr>
              <a:t>SELECT 60-minute(curtime());</a:t>
            </a:r>
            <a:endParaRPr xmlns:a="http://schemas.openxmlformats.org/drawingml/2006/main"/>
          </a:p>
        </p:txBody>
      </p:sp>
      <p:sp>
        <p:nvSpPr>
          <p:cNvPr id="137" name="Google Shape;137;p20"/>
          <p:cNvSpPr txBox="1"/>
          <p:nvPr/>
        </p:nvSpPr>
        <p:spPr>
          <a:xfrm>
            <a:off x="642938" y="542925"/>
            <a:ext cx="3071700" cy="399900"/>
          </a:xfrm>
          <a:prstGeom prst="rect">
            <a:avLst/>
          </a:prstGeom>
          <a:solidFill>
            <a:srgbClr val="ECE44A"/>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rgbClr val="FF0000"/>
                </a:solidFill>
                <a:latin typeface="Calibri"/>
                <a:ea typeface="Calibri"/>
                <a:cs typeface="Calibri"/>
                <a:sym typeface="Calibri"/>
              </a:rPr>
              <a:t>Functions in MySQL 5.7</a:t>
            </a:r>
            <a:endParaRPr xmlns:a="http://schemas.openxmlformats.org/drawingml/2006/main"/>
          </a:p>
        </p:txBody>
      </p:sp>
      <p:sp>
        <p:nvSpPr>
          <p:cNvPr id="138" name="Google Shape;138;p20"/>
          <p:cNvSpPr txBox="1"/>
          <p:nvPr/>
        </p:nvSpPr>
        <p:spPr>
          <a:xfrm>
            <a:off x="428625" y="1685925"/>
            <a:ext cx="7786800" cy="2031900"/>
          </a:xfrm>
          <a:prstGeom prst="rect">
            <a:avLst/>
          </a:prstGeom>
          <a:solidFill>
            <a:schemeClr val="accent1"/>
          </a:solidFill>
          <a:ln w="1587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now(): </a:t>
            </a:r>
            <a:r xmlns:a="http://schemas.openxmlformats.org/drawingml/2006/main">
              <a:rPr lang="en" sz="1800" b="0" i="0" u="none" strike="noStrike" cap="none">
                <a:solidFill>
                  <a:schemeClr val="dk1"/>
                </a:solidFill>
                <a:latin typeface="Arial"/>
                <a:ea typeface="Arial"/>
                <a:cs typeface="Arial"/>
                <a:sym typeface="Arial"/>
              </a:rPr>
              <a:t>Returns the current date and time.</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hour(time): </a:t>
            </a:r>
            <a:r xmlns:a="http://schemas.openxmlformats.org/drawingml/2006/main">
              <a:rPr lang="en" sz="1800" b="0" i="0" u="none" strike="noStrike" cap="none">
                <a:solidFill>
                  <a:schemeClr val="dk1"/>
                </a:solidFill>
                <a:latin typeface="Arial"/>
                <a:ea typeface="Arial"/>
                <a:cs typeface="Arial"/>
                <a:sym typeface="Arial"/>
              </a:rPr>
              <a:t>Returns the hour part of time.</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minute(time) </a:t>
            </a:r>
            <a:r xmlns:a="http://schemas.openxmlformats.org/drawingml/2006/main">
              <a:rPr lang="en" sz="1800" b="0" i="0" u="none" strike="noStrike" cap="none">
                <a:solidFill>
                  <a:schemeClr val="dk1"/>
                </a:solidFill>
                <a:latin typeface="Arial"/>
                <a:ea typeface="Arial"/>
                <a:cs typeface="Arial"/>
                <a:sym typeface="Arial"/>
              </a:rPr>
              <a:t>: Returns the minutes part of time.</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second(time) </a:t>
            </a:r>
            <a:r xmlns:a="http://schemas.openxmlformats.org/drawingml/2006/main">
              <a:rPr lang="en" sz="1800" b="0" i="0" u="none" strike="noStrike" cap="none">
                <a:solidFill>
                  <a:schemeClr val="dk1"/>
                </a:solidFill>
                <a:latin typeface="Arial"/>
                <a:ea typeface="Arial"/>
                <a:cs typeface="Arial"/>
                <a:sym typeface="Arial"/>
              </a:rPr>
              <a:t>: Returns the seconds part of time.</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sec_to_time(seconds): </a:t>
            </a:r>
            <a:r xmlns:a="http://schemas.openxmlformats.org/drawingml/2006/main">
              <a:rPr lang="en" sz="1800" b="0" i="0" u="none" strike="noStrike" cap="none">
                <a:solidFill>
                  <a:schemeClr val="dk1"/>
                </a:solidFill>
                <a:latin typeface="Arial"/>
                <a:ea typeface="Arial"/>
                <a:cs typeface="Arial"/>
                <a:sym typeface="Arial"/>
              </a:rPr>
              <a:t>Converts the seconds passed to TIME data</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time_to_sec(time): </a:t>
            </a:r>
            <a:r xmlns:a="http://schemas.openxmlformats.org/drawingml/2006/main">
              <a:rPr lang="en" sz="1800" b="0" i="0" u="none" strike="noStrike" cap="none">
                <a:solidFill>
                  <a:schemeClr val="dk1"/>
                </a:solidFill>
                <a:latin typeface="Arial"/>
                <a:ea typeface="Arial"/>
                <a:cs typeface="Arial"/>
                <a:sym typeface="Arial"/>
              </a:rPr>
              <a:t>Opposite of the previous one</a:t>
            </a:r>
            <a:endParaRPr xmlns:a="http://schemas.openxmlformats.org/drawingml/2006/main"/>
          </a:p>
          <a:p>
            <a:pPr marL="0" marR="0" lvl="0" indent="0" algn="l" rtl="0">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p:nvPr/>
        </p:nvSpPr>
        <p:spPr>
          <a:xfrm>
            <a:off x="430230" y="426114"/>
            <a:ext cx="7786687" cy="6217087"/>
          </a:xfrm>
          <a:prstGeom prst="rect">
            <a:avLst/>
          </a:prstGeom>
          <a:solidFill>
            <a:srgbClr val="D8E2F3"/>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chemeClr val="dk1"/>
                </a:solidFill>
                <a:latin typeface="Calibri"/>
                <a:ea typeface="Calibri"/>
                <a:cs typeface="Calibri"/>
                <a:sym typeface="Calibri"/>
              </a:rPr>
              <a:t>CONVERSION FUNCTIONS</a:t>
            </a:r>
            <a:endParaRPr xmlns:a="http://schemas.openxmlformats.org/drawingml/2006/main"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1" u="none" strike="noStrike" cap="none">
                <a:solidFill>
                  <a:srgbClr val="002060"/>
                </a:solidFill>
                <a:latin typeface="Calibri"/>
                <a:ea typeface="Calibri"/>
                <a:cs typeface="Calibri"/>
                <a:sym typeface="Calibri"/>
              </a:rPr>
              <a:t>If we run the following to get the clients whose name is saved as SANDRA, we get a client Sandra.</a:t>
            </a:r>
            <a:endParaRPr xmlns:a="http://schemas.openxmlformats.org/drawingml/2006/main"/>
          </a:p>
          <a:p>
            <a:pPr marL="0" marR="0" lvl="0" indent="0" algn="l" rtl="0">
              <a:spcBef>
                <a:spcPts val="0"/>
              </a:spcBef>
              <a:spcAft>
                <a:spcPts val="0"/>
              </a:spcAft>
              <a:buNone/>
            </a:pPr>
            <a:endParaRPr sz="2000" b="1" i="1" u="none" strike="noStrike" cap="none">
              <a:solidFill>
                <a:srgbClr val="00206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1" u="none" strike="noStrike" cap="none">
                <a:solidFill>
                  <a:srgbClr val="FF0000"/>
                </a:solidFill>
                <a:latin typeface="Calibri"/>
                <a:ea typeface="Calibri"/>
                <a:cs typeface="Calibri"/>
                <a:sym typeface="Calibri"/>
              </a:rPr>
              <a:t>SELECT * FROM clients WHERE name='SANDRA';</a:t>
            </a:r>
            <a:endParaRPr xmlns:a="http://schemas.openxmlformats.org/drawingml/2006/main" sz="2000" b="1" i="1" u="none" strike="noStrike" cap="none">
              <a:solidFill>
                <a:srgbClr val="FF0000"/>
              </a:solidFill>
              <a:latin typeface="Calibri"/>
              <a:ea typeface="Calibri"/>
              <a:cs typeface="Calibri"/>
              <a:sym typeface="Calibri"/>
            </a:endParaRPr>
          </a:p>
          <a:p>
            <a:pPr marL="0" marR="0" lvl="0" indent="0" algn="l" rtl="0">
              <a:spcBef>
                <a:spcPts val="0"/>
              </a:spcBef>
              <a:spcAft>
                <a:spcPts val="0"/>
              </a:spcAft>
              <a:buNone/>
            </a:pPr>
            <a:endParaRPr sz="2000" b="1" i="1" u="none" strike="noStrike" cap="none">
              <a:solidFill>
                <a:srgbClr val="00206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1" u="none" strike="noStrike" cap="none">
                <a:solidFill>
                  <a:srgbClr val="002060"/>
                </a:solidFill>
                <a:latin typeface="Calibri"/>
                <a:ea typeface="Calibri"/>
                <a:cs typeface="Calibri"/>
                <a:sym typeface="Calibri"/>
              </a:rPr>
              <a:t>However, if we execute the following, we do not get any results because there is no name that is exactly SANDRA.</a:t>
            </a:r>
            <a:endParaRPr xmlns:a="http://schemas.openxmlformats.org/drawingml/2006/main"/>
          </a:p>
          <a:p>
            <a:pPr marL="0" marR="0" lvl="0" indent="0" algn="l" rtl="0">
              <a:spcBef>
                <a:spcPts val="0"/>
              </a:spcBef>
              <a:spcAft>
                <a:spcPts val="0"/>
              </a:spcAft>
              <a:buNone/>
            </a:pPr>
            <a:endParaRPr sz="2000" b="1" i="1" u="none" strike="noStrike" cap="none">
              <a:solidFill>
                <a:srgbClr val="00206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2000" b="1" i="1" u="none" strike="noStrike" cap="none">
                <a:solidFill>
                  <a:srgbClr val="FF0000"/>
                </a:solidFill>
                <a:latin typeface="Calibri"/>
                <a:ea typeface="Calibri"/>
                <a:cs typeface="Calibri"/>
                <a:sym typeface="Calibri"/>
              </a:rPr>
              <a:t>SELECT * FROM clients WHERE BINARY name='SANDRA';</a:t>
            </a:r>
            <a:endParaRPr xmlns:a="http://schemas.openxmlformats.org/drawingml/2006/main" sz="2000" b="1" i="1" u="none" strike="noStrike" cap="none">
              <a:solidFill>
                <a:srgbClr val="FF0000"/>
              </a:solidFill>
              <a:latin typeface="Calibri"/>
              <a:ea typeface="Calibri"/>
              <a:cs typeface="Calibri"/>
              <a:sym typeface="Calibri"/>
            </a:endParaRPr>
          </a:p>
        </p:txBody>
      </p:sp>
      <p:sp>
        <p:nvSpPr>
          <p:cNvPr id="144" name="Google Shape;144;p21"/>
          <p:cNvSpPr txBox="1"/>
          <p:nvPr/>
        </p:nvSpPr>
        <p:spPr>
          <a:xfrm>
            <a:off x="500063" y="426114"/>
            <a:ext cx="3071812" cy="400050"/>
          </a:xfrm>
          <a:prstGeom prst="rect">
            <a:avLst/>
          </a:prstGeom>
          <a:solidFill>
            <a:srgbClr val="ECE44A"/>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2000" b="1" i="0" u="none" strike="noStrike" cap="none">
                <a:solidFill>
                  <a:srgbClr val="FF0000"/>
                </a:solidFill>
                <a:latin typeface="Calibri"/>
                <a:ea typeface="Calibri"/>
                <a:cs typeface="Calibri"/>
                <a:sym typeface="Calibri"/>
              </a:rPr>
              <a:t>Functions in MySQL 5.7</a:t>
            </a:r>
            <a:endParaRPr xmlns:a="http://schemas.openxmlformats.org/drawingml/2006/main"/>
          </a:p>
        </p:txBody>
      </p:sp>
      <p:sp>
        <p:nvSpPr>
          <p:cNvPr id="145" name="Google Shape;145;p21"/>
          <p:cNvSpPr txBox="1"/>
          <p:nvPr/>
        </p:nvSpPr>
        <p:spPr>
          <a:xfrm>
            <a:off x="426463" y="1445906"/>
            <a:ext cx="7786688" cy="2031325"/>
          </a:xfrm>
          <a:prstGeom prst="rect">
            <a:avLst/>
          </a:prstGeom>
          <a:solidFill>
            <a:schemeClr val="accent1"/>
          </a:solidFill>
          <a:ln w="1587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convert(value, type): </a:t>
            </a:r>
            <a:r xmlns:a="http://schemas.openxmlformats.org/drawingml/2006/main">
              <a:rPr lang="en" sz="1800" b="0" i="0" u="none" strike="noStrike" cap="none">
                <a:solidFill>
                  <a:schemeClr val="dk1"/>
                </a:solidFill>
                <a:latin typeface="Arial"/>
                <a:ea typeface="Arial"/>
                <a:cs typeface="Arial"/>
                <a:sym typeface="Arial"/>
              </a:rPr>
              <a:t>Converts the value to the data type indicated in type.</a:t>
            </a:r>
            <a:endParaRPr xmlns:a="http://schemas.openxmlformats.org/drawingml/2006/main"/>
          </a:p>
          <a:p>
            <a:pPr xmlns:a="http://schemas.openxmlformats.org/drawingml/2006/main" marL="0" marR="0" lvl="0" indent="0" algn="l" rtl="0">
              <a:spcBef>
                <a:spcPts val="0"/>
              </a:spcBef>
              <a:spcAft>
                <a:spcPts val="0"/>
              </a:spcAft>
              <a:buClr>
                <a:schemeClr val="dk1"/>
              </a:buClr>
              <a:buSzPts val="1800"/>
              <a:buFont typeface="Arial"/>
              <a:buNone/>
            </a:pPr>
            <a:r xmlns:a="http://schemas.openxmlformats.org/drawingml/2006/main">
              <a:rPr lang="en" sz="1800" b="1" i="0" u="none" strike="noStrike" cap="none">
                <a:solidFill>
                  <a:schemeClr val="dk1"/>
                </a:solidFill>
                <a:latin typeface="Arial"/>
                <a:ea typeface="Arial"/>
                <a:cs typeface="Arial"/>
                <a:sym typeface="Arial"/>
              </a:rPr>
              <a:t>BINARY value: </a:t>
            </a:r>
            <a:r xmlns:a="http://schemas.openxmlformats.org/drawingml/2006/main">
              <a:rPr lang="en" sz="1800" b="0" i="0" u="none" strike="noStrike" cap="none">
                <a:solidFill>
                  <a:schemeClr val="dk1"/>
                </a:solidFill>
                <a:latin typeface="Arial"/>
                <a:ea typeface="Arial"/>
                <a:cs typeface="Arial"/>
                <a:sym typeface="Arial"/>
              </a:rPr>
              <a:t>Actually BINARY is not a MySQL function but a special MySQL operator. Causes value to be interpreted according to its internal encoding. Its main application is to compare two strings of characters, differentiating between uppercase and lowercase, between words with accents and without accents, etc.</a:t>
            </a:r>
            <a:endParaRPr xmlns:a="http://schemas.openxmlformats.org/drawingml/2006/main"/>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1786</Words>
  <Application>Microsoft Office PowerPoint</Application>
  <PresentationFormat>Presentación en pantalla (4:3)</PresentationFormat>
  <Paragraphs>289</Paragraphs>
  <Slides>18</Slides>
  <Notes>18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Pérez Q</dc:creator>
  <cp:lastModifiedBy>Pedro Pérez Quesada</cp:lastModifiedBy>
  <cp:revision>14</cp:revision>
  <dcterms:modified xsi:type="dcterms:W3CDTF">2021-03-08T20:18:17Z</dcterms:modified>
</cp:coreProperties>
</file>