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0" d="100"/>
          <a:sy n="110" d="100"/>
        </p:scale>
        <p:origin x="-1644" y="-18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13297673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31722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125224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689660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9" name="Google Shape;10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494095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0" name="Google Shape;12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961032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1" name="Google Shape;13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423746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2" name="Google Shape;14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137033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3" name="Google Shape;15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462169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4" name="Google Shape;16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443007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2" name="Google Shape;22;p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4" name="Google Shape;34;p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7" name="Google Shape;47;p7"/>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9" name="Google Shape;49;p7"/>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1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375"/>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4pPr>
            <a:lvl5pPr marL="2286000" marR="0" lvl="4"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468313" y="333375"/>
            <a:ext cx="8286750" cy="5354638"/>
          </a:xfrm>
          <a:prstGeom prst="rect">
            <a:avLst/>
          </a:prstGeom>
          <a:solidFill>
            <a:srgbClr val="FFD966"/>
          </a:solid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r>
              <a:rPr lang="es-ES" sz="3200" b="0" i="0" u="none" strike="noStrike" cap="none">
                <a:solidFill>
                  <a:schemeClr val="dk1"/>
                </a:solidFill>
                <a:latin typeface="Calibri"/>
                <a:ea typeface="Calibri"/>
                <a:cs typeface="Calibri"/>
                <a:sym typeface="Calibri"/>
              </a:rPr>
              <a:t>Unidad 5</a:t>
            </a:r>
            <a:r>
              <a:rPr lang="es-ES" sz="4400" b="0" i="0" u="none" strike="noStrike" cap="none">
                <a:solidFill>
                  <a:schemeClr val="dk1"/>
                </a:solidFill>
                <a:latin typeface="Calibri"/>
                <a:ea typeface="Calibri"/>
                <a:cs typeface="Calibri"/>
                <a:sym typeface="Calibri"/>
              </a:rPr>
              <a:t>:</a:t>
            </a:r>
            <a:endParaRPr/>
          </a:p>
          <a:p>
            <a:pPr marL="0" marR="0" lvl="0" indent="0" algn="ctr" rtl="0">
              <a:spcBef>
                <a:spcPts val="0"/>
              </a:spcBef>
              <a:spcAft>
                <a:spcPts val="0"/>
              </a:spcAft>
              <a:buNone/>
            </a:pPr>
            <a:r>
              <a:rPr lang="es-ES" sz="3200" b="1" i="0" u="none" strike="noStrike" cap="none">
                <a:solidFill>
                  <a:schemeClr val="dk1"/>
                </a:solidFill>
                <a:latin typeface="Calibri"/>
                <a:ea typeface="Calibri"/>
                <a:cs typeface="Calibri"/>
                <a:sym typeface="Calibri"/>
              </a:rPr>
              <a:t>Realización de consultas</a:t>
            </a:r>
            <a:endParaRPr/>
          </a:p>
          <a:p>
            <a:pPr marL="0" marR="0" lvl="0" indent="0" algn="ctr" rtl="0">
              <a:spcBef>
                <a:spcPts val="0"/>
              </a:spcBef>
              <a:spcAft>
                <a:spcPts val="0"/>
              </a:spcAft>
              <a:buNone/>
            </a:pPr>
            <a:r>
              <a:rPr lang="es-ES" sz="3200" b="1" i="0" u="none" strike="noStrike" cap="none">
                <a:solidFill>
                  <a:schemeClr val="dk1"/>
                </a:solidFill>
                <a:latin typeface="Calibri"/>
                <a:ea typeface="Calibri"/>
                <a:cs typeface="Calibri"/>
                <a:sym typeface="Calibri"/>
              </a:rPr>
              <a:t>Sesión 3</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89" name="Google Shape;89;p13"/>
          <p:cNvSpPr/>
          <p:nvPr/>
        </p:nvSpPr>
        <p:spPr>
          <a:xfrm>
            <a:off x="611188" y="839788"/>
            <a:ext cx="8001000" cy="2428875"/>
          </a:xfrm>
          <a:prstGeom prst="roundRect">
            <a:avLst>
              <a:gd name="adj" fmla="val 16667"/>
            </a:avLst>
          </a:prstGeom>
          <a:solidFill>
            <a:srgbClr val="2F549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ES" sz="3600" b="1" i="0" u="none" strike="noStrike" cap="none">
                <a:solidFill>
                  <a:schemeClr val="dk1"/>
                </a:solidFill>
                <a:latin typeface="Calibri"/>
                <a:ea typeface="Calibri"/>
                <a:cs typeface="Calibri"/>
                <a:sym typeface="Calibri"/>
              </a:rPr>
              <a:t>Bases de Datos</a:t>
            </a:r>
            <a:endParaRPr sz="3200" b="1" i="0" u="none" strike="noStrike" cap="none">
              <a:solidFill>
                <a:schemeClr val="dk1"/>
              </a:solidFill>
              <a:latin typeface="Calibri"/>
              <a:ea typeface="Calibri"/>
              <a:cs typeface="Calibri"/>
              <a:sym typeface="Calibri"/>
            </a:endParaRPr>
          </a:p>
        </p:txBody>
      </p:sp>
      <p:sp>
        <p:nvSpPr>
          <p:cNvPr id="90" name="Google Shape;90;p1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1</a:t>
            </a:fld>
            <a:endParaRPr sz="2800" b="0" i="0" u="none" strike="noStrike" cap="none">
              <a:solidFill>
                <a:srgbClr val="898989"/>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2</a:t>
            </a:fld>
            <a:endParaRPr/>
          </a:p>
        </p:txBody>
      </p:sp>
      <p:sp>
        <p:nvSpPr>
          <p:cNvPr id="96" name="Google Shape;96;p14"/>
          <p:cNvSpPr txBox="1"/>
          <p:nvPr/>
        </p:nvSpPr>
        <p:spPr>
          <a:xfrm>
            <a:off x="1331640" y="1700808"/>
            <a:ext cx="6048672" cy="304698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ES" sz="3200" b="1" i="0" u="none" strike="noStrike" cap="none">
                <a:solidFill>
                  <a:schemeClr val="dk1"/>
                </a:solidFill>
                <a:latin typeface="Calibri"/>
                <a:ea typeface="Calibri"/>
                <a:cs typeface="Calibri"/>
                <a:sym typeface="Calibri"/>
              </a:rPr>
              <a:t>Combinación de tablas</a:t>
            </a:r>
            <a:endParaRPr/>
          </a:p>
          <a:p>
            <a:pPr marL="0" marR="0" lvl="0" indent="0" algn="ctr" rtl="0">
              <a:spcBef>
                <a:spcPts val="0"/>
              </a:spcBef>
              <a:spcAft>
                <a:spcPts val="0"/>
              </a:spcAft>
              <a:buNone/>
            </a:pPr>
            <a:endParaRPr sz="3200" b="1"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endParaRPr sz="3200" b="1"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r>
              <a:rPr lang="es-ES" sz="3200" b="1" i="0" u="none" strike="noStrike" cap="none">
                <a:solidFill>
                  <a:schemeClr val="dk1"/>
                </a:solidFill>
                <a:latin typeface="Calibri"/>
                <a:ea typeface="Calibri"/>
                <a:cs typeface="Calibri"/>
                <a:sym typeface="Calibri"/>
              </a:rPr>
              <a:t>Las reuniones externas.</a:t>
            </a:r>
            <a:endParaRPr/>
          </a:p>
          <a:p>
            <a:pPr marL="0" marR="0" lvl="0" indent="0" algn="ctr" rtl="0">
              <a:spcBef>
                <a:spcPts val="0"/>
              </a:spcBef>
              <a:spcAft>
                <a:spcPts val="0"/>
              </a:spcAft>
              <a:buNone/>
            </a:pPr>
            <a:r>
              <a:rPr lang="es-ES" sz="3200" b="1" i="0" u="none" strike="noStrike" cap="none">
                <a:solidFill>
                  <a:schemeClr val="dk1"/>
                </a:solidFill>
                <a:latin typeface="Calibri"/>
                <a:ea typeface="Calibri"/>
                <a:cs typeface="Calibri"/>
                <a:sym typeface="Calibri"/>
              </a:rPr>
              <a:t>LEFT JOIN </a:t>
            </a:r>
            <a:endParaRPr/>
          </a:p>
          <a:p>
            <a:pPr marL="0" marR="0" lvl="0" indent="0" algn="ctr" rtl="0">
              <a:spcBef>
                <a:spcPts val="0"/>
              </a:spcBef>
              <a:spcAft>
                <a:spcPts val="0"/>
              </a:spcAft>
              <a:buNone/>
            </a:pPr>
            <a:r>
              <a:rPr lang="es-ES" sz="3200" b="1" i="0" u="none" strike="noStrike" cap="none">
                <a:solidFill>
                  <a:schemeClr val="dk1"/>
                </a:solidFill>
                <a:latin typeface="Calibri"/>
                <a:ea typeface="Calibri"/>
                <a:cs typeface="Calibri"/>
                <a:sym typeface="Calibri"/>
              </a:rPr>
              <a:t>RIGHT JOIN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Reunión externa por la izquierda. LEFT JOIN</a:t>
            </a:r>
            <a:endParaRPr/>
          </a:p>
        </p:txBody>
      </p:sp>
      <p:sp>
        <p:nvSpPr>
          <p:cNvPr id="102" name="Google Shape;102;p15"/>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3" name="Google Shape;103;p1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3</a:t>
            </a:fld>
            <a:endParaRPr sz="2800" b="0" i="0" u="none" strike="noStrike" cap="none">
              <a:solidFill>
                <a:srgbClr val="898989"/>
              </a:solidFill>
              <a:latin typeface="Calibri"/>
              <a:ea typeface="Calibri"/>
              <a:cs typeface="Calibri"/>
              <a:sym typeface="Calibri"/>
            </a:endParaRPr>
          </a:p>
        </p:txBody>
      </p:sp>
      <p:sp>
        <p:nvSpPr>
          <p:cNvPr id="104" name="Google Shape;104;p15"/>
          <p:cNvSpPr txBox="1"/>
          <p:nvPr/>
        </p:nvSpPr>
        <p:spPr>
          <a:xfrm>
            <a:off x="460375" y="879125"/>
            <a:ext cx="7991475" cy="42165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600" b="0" i="0" u="none" strike="noStrike" cap="none" dirty="0">
                <a:solidFill>
                  <a:schemeClr val="dk1"/>
                </a:solidFill>
                <a:latin typeface="Calibri"/>
                <a:ea typeface="Calibri"/>
                <a:cs typeface="Calibri"/>
                <a:sym typeface="Calibri"/>
              </a:rPr>
              <a:t>Permite emparejar filas de dos tablas a través de una relación entre una columna de una tabla y otra columna de otra tabla. Hasta aquí todo igual que INNER JOIN.</a:t>
            </a: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600" b="0" i="0" u="none" strike="noStrike" cap="none" dirty="0">
                <a:solidFill>
                  <a:schemeClr val="dk1"/>
                </a:solidFill>
                <a:latin typeface="Calibri"/>
                <a:ea typeface="Calibri"/>
                <a:cs typeface="Calibri"/>
                <a:sym typeface="Calibri"/>
              </a:rPr>
              <a:t>Además añade combinaciones de filas de la tabla de la izquierda con columnas vacías de la tabla de la derecha o a valores nulos para aquellas filas de la tabla de la izquierda que no tienen correspondencia con filas de la tabla de la derecha.</a:t>
            </a:r>
            <a:endParaRPr dirty="0"/>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600" b="0" i="0" u="none" strike="noStrike" cap="none" dirty="0">
                <a:solidFill>
                  <a:schemeClr val="dk1"/>
                </a:solidFill>
                <a:latin typeface="Calibri"/>
                <a:ea typeface="Calibri"/>
                <a:cs typeface="Calibri"/>
                <a:sym typeface="Calibri"/>
              </a:rPr>
              <a:t>Por ejemplo, si se hace un </a:t>
            </a:r>
            <a:r>
              <a:rPr lang="es-ES" sz="1600" b="1" i="0" u="none" strike="noStrike" cap="none" dirty="0">
                <a:solidFill>
                  <a:schemeClr val="dk1"/>
                </a:solidFill>
                <a:latin typeface="Calibri"/>
                <a:ea typeface="Calibri"/>
                <a:cs typeface="Calibri"/>
                <a:sym typeface="Calibri"/>
              </a:rPr>
              <a:t>AUTOMOVILES LEFT JOIN CONTRATOS ON </a:t>
            </a:r>
            <a:r>
              <a:rPr lang="es-ES" sz="1600" b="1" i="0" u="none" strike="noStrike" cap="none" dirty="0" err="1">
                <a:solidFill>
                  <a:schemeClr val="dk1"/>
                </a:solidFill>
                <a:latin typeface="Calibri"/>
                <a:ea typeface="Calibri"/>
                <a:cs typeface="Calibri"/>
                <a:sym typeface="Calibri"/>
              </a:rPr>
              <a:t>automoviles.matricula</a:t>
            </a:r>
            <a:r>
              <a:rPr lang="es-ES" sz="1600" b="1" i="0" u="none" strike="noStrike" cap="none" dirty="0">
                <a:solidFill>
                  <a:schemeClr val="dk1"/>
                </a:solidFill>
                <a:latin typeface="Calibri"/>
                <a:ea typeface="Calibri"/>
                <a:cs typeface="Calibri"/>
                <a:sym typeface="Calibri"/>
              </a:rPr>
              <a:t> = </a:t>
            </a:r>
            <a:r>
              <a:rPr lang="es-ES" sz="1600" b="1" i="0" u="none" strike="noStrike" cap="none" dirty="0" err="1">
                <a:solidFill>
                  <a:schemeClr val="dk1"/>
                </a:solidFill>
                <a:latin typeface="Calibri"/>
                <a:ea typeface="Calibri"/>
                <a:cs typeface="Calibri"/>
                <a:sym typeface="Calibri"/>
              </a:rPr>
              <a:t>contratos.matricula</a:t>
            </a:r>
            <a:endParaRPr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a:p>
            <a:pPr marL="742950" marR="0" lvl="1" indent="-285750" algn="l" rtl="0">
              <a:spcBef>
                <a:spcPts val="0"/>
              </a:spcBef>
              <a:spcAft>
                <a:spcPts val="0"/>
              </a:spcAft>
              <a:buNone/>
            </a:pPr>
            <a:r>
              <a:rPr lang="es-ES" sz="1800" b="0" i="0" u="none" strike="noStrike" cap="none" dirty="0">
                <a:solidFill>
                  <a:schemeClr val="dk1"/>
                </a:solidFill>
                <a:latin typeface="Calibri"/>
                <a:ea typeface="Calibri"/>
                <a:cs typeface="Calibri"/>
                <a:sym typeface="Calibri"/>
              </a:rPr>
              <a:t>Para los automóviles que nunca han sido contratados, se generaría una fila con los datos del automóvil y todos los datos de contrato a valor NULL.</a:t>
            </a:r>
            <a:endParaRPr dirty="0"/>
          </a:p>
          <a:p>
            <a:pPr marL="742950" marR="0" lvl="1" indent="-28575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0" u="none" strike="noStrike" cap="none" dirty="0">
                <a:solidFill>
                  <a:schemeClr val="dk1"/>
                </a:solidFill>
                <a:latin typeface="Calibri"/>
                <a:ea typeface="Calibri"/>
                <a:cs typeface="Calibri"/>
                <a:sym typeface="Calibri"/>
              </a:rPr>
              <a:t>Sintaxis</a:t>
            </a:r>
            <a:r>
              <a:rPr lang="es-ES" sz="1800" b="0"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800" b="1" i="0" u="none" strike="noStrike" cap="none" dirty="0">
                <a:solidFill>
                  <a:schemeClr val="dk1"/>
                </a:solidFill>
                <a:latin typeface="Calibri"/>
                <a:ea typeface="Calibri"/>
                <a:cs typeface="Calibri"/>
                <a:sym typeface="Calibri"/>
              </a:rPr>
              <a:t>La misma que para INNER JOIN. </a:t>
            </a:r>
            <a:r>
              <a:rPr lang="es-ES" sz="1800" b="0" i="0" u="none" strike="noStrike" cap="none" dirty="0">
                <a:solidFill>
                  <a:schemeClr val="dk1"/>
                </a:solidFill>
                <a:latin typeface="Calibri"/>
                <a:ea typeface="Calibri"/>
                <a:cs typeface="Calibri"/>
                <a:sym typeface="Calibri"/>
              </a:rPr>
              <a:t>Se pueden usar las cláusulas </a:t>
            </a:r>
            <a:r>
              <a:rPr lang="es-ES" sz="1800" b="1" i="0" u="none" strike="noStrike" cap="none" dirty="0">
                <a:solidFill>
                  <a:schemeClr val="dk1"/>
                </a:solidFill>
                <a:latin typeface="Calibri"/>
                <a:ea typeface="Calibri"/>
                <a:cs typeface="Calibri"/>
                <a:sym typeface="Calibri"/>
              </a:rPr>
              <a:t>ON y USING.</a:t>
            </a:r>
            <a:endParaRPr dirty="0"/>
          </a:p>
        </p:txBody>
      </p:sp>
      <p:sp>
        <p:nvSpPr>
          <p:cNvPr id="105" name="Google Shape;105;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6" name="Google Shape;106;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3" name="Imagen 2">
            <a:extLst>
              <a:ext uri="{FF2B5EF4-FFF2-40B4-BE49-F238E27FC236}">
                <a16:creationId xmlns="" xmlns:a16="http://schemas.microsoft.com/office/drawing/2014/main" id="{95909AC7-D1A5-4160-9F55-124804B30B8B}"/>
              </a:ext>
            </a:extLst>
          </p:cNvPr>
          <p:cNvPicPr>
            <a:picLocks noChangeAspect="1"/>
          </p:cNvPicPr>
          <p:nvPr/>
        </p:nvPicPr>
        <p:blipFill>
          <a:blip r:embed="rId3"/>
          <a:stretch>
            <a:fillRect/>
          </a:stretch>
        </p:blipFill>
        <p:spPr>
          <a:xfrm>
            <a:off x="4733541" y="5176620"/>
            <a:ext cx="2753109" cy="1600423"/>
          </a:xfrm>
          <a:prstGeom prst="rect">
            <a:avLst/>
          </a:prstGeom>
        </p:spPr>
      </p:pic>
      <p:pic>
        <p:nvPicPr>
          <p:cNvPr id="5" name="Imagen 4">
            <a:extLst>
              <a:ext uri="{FF2B5EF4-FFF2-40B4-BE49-F238E27FC236}">
                <a16:creationId xmlns="" xmlns:a16="http://schemas.microsoft.com/office/drawing/2014/main" id="{6AB530A6-F364-40FF-840C-B1834CE1C774}"/>
              </a:ext>
            </a:extLst>
          </p:cNvPr>
          <p:cNvPicPr>
            <a:picLocks noChangeAspect="1"/>
          </p:cNvPicPr>
          <p:nvPr/>
        </p:nvPicPr>
        <p:blipFill>
          <a:blip r:embed="rId4"/>
          <a:stretch>
            <a:fillRect/>
          </a:stretch>
        </p:blipFill>
        <p:spPr>
          <a:xfrm>
            <a:off x="460375" y="5019418"/>
            <a:ext cx="2657846" cy="1838582"/>
          </a:xfrm>
          <a:prstGeom prst="rect">
            <a:avLst/>
          </a:prstGeom>
        </p:spPr>
      </p:pic>
      <p:sp>
        <p:nvSpPr>
          <p:cNvPr id="6" name="CuadroTexto 5">
            <a:extLst>
              <a:ext uri="{FF2B5EF4-FFF2-40B4-BE49-F238E27FC236}">
                <a16:creationId xmlns="" xmlns:a16="http://schemas.microsoft.com/office/drawing/2014/main" id="{F1984F2E-1061-4B6D-A2E1-1F0B513A5971}"/>
              </a:ext>
            </a:extLst>
          </p:cNvPr>
          <p:cNvSpPr txBox="1"/>
          <p:nvPr/>
        </p:nvSpPr>
        <p:spPr>
          <a:xfrm>
            <a:off x="5668307" y="5038700"/>
            <a:ext cx="971741" cy="238527"/>
          </a:xfrm>
          <a:prstGeom prst="rect">
            <a:avLst/>
          </a:prstGeom>
          <a:noFill/>
        </p:spPr>
        <p:txBody>
          <a:bodyPr wrap="none" rtlCol="0">
            <a:spAutoFit/>
          </a:bodyPr>
          <a:lstStyle/>
          <a:p>
            <a:r>
              <a:rPr lang="es-ES" sz="950" b="1" dirty="0">
                <a:solidFill>
                  <a:srgbClr val="0070C0"/>
                </a:solidFill>
              </a:rPr>
              <a:t>SQL </a:t>
            </a:r>
            <a:r>
              <a:rPr lang="es-ES" sz="950" b="1" dirty="0" err="1">
                <a:solidFill>
                  <a:srgbClr val="0070C0"/>
                </a:solidFill>
              </a:rPr>
              <a:t>Left</a:t>
            </a:r>
            <a:r>
              <a:rPr lang="es-ES" sz="950" b="1" dirty="0">
                <a:solidFill>
                  <a:srgbClr val="0070C0"/>
                </a:solidFill>
              </a:rPr>
              <a:t> </a:t>
            </a:r>
            <a:r>
              <a:rPr lang="es-ES" sz="950" b="1" dirty="0" err="1">
                <a:solidFill>
                  <a:srgbClr val="0070C0"/>
                </a:solidFill>
              </a:rPr>
              <a:t>Join</a:t>
            </a:r>
            <a:endParaRPr lang="es-ES" sz="950" b="1" dirty="0">
              <a:solidFill>
                <a:srgbClr val="0070C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Reunión externa por la izquierda. LEFT JOIN</a:t>
            </a:r>
            <a:endParaRPr/>
          </a:p>
        </p:txBody>
      </p:sp>
      <p:sp>
        <p:nvSpPr>
          <p:cNvPr id="112" name="Google Shape;112;p16"/>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3" name="Google Shape;113;p1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4</a:t>
            </a:fld>
            <a:endParaRPr sz="2800" b="0" i="0" u="none" strike="noStrike" cap="none">
              <a:solidFill>
                <a:srgbClr val="898989"/>
              </a:solidFill>
              <a:latin typeface="Calibri"/>
              <a:ea typeface="Calibri"/>
              <a:cs typeface="Calibri"/>
              <a:sym typeface="Calibri"/>
            </a:endParaRPr>
          </a:p>
        </p:txBody>
      </p:sp>
      <p:sp>
        <p:nvSpPr>
          <p:cNvPr id="114" name="Google Shape;114;p16"/>
          <p:cNvSpPr txBox="1"/>
          <p:nvPr/>
        </p:nvSpPr>
        <p:spPr>
          <a:xfrm>
            <a:off x="460375" y="1192291"/>
            <a:ext cx="7991475" cy="206210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600" b="1" i="1" u="none" strike="noStrike" cap="none" dirty="0">
                <a:solidFill>
                  <a:schemeClr val="dk1"/>
                </a:solidFill>
                <a:latin typeface="Calibri"/>
                <a:ea typeface="Calibri"/>
                <a:cs typeface="Calibri"/>
                <a:sym typeface="Calibri"/>
              </a:rPr>
              <a:t>Ejemplo: Obtener la matrícula, marca y modelo de todos los automóviles junto con los datos de todos los contratos que se han realizado sobre esos automóviles. </a:t>
            </a:r>
            <a:r>
              <a:rPr lang="es-ES" sz="1600" b="1" i="1" u="none" strike="noStrike" cap="none" dirty="0">
                <a:solidFill>
                  <a:srgbClr val="FF0000"/>
                </a:solidFill>
                <a:latin typeface="Calibri"/>
                <a:ea typeface="Calibri"/>
                <a:cs typeface="Calibri"/>
                <a:sym typeface="Calibri"/>
              </a:rPr>
              <a:t>Para los automóviles nunca contratado se debe obtener también una fila que no está relacionada con ningún contrato.</a:t>
            </a:r>
            <a:endParaRPr dirty="0"/>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SELECT </a:t>
            </a:r>
            <a:r>
              <a:rPr lang="es-ES" sz="1600" b="1" i="0" u="none" strike="noStrike" cap="none" dirty="0" err="1">
                <a:solidFill>
                  <a:schemeClr val="dk1"/>
                </a:solidFill>
                <a:latin typeface="Calibri"/>
                <a:ea typeface="Calibri"/>
                <a:cs typeface="Calibri"/>
                <a:sym typeface="Calibri"/>
              </a:rPr>
              <a:t>automoviles.matricula,marca,modelo,contratos</a:t>
            </a:r>
            <a:r>
              <a:rPr lang="es-ES" sz="1600" b="1" i="0" u="none" strike="noStrike" cap="none" dirty="0">
                <a:solidFill>
                  <a:schemeClr val="dk1"/>
                </a:solidFill>
                <a:latin typeface="Calibri"/>
                <a:ea typeface="Calibri"/>
                <a:cs typeface="Calibri"/>
                <a:sym typeface="Calibri"/>
              </a:rPr>
              <a:t>.* FROM </a:t>
            </a:r>
            <a:r>
              <a:rPr lang="es-ES" sz="1600" b="1" i="0" u="none" strike="noStrike" cap="none" dirty="0" err="1">
                <a:solidFill>
                  <a:schemeClr val="dk1"/>
                </a:solidFill>
                <a:latin typeface="Calibri"/>
                <a:ea typeface="Calibri"/>
                <a:cs typeface="Calibri"/>
                <a:sym typeface="Calibri"/>
              </a:rPr>
              <a:t>automoviles</a:t>
            </a:r>
            <a:r>
              <a:rPr lang="es-ES" sz="1600" b="1" i="0" u="none" strike="noStrike" cap="none" dirty="0">
                <a:solidFill>
                  <a:schemeClr val="dk1"/>
                </a:solidFill>
                <a:latin typeface="Calibri"/>
                <a:ea typeface="Calibri"/>
                <a:cs typeface="Calibri"/>
                <a:sym typeface="Calibri"/>
              </a:rPr>
              <a:t> LEFT JOIN contratos USING (matricula);</a:t>
            </a:r>
            <a:endParaRPr dirty="0"/>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15" name="Google Shape;115;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6" name="Google Shape;116;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17" name="Google Shape;117;p16"/>
          <p:cNvPicPr preferRelativeResize="0"/>
          <p:nvPr/>
        </p:nvPicPr>
        <p:blipFill rotWithShape="1">
          <a:blip r:embed="rId3">
            <a:alphaModFix/>
          </a:blip>
          <a:srcRect/>
          <a:stretch/>
        </p:blipFill>
        <p:spPr>
          <a:xfrm>
            <a:off x="390525" y="3645024"/>
            <a:ext cx="8362950" cy="2133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Reunión externa por la izquierda. LEFT JOIN</a:t>
            </a:r>
            <a:endParaRPr/>
          </a:p>
        </p:txBody>
      </p:sp>
      <p:sp>
        <p:nvSpPr>
          <p:cNvPr id="123" name="Google Shape;123;p17"/>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4" name="Google Shape;124;p1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5</a:t>
            </a:fld>
            <a:endParaRPr sz="2800" b="0" i="0" u="none" strike="noStrike" cap="none">
              <a:solidFill>
                <a:srgbClr val="898989"/>
              </a:solidFill>
              <a:latin typeface="Calibri"/>
              <a:ea typeface="Calibri"/>
              <a:cs typeface="Calibri"/>
              <a:sym typeface="Calibri"/>
            </a:endParaRPr>
          </a:p>
        </p:txBody>
      </p:sp>
      <p:sp>
        <p:nvSpPr>
          <p:cNvPr id="125" name="Google Shape;125;p17"/>
          <p:cNvSpPr txBox="1"/>
          <p:nvPr/>
        </p:nvSpPr>
        <p:spPr>
          <a:xfrm>
            <a:off x="576262" y="1162794"/>
            <a:ext cx="7991475" cy="13234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600" b="1" i="1" u="none" strike="noStrike" cap="none" dirty="0">
                <a:solidFill>
                  <a:schemeClr val="dk1"/>
                </a:solidFill>
                <a:latin typeface="Calibri"/>
                <a:ea typeface="Calibri"/>
                <a:cs typeface="Calibri"/>
                <a:sym typeface="Calibri"/>
              </a:rPr>
              <a:t>Ejemplo: Obtener los datos de todos los automóviles que nunca han sido contratados.</a:t>
            </a:r>
            <a:endParaRPr dirty="0"/>
          </a:p>
          <a:p>
            <a:pPr marL="0" marR="0" lvl="0" indent="0" algn="l" rtl="0">
              <a:spcBef>
                <a:spcPts val="0"/>
              </a:spcBef>
              <a:spcAft>
                <a:spcPts val="0"/>
              </a:spcAft>
              <a:buNone/>
            </a:pPr>
            <a:endParaRPr sz="1600" b="1" i="1"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SELECT automoviles.* FROM </a:t>
            </a:r>
            <a:r>
              <a:rPr lang="es-ES" sz="1600" b="1" i="0" u="none" strike="noStrike" cap="none" dirty="0" err="1">
                <a:solidFill>
                  <a:schemeClr val="dk1"/>
                </a:solidFill>
                <a:latin typeface="Calibri"/>
                <a:ea typeface="Calibri"/>
                <a:cs typeface="Calibri"/>
                <a:sym typeface="Calibri"/>
              </a:rPr>
              <a:t>automoviles</a:t>
            </a:r>
            <a:r>
              <a:rPr lang="es-ES" sz="1600" b="1" i="0" u="none" strike="noStrike" cap="none" dirty="0">
                <a:solidFill>
                  <a:schemeClr val="dk1"/>
                </a:solidFill>
                <a:latin typeface="Calibri"/>
                <a:ea typeface="Calibri"/>
                <a:cs typeface="Calibri"/>
                <a:sym typeface="Calibri"/>
              </a:rPr>
              <a:t> LEFT JOIN contratos USING (matricula) WHERE </a:t>
            </a:r>
            <a:r>
              <a:rPr lang="es-ES" sz="1600" b="1" i="0" u="none" strike="noStrike" cap="none" dirty="0" err="1">
                <a:solidFill>
                  <a:schemeClr val="dk1"/>
                </a:solidFill>
                <a:latin typeface="Calibri"/>
                <a:ea typeface="Calibri"/>
                <a:cs typeface="Calibri"/>
                <a:sym typeface="Calibri"/>
              </a:rPr>
              <a:t>numcontrato</a:t>
            </a:r>
            <a:r>
              <a:rPr lang="es-ES" sz="1600" b="1" i="0" u="none" strike="noStrike" cap="none" dirty="0">
                <a:solidFill>
                  <a:schemeClr val="dk1"/>
                </a:solidFill>
                <a:latin typeface="Calibri"/>
                <a:ea typeface="Calibri"/>
                <a:cs typeface="Calibri"/>
                <a:sym typeface="Calibri"/>
              </a:rPr>
              <a:t> IS NULL;</a:t>
            </a:r>
            <a:endParaRPr sz="1600" b="0" i="0" u="none" strike="noStrike" cap="none" dirty="0">
              <a:solidFill>
                <a:schemeClr val="dk1"/>
              </a:solidFill>
              <a:latin typeface="Calibri"/>
              <a:ea typeface="Calibri"/>
              <a:cs typeface="Calibri"/>
              <a:sym typeface="Calibri"/>
            </a:endParaRPr>
          </a:p>
        </p:txBody>
      </p:sp>
      <p:sp>
        <p:nvSpPr>
          <p:cNvPr id="126" name="Google Shape;126;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7" name="Google Shape;127;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28" name="Google Shape;128;p17"/>
          <p:cNvPicPr preferRelativeResize="0"/>
          <p:nvPr/>
        </p:nvPicPr>
        <p:blipFill rotWithShape="1">
          <a:blip r:embed="rId3">
            <a:alphaModFix/>
          </a:blip>
          <a:srcRect/>
          <a:stretch/>
        </p:blipFill>
        <p:spPr>
          <a:xfrm>
            <a:off x="1552575" y="3191828"/>
            <a:ext cx="6038850" cy="10191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dirty="0">
                <a:solidFill>
                  <a:srgbClr val="11151A"/>
                </a:solidFill>
                <a:latin typeface="Arial"/>
                <a:ea typeface="Arial"/>
                <a:cs typeface="Arial"/>
                <a:sym typeface="Arial"/>
              </a:rPr>
              <a:t>Reunión externa por la </a:t>
            </a:r>
            <a:r>
              <a:rPr lang="es-ES" sz="1600" b="1" i="0" u="none" strike="noStrike" cap="none" dirty="0" smtClean="0">
                <a:solidFill>
                  <a:srgbClr val="11151A"/>
                </a:solidFill>
                <a:latin typeface="Arial"/>
                <a:ea typeface="Arial"/>
                <a:cs typeface="Arial"/>
                <a:sym typeface="Arial"/>
              </a:rPr>
              <a:t>derecha. </a:t>
            </a:r>
            <a:r>
              <a:rPr lang="es-ES" sz="1600" b="1" i="0" u="none" strike="noStrike" cap="none" dirty="0">
                <a:solidFill>
                  <a:srgbClr val="11151A"/>
                </a:solidFill>
                <a:latin typeface="Arial"/>
                <a:ea typeface="Arial"/>
                <a:cs typeface="Arial"/>
                <a:sym typeface="Arial"/>
              </a:rPr>
              <a:t>RIGHT JOIN</a:t>
            </a:r>
            <a:endParaRPr dirty="0"/>
          </a:p>
        </p:txBody>
      </p:sp>
      <p:sp>
        <p:nvSpPr>
          <p:cNvPr id="134" name="Google Shape;134;p18"/>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5" name="Google Shape;135;p1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6</a:t>
            </a:fld>
            <a:endParaRPr sz="2800" b="0" i="0" u="none" strike="noStrike" cap="none">
              <a:solidFill>
                <a:srgbClr val="898989"/>
              </a:solidFill>
              <a:latin typeface="Calibri"/>
              <a:ea typeface="Calibri"/>
              <a:cs typeface="Calibri"/>
              <a:sym typeface="Calibri"/>
            </a:endParaRPr>
          </a:p>
        </p:txBody>
      </p:sp>
      <p:sp>
        <p:nvSpPr>
          <p:cNvPr id="136" name="Google Shape;136;p18"/>
          <p:cNvSpPr txBox="1"/>
          <p:nvPr/>
        </p:nvSpPr>
        <p:spPr>
          <a:xfrm>
            <a:off x="460375" y="879125"/>
            <a:ext cx="7991475" cy="181588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600" b="0" i="0" u="none" strike="noStrike" cap="none" dirty="0">
                <a:solidFill>
                  <a:schemeClr val="dk1"/>
                </a:solidFill>
                <a:latin typeface="Calibri"/>
                <a:ea typeface="Calibri"/>
                <a:cs typeface="Calibri"/>
                <a:sym typeface="Calibri"/>
              </a:rPr>
              <a:t>Permite emparejar filas de dos tablas a través de una relación entre una columna de una tabla y otra columna de otra tabla. Hasta aquí todo igual que INNER JOIN.</a:t>
            </a:r>
            <a:endParaRPr dirty="0"/>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600" b="0" i="0" u="none" strike="noStrike" cap="none" dirty="0">
                <a:solidFill>
                  <a:schemeClr val="dk1"/>
                </a:solidFill>
                <a:latin typeface="Calibri"/>
                <a:ea typeface="Calibri"/>
                <a:cs typeface="Calibri"/>
                <a:sym typeface="Calibri"/>
              </a:rPr>
              <a:t>Además añade combinaciones de filas de la tabla de la derecha con columnas vacías de la tabla de la izquierda o a valores nulos para aquellas filas de la tabla de la derecha que no tienen correspondencia con filas de la tabla de la izquierda.</a:t>
            </a:r>
            <a:endParaRPr dirty="0"/>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37" name="Google Shape;137;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8" name="Google Shape;138;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39" name="Google Shape;139;p18" descr="mysql right join example"/>
          <p:cNvPicPr preferRelativeResize="0"/>
          <p:nvPr/>
        </p:nvPicPr>
        <p:blipFill rotWithShape="1">
          <a:blip r:embed="rId3">
            <a:alphaModFix/>
          </a:blip>
          <a:srcRect/>
          <a:stretch/>
        </p:blipFill>
        <p:spPr>
          <a:xfrm>
            <a:off x="464361" y="2658809"/>
            <a:ext cx="4470365" cy="3880103"/>
          </a:xfrm>
          <a:prstGeom prst="rect">
            <a:avLst/>
          </a:prstGeom>
          <a:noFill/>
          <a:ln>
            <a:noFill/>
          </a:ln>
        </p:spPr>
      </p:pic>
      <p:pic>
        <p:nvPicPr>
          <p:cNvPr id="3" name="Imagen 2">
            <a:extLst>
              <a:ext uri="{FF2B5EF4-FFF2-40B4-BE49-F238E27FC236}">
                <a16:creationId xmlns="" xmlns:a16="http://schemas.microsoft.com/office/drawing/2014/main" id="{92CAD543-E81A-47BF-A1BD-E0015A49A1C8}"/>
              </a:ext>
            </a:extLst>
          </p:cNvPr>
          <p:cNvPicPr>
            <a:picLocks noChangeAspect="1"/>
          </p:cNvPicPr>
          <p:nvPr/>
        </p:nvPicPr>
        <p:blipFill>
          <a:blip r:embed="rId4"/>
          <a:stretch>
            <a:fillRect/>
          </a:stretch>
        </p:blipFill>
        <p:spPr>
          <a:xfrm>
            <a:off x="6031319" y="3429000"/>
            <a:ext cx="2648320" cy="166710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dirty="0">
                <a:solidFill>
                  <a:srgbClr val="11151A"/>
                </a:solidFill>
                <a:latin typeface="Arial"/>
                <a:ea typeface="Arial"/>
                <a:cs typeface="Arial"/>
                <a:sym typeface="Arial"/>
              </a:rPr>
              <a:t>Reunión externa por la </a:t>
            </a:r>
            <a:r>
              <a:rPr lang="es-ES" sz="1600" b="1" i="0" u="none" strike="noStrike" cap="none" dirty="0" smtClean="0">
                <a:solidFill>
                  <a:srgbClr val="11151A"/>
                </a:solidFill>
                <a:latin typeface="Arial"/>
                <a:ea typeface="Arial"/>
                <a:cs typeface="Arial"/>
                <a:sym typeface="Arial"/>
              </a:rPr>
              <a:t>derecha. </a:t>
            </a:r>
            <a:r>
              <a:rPr lang="es-ES" sz="1600" b="1" i="0" u="none" strike="noStrike" cap="none" dirty="0">
                <a:solidFill>
                  <a:srgbClr val="11151A"/>
                </a:solidFill>
                <a:latin typeface="Arial"/>
                <a:ea typeface="Arial"/>
                <a:cs typeface="Arial"/>
                <a:sym typeface="Arial"/>
              </a:rPr>
              <a:t>RIGHT JOIN</a:t>
            </a:r>
            <a:endParaRPr dirty="0"/>
          </a:p>
        </p:txBody>
      </p:sp>
      <p:sp>
        <p:nvSpPr>
          <p:cNvPr id="145" name="Google Shape;145;p19"/>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6" name="Google Shape;146;p1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7</a:t>
            </a:fld>
            <a:endParaRPr sz="2800" b="0" i="0" u="none" strike="noStrike" cap="none">
              <a:solidFill>
                <a:srgbClr val="898989"/>
              </a:solidFill>
              <a:latin typeface="Calibri"/>
              <a:ea typeface="Calibri"/>
              <a:cs typeface="Calibri"/>
              <a:sym typeface="Calibri"/>
            </a:endParaRPr>
          </a:p>
        </p:txBody>
      </p:sp>
      <p:sp>
        <p:nvSpPr>
          <p:cNvPr id="147" name="Google Shape;147;p19"/>
          <p:cNvSpPr txBox="1"/>
          <p:nvPr/>
        </p:nvSpPr>
        <p:spPr>
          <a:xfrm>
            <a:off x="460375" y="1124744"/>
            <a:ext cx="7991475" cy="181588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600" b="1" i="1" u="none" strike="noStrike" cap="none" dirty="0">
                <a:solidFill>
                  <a:schemeClr val="dk1"/>
                </a:solidFill>
                <a:latin typeface="Calibri"/>
                <a:ea typeface="Calibri"/>
                <a:cs typeface="Calibri"/>
                <a:sym typeface="Calibri"/>
              </a:rPr>
              <a:t>Ejemplo: Obtener el DNI, nombre y apellidos de todos los clientes registrados junto con los datos de los contratos que han realizado. En la hoja de resultados se deben mostrar también los clientes que no han realizado ningún contrato. </a:t>
            </a:r>
            <a:endParaRPr dirty="0"/>
          </a:p>
          <a:p>
            <a:pPr marL="0" marR="0" lvl="0" indent="0" algn="l" rtl="0">
              <a:spcBef>
                <a:spcPts val="0"/>
              </a:spcBef>
              <a:spcAft>
                <a:spcPts val="0"/>
              </a:spcAft>
              <a:buNone/>
            </a:pPr>
            <a:endParaRPr sz="1600" b="1" i="1"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SELECT </a:t>
            </a:r>
            <a:r>
              <a:rPr lang="es-ES" sz="1600" b="1" i="0" u="none" strike="noStrike" cap="none" dirty="0" err="1">
                <a:solidFill>
                  <a:schemeClr val="dk1"/>
                </a:solidFill>
                <a:latin typeface="Calibri"/>
                <a:ea typeface="Calibri"/>
                <a:cs typeface="Calibri"/>
                <a:sym typeface="Calibri"/>
              </a:rPr>
              <a:t>clientes.dni,nombre,apellidos,contratos</a:t>
            </a:r>
            <a:r>
              <a:rPr lang="es-ES" sz="1600" b="1" i="0" u="none" strike="noStrike" cap="none" dirty="0">
                <a:solidFill>
                  <a:schemeClr val="dk1"/>
                </a:solidFill>
                <a:latin typeface="Calibri"/>
                <a:ea typeface="Calibri"/>
                <a:cs typeface="Calibri"/>
                <a:sym typeface="Calibri"/>
              </a:rPr>
              <a:t>.* FROM contratos RIGHT JOIN clientes ON </a:t>
            </a:r>
            <a:r>
              <a:rPr lang="es-ES" sz="1600" b="1" i="0" u="none" strike="noStrike" cap="none" dirty="0" err="1">
                <a:solidFill>
                  <a:schemeClr val="dk1"/>
                </a:solidFill>
                <a:latin typeface="Calibri"/>
                <a:ea typeface="Calibri"/>
                <a:cs typeface="Calibri"/>
                <a:sym typeface="Calibri"/>
              </a:rPr>
              <a:t>dni</a:t>
            </a:r>
            <a:r>
              <a:rPr lang="es-ES" sz="1600" b="1" i="0" u="none" strike="noStrike" cap="none" dirty="0">
                <a:solidFill>
                  <a:schemeClr val="dk1"/>
                </a:solidFill>
                <a:latin typeface="Calibri"/>
                <a:ea typeface="Calibri"/>
                <a:cs typeface="Calibri"/>
                <a:sym typeface="Calibri"/>
              </a:rPr>
              <a:t>=</a:t>
            </a:r>
            <a:r>
              <a:rPr lang="es-ES" sz="1600" b="1" i="0" u="none" strike="noStrike" cap="none" dirty="0" err="1">
                <a:solidFill>
                  <a:schemeClr val="dk1"/>
                </a:solidFill>
                <a:latin typeface="Calibri"/>
                <a:ea typeface="Calibri"/>
                <a:cs typeface="Calibri"/>
                <a:sym typeface="Calibri"/>
              </a:rPr>
              <a:t>dnicliente</a:t>
            </a:r>
            <a:r>
              <a:rPr lang="es-ES" sz="1600" b="1" i="0" u="none" strike="noStrike" cap="none"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48" name="Google Shape;148;p1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9" name="Google Shape;149;p1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50" name="Google Shape;150;p19"/>
          <p:cNvPicPr preferRelativeResize="0"/>
          <p:nvPr/>
        </p:nvPicPr>
        <p:blipFill rotWithShape="1">
          <a:blip r:embed="rId3">
            <a:alphaModFix/>
          </a:blip>
          <a:srcRect/>
          <a:stretch/>
        </p:blipFill>
        <p:spPr>
          <a:xfrm>
            <a:off x="428989" y="3140968"/>
            <a:ext cx="8553450" cy="22002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Reunión externa por la izquierda. RIGHT JOIN</a:t>
            </a:r>
            <a:endParaRPr/>
          </a:p>
        </p:txBody>
      </p:sp>
      <p:sp>
        <p:nvSpPr>
          <p:cNvPr id="156" name="Google Shape;156;p20"/>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57" name="Google Shape;157;p2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8</a:t>
            </a:fld>
            <a:endParaRPr sz="2800" b="0" i="0" u="none" strike="noStrike" cap="none">
              <a:solidFill>
                <a:srgbClr val="898989"/>
              </a:solidFill>
              <a:latin typeface="Calibri"/>
              <a:ea typeface="Calibri"/>
              <a:cs typeface="Calibri"/>
              <a:sym typeface="Calibri"/>
            </a:endParaRPr>
          </a:p>
        </p:txBody>
      </p:sp>
      <p:sp>
        <p:nvSpPr>
          <p:cNvPr id="158" name="Google Shape;158;p20"/>
          <p:cNvSpPr txBox="1"/>
          <p:nvPr/>
        </p:nvSpPr>
        <p:spPr>
          <a:xfrm>
            <a:off x="460375" y="1124744"/>
            <a:ext cx="7991475"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600" b="1" i="1" u="none" strike="noStrike" cap="none" dirty="0">
                <a:solidFill>
                  <a:schemeClr val="dk1"/>
                </a:solidFill>
                <a:latin typeface="Calibri"/>
                <a:ea typeface="Calibri"/>
                <a:cs typeface="Calibri"/>
                <a:sym typeface="Calibri"/>
              </a:rPr>
              <a:t>Ejemplo: Obtener los datos de todos los clientes que nunca han hecho contratos.</a:t>
            </a:r>
            <a:endParaRPr dirty="0"/>
          </a:p>
          <a:p>
            <a:pPr marL="0" marR="0" lvl="0" indent="0" algn="l" rtl="0">
              <a:spcBef>
                <a:spcPts val="0"/>
              </a:spcBef>
              <a:spcAft>
                <a:spcPts val="0"/>
              </a:spcAft>
              <a:buNone/>
            </a:pPr>
            <a:endParaRPr sz="1600" b="1" i="1"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SELECT clientes.* FROM contratos RIGHT JOIN clientes ON </a:t>
            </a:r>
            <a:r>
              <a:rPr lang="es-ES" sz="1600" b="1" i="0" u="none" strike="noStrike" cap="none" dirty="0" err="1">
                <a:solidFill>
                  <a:schemeClr val="dk1"/>
                </a:solidFill>
                <a:latin typeface="Calibri"/>
                <a:ea typeface="Calibri"/>
                <a:cs typeface="Calibri"/>
                <a:sym typeface="Calibri"/>
              </a:rPr>
              <a:t>dni</a:t>
            </a:r>
            <a:r>
              <a:rPr lang="es-ES" sz="1600" b="1" i="0" u="none" strike="noStrike" cap="none" dirty="0">
                <a:solidFill>
                  <a:schemeClr val="dk1"/>
                </a:solidFill>
                <a:latin typeface="Calibri"/>
                <a:ea typeface="Calibri"/>
                <a:cs typeface="Calibri"/>
                <a:sym typeface="Calibri"/>
              </a:rPr>
              <a:t>=</a:t>
            </a:r>
            <a:r>
              <a:rPr lang="es-ES" sz="1600" b="1" i="0" u="none" strike="noStrike" cap="none" dirty="0" err="1">
                <a:solidFill>
                  <a:schemeClr val="dk1"/>
                </a:solidFill>
                <a:latin typeface="Calibri"/>
                <a:ea typeface="Calibri"/>
                <a:cs typeface="Calibri"/>
                <a:sym typeface="Calibri"/>
              </a:rPr>
              <a:t>dnicliente</a:t>
            </a:r>
            <a:r>
              <a:rPr lang="es-ES" sz="1600" b="1" i="0" u="none" strike="noStrike" cap="none" dirty="0">
                <a:solidFill>
                  <a:schemeClr val="dk1"/>
                </a:solidFill>
                <a:latin typeface="Calibri"/>
                <a:ea typeface="Calibri"/>
                <a:cs typeface="Calibri"/>
                <a:sym typeface="Calibri"/>
              </a:rPr>
              <a:t> WHERE </a:t>
            </a:r>
            <a:r>
              <a:rPr lang="es-ES" sz="1600" b="1" i="0" u="none" strike="noStrike" cap="none" dirty="0" err="1">
                <a:solidFill>
                  <a:schemeClr val="dk1"/>
                </a:solidFill>
                <a:latin typeface="Calibri"/>
                <a:ea typeface="Calibri"/>
                <a:cs typeface="Calibri"/>
                <a:sym typeface="Calibri"/>
              </a:rPr>
              <a:t>numcontrato</a:t>
            </a:r>
            <a:r>
              <a:rPr lang="es-ES" sz="1600" b="1" i="0" u="none" strike="noStrike" cap="none" dirty="0">
                <a:solidFill>
                  <a:schemeClr val="dk1"/>
                </a:solidFill>
                <a:latin typeface="Calibri"/>
                <a:ea typeface="Calibri"/>
                <a:cs typeface="Calibri"/>
                <a:sym typeface="Calibri"/>
              </a:rPr>
              <a:t> IS NULL;</a:t>
            </a:r>
            <a:endParaRPr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59" name="Google Shape;159;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60" name="Google Shape;160;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61" name="Google Shape;161;p20"/>
          <p:cNvPicPr preferRelativeResize="0"/>
          <p:nvPr/>
        </p:nvPicPr>
        <p:blipFill rotWithShape="1">
          <a:blip r:embed="rId3">
            <a:alphaModFix/>
          </a:blip>
          <a:srcRect/>
          <a:stretch/>
        </p:blipFill>
        <p:spPr>
          <a:xfrm>
            <a:off x="1084262" y="3284984"/>
            <a:ext cx="6743700" cy="15430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1"/>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s-ES" sz="1600" b="1" i="0" u="none" strike="noStrike" cap="none">
                <a:solidFill>
                  <a:srgbClr val="11151A"/>
                </a:solidFill>
                <a:latin typeface="Arial"/>
                <a:ea typeface="Arial"/>
                <a:cs typeface="Arial"/>
                <a:sym typeface="Arial"/>
              </a:rPr>
              <a:t>Otros tipos de reuniones</a:t>
            </a:r>
            <a:endParaRPr/>
          </a:p>
        </p:txBody>
      </p:sp>
      <p:sp>
        <p:nvSpPr>
          <p:cNvPr id="167" name="Google Shape;167;p21"/>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68" name="Google Shape;168;p2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9</a:t>
            </a:fld>
            <a:endParaRPr sz="2800" b="0" i="0" u="none" strike="noStrike" cap="none">
              <a:solidFill>
                <a:srgbClr val="898989"/>
              </a:solidFill>
              <a:latin typeface="Calibri"/>
              <a:ea typeface="Calibri"/>
              <a:cs typeface="Calibri"/>
              <a:sym typeface="Calibri"/>
            </a:endParaRPr>
          </a:p>
        </p:txBody>
      </p:sp>
      <p:sp>
        <p:nvSpPr>
          <p:cNvPr id="169" name="Google Shape;169;p21"/>
          <p:cNvSpPr txBox="1"/>
          <p:nvPr/>
        </p:nvSpPr>
        <p:spPr>
          <a:xfrm>
            <a:off x="460375" y="993633"/>
            <a:ext cx="7991475" cy="526297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NATURAL JOIN</a:t>
            </a:r>
            <a:endParaRPr dirty="0"/>
          </a:p>
          <a:p>
            <a:pPr marL="0" marR="0" lvl="0" indent="0" algn="l" rtl="0">
              <a:spcBef>
                <a:spcPts val="0"/>
              </a:spcBef>
              <a:spcAft>
                <a:spcPts val="0"/>
              </a:spcAft>
              <a:buNone/>
            </a:pPr>
            <a:endParaRPr sz="1600" b="1" i="0" u="none" strike="noStrike" cap="none" dirty="0">
              <a:solidFill>
                <a:schemeClr val="dk1"/>
              </a:solidFill>
              <a:latin typeface="Calibri"/>
              <a:ea typeface="Calibri"/>
              <a:cs typeface="Calibri"/>
              <a:sym typeface="Calibri"/>
            </a:endParaRPr>
          </a:p>
          <a:p>
            <a:r>
              <a:rPr lang="es-ES" sz="1600" b="0" i="0" u="none" strike="noStrike" cap="none" dirty="0">
                <a:solidFill>
                  <a:schemeClr val="dk1"/>
                </a:solidFill>
                <a:latin typeface="Calibri"/>
                <a:ea typeface="Calibri"/>
                <a:cs typeface="Calibri"/>
                <a:sym typeface="Calibri"/>
              </a:rPr>
              <a:t>Permite combinar filas de dos tablas relacionadas por igualdad entre </a:t>
            </a:r>
            <a:r>
              <a:rPr lang="es-ES" sz="1600" b="0" i="0" u="none" strike="noStrike" cap="none" dirty="0" smtClean="0">
                <a:solidFill>
                  <a:schemeClr val="dk1"/>
                </a:solidFill>
                <a:latin typeface="Calibri"/>
                <a:ea typeface="Calibri"/>
                <a:cs typeface="Calibri"/>
                <a:sym typeface="Calibri"/>
              </a:rPr>
              <a:t>dos campos. Las condiciones son: </a:t>
            </a:r>
          </a:p>
          <a:p>
            <a:pPr>
              <a:buFont typeface="Arial" pitchFamily="34" charset="0"/>
              <a:buChar char="•"/>
            </a:pPr>
            <a:r>
              <a:rPr lang="es-ES" sz="1600" dirty="0" smtClean="0">
                <a:solidFill>
                  <a:schemeClr val="dk1"/>
                </a:solidFill>
                <a:latin typeface="Calibri"/>
                <a:cs typeface="Calibri"/>
                <a:sym typeface="Calibri"/>
              </a:rPr>
              <a:t> L</a:t>
            </a:r>
            <a:r>
              <a:rPr lang="es-ES" dirty="0" smtClean="0"/>
              <a:t>as tablas asociadas tienen uno o más pares de columnas con nombres idénticos.</a:t>
            </a:r>
          </a:p>
          <a:p>
            <a:pPr>
              <a:buFont typeface="Arial" pitchFamily="34" charset="0"/>
              <a:buChar char="•"/>
            </a:pPr>
            <a:r>
              <a:rPr lang="es-ES" dirty="0" smtClean="0"/>
              <a:t> Las columnas deben ser del mismo tipo de datos.</a:t>
            </a:r>
          </a:p>
          <a:p>
            <a:pPr>
              <a:buFont typeface="Arial" pitchFamily="34" charset="0"/>
              <a:buChar char="•"/>
            </a:pPr>
            <a:r>
              <a:rPr lang="es-ES" dirty="0" smtClean="0"/>
              <a:t> No se usa la cláusula ON.</a:t>
            </a:r>
          </a:p>
          <a:p>
            <a:pPr marL="0" marR="0" lvl="0" indent="0" algn="l" rtl="0">
              <a:spcBef>
                <a:spcPts val="0"/>
              </a:spcBef>
              <a:spcAft>
                <a:spcPts val="0"/>
              </a:spcAft>
              <a:buNone/>
            </a:pPr>
            <a:endParaRPr dirty="0"/>
          </a:p>
          <a:p>
            <a:pPr marL="0" marR="0" lvl="0" indent="0" algn="l" rtl="0">
              <a:spcBef>
                <a:spcPts val="0"/>
              </a:spcBef>
              <a:spcAft>
                <a:spcPts val="0"/>
              </a:spcAft>
              <a:buNone/>
            </a:pPr>
            <a:r>
              <a:rPr lang="es-ES" sz="1600" b="1" i="0" u="none" strike="noStrike" cap="none" dirty="0" smtClean="0">
                <a:solidFill>
                  <a:schemeClr val="dk1"/>
                </a:solidFill>
                <a:latin typeface="Calibri"/>
                <a:ea typeface="Calibri"/>
                <a:cs typeface="Calibri"/>
                <a:sym typeface="Calibri"/>
              </a:rPr>
              <a:t>Ejemplo</a:t>
            </a:r>
            <a:r>
              <a:rPr lang="es-ES" sz="1600" b="1" i="0" u="none" strike="noStrike" cap="none" dirty="0">
                <a:solidFill>
                  <a:schemeClr val="dk1"/>
                </a:solidFill>
                <a:latin typeface="Calibri"/>
                <a:ea typeface="Calibri"/>
                <a:cs typeface="Calibri"/>
                <a:sym typeface="Calibri"/>
              </a:rPr>
              <a:t>: Obtener los datos de </a:t>
            </a:r>
            <a:r>
              <a:rPr lang="es-ES" sz="1600" b="1" i="0" u="none" strike="noStrike" cap="none">
                <a:solidFill>
                  <a:schemeClr val="dk1"/>
                </a:solidFill>
                <a:latin typeface="Calibri"/>
                <a:ea typeface="Calibri"/>
                <a:cs typeface="Calibri"/>
                <a:sym typeface="Calibri"/>
              </a:rPr>
              <a:t>los </a:t>
            </a:r>
            <a:r>
              <a:rPr lang="es-ES" sz="1600" b="1" i="0" u="none" strike="noStrike" cap="none" smtClean="0">
                <a:solidFill>
                  <a:schemeClr val="dk1"/>
                </a:solidFill>
                <a:latin typeface="Calibri"/>
                <a:ea typeface="Calibri"/>
                <a:cs typeface="Calibri"/>
                <a:sym typeface="Calibri"/>
              </a:rPr>
              <a:t>automóviles </a:t>
            </a:r>
            <a:r>
              <a:rPr lang="es-ES" sz="1600" b="1" i="0" u="none" strike="noStrike" cap="none" dirty="0" smtClean="0">
                <a:solidFill>
                  <a:schemeClr val="dk1"/>
                </a:solidFill>
                <a:latin typeface="Calibri"/>
                <a:ea typeface="Calibri"/>
                <a:cs typeface="Calibri"/>
                <a:sym typeface="Calibri"/>
              </a:rPr>
              <a:t>que </a:t>
            </a:r>
            <a:r>
              <a:rPr lang="es-ES" sz="1600" b="1" i="0" u="none" strike="noStrike" cap="none" dirty="0">
                <a:solidFill>
                  <a:schemeClr val="dk1"/>
                </a:solidFill>
                <a:latin typeface="Calibri"/>
                <a:ea typeface="Calibri"/>
                <a:cs typeface="Calibri"/>
                <a:sym typeface="Calibri"/>
              </a:rPr>
              <a:t>han realizado los cinco primeros contratos.</a:t>
            </a:r>
            <a:endParaRPr dirty="0"/>
          </a:p>
          <a:p>
            <a:pPr marL="0" marR="0" lvl="0" indent="0" algn="l" rtl="0">
              <a:spcBef>
                <a:spcPts val="0"/>
              </a:spcBef>
              <a:spcAft>
                <a:spcPts val="0"/>
              </a:spcAft>
              <a:buNone/>
            </a:pPr>
            <a:endParaRPr sz="16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SELECT </a:t>
            </a:r>
            <a:r>
              <a:rPr lang="es-ES" sz="1600" b="1" i="0" u="none" strike="noStrike" cap="none" dirty="0" smtClean="0">
                <a:solidFill>
                  <a:schemeClr val="dk1"/>
                </a:solidFill>
                <a:latin typeface="Calibri"/>
                <a:ea typeface="Calibri"/>
                <a:cs typeface="Calibri"/>
                <a:sym typeface="Calibri"/>
              </a:rPr>
              <a:t>automoviles.* FROM </a:t>
            </a:r>
            <a:r>
              <a:rPr lang="es-ES" sz="1600" b="1" i="0" u="none" strike="noStrike" cap="none" dirty="0" err="1" smtClean="0">
                <a:solidFill>
                  <a:schemeClr val="dk1"/>
                </a:solidFill>
                <a:latin typeface="Calibri"/>
                <a:ea typeface="Calibri"/>
                <a:cs typeface="Calibri"/>
                <a:sym typeface="Calibri"/>
              </a:rPr>
              <a:t>automoviles</a:t>
            </a:r>
            <a:r>
              <a:rPr lang="es-ES" sz="1600" b="1" i="0" u="none" strike="noStrike" cap="none" dirty="0" smtClean="0">
                <a:solidFill>
                  <a:schemeClr val="dk1"/>
                </a:solidFill>
                <a:latin typeface="Calibri"/>
                <a:ea typeface="Calibri"/>
                <a:cs typeface="Calibri"/>
                <a:sym typeface="Calibri"/>
              </a:rPr>
              <a:t> NATURAL </a:t>
            </a:r>
            <a:r>
              <a:rPr lang="es-ES" sz="1600" b="1" i="0" u="none" strike="noStrike" cap="none" dirty="0">
                <a:solidFill>
                  <a:schemeClr val="dk1"/>
                </a:solidFill>
                <a:latin typeface="Calibri"/>
                <a:ea typeface="Calibri"/>
                <a:cs typeface="Calibri"/>
                <a:sym typeface="Calibri"/>
              </a:rPr>
              <a:t>JOIN </a:t>
            </a:r>
            <a:r>
              <a:rPr lang="es-ES" sz="1600" b="1" i="0" u="none" strike="noStrike" cap="none" dirty="0" smtClean="0">
                <a:solidFill>
                  <a:schemeClr val="dk1"/>
                </a:solidFill>
                <a:latin typeface="Calibri"/>
                <a:ea typeface="Calibri"/>
                <a:cs typeface="Calibri"/>
                <a:sym typeface="Calibri"/>
              </a:rPr>
              <a:t>contratos LIMIT </a:t>
            </a:r>
            <a:r>
              <a:rPr lang="es-ES" sz="1600" b="1" i="0" u="none" strike="noStrike" cap="none" dirty="0">
                <a:solidFill>
                  <a:schemeClr val="dk1"/>
                </a:solidFill>
                <a:latin typeface="Calibri"/>
                <a:ea typeface="Calibri"/>
                <a:cs typeface="Calibri"/>
                <a:sym typeface="Calibri"/>
              </a:rPr>
              <a:t>5;</a:t>
            </a:r>
            <a:endParaRPr dirty="0"/>
          </a:p>
          <a:p>
            <a:pPr marL="0" marR="0" lvl="0" indent="0" algn="l" rtl="0">
              <a:spcBef>
                <a:spcPts val="0"/>
              </a:spcBef>
              <a:spcAft>
                <a:spcPts val="0"/>
              </a:spcAft>
              <a:buNone/>
            </a:pPr>
            <a:endParaRPr sz="16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s-ES" sz="1600" b="1" i="0" u="none" strike="noStrike" cap="none" dirty="0" smtClean="0">
              <a:solidFill>
                <a:schemeClr val="dk1"/>
              </a:solidFill>
              <a:latin typeface="Calibri"/>
              <a:ea typeface="Calibri"/>
              <a:cs typeface="Calibri"/>
              <a:sym typeface="Calibri"/>
            </a:endParaRPr>
          </a:p>
          <a:p>
            <a:pPr marL="0" marR="0" lvl="0" indent="0" algn="l" rtl="0">
              <a:spcBef>
                <a:spcPts val="0"/>
              </a:spcBef>
              <a:spcAft>
                <a:spcPts val="0"/>
              </a:spcAft>
              <a:buNone/>
            </a:pPr>
            <a:endParaRPr sz="16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600" b="1" i="0" u="none" strike="noStrike" cap="none" dirty="0">
                <a:solidFill>
                  <a:schemeClr val="dk1"/>
                </a:solidFill>
                <a:latin typeface="Calibri"/>
                <a:ea typeface="Calibri"/>
                <a:cs typeface="Calibri"/>
                <a:sym typeface="Calibri"/>
              </a:rPr>
              <a:t>STRAIGHT JOIN</a:t>
            </a:r>
            <a:endParaRPr dirty="0"/>
          </a:p>
          <a:p>
            <a:pPr marL="0" marR="0" lvl="0" indent="0" algn="l" rtl="0">
              <a:spcBef>
                <a:spcPts val="0"/>
              </a:spcBef>
              <a:spcAft>
                <a:spcPts val="0"/>
              </a:spcAft>
              <a:buNone/>
            </a:pPr>
            <a:endParaRPr sz="16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s-ES" sz="1600" b="0" i="0" u="none" strike="noStrike" cap="none" dirty="0">
                <a:solidFill>
                  <a:schemeClr val="dk1"/>
                </a:solidFill>
                <a:latin typeface="Calibri"/>
                <a:ea typeface="Calibri"/>
                <a:cs typeface="Calibri"/>
                <a:sym typeface="Calibri"/>
              </a:rPr>
              <a:t>Puede usarse con las cláusulas ON y USING para realizar lo mismo que INNER JOIN. Sin esas cláusulas realiza lo mismo que NATURAL JOIN.</a:t>
            </a:r>
            <a:endParaRPr sz="1600" b="0" i="0" u="none" strike="noStrike" cap="none" dirty="0">
              <a:solidFill>
                <a:schemeClr val="dk1"/>
              </a:solidFill>
              <a:latin typeface="Calibri"/>
              <a:ea typeface="Calibri"/>
              <a:cs typeface="Calibri"/>
              <a:sym typeface="Calibri"/>
            </a:endParaRPr>
          </a:p>
        </p:txBody>
      </p:sp>
      <p:sp>
        <p:nvSpPr>
          <p:cNvPr id="170" name="Google Shape;170;p21"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71" name="Google Shape;171;p21"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026" name="Picture 2"/>
          <p:cNvPicPr>
            <a:picLocks noChangeAspect="1" noChangeArrowheads="1"/>
          </p:cNvPicPr>
          <p:nvPr/>
        </p:nvPicPr>
        <p:blipFill>
          <a:blip r:embed="rId3"/>
          <a:srcRect/>
          <a:stretch>
            <a:fillRect/>
          </a:stretch>
        </p:blipFill>
        <p:spPr bwMode="auto">
          <a:xfrm>
            <a:off x="1435331" y="3947334"/>
            <a:ext cx="5791200" cy="139065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TotalTime>
  <Words>587</Words>
  <Application>Microsoft Office PowerPoint</Application>
  <PresentationFormat>Presentación en pantalla (4:3)</PresentationFormat>
  <Paragraphs>86</Paragraphs>
  <Slides>9</Slides>
  <Notes>9</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Tema de Office</vt:lpstr>
      <vt:lpstr>Diapositiva 1</vt:lpstr>
      <vt:lpstr>Diapositiva 2</vt:lpstr>
      <vt:lpstr>Diapositiva 3</vt:lpstr>
      <vt:lpstr>Diapositiva 4</vt:lpstr>
      <vt:lpstr>Diapositiva 5</vt:lpstr>
      <vt:lpstr>Diapositiva 6</vt:lpstr>
      <vt:lpstr>Diapositiva 7</vt:lpstr>
      <vt:lpstr>Diapositiva 8</vt:lpstr>
      <vt:lpstr>Diapositiva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Pedro Pérez Q</dc:creator>
  <cp:lastModifiedBy>pperez</cp:lastModifiedBy>
  <cp:revision>9</cp:revision>
  <dcterms:modified xsi:type="dcterms:W3CDTF">2022-02-15T09:13:22Z</dcterms:modified>
</cp:coreProperties>
</file>