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7104063"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8427" cy="511731"/>
          </a:xfrm>
          <a:prstGeom prst="rect">
            <a:avLst/>
          </a:prstGeom>
          <a:noFill/>
          <a:ln>
            <a:noFill/>
          </a:ln>
        </p:spPr>
        <p:txBody>
          <a:bodyPr spcFirstLastPara="1" wrap="square" lIns="99059" tIns="49516" rIns="99059" bIns="49516" anchor="t"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3992" y="0"/>
            <a:ext cx="3078427" cy="511731"/>
          </a:xfrm>
          <a:prstGeom prst="rect">
            <a:avLst/>
          </a:prstGeom>
          <a:noFill/>
          <a:ln>
            <a:noFill/>
          </a:ln>
        </p:spPr>
        <p:txBody>
          <a:bodyPr spcFirstLastPara="1" wrap="square" lIns="99059" tIns="49516" rIns="99059" bIns="49516" anchor="t" anchorCtr="0">
            <a:noAutofit/>
          </a:bodyPr>
          <a:lstStyle>
            <a:lvl1pPr marR="0" lvl="0" algn="r"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0407" y="4861441"/>
            <a:ext cx="5683250" cy="4605576"/>
          </a:xfrm>
          <a:prstGeom prst="rect">
            <a:avLst/>
          </a:prstGeom>
          <a:noFill/>
          <a:ln>
            <a:noFill/>
          </a:ln>
        </p:spPr>
        <p:txBody>
          <a:bodyPr spcFirstLastPara="1" wrap="square" lIns="99059" tIns="49516" rIns="99059" bIns="49516"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106"/>
            <a:ext cx="3078427" cy="511731"/>
          </a:xfrm>
          <a:prstGeom prst="rect">
            <a:avLst/>
          </a:prstGeom>
          <a:noFill/>
          <a:ln>
            <a:noFill/>
          </a:ln>
        </p:spPr>
        <p:txBody>
          <a:bodyPr spcFirstLastPara="1" wrap="square" lIns="99059" tIns="49516" rIns="99059" bIns="49516" anchor="b" anchorCtr="0">
            <a:noAutofit/>
          </a:bodyPr>
          <a:lstStyle>
            <a:lvl1pPr marR="0" lvl="0" algn="l" rtl="0">
              <a:spcBef>
                <a:spcPts val="0"/>
              </a:spcBef>
              <a:spcAft>
                <a:spcPts val="0"/>
              </a:spcAft>
              <a:buSzPts val="1400"/>
              <a:buNone/>
              <a:defRPr sz="13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3992" y="9721106"/>
            <a:ext cx="3078427" cy="511731"/>
          </a:xfrm>
          <a:prstGeom prst="rect">
            <a:avLst/>
          </a:prstGeom>
          <a:noFill/>
          <a:ln>
            <a:noFill/>
          </a:ln>
        </p:spPr>
        <p:txBody>
          <a:bodyPr spcFirstLastPara="1" wrap="square" lIns="99059" tIns="49516" rIns="99059" bIns="49516" anchor="b" anchorCtr="0">
            <a:noAutofit/>
          </a:bodyPr>
          <a:lstStyle/>
          <a:p>
            <a:pPr algn="r"/>
            <a:fld id="{00000000-1234-1234-1234-123412341234}" type="slidenum">
              <a:rPr lang="es-ES" sz="1300" smtClean="0">
                <a:solidFill>
                  <a:schemeClr val="dk1"/>
                </a:solidFill>
                <a:latin typeface="Calibri"/>
                <a:ea typeface="Calibri"/>
                <a:cs typeface="Calibri"/>
                <a:sym typeface="Calibri"/>
              </a:rPr>
              <a:pPr algn="r"/>
              <a:t>‹Nº›</a:t>
            </a:fld>
            <a:endParaRPr lang="es-ES" sz="1300"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86" name="Google Shape;86;p1: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2abd651de_0_0: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175" name="Google Shape;175;g52abd651de_0_0: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185" name="Google Shape;185;p10: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196" name="Google Shape;196;p11: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2: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207" name="Google Shape;207;p12: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3: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218" name="Google Shape;218;p13: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4: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229" name="Google Shape;229;p14: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5: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240" name="Google Shape;240;p15: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6: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251" name="Google Shape;251;p16: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93" name="Google Shape;93;p2: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99" name="Google Shape;99;p3: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109" name="Google Shape;109;p4: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120" name="Google Shape;120;p5: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131" name="Google Shape;131;p6: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142" name="Google Shape;142;p7: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153" name="Google Shape;153;p8: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spcBef>
                <a:spcPts val="390"/>
              </a:spcBef>
            </a:pPr>
            <a:endParaRPr dirty="0"/>
          </a:p>
        </p:txBody>
      </p:sp>
      <p:sp>
        <p:nvSpPr>
          <p:cNvPr id="164" name="Google Shape;164;p9:notes"/>
          <p:cNvSpPr>
            <a:spLocks noGrp="1" noRot="1" noChangeAspect="1"/>
          </p:cNvSpPr>
          <p:nvPr>
            <p:ph type="sldImg" idx="2"/>
          </p:nvPr>
        </p:nvSpPr>
        <p:spPr>
          <a:xfrm>
            <a:off x="995363" y="768350"/>
            <a:ext cx="5113337"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3" y="333375"/>
            <a:ext cx="8286750" cy="5354638"/>
          </a:xfrm>
          <a:prstGeom prst="rect">
            <a:avLst/>
          </a:prstGeom>
          <a:solidFill>
            <a:srgbClr val="FFD966"/>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s-ES" sz="3200" b="0" i="0" u="none" strike="noStrike" cap="none">
                <a:solidFill>
                  <a:schemeClr val="dk1"/>
                </a:solidFill>
                <a:latin typeface="Calibri"/>
                <a:ea typeface="Calibri"/>
                <a:cs typeface="Calibri"/>
                <a:sym typeface="Calibri"/>
              </a:rPr>
              <a:t>Unidad 5</a:t>
            </a:r>
            <a:r>
              <a:rPr lang="es-ES" sz="4400" b="0" i="0" u="none" strike="noStrike" cap="none">
                <a:solidFill>
                  <a:schemeClr val="dk1"/>
                </a:solidFill>
                <a:latin typeface="Calibri"/>
                <a:ea typeface="Calibri"/>
                <a:cs typeface="Calibri"/>
                <a:sym typeface="Calibri"/>
              </a:rPr>
              <a:t>:</a:t>
            </a:r>
            <a:endParaRPr/>
          </a:p>
          <a:p>
            <a:pPr marL="0" marR="0" lvl="0" indent="0" algn="ctr" rtl="0">
              <a:spcBef>
                <a:spcPts val="0"/>
              </a:spcBef>
              <a:spcAft>
                <a:spcPts val="0"/>
              </a:spcAft>
              <a:buNone/>
            </a:pPr>
            <a:r>
              <a:rPr lang="es-ES" sz="3200" b="1" i="0" u="none" strike="noStrike" cap="none">
                <a:solidFill>
                  <a:schemeClr val="dk1"/>
                </a:solidFill>
                <a:latin typeface="Calibri"/>
                <a:ea typeface="Calibri"/>
                <a:cs typeface="Calibri"/>
                <a:sym typeface="Calibri"/>
              </a:rPr>
              <a:t>Realización de consultas avanzadas</a:t>
            </a:r>
            <a:endParaRPr/>
          </a:p>
          <a:p>
            <a:pPr marL="0" marR="0" lvl="0" indent="0" algn="ctr" rtl="0">
              <a:spcBef>
                <a:spcPts val="0"/>
              </a:spcBef>
              <a:spcAft>
                <a:spcPts val="0"/>
              </a:spcAft>
              <a:buNone/>
            </a:pPr>
            <a:r>
              <a:rPr lang="es-ES" sz="3200" b="1" i="0" u="none" strike="noStrike" cap="none">
                <a:solidFill>
                  <a:schemeClr val="dk1"/>
                </a:solidFill>
                <a:latin typeface="Calibri"/>
                <a:ea typeface="Calibri"/>
                <a:cs typeface="Calibri"/>
                <a:sym typeface="Calibri"/>
              </a:rPr>
              <a:t>Sesión 5</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9" name="Google Shape;89;p13"/>
          <p:cNvSpPr/>
          <p:nvPr/>
        </p:nvSpPr>
        <p:spPr>
          <a:xfrm>
            <a:off x="611188" y="839788"/>
            <a:ext cx="8001000" cy="2428875"/>
          </a:xfrm>
          <a:prstGeom prst="roundRect">
            <a:avLst>
              <a:gd name="adj" fmla="val 16667"/>
            </a:avLst>
          </a:prstGeom>
          <a:solidFill>
            <a:srgbClr val="2F549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3600" b="1" i="0" u="none" strike="noStrike" cap="none">
                <a:solidFill>
                  <a:schemeClr val="dk1"/>
                </a:solidFill>
                <a:latin typeface="Calibri"/>
                <a:ea typeface="Calibri"/>
                <a:cs typeface="Calibri"/>
                <a:sym typeface="Calibri"/>
              </a:rPr>
              <a:t>Bases de Datos</a:t>
            </a:r>
            <a:endParaRPr sz="3200" b="1" i="0" u="none" strike="noStrike" cap="none">
              <a:solidFill>
                <a:schemeClr val="dk1"/>
              </a:solidFill>
              <a:latin typeface="Calibri"/>
              <a:ea typeface="Calibri"/>
              <a:cs typeface="Calibri"/>
              <a:sym typeface="Calibri"/>
            </a:endParaRPr>
          </a:p>
        </p:txBody>
      </p:sp>
      <p:sp>
        <p:nvSpPr>
          <p:cNvPr id="90" name="Google Shape;90;p1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a:t>
            </a:fld>
            <a:endParaRPr sz="2800" b="0" i="0" u="none" strike="noStrike" cap="none">
              <a:solidFill>
                <a:srgbClr val="898989"/>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txBox="1"/>
          <p:nvPr/>
        </p:nvSpPr>
        <p:spPr>
          <a:xfrm>
            <a:off x="250825" y="207964"/>
            <a:ext cx="3241200" cy="461700"/>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Subconsultas</a:t>
            </a:r>
            <a:endParaRPr sz="1600" b="1" i="0" u="none" strike="noStrike" cap="none">
              <a:solidFill>
                <a:srgbClr val="11151A"/>
              </a:solidFill>
              <a:latin typeface="Arial"/>
              <a:ea typeface="Arial"/>
              <a:cs typeface="Arial"/>
              <a:sym typeface="Arial"/>
            </a:endParaRPr>
          </a:p>
        </p:txBody>
      </p:sp>
      <p:sp>
        <p:nvSpPr>
          <p:cNvPr id="178" name="Google Shape;178;p22"/>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9" name="Google Shape;179;p22"/>
          <p:cNvSpPr txBox="1">
            <a:spLocks noGrp="1"/>
          </p:cNvSpPr>
          <p:nvPr>
            <p:ph type="sldNum" idx="12"/>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10</a:t>
            </a:fld>
            <a:endParaRPr sz="2800" b="0" i="0" u="none" strike="noStrike" cap="none">
              <a:solidFill>
                <a:srgbClr val="898989"/>
              </a:solidFill>
              <a:latin typeface="Calibri"/>
              <a:ea typeface="Calibri"/>
              <a:cs typeface="Calibri"/>
              <a:sym typeface="Calibri"/>
            </a:endParaRPr>
          </a:p>
        </p:txBody>
      </p:sp>
      <p:sp>
        <p:nvSpPr>
          <p:cNvPr id="180" name="Google Shape;180;p22"/>
          <p:cNvSpPr txBox="1"/>
          <p:nvPr/>
        </p:nvSpPr>
        <p:spPr>
          <a:xfrm>
            <a:off x="460375" y="896176"/>
            <a:ext cx="7991400" cy="5355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a:solidFill>
                  <a:schemeClr val="dk1"/>
                </a:solidFill>
                <a:latin typeface="Calibri"/>
                <a:ea typeface="Calibri"/>
                <a:cs typeface="Calibri"/>
                <a:sym typeface="Calibri"/>
              </a:rPr>
              <a:t>UNION:</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UNION se usa para combinar los resultados de varias sentencias en un único conjunto de resultados.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Las columnas del resultado de ambas consultas deben ser del mismo tipo. El resultado final tendrá el nombre de columnas de la primera consulta.</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a:solidFill>
                  <a:schemeClr val="dk1"/>
                </a:solidFill>
                <a:latin typeface="Calibri"/>
                <a:ea typeface="Calibri"/>
                <a:cs typeface="Calibri"/>
                <a:sym typeface="Calibri"/>
              </a:rPr>
              <a:t>Por defecto solo muestra las filas que son distintas (como si pusiéramos la cláusula DISTINCT). Podemos evitar esto con la cláusula ALL.</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a:solidFill>
                  <a:schemeClr val="dk1"/>
                </a:solidFill>
                <a:latin typeface="Calibri"/>
                <a:ea typeface="Calibri"/>
                <a:cs typeface="Calibri"/>
                <a:sym typeface="Calibri"/>
              </a:rPr>
              <a:t>Ejemplo: Obtener el DNI de los clientes de la tabla contratos y de la tabla contratos2.</a:t>
            </a:r>
            <a:endParaRPr sz="1800" b="1" i="1">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a:solidFill>
                  <a:schemeClr val="dk1"/>
                </a:solidFill>
                <a:latin typeface="Calibri"/>
                <a:ea typeface="Calibri"/>
                <a:cs typeface="Calibri"/>
                <a:sym typeface="Calibri"/>
              </a:rPr>
              <a:t>SELECT DISTINCT dnicliente FROM contratos UNION ALL SELECT DISTINCT dnicliente FROM contratos2;</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a:solidFill>
                  <a:schemeClr val="dk1"/>
                </a:solidFill>
                <a:latin typeface="Calibri"/>
                <a:ea typeface="Calibri"/>
                <a:cs typeface="Calibri"/>
                <a:sym typeface="Calibri"/>
              </a:rPr>
              <a:t>El resultado será una tabla con los DNI de los clientes de ambas tablas. Si hay clientes con contratos en las dos tablas saldrán dos veces.</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a:solidFill>
                  <a:schemeClr val="dk1"/>
                </a:solidFill>
                <a:latin typeface="Calibri"/>
                <a:ea typeface="Calibri"/>
                <a:cs typeface="Calibri"/>
                <a:sym typeface="Calibri"/>
              </a:rPr>
              <a:t>Ejemplo:  Obtener la matrícula de los coches actualmente alquilados (ffin=NULL) y de los coches de marca Renault sin repetir matrículas.</a:t>
            </a:r>
            <a:endParaRPr sz="1800" b="1" i="1">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a:solidFill>
                  <a:schemeClr val="dk1"/>
                </a:solidFill>
                <a:latin typeface="Calibri"/>
                <a:ea typeface="Calibri"/>
                <a:cs typeface="Calibri"/>
                <a:sym typeface="Calibri"/>
              </a:rPr>
              <a:t>SELECT matricula FROM contratos WHERE ffin IS NULL UNION SELECT matricula FROM automoviles WHERE marca="Renault";</a:t>
            </a:r>
            <a:endParaRPr sz="1800" b="1">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181" name="Google Shape;181;p22"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2" name="Google Shape;182;p22" descr="Resultado de imagen de ordenador ficheros"/>
          <p:cNvSpPr/>
          <p:nvPr/>
        </p:nvSpPr>
        <p:spPr>
          <a:xfrm>
            <a:off x="155575" y="-144463"/>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Subconsultas</a:t>
            </a:r>
            <a:endParaRPr sz="1600" b="1" i="0" u="none" strike="noStrike" cap="none">
              <a:solidFill>
                <a:srgbClr val="11151A"/>
              </a:solidFill>
              <a:latin typeface="Arial"/>
              <a:ea typeface="Arial"/>
              <a:cs typeface="Arial"/>
              <a:sym typeface="Arial"/>
            </a:endParaRPr>
          </a:p>
        </p:txBody>
      </p:sp>
      <p:sp>
        <p:nvSpPr>
          <p:cNvPr id="188" name="Google Shape;188;p23"/>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9" name="Google Shape;189;p2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11</a:t>
            </a:fld>
            <a:endParaRPr sz="2800" b="0" i="0" u="none" strike="noStrike" cap="none">
              <a:solidFill>
                <a:srgbClr val="898989"/>
              </a:solidFill>
              <a:latin typeface="Calibri"/>
              <a:ea typeface="Calibri"/>
              <a:cs typeface="Calibri"/>
              <a:sym typeface="Calibri"/>
            </a:endParaRPr>
          </a:p>
        </p:txBody>
      </p:sp>
      <p:sp>
        <p:nvSpPr>
          <p:cNvPr id="190" name="Google Shape;190;p23"/>
          <p:cNvSpPr txBox="1"/>
          <p:nvPr/>
        </p:nvSpPr>
        <p:spPr>
          <a:xfrm>
            <a:off x="460375" y="896176"/>
            <a:ext cx="7991475" cy="39703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Hasta ahora hemos usado las subconsultas dentro de las cláusulas WHERE y HAVING. También se pueden usar en la cláusula FROM para obtener una hoja de resultados a partir de la que construimos una consulta. </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u="none" strike="noStrike" cap="none">
                <a:solidFill>
                  <a:schemeClr val="dk1"/>
                </a:solidFill>
                <a:latin typeface="Calibri"/>
                <a:ea typeface="Calibri"/>
                <a:cs typeface="Calibri"/>
                <a:sym typeface="Calibri"/>
              </a:rPr>
              <a:t>Ejemplo: Obtener los datos de los clientes que tienen contratos en las dos tablas de contratos (contratos y contratos 2).</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chemeClr val="dk1"/>
                </a:solidFill>
                <a:latin typeface="Calibri"/>
                <a:ea typeface="Calibri"/>
                <a:cs typeface="Calibri"/>
                <a:sym typeface="Calibri"/>
              </a:rPr>
              <a:t>SELECT * FROM clientes INNER JOIN </a:t>
            </a:r>
            <a:r>
              <a:rPr lang="es-ES" sz="1800" b="1" i="0" u="none" strike="noStrike" cap="none">
                <a:solidFill>
                  <a:srgbClr val="FF0000"/>
                </a:solidFill>
                <a:latin typeface="Calibri"/>
                <a:ea typeface="Calibri"/>
                <a:cs typeface="Calibri"/>
                <a:sym typeface="Calibri"/>
              </a:rPr>
              <a:t>(SELECT DISTINCT dnicliente FROM contratos UNION ALL SELECT DISTINCT dnicliente FROM contratos2) AS t </a:t>
            </a:r>
            <a:r>
              <a:rPr lang="es-ES" sz="1800" b="1" i="0" u="none" strike="noStrike" cap="none">
                <a:solidFill>
                  <a:schemeClr val="dk1"/>
                </a:solidFill>
                <a:latin typeface="Calibri"/>
                <a:ea typeface="Calibri"/>
                <a:cs typeface="Calibri"/>
                <a:sym typeface="Calibri"/>
              </a:rPr>
              <a:t>ON t.dnicliente=clientes.dni GROUP BY dni HAVING count(*)=2;</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191" name="Google Shape;191;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92" name="Google Shape;192;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93" name="Google Shape;193;p23"/>
          <p:cNvPicPr preferRelativeResize="0"/>
          <p:nvPr/>
        </p:nvPicPr>
        <p:blipFill rotWithShape="1">
          <a:blip r:embed="rId3">
            <a:alphaModFix/>
          </a:blip>
          <a:srcRect/>
          <a:stretch/>
        </p:blipFill>
        <p:spPr>
          <a:xfrm>
            <a:off x="487977" y="4354122"/>
            <a:ext cx="8134350" cy="8382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Subconsultas</a:t>
            </a:r>
            <a:endParaRPr sz="1600" b="1" i="0" u="none" strike="noStrike" cap="none">
              <a:solidFill>
                <a:srgbClr val="11151A"/>
              </a:solidFill>
              <a:latin typeface="Arial"/>
              <a:ea typeface="Arial"/>
              <a:cs typeface="Arial"/>
              <a:sym typeface="Arial"/>
            </a:endParaRPr>
          </a:p>
        </p:txBody>
      </p:sp>
      <p:sp>
        <p:nvSpPr>
          <p:cNvPr id="199" name="Google Shape;199;p2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0" name="Google Shape;200;p2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12</a:t>
            </a:fld>
            <a:endParaRPr sz="2800" b="0" i="0" u="none" strike="noStrike" cap="none">
              <a:solidFill>
                <a:srgbClr val="898989"/>
              </a:solidFill>
              <a:latin typeface="Calibri"/>
              <a:ea typeface="Calibri"/>
              <a:cs typeface="Calibri"/>
              <a:sym typeface="Calibri"/>
            </a:endParaRPr>
          </a:p>
        </p:txBody>
      </p:sp>
      <p:sp>
        <p:nvSpPr>
          <p:cNvPr id="201" name="Google Shape;201;p24"/>
          <p:cNvSpPr txBox="1"/>
          <p:nvPr/>
        </p:nvSpPr>
        <p:spPr>
          <a:xfrm>
            <a:off x="460375" y="896176"/>
            <a:ext cx="7991475" cy="480131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Ejemplo: En la base de datos </a:t>
            </a:r>
            <a:r>
              <a:rPr lang="es-ES" sz="1800" b="1" i="1" u="none" strike="noStrike" cap="none" dirty="0" err="1">
                <a:solidFill>
                  <a:schemeClr val="dk1"/>
                </a:solidFill>
                <a:latin typeface="Calibri"/>
                <a:ea typeface="Calibri"/>
                <a:cs typeface="Calibri"/>
                <a:sym typeface="Calibri"/>
              </a:rPr>
              <a:t>ligatercera</a:t>
            </a:r>
            <a:r>
              <a:rPr lang="es-ES" sz="1800" b="1" i="1" u="none" strike="noStrike" cap="none" dirty="0">
                <a:solidFill>
                  <a:schemeClr val="dk1"/>
                </a:solidFill>
                <a:latin typeface="Calibri"/>
                <a:ea typeface="Calibri"/>
                <a:cs typeface="Calibri"/>
                <a:sym typeface="Calibri"/>
              </a:rPr>
              <a:t>, obtener cuantos equipos han metido goles en la jornada 1.</a:t>
            </a:r>
            <a:endParaRPr dirty="0"/>
          </a:p>
          <a:p>
            <a:pPr marL="0" marR="0" lvl="0" indent="0" algn="l" rtl="0">
              <a:spcBef>
                <a:spcPts val="0"/>
              </a:spcBef>
              <a:spcAft>
                <a:spcPts val="0"/>
              </a:spcAft>
              <a:buNone/>
            </a:pPr>
            <a:endParaRPr sz="1800" b="1" i="1"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1" u="none" strike="noStrike" cap="none" dirty="0">
                <a:solidFill>
                  <a:schemeClr val="dk1"/>
                </a:solidFill>
                <a:latin typeface="Calibri"/>
                <a:ea typeface="Calibri"/>
                <a:cs typeface="Calibri"/>
                <a:sym typeface="Calibri"/>
              </a:rPr>
              <a:t>Lo que vamos a hacer es una </a:t>
            </a:r>
            <a:r>
              <a:rPr lang="es-ES" sz="1800" b="0" i="1" u="none" strike="noStrike" cap="none" dirty="0" err="1">
                <a:solidFill>
                  <a:schemeClr val="dk1"/>
                </a:solidFill>
                <a:latin typeface="Calibri"/>
                <a:ea typeface="Calibri"/>
                <a:cs typeface="Calibri"/>
                <a:sym typeface="Calibri"/>
              </a:rPr>
              <a:t>subconsulta</a:t>
            </a:r>
            <a:r>
              <a:rPr lang="es-ES" sz="1800" b="0" i="1" u="none" strike="noStrike" cap="none" dirty="0">
                <a:solidFill>
                  <a:schemeClr val="dk1"/>
                </a:solidFill>
                <a:latin typeface="Calibri"/>
                <a:ea typeface="Calibri"/>
                <a:cs typeface="Calibri"/>
                <a:sym typeface="Calibri"/>
              </a:rPr>
              <a:t> con la unión de contar cuantos equipos locales han metido goles y cuantos equipos visitantes han metido goles. Esa unión la renombramos para tratarla como si fuera una tabla. De ese tabla, sumamos los valores que contiene, es decir, los equipos locales que han marcado goles y los visitantes que han marcado goles.</a:t>
            </a:r>
            <a:endParaRPr dirty="0"/>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SELECT </a:t>
            </a:r>
            <a:r>
              <a:rPr lang="es-ES" sz="1800" b="1" i="0" u="none" strike="noStrike" cap="none" dirty="0" err="1">
                <a:solidFill>
                  <a:schemeClr val="dk1"/>
                </a:solidFill>
                <a:latin typeface="Calibri"/>
                <a:ea typeface="Calibri"/>
                <a:cs typeface="Calibri"/>
                <a:sym typeface="Calibri"/>
              </a:rPr>
              <a:t>sum</a:t>
            </a:r>
            <a:r>
              <a:rPr lang="es-ES" sz="1800" b="1" i="0" u="none" strike="noStrike" cap="none" dirty="0">
                <a:solidFill>
                  <a:schemeClr val="dk1"/>
                </a:solidFill>
                <a:latin typeface="Calibri"/>
                <a:ea typeface="Calibri"/>
                <a:cs typeface="Calibri"/>
                <a:sym typeface="Calibri"/>
              </a:rPr>
              <a:t>(marcaron) FROM (</a:t>
            </a:r>
            <a:r>
              <a:rPr lang="es-ES" sz="1800" b="1" i="0" u="none" strike="noStrike" cap="none" dirty="0">
                <a:solidFill>
                  <a:srgbClr val="FF0000"/>
                </a:solidFill>
                <a:latin typeface="Calibri"/>
                <a:ea typeface="Calibri"/>
                <a:cs typeface="Calibri"/>
                <a:sym typeface="Calibri"/>
              </a:rPr>
              <a:t>SELECT </a:t>
            </a:r>
            <a:r>
              <a:rPr lang="es-ES" sz="1800" b="1" i="0" u="none" strike="noStrike" cap="none" dirty="0" err="1">
                <a:solidFill>
                  <a:srgbClr val="FF0000"/>
                </a:solidFill>
                <a:latin typeface="Calibri"/>
                <a:ea typeface="Calibri"/>
                <a:cs typeface="Calibri"/>
                <a:sym typeface="Calibri"/>
              </a:rPr>
              <a:t>count</a:t>
            </a:r>
            <a:r>
              <a:rPr lang="es-ES" sz="1800" b="1" i="0" u="none" strike="noStrike" cap="none" dirty="0">
                <a:solidFill>
                  <a:srgbClr val="FF0000"/>
                </a:solidFill>
                <a:latin typeface="Calibri"/>
                <a:ea typeface="Calibri"/>
                <a:cs typeface="Calibri"/>
                <a:sym typeface="Calibri"/>
              </a:rPr>
              <a:t>(*) AS marcaron FROM partidos WHERE </a:t>
            </a:r>
            <a:r>
              <a:rPr lang="es-ES" sz="1800" b="1" i="0" u="none" strike="noStrike" cap="none" dirty="0" err="1">
                <a:solidFill>
                  <a:srgbClr val="FF0000"/>
                </a:solidFill>
                <a:latin typeface="Calibri"/>
                <a:ea typeface="Calibri"/>
                <a:cs typeface="Calibri"/>
                <a:sym typeface="Calibri"/>
              </a:rPr>
              <a:t>golesloc</a:t>
            </a:r>
            <a:r>
              <a:rPr lang="es-ES" sz="1800" b="1" i="0" u="none" strike="noStrike" cap="none" dirty="0">
                <a:solidFill>
                  <a:srgbClr val="FF0000"/>
                </a:solidFill>
                <a:latin typeface="Calibri"/>
                <a:ea typeface="Calibri"/>
                <a:cs typeface="Calibri"/>
                <a:sym typeface="Calibri"/>
              </a:rPr>
              <a:t>&gt;0 AND </a:t>
            </a:r>
            <a:r>
              <a:rPr lang="es-ES" sz="1800" b="1" i="0" u="none" strike="noStrike" cap="none" dirty="0" err="1">
                <a:solidFill>
                  <a:srgbClr val="FF0000"/>
                </a:solidFill>
                <a:latin typeface="Calibri"/>
                <a:ea typeface="Calibri"/>
                <a:cs typeface="Calibri"/>
                <a:sym typeface="Calibri"/>
              </a:rPr>
              <a:t>numjornada</a:t>
            </a:r>
            <a:r>
              <a:rPr lang="es-ES" sz="1800" b="1" i="0" u="none" strike="noStrike" cap="none" dirty="0">
                <a:solidFill>
                  <a:srgbClr val="FF0000"/>
                </a:solidFill>
                <a:latin typeface="Calibri"/>
                <a:ea typeface="Calibri"/>
                <a:cs typeface="Calibri"/>
                <a:sym typeface="Calibri"/>
              </a:rPr>
              <a:t>=1 UNION ALL  SELECT </a:t>
            </a:r>
            <a:r>
              <a:rPr lang="es-ES" sz="1800" b="1" i="0" u="none" strike="noStrike" cap="none" dirty="0" err="1">
                <a:solidFill>
                  <a:srgbClr val="FF0000"/>
                </a:solidFill>
                <a:latin typeface="Calibri"/>
                <a:ea typeface="Calibri"/>
                <a:cs typeface="Calibri"/>
                <a:sym typeface="Calibri"/>
              </a:rPr>
              <a:t>count</a:t>
            </a:r>
            <a:r>
              <a:rPr lang="es-ES" sz="1800" b="1" i="0" u="none" strike="noStrike" cap="none" dirty="0">
                <a:solidFill>
                  <a:srgbClr val="FF0000"/>
                </a:solidFill>
                <a:latin typeface="Calibri"/>
                <a:ea typeface="Calibri"/>
                <a:cs typeface="Calibri"/>
                <a:sym typeface="Calibri"/>
              </a:rPr>
              <a:t>(*) AS marcaron FROM partidos WHERE </a:t>
            </a:r>
            <a:r>
              <a:rPr lang="es-ES" sz="1800" b="1" i="0" u="none" strike="noStrike" cap="none" dirty="0" err="1">
                <a:solidFill>
                  <a:srgbClr val="FF0000"/>
                </a:solidFill>
                <a:latin typeface="Calibri"/>
                <a:ea typeface="Calibri"/>
                <a:cs typeface="Calibri"/>
                <a:sym typeface="Calibri"/>
              </a:rPr>
              <a:t>golesvis</a:t>
            </a:r>
            <a:r>
              <a:rPr lang="es-ES" sz="1800" b="1" i="0" u="none" strike="noStrike" cap="none" dirty="0">
                <a:solidFill>
                  <a:srgbClr val="FF0000"/>
                </a:solidFill>
                <a:latin typeface="Calibri"/>
                <a:ea typeface="Calibri"/>
                <a:cs typeface="Calibri"/>
                <a:sym typeface="Calibri"/>
              </a:rPr>
              <a:t>&gt;0 AND </a:t>
            </a:r>
            <a:r>
              <a:rPr lang="es-ES" sz="1800" b="1" i="0" u="none" strike="noStrike" cap="none" dirty="0" err="1">
                <a:solidFill>
                  <a:srgbClr val="FF0000"/>
                </a:solidFill>
                <a:latin typeface="Calibri"/>
                <a:ea typeface="Calibri"/>
                <a:cs typeface="Calibri"/>
                <a:sym typeface="Calibri"/>
              </a:rPr>
              <a:t>numjornada</a:t>
            </a:r>
            <a:r>
              <a:rPr lang="es-ES" sz="1800" b="1" i="0" u="none" strike="noStrike" cap="none" dirty="0">
                <a:solidFill>
                  <a:srgbClr val="FF0000"/>
                </a:solidFill>
                <a:latin typeface="Calibri"/>
                <a:ea typeface="Calibri"/>
                <a:cs typeface="Calibri"/>
                <a:sym typeface="Calibri"/>
              </a:rPr>
              <a:t>=1</a:t>
            </a:r>
            <a:r>
              <a:rPr lang="es-ES" sz="1800" b="1" i="0" u="none" strike="noStrike" cap="none" dirty="0">
                <a:solidFill>
                  <a:schemeClr val="dk1"/>
                </a:solidFill>
                <a:latin typeface="Calibri"/>
                <a:ea typeface="Calibri"/>
                <a:cs typeface="Calibri"/>
                <a:sym typeface="Calibri"/>
              </a:rPr>
              <a:t>) AS t;</a:t>
            </a:r>
            <a:endParaRPr dirty="0"/>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p:txBody>
      </p:sp>
      <p:sp>
        <p:nvSpPr>
          <p:cNvPr id="202" name="Google Shape;202;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3" name="Google Shape;203;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204" name="Google Shape;204;p24"/>
          <p:cNvPicPr preferRelativeResize="0"/>
          <p:nvPr/>
        </p:nvPicPr>
        <p:blipFill rotWithShape="1">
          <a:blip r:embed="rId3">
            <a:alphaModFix/>
          </a:blip>
          <a:srcRect/>
          <a:stretch/>
        </p:blipFill>
        <p:spPr>
          <a:xfrm>
            <a:off x="3438525" y="4797152"/>
            <a:ext cx="1224136" cy="648072"/>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Subconsultas</a:t>
            </a:r>
            <a:endParaRPr sz="1600" b="1" i="0" u="none" strike="noStrike" cap="none">
              <a:solidFill>
                <a:srgbClr val="11151A"/>
              </a:solidFill>
              <a:latin typeface="Arial"/>
              <a:ea typeface="Arial"/>
              <a:cs typeface="Arial"/>
              <a:sym typeface="Arial"/>
            </a:endParaRPr>
          </a:p>
        </p:txBody>
      </p:sp>
      <p:sp>
        <p:nvSpPr>
          <p:cNvPr id="210" name="Google Shape;210;p2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1" name="Google Shape;211;p2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13</a:t>
            </a:fld>
            <a:endParaRPr sz="2800" b="0" i="0" u="none" strike="noStrike" cap="none">
              <a:solidFill>
                <a:srgbClr val="898989"/>
              </a:solidFill>
              <a:latin typeface="Calibri"/>
              <a:ea typeface="Calibri"/>
              <a:cs typeface="Calibri"/>
              <a:sym typeface="Calibri"/>
            </a:endParaRPr>
          </a:p>
        </p:txBody>
      </p:sp>
      <p:sp>
        <p:nvSpPr>
          <p:cNvPr id="212" name="Google Shape;212;p25"/>
          <p:cNvSpPr txBox="1"/>
          <p:nvPr/>
        </p:nvSpPr>
        <p:spPr>
          <a:xfrm>
            <a:off x="460375" y="896176"/>
            <a:ext cx="7991475" cy="56323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sng" strike="noStrike" cap="none">
                <a:solidFill>
                  <a:schemeClr val="dk1"/>
                </a:solidFill>
                <a:latin typeface="Calibri"/>
                <a:ea typeface="Calibri"/>
                <a:cs typeface="Calibri"/>
                <a:sym typeface="Calibri"/>
              </a:rPr>
              <a:t>Comprobar si un dato está incluido en varios valores devueltos por una subconsulta</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No se pueden usar el operador de igualdad (=) ni otros operadores relacionales para comparar con subconsultas que devuelven más de un valor. Si queremos comprobar que un valor está incluido dentro del conjunto de valores devueltos por la subconsulta, usaremos el operador IN.</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u="none" strike="noStrike" cap="none">
                <a:solidFill>
                  <a:schemeClr val="dk1"/>
                </a:solidFill>
                <a:latin typeface="Calibri"/>
                <a:ea typeface="Calibri"/>
                <a:cs typeface="Calibri"/>
                <a:sym typeface="Calibri"/>
              </a:rPr>
              <a:t>Ejemplo: Obtener las matrículas, marcas y modelos de los coches alquilados desde el 1 de enero de 2018.</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chemeClr val="dk1"/>
                </a:solidFill>
                <a:latin typeface="Calibri"/>
                <a:ea typeface="Calibri"/>
                <a:cs typeface="Calibri"/>
                <a:sym typeface="Calibri"/>
              </a:rPr>
              <a:t>SELECT matricula,marca,modelo FROM automoviles WHERE matricula IN (SELECT matricula FROM contratos WHERE fini&gt;=‘2018-01-01');</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213" name="Google Shape;213;p2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14" name="Google Shape;214;p2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215" name="Google Shape;215;p25"/>
          <p:cNvPicPr preferRelativeResize="0"/>
          <p:nvPr/>
        </p:nvPicPr>
        <p:blipFill rotWithShape="1">
          <a:blip r:embed="rId3">
            <a:alphaModFix/>
          </a:blip>
          <a:srcRect/>
          <a:stretch/>
        </p:blipFill>
        <p:spPr>
          <a:xfrm>
            <a:off x="3478524" y="4831741"/>
            <a:ext cx="2286000" cy="179324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Subconsultas</a:t>
            </a:r>
            <a:endParaRPr sz="1600" b="1" i="0" u="none" strike="noStrike" cap="none">
              <a:solidFill>
                <a:srgbClr val="11151A"/>
              </a:solidFill>
              <a:latin typeface="Arial"/>
              <a:ea typeface="Arial"/>
              <a:cs typeface="Arial"/>
              <a:sym typeface="Arial"/>
            </a:endParaRPr>
          </a:p>
        </p:txBody>
      </p:sp>
      <p:sp>
        <p:nvSpPr>
          <p:cNvPr id="221" name="Google Shape;221;p2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2" name="Google Shape;222;p2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14</a:t>
            </a:fld>
            <a:endParaRPr sz="2800" b="0" i="0" u="none" strike="noStrike" cap="none">
              <a:solidFill>
                <a:srgbClr val="898989"/>
              </a:solidFill>
              <a:latin typeface="Calibri"/>
              <a:ea typeface="Calibri"/>
              <a:cs typeface="Calibri"/>
              <a:sym typeface="Calibri"/>
            </a:endParaRPr>
          </a:p>
        </p:txBody>
      </p:sp>
      <p:sp>
        <p:nvSpPr>
          <p:cNvPr id="223" name="Google Shape;223;p26"/>
          <p:cNvSpPr txBox="1"/>
          <p:nvPr/>
        </p:nvSpPr>
        <p:spPr>
          <a:xfrm>
            <a:off x="460375" y="896176"/>
            <a:ext cx="7991475" cy="36933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u="none" strike="noStrike" cap="none">
                <a:solidFill>
                  <a:schemeClr val="dk1"/>
                </a:solidFill>
                <a:latin typeface="Calibri"/>
                <a:ea typeface="Calibri"/>
                <a:cs typeface="Calibri"/>
                <a:sym typeface="Calibri"/>
              </a:rPr>
              <a:t>Ejemplo: Obtener la marca y modelo de todos los coches que ha alquilado Ismael Poza Rincón.</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chemeClr val="dk1"/>
                </a:solidFill>
                <a:latin typeface="Calibri"/>
                <a:ea typeface="Calibri"/>
                <a:cs typeface="Calibri"/>
                <a:sym typeface="Calibri"/>
              </a:rPr>
              <a:t>SELECT marca,modelo FROM automoviles WHERE matricula IN (SELECT matricula FROM contratos WHERE dnicliente =  (SELECT dni FROM clientes WHERE nombre='Ismael' AND apellidos='Poza Rincón'));</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224" name="Google Shape;224;p2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25" name="Google Shape;225;p2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226" name="Google Shape;226;p26"/>
          <p:cNvPicPr preferRelativeResize="0"/>
          <p:nvPr/>
        </p:nvPicPr>
        <p:blipFill rotWithShape="1">
          <a:blip r:embed="rId3">
            <a:alphaModFix/>
          </a:blip>
          <a:srcRect/>
          <a:stretch/>
        </p:blipFill>
        <p:spPr>
          <a:xfrm>
            <a:off x="3491880" y="3573016"/>
            <a:ext cx="1743452" cy="864096"/>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7"/>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Subconsultas</a:t>
            </a:r>
            <a:endParaRPr sz="1600" b="1" i="0" u="none" strike="noStrike" cap="none">
              <a:solidFill>
                <a:srgbClr val="11151A"/>
              </a:solidFill>
              <a:latin typeface="Arial"/>
              <a:ea typeface="Arial"/>
              <a:cs typeface="Arial"/>
              <a:sym typeface="Arial"/>
            </a:endParaRPr>
          </a:p>
        </p:txBody>
      </p:sp>
      <p:sp>
        <p:nvSpPr>
          <p:cNvPr id="232" name="Google Shape;232;p2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33" name="Google Shape;233;p2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15</a:t>
            </a:fld>
            <a:endParaRPr sz="2800" b="0" i="0" u="none" strike="noStrike" cap="none">
              <a:solidFill>
                <a:srgbClr val="898989"/>
              </a:solidFill>
              <a:latin typeface="Calibri"/>
              <a:ea typeface="Calibri"/>
              <a:cs typeface="Calibri"/>
              <a:sym typeface="Calibri"/>
            </a:endParaRPr>
          </a:p>
        </p:txBody>
      </p:sp>
      <p:sp>
        <p:nvSpPr>
          <p:cNvPr id="234" name="Google Shape;234;p27"/>
          <p:cNvSpPr txBox="1"/>
          <p:nvPr/>
        </p:nvSpPr>
        <p:spPr>
          <a:xfrm>
            <a:off x="460375" y="896176"/>
            <a:ext cx="7991475" cy="31393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u="none" strike="noStrike" cap="none">
                <a:solidFill>
                  <a:schemeClr val="dk1"/>
                </a:solidFill>
                <a:latin typeface="Calibri"/>
                <a:ea typeface="Calibri"/>
                <a:cs typeface="Calibri"/>
                <a:sym typeface="Calibri"/>
              </a:rPr>
              <a:t>Ejemplo: Obtener los datos de los clientes que no han realizado ningún contrato.</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chemeClr val="dk1"/>
                </a:solidFill>
                <a:latin typeface="Calibri"/>
                <a:ea typeface="Calibri"/>
                <a:cs typeface="Calibri"/>
                <a:sym typeface="Calibri"/>
              </a:rPr>
              <a:t>SELECT * FROM clientes WHERE dni NOT IN (SELECT DISTINCT dnicliente FROM contratos);</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235" name="Google Shape;235;p2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36" name="Google Shape;236;p2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237" name="Google Shape;237;p27"/>
          <p:cNvPicPr preferRelativeResize="0"/>
          <p:nvPr/>
        </p:nvPicPr>
        <p:blipFill rotWithShape="1">
          <a:blip r:embed="rId3">
            <a:alphaModFix/>
          </a:blip>
          <a:srcRect/>
          <a:stretch/>
        </p:blipFill>
        <p:spPr>
          <a:xfrm>
            <a:off x="1243012" y="2776537"/>
            <a:ext cx="6657975" cy="1304925"/>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8"/>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Subconsultas</a:t>
            </a:r>
            <a:endParaRPr sz="1600" b="1" i="0" u="none" strike="noStrike" cap="none">
              <a:solidFill>
                <a:srgbClr val="11151A"/>
              </a:solidFill>
              <a:latin typeface="Arial"/>
              <a:ea typeface="Arial"/>
              <a:cs typeface="Arial"/>
              <a:sym typeface="Arial"/>
            </a:endParaRPr>
          </a:p>
        </p:txBody>
      </p:sp>
      <p:sp>
        <p:nvSpPr>
          <p:cNvPr id="243" name="Google Shape;243;p2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44" name="Google Shape;244;p2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16</a:t>
            </a:fld>
            <a:endParaRPr sz="2800" b="0" i="0" u="none" strike="noStrike" cap="none">
              <a:solidFill>
                <a:srgbClr val="898989"/>
              </a:solidFill>
              <a:latin typeface="Calibri"/>
              <a:ea typeface="Calibri"/>
              <a:cs typeface="Calibri"/>
              <a:sym typeface="Calibri"/>
            </a:endParaRPr>
          </a:p>
        </p:txBody>
      </p:sp>
      <p:sp>
        <p:nvSpPr>
          <p:cNvPr id="245" name="Google Shape;245;p28"/>
          <p:cNvSpPr txBox="1"/>
          <p:nvPr/>
        </p:nvSpPr>
        <p:spPr>
          <a:xfrm>
            <a:off x="460375" y="896176"/>
            <a:ext cx="7991475" cy="5355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sng" strike="noStrike" cap="none" dirty="0">
                <a:solidFill>
                  <a:schemeClr val="dk1"/>
                </a:solidFill>
                <a:latin typeface="Calibri"/>
                <a:ea typeface="Calibri"/>
                <a:cs typeface="Calibri"/>
                <a:sym typeface="Calibri"/>
              </a:rPr>
              <a:t>Uso del cuantificador ALL</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dirty="0">
                <a:solidFill>
                  <a:schemeClr val="dk1"/>
                </a:solidFill>
                <a:latin typeface="Calibri"/>
                <a:ea typeface="Calibri"/>
                <a:cs typeface="Calibri"/>
                <a:sym typeface="Calibri"/>
              </a:rPr>
              <a:t>En </a:t>
            </a:r>
            <a:r>
              <a:rPr lang="es-ES" sz="1800" b="0" i="0" u="none" strike="noStrike" cap="none" dirty="0" err="1">
                <a:solidFill>
                  <a:schemeClr val="dk1"/>
                </a:solidFill>
                <a:latin typeface="Calibri"/>
                <a:ea typeface="Calibri"/>
                <a:cs typeface="Calibri"/>
                <a:sym typeface="Calibri"/>
              </a:rPr>
              <a:t>subconsultas</a:t>
            </a:r>
            <a:r>
              <a:rPr lang="es-ES" sz="1800" b="0" i="0" u="none" strike="noStrike" cap="none" dirty="0">
                <a:solidFill>
                  <a:schemeClr val="dk1"/>
                </a:solidFill>
                <a:latin typeface="Calibri"/>
                <a:ea typeface="Calibri"/>
                <a:cs typeface="Calibri"/>
                <a:sym typeface="Calibri"/>
              </a:rPr>
              <a:t> que devuelven varios valores, el cuantificador ALL permite seleccionar las filas que cumplan con una determinada condición respecto de todos los valores devueltos por la </a:t>
            </a:r>
            <a:r>
              <a:rPr lang="es-ES" sz="1800" b="0" i="0" u="none" strike="noStrike" cap="none" dirty="0" err="1">
                <a:solidFill>
                  <a:schemeClr val="dk1"/>
                </a:solidFill>
                <a:latin typeface="Calibri"/>
                <a:ea typeface="Calibri"/>
                <a:cs typeface="Calibri"/>
                <a:sym typeface="Calibri"/>
              </a:rPr>
              <a:t>subconsulta</a:t>
            </a:r>
            <a:r>
              <a:rPr lang="es-ES" sz="1800" b="0" i="0" u="none" strike="noStrike" cap="none" dirty="0" smtClean="0">
                <a:solidFill>
                  <a:schemeClr val="dk1"/>
                </a:solidFill>
                <a:latin typeface="Calibri"/>
                <a:ea typeface="Calibri"/>
                <a:cs typeface="Calibri"/>
                <a:sym typeface="Calibri"/>
              </a:rPr>
              <a:t>.</a:t>
            </a:r>
          </a:p>
          <a:p>
            <a:pPr lvl="0"/>
            <a:endParaRPr lang="es-ES" dirty="0" smtClean="0"/>
          </a:p>
          <a:p>
            <a:pPr lvl="0"/>
            <a:r>
              <a:rPr lang="es-ES" sz="1800" dirty="0" smtClean="0">
                <a:solidFill>
                  <a:schemeClr val="dk1"/>
                </a:solidFill>
                <a:latin typeface="Calibri"/>
                <a:ea typeface="Calibri"/>
                <a:cs typeface="Calibri"/>
                <a:sym typeface="Calibri"/>
              </a:rPr>
              <a:t>Es decir, el </a:t>
            </a:r>
            <a:r>
              <a:rPr lang="es-ES" sz="1800" dirty="0" smtClean="0">
                <a:solidFill>
                  <a:schemeClr val="dk1"/>
                </a:solidFill>
                <a:latin typeface="Calibri"/>
                <a:ea typeface="Calibri"/>
                <a:cs typeface="Calibri"/>
                <a:sym typeface="Calibri"/>
              </a:rPr>
              <a:t>operador ALL selecciona los valores si todos los registros de </a:t>
            </a:r>
            <a:r>
              <a:rPr lang="es-ES" sz="1800" dirty="0" err="1" smtClean="0">
                <a:solidFill>
                  <a:schemeClr val="dk1"/>
                </a:solidFill>
                <a:latin typeface="Calibri"/>
                <a:ea typeface="Calibri"/>
                <a:cs typeface="Calibri"/>
                <a:sym typeface="Calibri"/>
              </a:rPr>
              <a:t>subconsulta</a:t>
            </a:r>
            <a:r>
              <a:rPr lang="es-ES" sz="1800" dirty="0" smtClean="0">
                <a:solidFill>
                  <a:schemeClr val="dk1"/>
                </a:solidFill>
                <a:latin typeface="Calibri"/>
                <a:ea typeface="Calibri"/>
                <a:cs typeface="Calibri"/>
                <a:sym typeface="Calibri"/>
              </a:rPr>
              <a:t> cumplen la condición</a:t>
            </a:r>
            <a:r>
              <a:rPr lang="es-ES" sz="1800" dirty="0" smtClean="0">
                <a:solidFill>
                  <a:schemeClr val="dk1"/>
                </a:solidFill>
                <a:latin typeface="Calibri"/>
                <a:ea typeface="Calibri"/>
                <a:cs typeface="Calibri"/>
                <a:sym typeface="Calibri"/>
              </a:rPr>
              <a:t>.</a:t>
            </a:r>
          </a:p>
          <a:p>
            <a:pPr marL="0" marR="0" lvl="0" indent="0" algn="l" rtl="0">
              <a:spcBef>
                <a:spcPts val="0"/>
              </a:spcBef>
              <a:spcAft>
                <a:spcPts val="0"/>
              </a:spcAft>
              <a:buNone/>
            </a:pPr>
            <a:r>
              <a:rPr lang="es-ES" sz="1800" b="0"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Ejemplo: Obtener las marcas de coches de las que no se ha alquilado ningún coche en 2018.</a:t>
            </a:r>
            <a:endParaRPr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SELECT marca FROM </a:t>
            </a:r>
            <a:r>
              <a:rPr lang="es-ES" sz="1800" b="1" i="0" u="none" strike="noStrike" cap="none" dirty="0" err="1">
                <a:solidFill>
                  <a:schemeClr val="dk1"/>
                </a:solidFill>
                <a:latin typeface="Calibri"/>
                <a:ea typeface="Calibri"/>
                <a:cs typeface="Calibri"/>
                <a:sym typeface="Calibri"/>
              </a:rPr>
              <a:t>automoviles</a:t>
            </a:r>
            <a:r>
              <a:rPr lang="es-ES" sz="1800" b="1" i="0" u="none" strike="noStrike" cap="none" dirty="0">
                <a:solidFill>
                  <a:schemeClr val="dk1"/>
                </a:solidFill>
                <a:latin typeface="Calibri"/>
                <a:ea typeface="Calibri"/>
                <a:cs typeface="Calibri"/>
                <a:sym typeface="Calibri"/>
              </a:rPr>
              <a:t> </a:t>
            </a:r>
            <a:r>
              <a:rPr lang="es-ES" sz="1800" b="1" i="0" u="none" strike="noStrike" cap="none" dirty="0" err="1">
                <a:solidFill>
                  <a:schemeClr val="dk1"/>
                </a:solidFill>
                <a:latin typeface="Calibri"/>
                <a:ea typeface="Calibri"/>
                <a:cs typeface="Calibri"/>
                <a:sym typeface="Calibri"/>
              </a:rPr>
              <a:t>where</a:t>
            </a:r>
            <a:r>
              <a:rPr lang="es-ES" sz="1800" b="1" i="0" u="none" strike="noStrike" cap="none" dirty="0">
                <a:solidFill>
                  <a:schemeClr val="dk1"/>
                </a:solidFill>
                <a:latin typeface="Calibri"/>
                <a:ea typeface="Calibri"/>
                <a:cs typeface="Calibri"/>
                <a:sym typeface="Calibri"/>
              </a:rPr>
              <a:t> marca &lt;&gt; ALL (SELECT DISTINCT marca FROM contratos INNER JOIN </a:t>
            </a:r>
            <a:r>
              <a:rPr lang="es-ES" sz="1800" b="1" i="0" u="none" strike="noStrike" cap="none" dirty="0" err="1">
                <a:solidFill>
                  <a:schemeClr val="dk1"/>
                </a:solidFill>
                <a:latin typeface="Calibri"/>
                <a:ea typeface="Calibri"/>
                <a:cs typeface="Calibri"/>
                <a:sym typeface="Calibri"/>
              </a:rPr>
              <a:t>automoviles</a:t>
            </a:r>
            <a:r>
              <a:rPr lang="es-ES" sz="1800" b="1" i="0" u="none" strike="noStrike" cap="none" dirty="0">
                <a:solidFill>
                  <a:schemeClr val="dk1"/>
                </a:solidFill>
                <a:latin typeface="Calibri"/>
                <a:ea typeface="Calibri"/>
                <a:cs typeface="Calibri"/>
                <a:sym typeface="Calibri"/>
              </a:rPr>
              <a:t> USING (matricula) WHERE </a:t>
            </a:r>
            <a:r>
              <a:rPr lang="es-ES" sz="1800" b="1" i="0" u="none" strike="noStrike" cap="none" dirty="0" err="1">
                <a:solidFill>
                  <a:schemeClr val="dk1"/>
                </a:solidFill>
                <a:latin typeface="Calibri"/>
                <a:ea typeface="Calibri"/>
                <a:cs typeface="Calibri"/>
                <a:sym typeface="Calibri"/>
              </a:rPr>
              <a:t>year</a:t>
            </a:r>
            <a:r>
              <a:rPr lang="es-ES" sz="1800" b="1" i="0" u="none" strike="noStrike" cap="none" dirty="0">
                <a:solidFill>
                  <a:schemeClr val="dk1"/>
                </a:solidFill>
                <a:latin typeface="Calibri"/>
                <a:ea typeface="Calibri"/>
                <a:cs typeface="Calibri"/>
                <a:sym typeface="Calibri"/>
              </a:rPr>
              <a:t>(</a:t>
            </a:r>
            <a:r>
              <a:rPr lang="es-ES" sz="1800" b="1" i="0" u="none" strike="noStrike" cap="none" dirty="0" err="1">
                <a:solidFill>
                  <a:schemeClr val="dk1"/>
                </a:solidFill>
                <a:latin typeface="Calibri"/>
                <a:ea typeface="Calibri"/>
                <a:cs typeface="Calibri"/>
                <a:sym typeface="Calibri"/>
              </a:rPr>
              <a:t>fini</a:t>
            </a:r>
            <a:r>
              <a:rPr lang="es-ES" sz="1800" b="1" i="0" u="none" strike="noStrike" cap="none" dirty="0">
                <a:solidFill>
                  <a:schemeClr val="dk1"/>
                </a:solidFill>
                <a:latin typeface="Calibri"/>
                <a:ea typeface="Calibri"/>
                <a:cs typeface="Calibri"/>
                <a:sym typeface="Calibri"/>
              </a:rPr>
              <a:t>)=2018);</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p:txBody>
      </p:sp>
      <p:sp>
        <p:nvSpPr>
          <p:cNvPr id="246" name="Google Shape;246;p2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47" name="Google Shape;247;p2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248" name="Google Shape;248;p28"/>
          <p:cNvPicPr preferRelativeResize="0"/>
          <p:nvPr/>
        </p:nvPicPr>
        <p:blipFill rotWithShape="1">
          <a:blip r:embed="rId3">
            <a:alphaModFix/>
          </a:blip>
          <a:srcRect/>
          <a:stretch/>
        </p:blipFill>
        <p:spPr>
          <a:xfrm>
            <a:off x="3411245" y="5168088"/>
            <a:ext cx="864096" cy="864096"/>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9"/>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Subconsultas</a:t>
            </a:r>
            <a:endParaRPr sz="1600" b="1" i="0" u="none" strike="noStrike" cap="none">
              <a:solidFill>
                <a:srgbClr val="11151A"/>
              </a:solidFill>
              <a:latin typeface="Arial"/>
              <a:ea typeface="Arial"/>
              <a:cs typeface="Arial"/>
              <a:sym typeface="Arial"/>
            </a:endParaRPr>
          </a:p>
        </p:txBody>
      </p:sp>
      <p:sp>
        <p:nvSpPr>
          <p:cNvPr id="254" name="Google Shape;254;p2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55" name="Google Shape;255;p2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17</a:t>
            </a:fld>
            <a:endParaRPr sz="2800" b="0" i="0" u="none" strike="noStrike" cap="none">
              <a:solidFill>
                <a:srgbClr val="898989"/>
              </a:solidFill>
              <a:latin typeface="Calibri"/>
              <a:ea typeface="Calibri"/>
              <a:cs typeface="Calibri"/>
              <a:sym typeface="Calibri"/>
            </a:endParaRPr>
          </a:p>
        </p:txBody>
      </p:sp>
      <p:sp>
        <p:nvSpPr>
          <p:cNvPr id="256" name="Google Shape;256;p29"/>
          <p:cNvSpPr txBox="1"/>
          <p:nvPr/>
        </p:nvSpPr>
        <p:spPr>
          <a:xfrm>
            <a:off x="460375" y="775406"/>
            <a:ext cx="7991475" cy="5078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sng" strike="noStrike" cap="none" dirty="0">
                <a:solidFill>
                  <a:schemeClr val="dk1"/>
                </a:solidFill>
                <a:latin typeface="Calibri"/>
                <a:ea typeface="Calibri"/>
                <a:cs typeface="Calibri"/>
                <a:sym typeface="Calibri"/>
              </a:rPr>
              <a:t>Uso del cuantificador ANY</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s-ES" sz="1800" b="0" i="0" u="none" strike="noStrike" cap="none" dirty="0">
                <a:solidFill>
                  <a:schemeClr val="dk1"/>
                </a:solidFill>
                <a:latin typeface="Calibri"/>
                <a:ea typeface="Calibri"/>
                <a:cs typeface="Calibri"/>
                <a:sym typeface="Calibri"/>
              </a:rPr>
              <a:t>En </a:t>
            </a:r>
            <a:r>
              <a:rPr lang="es-ES" sz="1800" b="0" i="0" u="none" strike="noStrike" cap="none" dirty="0" err="1">
                <a:solidFill>
                  <a:schemeClr val="dk1"/>
                </a:solidFill>
                <a:latin typeface="Calibri"/>
                <a:ea typeface="Calibri"/>
                <a:cs typeface="Calibri"/>
                <a:sym typeface="Calibri"/>
              </a:rPr>
              <a:t>subconsultas</a:t>
            </a:r>
            <a:r>
              <a:rPr lang="es-ES" sz="1800" b="0" i="0" u="none" strike="noStrike" cap="none" dirty="0">
                <a:solidFill>
                  <a:schemeClr val="dk1"/>
                </a:solidFill>
                <a:latin typeface="Calibri"/>
                <a:ea typeface="Calibri"/>
                <a:cs typeface="Calibri"/>
                <a:sym typeface="Calibri"/>
              </a:rPr>
              <a:t> que devuelven varios valores, el cuantificador ANY permite seleccionar las filas que cumplan con una determinada condición para al menos uno de los valores devueltos por la </a:t>
            </a:r>
            <a:r>
              <a:rPr lang="es-ES" sz="1800" b="0" i="0" u="none" strike="noStrike" cap="none" dirty="0" err="1">
                <a:solidFill>
                  <a:schemeClr val="dk1"/>
                </a:solidFill>
                <a:latin typeface="Calibri"/>
                <a:ea typeface="Calibri"/>
                <a:cs typeface="Calibri"/>
                <a:sym typeface="Calibri"/>
              </a:rPr>
              <a:t>subconsulta</a:t>
            </a:r>
            <a:r>
              <a:rPr lang="es-ES" sz="1800" b="0" i="0" u="none" strike="noStrike" cap="none" dirty="0" smtClean="0">
                <a:solidFill>
                  <a:schemeClr val="dk1"/>
                </a:solidFill>
                <a:latin typeface="Calibri"/>
                <a:ea typeface="Calibri"/>
                <a:cs typeface="Calibri"/>
                <a:sym typeface="Calibri"/>
              </a:rPr>
              <a:t>.</a:t>
            </a:r>
          </a:p>
          <a:p>
            <a:pPr marL="0" marR="0" lvl="0" indent="0" algn="just" rtl="0">
              <a:spcBef>
                <a:spcPts val="0"/>
              </a:spcBef>
              <a:spcAft>
                <a:spcPts val="0"/>
              </a:spcAft>
              <a:buNone/>
            </a:pPr>
            <a:endParaRPr lang="es-ES" sz="1800" dirty="0" smtClean="0">
              <a:solidFill>
                <a:schemeClr val="dk1"/>
              </a:solidFill>
              <a:latin typeface="Calibri"/>
              <a:cs typeface="Calibri"/>
              <a:sym typeface="Calibri"/>
            </a:endParaRPr>
          </a:p>
          <a:p>
            <a:pPr lvl="0" algn="just"/>
            <a:r>
              <a:rPr lang="es-ES" sz="1800" dirty="0" smtClean="0">
                <a:solidFill>
                  <a:schemeClr val="dk1"/>
                </a:solidFill>
                <a:latin typeface="Calibri"/>
                <a:ea typeface="Calibri"/>
                <a:cs typeface="Calibri"/>
                <a:sym typeface="Calibri"/>
              </a:rPr>
              <a:t>Es decir, el operador ANY devuelve verdadero si alguno de los valores de </a:t>
            </a:r>
            <a:r>
              <a:rPr lang="es-ES" sz="1800" dirty="0" err="1" smtClean="0">
                <a:solidFill>
                  <a:schemeClr val="dk1"/>
                </a:solidFill>
                <a:latin typeface="Calibri"/>
                <a:ea typeface="Calibri"/>
                <a:cs typeface="Calibri"/>
                <a:sym typeface="Calibri"/>
              </a:rPr>
              <a:t>subconsulta</a:t>
            </a:r>
            <a:r>
              <a:rPr lang="es-ES" sz="1800" dirty="0" smtClean="0">
                <a:solidFill>
                  <a:schemeClr val="dk1"/>
                </a:solidFill>
                <a:latin typeface="Calibri"/>
                <a:ea typeface="Calibri"/>
                <a:cs typeface="Calibri"/>
                <a:sym typeface="Calibri"/>
              </a:rPr>
              <a:t> cumple la </a:t>
            </a:r>
            <a:r>
              <a:rPr lang="es-ES" sz="1800" dirty="0" smtClean="0">
                <a:solidFill>
                  <a:schemeClr val="dk1"/>
                </a:solidFill>
                <a:latin typeface="Calibri"/>
                <a:ea typeface="Calibri"/>
                <a:cs typeface="Calibri"/>
                <a:sym typeface="Calibri"/>
              </a:rPr>
              <a:t>condición.</a:t>
            </a:r>
            <a:endParaRPr lang="es-ES" sz="1800" dirty="0" smtClean="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dirty="0">
                <a:solidFill>
                  <a:schemeClr val="dk1"/>
                </a:solidFill>
                <a:latin typeface="Calibri"/>
                <a:ea typeface="Calibri"/>
                <a:cs typeface="Calibri"/>
                <a:sym typeface="Calibri"/>
              </a:rPr>
              <a:t> </a:t>
            </a:r>
            <a:endParaRPr dirty="0"/>
          </a:p>
          <a:p>
            <a:pPr marL="0" marR="0" lvl="0" indent="0" algn="l" rtl="0">
              <a:spcBef>
                <a:spcPts val="0"/>
              </a:spcBef>
              <a:spcAft>
                <a:spcPts val="0"/>
              </a:spcAft>
              <a:buNone/>
            </a:pPr>
            <a:r>
              <a:rPr lang="es-ES" sz="1800" b="1" i="1" u="none" strike="noStrike" cap="none" dirty="0">
                <a:solidFill>
                  <a:schemeClr val="dk1"/>
                </a:solidFill>
                <a:latin typeface="Calibri"/>
                <a:ea typeface="Calibri"/>
                <a:cs typeface="Calibri"/>
                <a:sym typeface="Calibri"/>
              </a:rPr>
              <a:t>Ejemplo: Obtener los datos de los coches con precio de alquiler menor que el de alguno de los coches SEAT.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SELECT * FROM </a:t>
            </a:r>
            <a:r>
              <a:rPr lang="es-ES" sz="1800" b="1" i="0" u="none" strike="noStrike" cap="none" dirty="0" err="1">
                <a:solidFill>
                  <a:schemeClr val="dk1"/>
                </a:solidFill>
                <a:latin typeface="Calibri"/>
                <a:ea typeface="Calibri"/>
                <a:cs typeface="Calibri"/>
                <a:sym typeface="Calibri"/>
              </a:rPr>
              <a:t>automoviles</a:t>
            </a:r>
            <a:r>
              <a:rPr lang="es-ES" sz="1800" b="1" i="0" u="none" strike="noStrike" cap="none" dirty="0">
                <a:solidFill>
                  <a:schemeClr val="dk1"/>
                </a:solidFill>
                <a:latin typeface="Calibri"/>
                <a:ea typeface="Calibri"/>
                <a:cs typeface="Calibri"/>
                <a:sym typeface="Calibri"/>
              </a:rPr>
              <a:t> WHERE precio &lt; ANY (SELECT precio FROM </a:t>
            </a:r>
            <a:r>
              <a:rPr lang="es-ES" sz="1800" b="1" i="0" u="none" strike="noStrike" cap="none" dirty="0" err="1">
                <a:solidFill>
                  <a:schemeClr val="dk1"/>
                </a:solidFill>
                <a:latin typeface="Calibri"/>
                <a:ea typeface="Calibri"/>
                <a:cs typeface="Calibri"/>
                <a:sym typeface="Calibri"/>
              </a:rPr>
              <a:t>automoviles</a:t>
            </a:r>
            <a:r>
              <a:rPr lang="es-ES" sz="1800" b="1" i="0" u="none" strike="noStrike" cap="none" dirty="0">
                <a:solidFill>
                  <a:schemeClr val="dk1"/>
                </a:solidFill>
                <a:latin typeface="Calibri"/>
                <a:ea typeface="Calibri"/>
                <a:cs typeface="Calibri"/>
                <a:sym typeface="Calibri"/>
              </a:rPr>
              <a:t> WHERE marca='</a:t>
            </a:r>
            <a:r>
              <a:rPr lang="es-ES" sz="1800" b="1" i="0" u="none" strike="noStrike" cap="none" dirty="0" err="1">
                <a:solidFill>
                  <a:schemeClr val="dk1"/>
                </a:solidFill>
                <a:latin typeface="Calibri"/>
                <a:ea typeface="Calibri"/>
                <a:cs typeface="Calibri"/>
                <a:sym typeface="Calibri"/>
              </a:rPr>
              <a:t>seat</a:t>
            </a:r>
            <a:r>
              <a:rPr lang="es-ES" sz="1800" b="1"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p:txBody>
      </p:sp>
      <p:sp>
        <p:nvSpPr>
          <p:cNvPr id="257" name="Google Shape;257;p2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58" name="Google Shape;258;p2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259" name="Google Shape;259;p29"/>
          <p:cNvPicPr preferRelativeResize="0"/>
          <p:nvPr/>
        </p:nvPicPr>
        <p:blipFill rotWithShape="1">
          <a:blip r:embed="rId3">
            <a:alphaModFix/>
          </a:blip>
          <a:srcRect/>
          <a:stretch/>
        </p:blipFill>
        <p:spPr>
          <a:xfrm>
            <a:off x="2053087" y="4994694"/>
            <a:ext cx="5189310" cy="1716656"/>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2</a:t>
            </a:fld>
            <a:endParaRPr/>
          </a:p>
        </p:txBody>
      </p:sp>
      <p:sp>
        <p:nvSpPr>
          <p:cNvPr id="96" name="Google Shape;96;p14"/>
          <p:cNvSpPr txBox="1"/>
          <p:nvPr/>
        </p:nvSpPr>
        <p:spPr>
          <a:xfrm>
            <a:off x="1259632" y="2780928"/>
            <a:ext cx="6048672"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3200" b="1" i="0" u="none" strike="noStrike" cap="none">
                <a:solidFill>
                  <a:schemeClr val="dk1"/>
                </a:solidFill>
                <a:latin typeface="Calibri"/>
                <a:ea typeface="Calibri"/>
                <a:cs typeface="Calibri"/>
                <a:sym typeface="Calibri"/>
              </a:rPr>
              <a:t>SUBCONSULTAS</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Subconsultas</a:t>
            </a:r>
            <a:endParaRPr sz="1600" b="1" i="0" u="none" strike="noStrike" cap="none">
              <a:solidFill>
                <a:srgbClr val="11151A"/>
              </a:solidFill>
              <a:latin typeface="Arial"/>
              <a:ea typeface="Arial"/>
              <a:cs typeface="Arial"/>
              <a:sym typeface="Arial"/>
            </a:endParaRPr>
          </a:p>
        </p:txBody>
      </p:sp>
      <p:sp>
        <p:nvSpPr>
          <p:cNvPr id="102" name="Google Shape;102;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3" name="Google Shape;103;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3</a:t>
            </a:fld>
            <a:endParaRPr sz="2800" b="0" i="0" u="none" strike="noStrike" cap="none">
              <a:solidFill>
                <a:srgbClr val="898989"/>
              </a:solidFill>
              <a:latin typeface="Calibri"/>
              <a:ea typeface="Calibri"/>
              <a:cs typeface="Calibri"/>
              <a:sym typeface="Calibri"/>
            </a:endParaRPr>
          </a:p>
        </p:txBody>
      </p:sp>
      <p:sp>
        <p:nvSpPr>
          <p:cNvPr id="104" name="Google Shape;104;p15"/>
          <p:cNvSpPr txBox="1"/>
          <p:nvPr/>
        </p:nvSpPr>
        <p:spPr>
          <a:xfrm>
            <a:off x="460375" y="896176"/>
            <a:ext cx="7991475" cy="59093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1" i="0" u="none" strike="noStrike" cap="none">
                <a:solidFill>
                  <a:schemeClr val="dk1"/>
                </a:solidFill>
                <a:latin typeface="Calibri"/>
                <a:ea typeface="Calibri"/>
                <a:cs typeface="Calibri"/>
                <a:sym typeface="Calibri"/>
              </a:rPr>
              <a:t>Una subconsulta es una consulta SELECT que se hace dentro de otra consulta SELECT.  Los datos que se obtienen de la subconsulta se usan en la consulta en la que se incluye.</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También se pueden usar subconsultas dentro de las instrucciones INSERT, UPDATE y DELETE.</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Si no existieran las subconsultas, para obtener las matrículas, marcas, modelos y precios de alquiler de los automóviles que tienen un precio de alquiler superior al automóvil de matrícula 5031JHL, posiblemente plantearamos esto con dos instrucciones;</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1.-	Obtener el precio de alquiler del automóvil de matrícula 5031JHL</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u="none" strike="noStrike" cap="none">
                <a:solidFill>
                  <a:schemeClr val="dk1"/>
                </a:solidFill>
                <a:latin typeface="Calibri"/>
                <a:ea typeface="Calibri"/>
                <a:cs typeface="Calibri"/>
                <a:sym typeface="Calibri"/>
              </a:rPr>
              <a:t>SELECT precio FROM automoviles WHERE matricula='5031JHL';</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2.-	Obtener ahora las matrículas, marcas, modelos y precios de los automóviles con precio de alquiler superior a 116,45 Euros. </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u="none" strike="noStrike" cap="none">
                <a:solidFill>
                  <a:schemeClr val="dk1"/>
                </a:solidFill>
                <a:latin typeface="Calibri"/>
                <a:ea typeface="Calibri"/>
                <a:cs typeface="Calibri"/>
                <a:sym typeface="Calibri"/>
              </a:rPr>
              <a:t>SELECT matricula, marca, modelo, precio FROM automoviles WHERE precio &gt; 116.45;</a:t>
            </a:r>
            <a:endParaRPr sz="1800" b="0" i="0" u="none" strike="noStrike" cap="none">
              <a:solidFill>
                <a:schemeClr val="dk1"/>
              </a:solidFill>
              <a:latin typeface="Calibri"/>
              <a:ea typeface="Calibri"/>
              <a:cs typeface="Calibri"/>
              <a:sym typeface="Calibri"/>
            </a:endParaRPr>
          </a:p>
        </p:txBody>
      </p:sp>
      <p:sp>
        <p:nvSpPr>
          <p:cNvPr id="105" name="Google Shape;105;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6" name="Google Shape;106;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Subconsultas</a:t>
            </a:r>
            <a:endParaRPr sz="1600" b="1" i="0" u="none" strike="noStrike" cap="none">
              <a:solidFill>
                <a:srgbClr val="11151A"/>
              </a:solidFill>
              <a:latin typeface="Arial"/>
              <a:ea typeface="Arial"/>
              <a:cs typeface="Arial"/>
              <a:sym typeface="Arial"/>
            </a:endParaRPr>
          </a:p>
        </p:txBody>
      </p:sp>
      <p:sp>
        <p:nvSpPr>
          <p:cNvPr id="112" name="Google Shape;112;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3" name="Google Shape;113;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4</a:t>
            </a:fld>
            <a:endParaRPr sz="2800" b="0" i="0" u="none" strike="noStrike" cap="none">
              <a:solidFill>
                <a:srgbClr val="898989"/>
              </a:solidFill>
              <a:latin typeface="Calibri"/>
              <a:ea typeface="Calibri"/>
              <a:cs typeface="Calibri"/>
              <a:sym typeface="Calibri"/>
            </a:endParaRPr>
          </a:p>
        </p:txBody>
      </p:sp>
      <p:sp>
        <p:nvSpPr>
          <p:cNvPr id="114" name="Google Shape;114;p16"/>
          <p:cNvSpPr txBox="1"/>
          <p:nvPr/>
        </p:nvSpPr>
        <p:spPr>
          <a:xfrm>
            <a:off x="460375" y="896176"/>
            <a:ext cx="7991475" cy="45243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En el anterior ejemplo, lo que hemos hecho realmente es esto:</a:t>
            </a:r>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a:solidFill>
                  <a:schemeClr val="dk1"/>
                </a:solidFill>
                <a:highlight>
                  <a:srgbClr val="CDFE76"/>
                </a:highlight>
                <a:latin typeface="Calibri"/>
                <a:ea typeface="Calibri"/>
                <a:cs typeface="Calibri"/>
                <a:sym typeface="Calibri"/>
              </a:rPr>
              <a:t>Podemos modificar la instrucción segunda para que, en lugar del precio, use una subconsulta para obtener el precio del automóvil de la matrícula indicada.</a:t>
            </a:r>
            <a:endParaRPr/>
          </a:p>
          <a:p>
            <a:pPr marL="0" marR="0" lvl="0" indent="0" algn="l" rtl="0">
              <a:spcBef>
                <a:spcPts val="0"/>
              </a:spcBef>
              <a:spcAft>
                <a:spcPts val="0"/>
              </a:spcAft>
              <a:buNone/>
            </a:pPr>
            <a:endParaRPr sz="1800" b="1" i="0" u="none" strike="noStrike" cap="none">
              <a:solidFill>
                <a:schemeClr val="dk1"/>
              </a:solidFill>
              <a:highlight>
                <a:srgbClr val="CDFE76"/>
              </a:highlight>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chemeClr val="dk1"/>
                </a:solidFill>
                <a:highlight>
                  <a:srgbClr val="CDFE76"/>
                </a:highlight>
                <a:latin typeface="Calibri"/>
                <a:ea typeface="Calibri"/>
                <a:cs typeface="Calibri"/>
                <a:sym typeface="Calibri"/>
              </a:rPr>
              <a:t>SELECT matricula, marca, modelo FROM automoviles WHERE precio</a:t>
            </a:r>
            <a:r>
              <a:rPr lang="es-ES" sz="1800" b="1" i="0" u="none" strike="noStrike" cap="none">
                <a:solidFill>
                  <a:srgbClr val="FF9900"/>
                </a:solidFill>
                <a:highlight>
                  <a:srgbClr val="CDFE76"/>
                </a:highlight>
                <a:latin typeface="Calibri"/>
                <a:ea typeface="Calibri"/>
                <a:cs typeface="Calibri"/>
                <a:sym typeface="Calibri"/>
              </a:rPr>
              <a:t>&gt;(SELECT precio FROM automoviles WHERE matricula = '5031JHL')</a:t>
            </a:r>
            <a:r>
              <a:rPr lang="es-ES" sz="1800" b="1" i="0" u="none" strike="noStrike" cap="none">
                <a:solidFill>
                  <a:schemeClr val="dk1"/>
                </a:solidFill>
                <a:highlight>
                  <a:srgbClr val="CDFE76"/>
                </a:highlight>
                <a:latin typeface="Calibri"/>
                <a:ea typeface="Calibri"/>
                <a:cs typeface="Calibri"/>
                <a:sym typeface="Calibri"/>
              </a:rPr>
              <a:t>;</a:t>
            </a:r>
            <a:endParaRPr/>
          </a:p>
        </p:txBody>
      </p:sp>
      <p:sp>
        <p:nvSpPr>
          <p:cNvPr id="115" name="Google Shape;115;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6" name="Google Shape;116;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17" name="Google Shape;117;p16"/>
          <p:cNvPicPr preferRelativeResize="0"/>
          <p:nvPr/>
        </p:nvPicPr>
        <p:blipFill rotWithShape="1">
          <a:blip r:embed="rId3">
            <a:alphaModFix/>
          </a:blip>
          <a:srcRect/>
          <a:stretch/>
        </p:blipFill>
        <p:spPr>
          <a:xfrm>
            <a:off x="523875" y="1255341"/>
            <a:ext cx="7991475" cy="225742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Subconsultas</a:t>
            </a:r>
            <a:endParaRPr sz="1600" b="1" i="0" u="none" strike="noStrike" cap="none">
              <a:solidFill>
                <a:srgbClr val="11151A"/>
              </a:solidFill>
              <a:latin typeface="Arial"/>
              <a:ea typeface="Arial"/>
              <a:cs typeface="Arial"/>
              <a:sym typeface="Arial"/>
            </a:endParaRPr>
          </a:p>
        </p:txBody>
      </p:sp>
      <p:sp>
        <p:nvSpPr>
          <p:cNvPr id="123" name="Google Shape;123;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4" name="Google Shape;124;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5</a:t>
            </a:fld>
            <a:endParaRPr sz="2800" b="0" i="0" u="none" strike="noStrike" cap="none">
              <a:solidFill>
                <a:srgbClr val="898989"/>
              </a:solidFill>
              <a:latin typeface="Calibri"/>
              <a:ea typeface="Calibri"/>
              <a:cs typeface="Calibri"/>
              <a:sym typeface="Calibri"/>
            </a:endParaRPr>
          </a:p>
        </p:txBody>
      </p:sp>
      <p:sp>
        <p:nvSpPr>
          <p:cNvPr id="125" name="Google Shape;125;p17"/>
          <p:cNvSpPr txBox="1"/>
          <p:nvPr/>
        </p:nvSpPr>
        <p:spPr>
          <a:xfrm>
            <a:off x="460375" y="896176"/>
            <a:ext cx="7991475" cy="45243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u="none" strike="noStrike" cap="none">
                <a:solidFill>
                  <a:schemeClr val="dk1"/>
                </a:solidFill>
                <a:latin typeface="Calibri"/>
                <a:ea typeface="Calibri"/>
                <a:cs typeface="Calibri"/>
                <a:sym typeface="Calibri"/>
              </a:rPr>
              <a:t>Ejemplo: Obtener las matrículas, marcas, modelos y precios de alquiler de los automóviles que tienen un precio de alquiler superior al automóvil de matrícula 5031JHL.</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chemeClr val="dk1"/>
                </a:solidFill>
                <a:latin typeface="Calibri"/>
                <a:ea typeface="Calibri"/>
                <a:cs typeface="Calibri"/>
                <a:sym typeface="Calibri"/>
              </a:rPr>
              <a:t>SELECT matricula, marca, modelo FROM automoviles WHERE precio&gt;(SELECT precio FROM automoviles WHERE matricula = '5031JHL') ;</a:t>
            </a:r>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rgbClr val="FF0000"/>
                </a:solidFill>
                <a:latin typeface="Calibri"/>
                <a:ea typeface="Calibri"/>
                <a:cs typeface="Calibri"/>
                <a:sym typeface="Calibri"/>
              </a:rPr>
              <a:t>MUY IMPORTANTE: En subconsultas como esta anterior, que se usan para comparar con un valor, las subconsultas deben devolver únicamente un valor</a:t>
            </a:r>
            <a:endParaRPr sz="1800" b="0" i="0" u="none" strike="noStrike" cap="none">
              <a:solidFill>
                <a:srgbClr val="FF0000"/>
              </a:solidFill>
              <a:latin typeface="Calibri"/>
              <a:ea typeface="Calibri"/>
              <a:cs typeface="Calibri"/>
              <a:sym typeface="Calibri"/>
            </a:endParaRPr>
          </a:p>
        </p:txBody>
      </p:sp>
      <p:sp>
        <p:nvSpPr>
          <p:cNvPr id="126" name="Google Shape;126;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7" name="Google Shape;127;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28" name="Google Shape;128;p17"/>
          <p:cNvPicPr preferRelativeResize="0"/>
          <p:nvPr/>
        </p:nvPicPr>
        <p:blipFill rotWithShape="1">
          <a:blip r:embed="rId3">
            <a:alphaModFix/>
          </a:blip>
          <a:srcRect/>
          <a:stretch/>
        </p:blipFill>
        <p:spPr>
          <a:xfrm>
            <a:off x="2915816" y="3068960"/>
            <a:ext cx="2592288" cy="144016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Subconsultas</a:t>
            </a:r>
            <a:endParaRPr sz="1600" b="1" i="0" u="none" strike="noStrike" cap="none">
              <a:solidFill>
                <a:srgbClr val="11151A"/>
              </a:solidFill>
              <a:latin typeface="Arial"/>
              <a:ea typeface="Arial"/>
              <a:cs typeface="Arial"/>
              <a:sym typeface="Arial"/>
            </a:endParaRPr>
          </a:p>
        </p:txBody>
      </p:sp>
      <p:sp>
        <p:nvSpPr>
          <p:cNvPr id="134" name="Google Shape;134;p1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5" name="Google Shape;135;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6</a:t>
            </a:fld>
            <a:endParaRPr sz="2800" b="0" i="0" u="none" strike="noStrike" cap="none">
              <a:solidFill>
                <a:srgbClr val="898989"/>
              </a:solidFill>
              <a:latin typeface="Calibri"/>
              <a:ea typeface="Calibri"/>
              <a:cs typeface="Calibri"/>
              <a:sym typeface="Calibri"/>
            </a:endParaRPr>
          </a:p>
        </p:txBody>
      </p:sp>
      <p:sp>
        <p:nvSpPr>
          <p:cNvPr id="136" name="Google Shape;136;p18"/>
          <p:cNvSpPr txBox="1"/>
          <p:nvPr/>
        </p:nvSpPr>
        <p:spPr>
          <a:xfrm>
            <a:off x="460375" y="896176"/>
            <a:ext cx="7991475" cy="3416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u="none" strike="noStrike" cap="none">
                <a:solidFill>
                  <a:schemeClr val="dk1"/>
                </a:solidFill>
                <a:latin typeface="Calibri"/>
                <a:ea typeface="Calibri"/>
                <a:cs typeface="Calibri"/>
                <a:sym typeface="Calibri"/>
              </a:rPr>
              <a:t>Ejemplo: Obtener las matrículas, marcas, modelos y precios de alquiler de los automóviles de color rojo que tienen un precio de alquiler superior al automóvil de matrícula 5031JHL.</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chemeClr val="dk1"/>
                </a:solidFill>
                <a:latin typeface="Calibri"/>
                <a:ea typeface="Calibri"/>
                <a:cs typeface="Calibri"/>
                <a:sym typeface="Calibri"/>
              </a:rPr>
              <a:t>SELECT matricula, marca, modelo FROM automoviles WHERE precio&gt;(SELECT precio FROM automoviles WHERE matricula = '5031JHL') AND color='rojo';</a:t>
            </a:r>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137" name="Google Shape;137;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8" name="Google Shape;138;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39" name="Google Shape;139;p18"/>
          <p:cNvPicPr preferRelativeResize="0"/>
          <p:nvPr/>
        </p:nvPicPr>
        <p:blipFill rotWithShape="1">
          <a:blip r:embed="rId3">
            <a:alphaModFix/>
          </a:blip>
          <a:srcRect/>
          <a:stretch/>
        </p:blipFill>
        <p:spPr>
          <a:xfrm>
            <a:off x="3028950" y="3209924"/>
            <a:ext cx="2621280" cy="795139"/>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Subconsultas</a:t>
            </a:r>
            <a:endParaRPr sz="1600" b="1" i="0" u="none" strike="noStrike" cap="none">
              <a:solidFill>
                <a:srgbClr val="11151A"/>
              </a:solidFill>
              <a:latin typeface="Arial"/>
              <a:ea typeface="Arial"/>
              <a:cs typeface="Arial"/>
              <a:sym typeface="Arial"/>
            </a:endParaRPr>
          </a:p>
        </p:txBody>
      </p:sp>
      <p:sp>
        <p:nvSpPr>
          <p:cNvPr id="145" name="Google Shape;145;p1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6" name="Google Shape;146;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7</a:t>
            </a:fld>
            <a:endParaRPr sz="2800" b="0" i="0" u="none" strike="noStrike" cap="none">
              <a:solidFill>
                <a:srgbClr val="898989"/>
              </a:solidFill>
              <a:latin typeface="Calibri"/>
              <a:ea typeface="Calibri"/>
              <a:cs typeface="Calibri"/>
              <a:sym typeface="Calibri"/>
            </a:endParaRPr>
          </a:p>
        </p:txBody>
      </p:sp>
      <p:sp>
        <p:nvSpPr>
          <p:cNvPr id="147" name="Google Shape;147;p19"/>
          <p:cNvSpPr txBox="1"/>
          <p:nvPr/>
        </p:nvSpPr>
        <p:spPr>
          <a:xfrm>
            <a:off x="460375" y="896176"/>
            <a:ext cx="7991475" cy="31393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u="none" strike="noStrike" cap="none">
                <a:solidFill>
                  <a:schemeClr val="dk1"/>
                </a:solidFill>
                <a:latin typeface="Calibri"/>
                <a:ea typeface="Calibri"/>
                <a:cs typeface="Calibri"/>
                <a:sym typeface="Calibri"/>
              </a:rPr>
              <a:t>Ejemplo: Obtener las marcas y sus precios medios de alquiler siempre que se cumpla que ese precio medio es inferior al precio de alquiler del automóvil de matrícula 5031JHL.</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chemeClr val="dk1"/>
                </a:solidFill>
                <a:latin typeface="Calibri"/>
                <a:ea typeface="Calibri"/>
                <a:cs typeface="Calibri"/>
                <a:sym typeface="Calibri"/>
              </a:rPr>
              <a:t>SELECT marca, avg(precio) FROM automoviles GROUP BY marca HAVING avg(precio) &lt; (SELECT precio FROM automoviles WHERE matricula = '5031JHL');</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148" name="Google Shape;148;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9" name="Google Shape;149;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50" name="Google Shape;150;p19"/>
          <p:cNvPicPr preferRelativeResize="0"/>
          <p:nvPr/>
        </p:nvPicPr>
        <p:blipFill rotWithShape="1">
          <a:blip r:embed="rId3">
            <a:alphaModFix/>
          </a:blip>
          <a:srcRect/>
          <a:stretch/>
        </p:blipFill>
        <p:spPr>
          <a:xfrm>
            <a:off x="3462090" y="3401958"/>
            <a:ext cx="1469949" cy="153921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Subconsultas</a:t>
            </a:r>
            <a:endParaRPr sz="1600" b="1" i="0" u="none" strike="noStrike" cap="none">
              <a:solidFill>
                <a:srgbClr val="11151A"/>
              </a:solidFill>
              <a:latin typeface="Arial"/>
              <a:ea typeface="Arial"/>
              <a:cs typeface="Arial"/>
              <a:sym typeface="Arial"/>
            </a:endParaRPr>
          </a:p>
        </p:txBody>
      </p:sp>
      <p:sp>
        <p:nvSpPr>
          <p:cNvPr id="156" name="Google Shape;156;p20"/>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7" name="Google Shape;157;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8</a:t>
            </a:fld>
            <a:endParaRPr sz="2800" b="0" i="0" u="none" strike="noStrike" cap="none">
              <a:solidFill>
                <a:srgbClr val="898989"/>
              </a:solidFill>
              <a:latin typeface="Calibri"/>
              <a:ea typeface="Calibri"/>
              <a:cs typeface="Calibri"/>
              <a:sym typeface="Calibri"/>
            </a:endParaRPr>
          </a:p>
        </p:txBody>
      </p:sp>
      <p:sp>
        <p:nvSpPr>
          <p:cNvPr id="158" name="Google Shape;158;p20"/>
          <p:cNvSpPr txBox="1"/>
          <p:nvPr/>
        </p:nvSpPr>
        <p:spPr>
          <a:xfrm>
            <a:off x="460375" y="896176"/>
            <a:ext cx="7991475" cy="28623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u="none" strike="noStrike" cap="none">
                <a:solidFill>
                  <a:schemeClr val="dk1"/>
                </a:solidFill>
                <a:latin typeface="Calibri"/>
                <a:ea typeface="Calibri"/>
                <a:cs typeface="Calibri"/>
                <a:sym typeface="Calibri"/>
              </a:rPr>
              <a:t>Ejemplo: Obtener la marca y modelo del coche de precio de alquiler más alto.</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chemeClr val="dk1"/>
                </a:solidFill>
                <a:latin typeface="Calibri"/>
                <a:ea typeface="Calibri"/>
                <a:cs typeface="Calibri"/>
                <a:sym typeface="Calibri"/>
              </a:rPr>
              <a:t>SELECT marca,modelo,precio FROM automoviles WHERE precio = (SELECT max(precio) FROM automoviles);</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159" name="Google Shape;159;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0" name="Google Shape;160;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61" name="Google Shape;161;p20"/>
          <p:cNvPicPr preferRelativeResize="0"/>
          <p:nvPr/>
        </p:nvPicPr>
        <p:blipFill rotWithShape="1">
          <a:blip r:embed="rId3">
            <a:alphaModFix/>
          </a:blip>
          <a:srcRect/>
          <a:stretch/>
        </p:blipFill>
        <p:spPr>
          <a:xfrm>
            <a:off x="2771800" y="3645024"/>
            <a:ext cx="2362200" cy="46482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p:nvPr/>
        </p:nvSpPr>
        <p:spPr>
          <a:xfrm>
            <a:off x="250825" y="207964"/>
            <a:ext cx="3241055"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Subconsultas</a:t>
            </a:r>
            <a:endParaRPr sz="1600" b="1" i="0" u="none" strike="noStrike" cap="none">
              <a:solidFill>
                <a:srgbClr val="11151A"/>
              </a:solidFill>
              <a:latin typeface="Arial"/>
              <a:ea typeface="Arial"/>
              <a:cs typeface="Arial"/>
              <a:sym typeface="Arial"/>
            </a:endParaRPr>
          </a:p>
        </p:txBody>
      </p:sp>
      <p:sp>
        <p:nvSpPr>
          <p:cNvPr id="167" name="Google Shape;167;p21"/>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8" name="Google Shape;168;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9</a:t>
            </a:fld>
            <a:endParaRPr sz="2800" b="0" i="0" u="none" strike="noStrike" cap="none">
              <a:solidFill>
                <a:srgbClr val="898989"/>
              </a:solidFill>
              <a:latin typeface="Calibri"/>
              <a:ea typeface="Calibri"/>
              <a:cs typeface="Calibri"/>
              <a:sym typeface="Calibri"/>
            </a:endParaRPr>
          </a:p>
        </p:txBody>
      </p:sp>
      <p:sp>
        <p:nvSpPr>
          <p:cNvPr id="169" name="Google Shape;169;p21"/>
          <p:cNvSpPr txBox="1"/>
          <p:nvPr/>
        </p:nvSpPr>
        <p:spPr>
          <a:xfrm>
            <a:off x="460375" y="896176"/>
            <a:ext cx="7991475" cy="53553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1" u="none" strike="noStrike" cap="none">
                <a:solidFill>
                  <a:schemeClr val="dk1"/>
                </a:solidFill>
                <a:latin typeface="Calibri"/>
                <a:ea typeface="Calibri"/>
                <a:cs typeface="Calibri"/>
                <a:sym typeface="Calibri"/>
              </a:rPr>
              <a:t>Ejemplo: Obtener la marca y modelo del coche correspondiente al contrato número 10.</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chemeClr val="dk1"/>
                </a:solidFill>
                <a:latin typeface="Calibri"/>
                <a:ea typeface="Calibri"/>
                <a:cs typeface="Calibri"/>
                <a:sym typeface="Calibri"/>
              </a:rPr>
              <a:t>SELECT marca,modelo FROM automoviles WHERE matricula = (SELECT matricula FROM contratos WHERE numcontrato=10);</a:t>
            </a:r>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0" i="0" u="none" strike="noStrike" cap="none">
                <a:solidFill>
                  <a:schemeClr val="dk1"/>
                </a:solidFill>
                <a:latin typeface="Calibri"/>
                <a:ea typeface="Calibri"/>
                <a:cs typeface="Calibri"/>
                <a:sym typeface="Calibri"/>
              </a:rPr>
              <a:t>Pero esto se puede hacer de la siguiente forma, y es más adecuado, ya que la consulta consume menos tiempo. En general las instrucciones que usan  subconsultas llevan más tiempo que las que no las usan, aunque esto no siempre es así.</a:t>
            </a:r>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a:solidFill>
                  <a:schemeClr val="dk1"/>
                </a:solidFill>
                <a:latin typeface="Calibri"/>
                <a:ea typeface="Calibri"/>
                <a:cs typeface="Calibri"/>
                <a:sym typeface="Calibri"/>
              </a:rPr>
              <a:t>SELECT marca,modelo FROM automoviles INNER JOIN contratos USING (matricula) WHERE numcontrato=10;</a:t>
            </a: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170" name="Google Shape;170;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1" name="Google Shape;171;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72" name="Google Shape;172;p21"/>
          <p:cNvPicPr preferRelativeResize="0"/>
          <p:nvPr/>
        </p:nvPicPr>
        <p:blipFill rotWithShape="1">
          <a:blip r:embed="rId3">
            <a:alphaModFix/>
          </a:blip>
          <a:srcRect/>
          <a:stretch/>
        </p:blipFill>
        <p:spPr>
          <a:xfrm>
            <a:off x="3491880" y="5013176"/>
            <a:ext cx="1944216" cy="648072"/>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1145</Words>
  <Application>Microsoft Office PowerPoint</Application>
  <PresentationFormat>Presentación en pantalla (4:3)</PresentationFormat>
  <Paragraphs>202</Paragraphs>
  <Slides>17</Slides>
  <Notes>17</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cp:lastModifiedBy>pperez</cp:lastModifiedBy>
  <cp:revision>7</cp:revision>
  <dcterms:modified xsi:type="dcterms:W3CDTF">2021-02-05T16:12:07Z</dcterms:modified>
</cp:coreProperties>
</file>