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2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99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23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363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283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942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lang="es-E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Realización de consultas avanzadas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7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71500" y="685800"/>
            <a:ext cx="7786800" cy="50169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CONTROL DE FLUJO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Ejemplo: Obtener el día de la semana que es hoy en español.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23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case dayofweek(curdate()) when 1 then 'domingo' when 2 then 'lunes' when 3 then 'martes' when 4 then 'miercoles' when 5 then 'jueves' when 6 then 'viernes' when 7 then 'sabado' end;	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642938" y="542925"/>
            <a:ext cx="3071700" cy="39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71500" y="1757363"/>
            <a:ext cx="7786800" cy="14781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[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valor1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THEN 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resultado1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[WHEN [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valor2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THEN 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resultado2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...] [ELSE 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END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resultado correspondiente al primer valorN que coincida con </a:t>
            </a:r>
            <a:r>
              <a:rPr lang="es-E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 ningún valorN coincide con </a:t>
            </a:r>
            <a:r>
              <a:rPr lang="es-E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devuelve el resultado que hay tras la cláusula ELSE, y si no tuviera esta cláusula se devuelve NULL.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571500" y="685800"/>
            <a:ext cx="7786800" cy="50784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CONTROL DE FLUJO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Ejemplo: Obtener la calificación de los alumnos en formato alfanumérico. Debe preverse una calificación incorrecta.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23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nombre, apellidos, case when nota&gt;=0 and nota&lt;5 then 'suspenso'  when nota&lt;6 then 'aprobado' when nota&lt;7 then 'bien' when nota&lt;9 then 'notable' when nota&lt;10 then 'sobresaliente' else 'calificacion incorrecta' end FROM alumnos;	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642938" y="542925"/>
            <a:ext cx="3071700" cy="39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571500" y="1757363"/>
            <a:ext cx="7786800" cy="12003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WHEN [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condicion1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THEN 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resultado1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[WHEN [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condicion2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THEN 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resultado2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...] [ELSE 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END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resultado correspondiente a la primera condición que se cumpla.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571500" y="762000"/>
            <a:ext cx="7786800" cy="41550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CONTROL DE FLUJO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Ejemplo: Obtener la matrícula marca y modelo de los automóviles junto con su estado (escribiendo alquilado o disponible).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23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matricula, marca, modelo, if(alquilado, 'alquilado', 'disponible') FROM automoviles;	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642938" y="619125"/>
            <a:ext cx="3071700" cy="39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571500" y="1833563"/>
            <a:ext cx="7786800" cy="924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expr1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expr2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1800" b="1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expr3</a:t>
            </a:r>
            <a:r>
              <a:rPr lang="es-ES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lang="es-E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expr1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verdadera (</a:t>
            </a:r>
            <a:r>
              <a:rPr lang="es-E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expr1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&lt;&gt; 0 and </a:t>
            </a:r>
            <a:r>
              <a:rPr lang="es-E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expr1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&lt;&gt; NULL), devuelve  </a:t>
            </a:r>
            <a:r>
              <a:rPr lang="es-E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expr2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si no devuelve </a:t>
            </a:r>
            <a:r>
              <a:rPr lang="es-E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expr3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500063" y="685800"/>
            <a:ext cx="7786800" cy="2185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FUNCIONES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42938" y="542925"/>
            <a:ext cx="3071700" cy="39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571500" y="1757363"/>
            <a:ext cx="7786800" cy="37857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aes_encrypt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6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,clave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encriptar información usando una clave de encriptación. Utiliza la técnica AES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aes_decrypt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texto,clave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desencriptar.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md5(texto):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encriptar con algoritmo MD5. NO es reversible , es decir, no hay una función para desencriptar.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connection_id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número de identificador de la conexión cliente MySQL al servidor.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current_user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nombre del usuario y del equipo donde éste ha sido autenticado.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last_insert_id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último valor insertado en una columna AUTO_INCREMENT.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row_count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número de filas que se vieron afectadas por la operación precedente de borrado, inserción o modificación.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versión del servidor MySQL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259632" y="2780928"/>
            <a:ext cx="6048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DEFINIDAS POR EL USUARIO DE MYSQL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33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4375" y="614362"/>
            <a:ext cx="7786800" cy="610711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veces, desea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pasar un valor de una instrucción SQL a otra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instrucción SQL. Para ello,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almacenará el valor en una variable definida por el usuario de MySQL en la primera instrucción y hará referencia a él en las instrucciones siguientes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crear una variable definida por el usuario </a:t>
            </a:r>
            <a:r>
              <a:rPr lang="es-ES" sz="1600" b="1" dirty="0">
                <a:solidFill>
                  <a:schemeClr val="dk1"/>
                </a:solidFill>
              </a:rPr>
              <a:t>se debe respetar el formato </a:t>
            </a:r>
            <a:r>
              <a:rPr lang="es-ES" sz="1600" dirty="0">
                <a:solidFill>
                  <a:schemeClr val="dk1"/>
                </a:solidFill>
              </a:rPr>
              <a:t>de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caracteres alfanuméricos con una longitud máxima de 64 caracteres (a partir de MySQL 5.7.5): @nombre_variable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variables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definidas por el usuario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distinguen entre mayúsculas y minúsculas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Significa </a:t>
            </a:r>
            <a:r>
              <a:rPr lang="es-ES" sz="1600" dirty="0">
                <a:solidFill>
                  <a:schemeClr val="dk1"/>
                </a:solidFill>
              </a:rPr>
              <a:t>que @id y @ID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lo mismo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asignar la variable definida por el usuario a determinados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datos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decimal, 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NULL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 clientes no pueden ver una variable definida por el usuario definida por un cliente. En otras palabras,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variable definida por el usuario es específica de la sesión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tener en cuenta que las variables definidas por el usuario son una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extensión específica de MySQL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estándar SQL. Es posible que no estén disponibles en otros sistemas de bases de datos.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2937" y="542925"/>
            <a:ext cx="4805755" cy="3693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Variables definidas por el usuario de MYSQL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38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4375" y="614362"/>
            <a:ext cx="7786800" cy="610711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Hay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dos maneras de asignar un valor a una variable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definida por el usuario.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2938" y="542925"/>
            <a:ext cx="4361100" cy="3693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variables MySQL con SET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3;p25">
            <a:extLst>
              <a:ext uri="{FF2B5EF4-FFF2-40B4-BE49-F238E27FC236}">
                <a16:creationId xmlns:a16="http://schemas.microsoft.com/office/drawing/2014/main" id="{F95E46BD-3FEC-47E0-8438-52A92A09A6C5}"/>
              </a:ext>
            </a:extLst>
          </p:cNvPr>
          <p:cNvSpPr txBox="1"/>
          <p:nvPr/>
        </p:nvSpPr>
        <p:spPr>
          <a:xfrm>
            <a:off x="785868" y="2203937"/>
            <a:ext cx="7643813" cy="433497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La primera forma es utilizar la instrucción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SET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 la siguiente manera: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SET @nombre_variable:= valor;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 p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uede utilizar := o = como operador de asignación en la instrucción SET.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00206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Por ejemplo, la instrucción asigna el número 100 a la variable @numcontrato.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SET @numcontrato := 100;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O el valor del numero de contrato más alto</a:t>
            </a:r>
            <a:endParaRPr lang="es-ES" sz="1600" b="1" i="0" u="none" strike="noStrike" cap="none" dirty="0">
              <a:solidFill>
                <a:srgbClr val="00206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SET @numcontrato = (select max(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numcontrato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) from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contratos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);</a:t>
            </a:r>
            <a:endParaRPr lang="es-E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r>
              <a:rPr lang="en-US" sz="1600" i="0" u="none" strike="sng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SET @numcontrato = max(</a:t>
            </a:r>
            <a:r>
              <a:rPr lang="en-US" sz="1600" i="0" u="none" strike="sng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numcontrato</a:t>
            </a:r>
            <a:r>
              <a:rPr lang="en-US" sz="1600" i="0" u="none" strike="sng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) from </a:t>
            </a:r>
            <a:r>
              <a:rPr lang="en-US" sz="1600" i="0" u="none" strike="sng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contratos</a:t>
            </a:r>
            <a:r>
              <a:rPr lang="en-US" sz="1600" i="0" u="non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; (</a:t>
            </a:r>
            <a:r>
              <a:rPr lang="en-US" sz="1600" i="0" u="non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esto</a:t>
            </a:r>
            <a:r>
              <a:rPr lang="en-US" sz="1600" i="0" u="non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 no </a:t>
            </a:r>
            <a:r>
              <a:rPr lang="en-US" sz="1600" i="0" u="non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funciona</a:t>
            </a:r>
            <a:r>
              <a:rPr lang="en-US" sz="1600" i="0" u="non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)</a:t>
            </a:r>
            <a:endParaRPr lang="es-ES" sz="1600" i="0" u="non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06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4375" y="614362"/>
            <a:ext cx="7786800" cy="610711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2938" y="542925"/>
            <a:ext cx="4361100" cy="3693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variables MySQL con SELECT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3;p25">
            <a:extLst>
              <a:ext uri="{FF2B5EF4-FFF2-40B4-BE49-F238E27FC236}">
                <a16:creationId xmlns:a16="http://schemas.microsoft.com/office/drawing/2014/main" id="{F95E46BD-3FEC-47E0-8438-52A92A09A6C5}"/>
              </a:ext>
            </a:extLst>
          </p:cNvPr>
          <p:cNvSpPr txBox="1"/>
          <p:nvPr/>
        </p:nvSpPr>
        <p:spPr>
          <a:xfrm>
            <a:off x="857362" y="1238364"/>
            <a:ext cx="7643813" cy="5554548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La segunda forma de asignar un valor a una variable es utilizar la instrucción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SELECT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En este caso, se debe utilizar el operador de asignación :=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SELECT @nombre_variable:= valor;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Después de la asignación, se puede utilizar la variable en la instrucción posterior donde se permite una expresión, por ejemplo, en la cláusula WHERE, la instrucción INSERT o UPDATE.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algn="just"/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La siguiente instrucción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obtiene el </a:t>
            </a:r>
            <a:r>
              <a:rPr lang="es-E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valor </a:t>
            </a:r>
            <a:r>
              <a:rPr lang="es-ES" sz="16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del numero de contrato más alto</a:t>
            </a:r>
            <a:r>
              <a:rPr lang="es-E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 lo asigna a la variable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definida por el usuario (compárese con SET)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SELECT @maximo:=MAX(numcontrato) FROM </a:t>
            </a:r>
            <a:r>
              <a:rPr lang="en-US" sz="1600" b="1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contratos</a:t>
            </a:r>
            <a:r>
              <a:rPr lang="en-US" sz="1600" b="1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lvl="0" algn="just"/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 algn="just"/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La siguiente instrucción 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utiliza la variable </a:t>
            </a: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@maximo para consultar la información del contrato con el número más alto.</a:t>
            </a:r>
            <a:endParaRPr lang="en-U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 algn="just"/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SELECT * FROM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contratos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 WHERE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numcontrato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=@maximo;</a:t>
            </a:r>
            <a:endParaRPr lang="es-E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46F1EA-0C60-4BE3-9C78-9D0FF927C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4375" y="614362"/>
            <a:ext cx="7786800" cy="610711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2938" y="542925"/>
            <a:ext cx="4361100" cy="3693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variables MySQL con SELECT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3;p25">
            <a:extLst>
              <a:ext uri="{FF2B5EF4-FFF2-40B4-BE49-F238E27FC236}">
                <a16:creationId xmlns:a16="http://schemas.microsoft.com/office/drawing/2014/main" id="{F95E46BD-3FEC-47E0-8438-52A92A09A6C5}"/>
              </a:ext>
            </a:extLst>
          </p:cNvPr>
          <p:cNvSpPr txBox="1"/>
          <p:nvPr/>
        </p:nvSpPr>
        <p:spPr>
          <a:xfrm>
            <a:off x="857362" y="1238364"/>
            <a:ext cx="7643813" cy="5554548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 veces, desea insertar una fila en una tabla, obtener el último identificador de inserción y usarlo para insertar datos en otra tabla. </a:t>
            </a:r>
            <a:endParaRPr lang="en-US" sz="1600" b="1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En este sentido, hay que indicar que </a:t>
            </a:r>
            <a:r>
              <a:rPr lang="es-ES" sz="1600" b="1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una variable definida por el usuario solo puede contener un único valor</a:t>
            </a:r>
            <a:r>
              <a:rPr lang="es-ES" sz="160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. </a:t>
            </a:r>
            <a:r>
              <a:rPr lang="es-ES" sz="1600" b="1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Si la instrucción SELECT devuelve varios valores, la variable tomará el valor de la última fila del resultado</a:t>
            </a:r>
            <a:r>
              <a:rPr lang="es-ES" sz="160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/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SELECT     @numcontrato:=numcontrato as result</a:t>
            </a:r>
          </a:p>
          <a:p>
            <a:pPr lvl="2" algn="just"/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FROM   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contratos</a:t>
            </a:r>
            <a:endParaRPr lang="en-U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/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WHERE    </a:t>
            </a:r>
          </a:p>
          <a:p>
            <a:pPr lvl="2" algn="just"/>
            <a:r>
              <a:rPr lang="en-US" sz="1600" b="1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fini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 &gt; '2018-01-06’</a:t>
            </a:r>
          </a:p>
          <a:p>
            <a:pPr lvl="2" algn="just"/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ORDER BY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fini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;</a:t>
            </a:r>
          </a:p>
          <a:p>
            <a:pPr lvl="2" algn="just"/>
            <a:endParaRPr lang="en-US" sz="1600" b="1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/>
            <a:endParaRPr lang="en-US" sz="1600" b="1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2" algn="just"/>
            <a:r>
              <a:rPr lang="es-ES" sz="1600" b="1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SELECT @numcontrato;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46F1EA-0C60-4BE3-9C78-9D0FF927C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3E7B19-DD24-454F-A570-85CC78B2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05" y="3332605"/>
            <a:ext cx="752475" cy="1209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83237F-0E6E-42E1-8B19-55E88CEE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304" y="4948450"/>
            <a:ext cx="1133475" cy="40005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EA6C6AB-E8D4-4072-A861-1380B176D33E}"/>
              </a:ext>
            </a:extLst>
          </p:cNvPr>
          <p:cNvCxnSpPr/>
          <p:nvPr/>
        </p:nvCxnSpPr>
        <p:spPr>
          <a:xfrm>
            <a:off x="936703" y="4845377"/>
            <a:ext cx="6891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13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259632" y="2780928"/>
            <a:ext cx="6048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714375" y="614363"/>
            <a:ext cx="7786800" cy="28623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fecha y hora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texto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control de flujo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conversión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agregado o agrupación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funciones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42938" y="5429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4375" y="614363"/>
            <a:ext cx="7786800" cy="3970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Adddate(fecha, INTERVAL  N tipo_intervalo):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fecha incrementada en N el tipo de intervalo indicado.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tipo de intervalo para fechas puede ser DAY, WEEK, MONTH, QUARTER, YEAR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EJEMPLO: Suponiendo que todas las fechas de los contratos tienen como año el 2007, modificarlas para que tengan como año el 2017.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 contratos SET finicial=adddate(finicial,INTERVAL 10 YEAR), ffinal=adddate(ffinal,INTERVAL 10 YEAR);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42938" y="542925"/>
            <a:ext cx="4361100" cy="3693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de fecha y hora en MySQL 5.7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571500" y="614363"/>
            <a:ext cx="7786800" cy="48324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FECHA Y HORA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EJEMPLO: Obtener la hora que será dentro de 1 hora y 20 minutos y la que era hace 3 horas y 15 minutos.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addtime(curtime(),’1:20:0’), subtime(curtime(),’3:15:0’);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00063" y="1614488"/>
            <a:ext cx="7786800" cy="14781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Addtime(tiempo1, tiempo2): 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resultado de sumar los dos tiempos.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Subtime(tiempo1, tiempo2):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resultado </a:t>
            </a:r>
            <a:r>
              <a:rPr lang="es-ES" sz="1800">
                <a:solidFill>
                  <a:schemeClr val="dk1"/>
                </a:solidFill>
              </a:rPr>
              <a:t>de tiempo1-tiempo2.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Curtime():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hora actual.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42938" y="542925"/>
            <a:ext cx="4361100" cy="3693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500063" y="685800"/>
            <a:ext cx="7786800" cy="5140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FECHA Y HORA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EJEMPLO: Obtener la fecha que era hace dos trimestres y cuantos días han transcurrido desde esa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subdate(curdate(), INTERVAL 2 QUARTER), datediff( curdate(), subdate(curdate(), INTERVAL 2 QUARTER));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42938" y="542925"/>
            <a:ext cx="3071700" cy="39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00063" y="1757363"/>
            <a:ext cx="7786800" cy="14781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datediff(fecha1, fecha2):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los días transcurridos entre fecha2 y fecha1.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Subdate(fecha, INTERVAL  N tipo_periodo):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fecha resultado de restarle a fecha el tipo de periodo Nveces.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Curdate():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fecha actual.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63" y="685800"/>
            <a:ext cx="7786800" cy="3016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FECHA Y HORA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42938" y="542925"/>
            <a:ext cx="3071700" cy="39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571500" y="1757363"/>
            <a:ext cx="7786800" cy="42465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date(fechahora):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fecha de una dato DATETIME.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time(fechahora):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parte TIME de una dato DATETIME.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year(fecha)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el año de una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quarter(fecha)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el trimestre de una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month(fecha)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el mes numérico de una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monthname(fecha)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el nombre del mes de una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day(fecha)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el día del mes de una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dayname(fecha)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el nombre del día de la semana de una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dayofweek(fecha):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número de día de la semana de una fecha. Semana comienza en Domingo con número 1.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dayofyear(fecha):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número de día del año de una fecha.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weekofyear(fecha):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número de semana del año de la fecha dada. Las semanas comienzan en domingo y la primera del año es la primera con comienzo en domingo.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00063" y="685800"/>
            <a:ext cx="7786800" cy="52944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FECHA Y HORA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Ejemplo: Obtener la hora actual y cuantos minutos faltan para la siguiente hora en punto.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SELECT curtime();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SELECT 60-minute(curtime());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42938" y="542925"/>
            <a:ext cx="3071700" cy="39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28625" y="1685925"/>
            <a:ext cx="7786800" cy="20319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now():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fecha y hora actuales.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hour(tiempo):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la parte horas de tiempo.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minute(tiempo)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la parte minutos de tiempo.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second(tiempo)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Devuelve la parte segundos de tiempo.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sec_to_time(segundos):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Convierte los segundos pasados a dato 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time_to_sec(tiempo):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Opuesta a la anterior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430230" y="426114"/>
            <a:ext cx="7786687" cy="6217087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CONVERSIÓN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 ejecutamos lo siguiente para obtener los clientes cuyo nombre está guardado como SANDRA, obtenemos una clienta Sandra.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 FROM clientes WHERE nombre='SANDRA';</a:t>
            </a:r>
            <a:endParaRPr sz="20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 embargo, si ejecutamos los siguiente, no obtenemos ningún resultado pues no hay ningún nombre que sea exactamente SANDRA.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 FROM clientes WHERE BINARY nombre='SANDRA';</a:t>
            </a:r>
            <a:endParaRPr sz="20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00063" y="426114"/>
            <a:ext cx="3071812" cy="40005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26463" y="1445906"/>
            <a:ext cx="7786688" cy="203132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convert(valor,tipo):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Convierte el valor al tipo de dato que se indique en tipo.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 valor: 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Realmente BINARY no es una función de MySQL sino un operador especial de MySQL. Hace que valor se interprete conforme a su codificación interna. Su principal aplicación es la de servir para comparar dos cadenas de caracteres diferenciando entre mayúsculas y minúsculas, entre palabras con acentos y sin acentos,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1786</Words>
  <Application>Microsoft Office PowerPoint</Application>
  <PresentationFormat>Presentación en pantalla (4:3)</PresentationFormat>
  <Paragraphs>289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Pérez Q</dc:creator>
  <cp:lastModifiedBy>Pedro Pérez Quesada</cp:lastModifiedBy>
  <cp:revision>14</cp:revision>
  <dcterms:modified xsi:type="dcterms:W3CDTF">2021-03-08T20:18:17Z</dcterms:modified>
</cp:coreProperties>
</file>