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AB09A9-BAAA-4C25-B3D4-235A904A70F4}">
  <a:tblStyle styleId="{DFAB09A9-BAAA-4C25-B3D4-235A904A70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57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43287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0622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945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10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001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529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2487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8540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260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316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719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32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7386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0729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612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6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19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0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642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125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224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46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.mysql.com/doc/refman/8.0/en/selec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2" y="333375"/>
            <a:ext cx="8286750" cy="5354637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63500" dist="50800" dir="5400000">
              <a:srgbClr val="E2F0D9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 xmlns:a="http://schemas.openxmlformats.org/drawingml/2006/main">
              <a:rPr lang="en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 4 </a:t>
            </a:r>
            <a:r xmlns:a="http://schemas.openxmlformats.org/drawingml/2006/main">
              <a:rPr lang="e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xmlns:a="http://schemas.openxmlformats.org/drawingml/2006/main"/>
          </a:p>
          <a:p>
            <a:pPr xmlns:a="http://schemas.openxmlformats.org/drawingml/2006/main"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 xmlns:a="http://schemas.openxmlformats.org/drawingml/2006/main">
              <a:rPr lang="en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Performing simple queries</a:t>
            </a:r>
            <a:endParaRPr xmlns:a="http://schemas.openxmlformats.org/drawingml/2006/main"/>
          </a:p>
          <a:p>
            <a:pPr xmlns:a="http://schemas.openxmlformats.org/drawingml/2006/main"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 xmlns:a="http://schemas.openxmlformats.org/drawingml/2006/main">
              <a:rPr lang="en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7" y="839787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597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xmlns:a="http://schemas.openxmlformats.org/drawingml/2006/main"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 xmlns:a="http://schemas.openxmlformats.org/drawingml/2006/main">
              <a:rPr lang="en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 xmlns:a="http://schemas.openxmlformats.org/drawingml/2006/main"/>
          </a:p>
        </p:txBody>
      </p:sp>
      <p:sp>
        <p:nvSpPr>
          <p:cNvPr id="90" name="Google Shape;90;p1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181" name="Google Shape;181;p22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611187" y="1125537"/>
            <a:ext cx="7991475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endParaRPr xmlns:a="http://schemas.openxmlformats.org/drawingml/2006/main" dirty="0"/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executed without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clause ,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endParaRPr xmlns:a="http://schemas.openxmlformats.org/drawingml/2006/main" dirty="0"/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wildcard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unless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obtained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layout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automobiles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* FROM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cars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xmlns:a="http://schemas.openxmlformats.org/drawingml/2006/main" dirty="0"/>
          </a:p>
        </p:txBody>
      </p:sp>
      <p:sp>
        <p:nvSpPr>
          <p:cNvPr id="184" name="Google Shape;184;p2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26425"/>
          <a:stretch/>
        </p:blipFill>
        <p:spPr>
          <a:xfrm>
            <a:off x="1116012" y="4805362"/>
            <a:ext cx="5399087" cy="171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192" name="Google Shape;192;p23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611187" y="1125537"/>
            <a:ext cx="7991475" cy="301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endParaRPr xmlns:a="http://schemas.openxmlformats.org/drawingml/2006/main" dirty="0"/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and/or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have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them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separated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commas.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automobiles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representing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rented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rented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registration,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color,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kilometers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extras FROM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cars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xmlns:a="http://schemas.openxmlformats.org/drawingml/2006/main" dirty="0"/>
          </a:p>
        </p:txBody>
      </p:sp>
      <p:sp>
        <p:nvSpPr>
          <p:cNvPr id="195" name="Google Shape;195;p23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15434"/>
          <a:stretch/>
        </p:blipFill>
        <p:spPr>
          <a:xfrm>
            <a:off x="1104900" y="4448175"/>
            <a:ext cx="69342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203" name="Google Shape;203;p24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611187" y="1125537"/>
            <a:ext cx="7991475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endParaRPr xmlns:a="http://schemas.openxmlformats.org/drawingml/2006/main" dirty="0"/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and/or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have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them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separated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commas.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license plates,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cars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along with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10%.</a:t>
            </a:r>
            <a:endParaRPr xmlns:a="http://schemas.openxmlformats.org/drawingml/2006/main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registration,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*1.1 FROM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automobiles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xmlns:a="http://schemas.openxmlformats.org/drawingml/2006/main" dirty="0"/>
          </a:p>
        </p:txBody>
      </p:sp>
      <p:sp>
        <p:nvSpPr>
          <p:cNvPr id="206" name="Google Shape;206;p24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7209" y="4251325"/>
            <a:ext cx="44100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214" name="Google Shape;214;p25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642937" y="1357312"/>
            <a:ext cx="7991475" cy="298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the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sheet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one or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clause is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expr1, … [ASC|DESC]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registration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rental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cars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organized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ascending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brand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criterion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registration,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automobiles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xmlns:a="http://schemas.openxmlformats.org/drawingml/2006/main" dirty="0"/>
          </a:p>
        </p:txBody>
      </p:sp>
      <p:sp>
        <p:nvSpPr>
          <p:cNvPr id="217" name="Google Shape;217;p2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9637" y="4365625"/>
            <a:ext cx="3040062" cy="187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225" name="Google Shape;225;p2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642937" y="1357312"/>
            <a:ext cx="7991475" cy="25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registration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cars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rental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highest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lowest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license plate,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automobiles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DESC;</a:t>
            </a:r>
            <a:endParaRPr xmlns:a="http://schemas.openxmlformats.org/drawingml/2006/main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412" y="3860800"/>
            <a:ext cx="3322637" cy="216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236" name="Google Shape;236;p27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642937" y="1357312"/>
            <a:ext cx="7991475" cy="221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results;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Obtain registration, make, model and price of all cars ordered by brand ascending and then by rental price from highest to lowest.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875" y="4405312"/>
            <a:ext cx="3024187" cy="168751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684212" y="3213100"/>
            <a:ext cx="75596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license plate,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automobiles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DESC;</a:t>
            </a:r>
            <a:endParaRPr xmlns:a="http://schemas.openxmlformats.org/drawingml/2006/ma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248" name="Google Shape;248;p28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642937" y="1357312"/>
            <a:ext cx="7991475" cy="440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they are not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repeated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sheet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exactly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equals,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DISTINCT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clause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 xmlns:a="http://schemas.openxmlformats.org/drawingml/2006/main">
              <a:rPr lang="en" sz="20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 xmlns:a="http://schemas.openxmlformats.org/drawingml/2006/main">
              <a:rPr lang="en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colors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cars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repeated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color FROM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cars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colors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cars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xmlns:a="http://schemas.openxmlformats.org/drawingml/2006/main" dirty="0"/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DISTINCT color FROM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cars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7950" y="4570413"/>
            <a:ext cx="936625" cy="18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259" name="Google Shape;259;p29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61" name="Google Shape;261;p29"/>
          <p:cNvSpPr txBox="1"/>
          <p:nvPr/>
        </p:nvSpPr>
        <p:spPr>
          <a:xfrm>
            <a:off x="642937" y="1357312"/>
            <a:ext cx="7991475" cy="2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contents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brands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brand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 xmlns:a="http://schemas.openxmlformats.org/drawingml/2006/main">
              <a:rPr lang="en" sz="20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 xmlns:a="http://schemas.openxmlformats.org/drawingml/2006/main">
              <a:rPr lang="en" sz="20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DISTINCT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make,model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automobiles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make,model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537" y="3716337"/>
            <a:ext cx="2232025" cy="20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270" name="Google Shape;270;p3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72" name="Google Shape;272;p30"/>
          <p:cNvSpPr txBox="1"/>
          <p:nvPr/>
        </p:nvSpPr>
        <p:spPr>
          <a:xfrm>
            <a:off x="642937" y="1357312"/>
            <a:ext cx="7991475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shown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sheet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clause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sheet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LIMIT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clause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SELECT is: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,]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numrows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license plate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5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cars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are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registered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automobiles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license plate, make, model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automobiles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5;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5442" y="4800600"/>
            <a:ext cx="2952750" cy="167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281" name="Google Shape;281;p31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83" name="Google Shape;283;p31"/>
          <p:cNvSpPr txBox="1"/>
          <p:nvPr/>
        </p:nvSpPr>
        <p:spPr>
          <a:xfrm>
            <a:off x="642937" y="1357312"/>
            <a:ext cx="7991475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shown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sheet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license plate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rental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cars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license plate, make, model, price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automobiles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 LIMIT 5;</a:t>
            </a:r>
            <a:endParaRPr xmlns:a="http://schemas.openxmlformats.org/drawingml/2006/main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875" y="3789362"/>
            <a:ext cx="33115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96" name="Google Shape;96;p14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42937" y="1357312"/>
            <a:ext cx="7991475" cy="224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SQL statement to query data stored in database tables is SELECT. It is normally the instruction most used by database users.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SELECT is executed, if the statement has no errors, the DBMS returns a results sheet that is displayed in the form of a table in the client we are using.</a:t>
            </a:r>
            <a:endParaRPr xmlns:a="http://schemas.openxmlformats.org/drawingml/2006/main"/>
          </a:p>
        </p:txBody>
      </p:sp>
      <p:sp>
        <p:nvSpPr>
          <p:cNvPr id="99" name="Google Shape;99;p14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4037" y="3860800"/>
            <a:ext cx="54959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292" name="Google Shape;292;p32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94" name="Google Shape;294;p32"/>
          <p:cNvSpPr txBox="1"/>
          <p:nvPr/>
        </p:nvSpPr>
        <p:spPr>
          <a:xfrm>
            <a:off x="642937" y="1357312"/>
            <a:ext cx="7991475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the number of rows displayed on the results sheet.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Obtain the license plate, make, model and price of the 5 cars with the highest rental price except for the most expensive.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license plate, make, model, price FROM automobiles ORDER BY price DESC LIMIT 1.5;</a:t>
            </a:r>
            <a:endParaRPr xmlns:a="http://schemas.openxmlformats.org/drawingml/2006/main"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2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875" y="4003675"/>
            <a:ext cx="3024187" cy="172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303" name="Google Shape;303;p33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305" name="Google Shape;305;p33"/>
          <p:cNvSpPr txBox="1"/>
          <p:nvPr/>
        </p:nvSpPr>
        <p:spPr>
          <a:xfrm>
            <a:off x="642937" y="1357312"/>
            <a:ext cx="7991475" cy="264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the number of rows displayed on the results sheet.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Obtain the name, surname and date of birth of the youngest client.</a:t>
            </a:r>
            <a:endParaRPr xmlns:a="http://schemas.openxmlformats.org/drawingml/2006/main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first name, last name FROM clients ORDER BY fnac DESC LIMIT 1;</a:t>
            </a:r>
            <a:endParaRPr xmlns:a="http://schemas.openxmlformats.org/drawingml/2006/main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3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3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4260850"/>
            <a:ext cx="1655762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107" name="Google Shape;107;p15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642937" y="1357312"/>
            <a:ext cx="79914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SELECT syntax: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937" y="2051050"/>
            <a:ext cx="8245475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E3A2191-00FE-4F8B-B370-3213FC0ACC3E}"/>
              </a:ext>
            </a:extLst>
          </p:cNvPr>
          <p:cNvSpPr txBox="1"/>
          <p:nvPr/>
        </p:nvSpPr>
        <p:spPr>
          <a:xfrm>
            <a:off x="460375" y="619825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Detail information at: </a:t>
            </a:r>
            <a:r xmlns:a="http://schemas.openxmlformats.org/drawingml/2006/main" xmlns:r="http://schemas.openxmlformats.org/officeDocument/2006/relationships">
              <a:rPr lang="en" dirty="0">
                <a:hlinkClick r:id="rId4"/>
              </a:rPr>
              <a:t>https://dev.mysql.com/doc/refman/8.0/en/select.html</a:t>
            </a:r>
            <a:r xmlns:a="http://schemas.openxmlformats.org/drawingml/2006/main">
              <a:rPr lang="en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642937" y="1357312"/>
            <a:ext cx="79914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main syntax: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237" y="2349500"/>
            <a:ext cx="7754937" cy="23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129" name="Google Shape;129;p17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642937" y="1357312"/>
            <a:ext cx="7991475" cy="575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 of the main syntax of SELECT: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</a:t>
            </a: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and FROM,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columns or expressions you want to consult are written separated by commas. Data that does not belong in tables, such as that returned by a function, can be queried.</a:t>
            </a:r>
            <a:endParaRPr xmlns:a="http://schemas.openxmlformats.org/drawingml/2006/main"/>
          </a:p>
          <a:p>
            <a:pPr xmlns:a="http://schemas.openxmlformats.org/drawingml/2006/main"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rows of identical results not to be repeated.</a:t>
            </a:r>
            <a:endParaRPr xmlns:a="http://schemas.openxmlformats.org/drawingml/2006/main"/>
          </a:p>
          <a:p>
            <a:pPr xmlns:a="http://schemas.openxmlformats.org/drawingml/2006/main"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indicate the table or tables from which the data is extracted.</a:t>
            </a:r>
            <a:endParaRPr xmlns:a="http://schemas.openxmlformats.org/drawingml/2006/main"/>
          </a:p>
          <a:p>
            <a:pPr xmlns:a="http://schemas.openxmlformats.org/drawingml/2006/main"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select the rows from which data is extracted, and set conditions on what you want to consult.</a:t>
            </a:r>
            <a:endParaRPr xmlns:a="http://schemas.openxmlformats.org/drawingml/2006/main"/>
          </a:p>
          <a:p>
            <a:pPr xmlns:a="http://schemas.openxmlformats.org/drawingml/2006/main"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group rows that have equal values in one or more columns so that they appear in a single row.</a:t>
            </a:r>
            <a:endParaRPr xmlns:a="http://schemas.openxmlformats.org/drawingml/2006/main"/>
          </a:p>
          <a:p>
            <a:pPr xmlns:a="http://schemas.openxmlformats.org/drawingml/2006/main"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establish conditions on data obtained from groupings.</a:t>
            </a:r>
            <a:endParaRPr xmlns:a="http://schemas.openxmlformats.org/drawingml/2006/main"/>
          </a:p>
          <a:p>
            <a:pPr xmlns:a="http://schemas.openxmlformats.org/drawingml/2006/main"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BY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sort the results sheet by a column, by several columns or by an expression.</a:t>
            </a:r>
            <a:endParaRPr xmlns:a="http://schemas.openxmlformats.org/drawingml/2006/main"/>
          </a:p>
          <a:p>
            <a:pPr xmlns:a="http://schemas.openxmlformats.org/drawingml/2006/main"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you to indicate that only a maximum number of rows returned by a SELECT are displayed.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139" name="Google Shape;139;p18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642937" y="1357312"/>
            <a:ext cx="7991475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 </a:t>
            </a:r>
            <a:r xmlns:a="http://schemas.openxmlformats.org/drawingml/2006/main">
              <a:rPr lang="en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FROM. </a:t>
            </a:r>
            <a:r xmlns:a="http://schemas.openxmlformats.org/drawingml/2006/main">
              <a:rPr lang="en" sz="20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time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curdate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(),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curtime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division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7 and 2 and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quotient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remainder of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division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7/2, 7 div 2, 7 mod 2;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current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Server </a:t>
            </a:r>
            <a:endParaRPr xmlns:a="http://schemas.openxmlformats.org/drawingml/2006/main" dirty="0"/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current_user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(),version();</a:t>
            </a:r>
            <a:endParaRPr xmlns:a="http://schemas.openxmlformats.org/drawingml/2006/main" dirty="0"/>
          </a:p>
        </p:txBody>
      </p:sp>
      <p:sp>
        <p:nvSpPr>
          <p:cNvPr id="142" name="Google Shape;142;p1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149" name="Google Shape;149;p19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642937" y="1357312"/>
            <a:ext cx="7991475" cy="547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in SELECT queries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we have seen in the previous slide, operators can be used in expressions written in SELECT. They can also be used in other instructions.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operators:</a:t>
            </a:r>
            <a:endParaRPr xmlns:a="http://schemas.openxmlformats.org/drawingml/2006/main"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+,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to add two numbers and, as a unary operator, to symbolize the positive sign of a number.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operator,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to find the difference between two numbers and, as a unary operator, to symbolize the negative sign of a number.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*,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multiply two numbers.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/ ,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to divide two numbers and obtain a floating point result.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operator,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to divide two numbers and the resulting quotient in the form of an integer (integer division) integer.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 or mod operators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two numbers and return the integer remainder of the division.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159" name="Google Shape;159;p2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642937" y="1357312"/>
            <a:ext cx="7991475" cy="4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 in SELECT queries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or relational operators: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compares if equal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, compares if greater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compares if less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&lt;= , compares if less than or equal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&gt;= , compares if greater than or equal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compares if different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xmlns:a="http://schemas.openxmlformats.org/drawingml/2006/main"/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operators: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20"/>
          <p:cNvGraphicFramePr/>
          <p:nvPr/>
        </p:nvGraphicFramePr>
        <p:xfrm>
          <a:off x="915987" y="4941887"/>
          <a:ext cx="7185025" cy="1598600"/>
        </p:xfrm>
        <a:graphic>
          <a:graphicData uri="http://schemas.openxmlformats.org/drawingml/2006/table">
            <a:tbl>
              <a:tblPr>
                <a:noFill/>
                <a:tableStyleId>{DFAB09A9-BAAA-4C25-B3D4-235A904A70F4}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 xmlns:a="http://schemas.openxmlformats.org/drawingml/2006/main"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Operator</a:t>
                      </a:r>
                      <a:endParaRPr xmlns:a="http://schemas.openxmlformats.org/drawingml/2006/main"/>
                    </a:p>
                  </a:txBody>
                  <a:tcPr marL="44450" marR="4445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 xmlns:a="http://schemas.openxmlformats.org/drawingml/2006/main"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endParaRPr xmlns:a="http://schemas.openxmlformats.org/drawingml/2006/main"/>
                    </a:p>
                  </a:txBody>
                  <a:tcPr marL="44450" marR="4445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 xmlns:a="http://schemas.openxmlformats.org/drawingml/2006/main"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xmlns:a="http://schemas.openxmlformats.org/drawingml/2006/main"/>
                    </a:p>
                  </a:txBody>
                  <a:tcPr marL="44450" marR="4445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Applies </a:t>
                      </a: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between </a:t>
                      </a:r>
                      <a:r xmlns:a="http://schemas.openxmlformats.org/drawingml/2006/main"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two </a:t>
                      </a:r>
                      <a:r xmlns:a="http://schemas.openxmlformats.org/drawingml/2006/main"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expressions</a:t>
                      </a: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 xmlns:a="http://schemas.openxmlformats.org/drawingml/2006/main"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conditionals </a:t>
                      </a: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(or </a:t>
                      </a:r>
                      <a:r xmlns:a="http://schemas.openxmlformats.org/drawingml/2006/main"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booleans </a:t>
                      </a: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and </a:t>
                      </a:r>
                      <a:r xmlns:a="http://schemas.openxmlformats.org/drawingml/2006/main"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returns</a:t>
                      </a: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 xmlns:a="http://schemas.openxmlformats.org/drawingml/2006/main"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</a:t>
                      </a: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 TRUE </a:t>
                      </a:r>
                      <a:r xmlns:a="http://schemas.openxmlformats.org/drawingml/2006/main"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when </a:t>
                      </a: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both </a:t>
                      </a:r>
                      <a:r xmlns:a="http://schemas.openxmlformats.org/drawingml/2006/main"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conditions </a:t>
                      </a: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 </a:t>
                      </a:r>
                      <a:r xmlns:a="http://schemas.openxmlformats.org/drawingml/2006/main"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 xmlns:a="http://schemas.openxmlformats.org/drawingml/2006/main" dirty="0"/>
                    </a:p>
                  </a:txBody>
                  <a:tcPr marL="44450" marR="4445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 xmlns:a="http://schemas.openxmlformats.org/drawingml/2006/main"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xmlns:a="http://schemas.openxmlformats.org/drawingml/2006/main"/>
                    </a:p>
                  </a:txBody>
                  <a:tcPr marL="44450" marR="4445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 xmlns:a="http://schemas.openxmlformats.org/drawingml/2006/main"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Applies between two conditional expressions and returns the value FALSE when both conditions are false</a:t>
                      </a:r>
                      <a:endParaRPr xmlns:a="http://schemas.openxmlformats.org/drawingml/2006/main"/>
                    </a:p>
                  </a:txBody>
                  <a:tcPr marL="44450" marR="4445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 xmlns:a="http://schemas.openxmlformats.org/drawingml/2006/main">
                        <a:rPr lang="en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endParaRPr xmlns:a="http://schemas.openxmlformats.org/drawingml/2006/main"/>
                    </a:p>
                  </a:txBody>
                  <a:tcPr marL="44450" marR="4445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Applies </a:t>
                      </a:r>
                      <a:r xmlns:a="http://schemas.openxmlformats.org/drawingml/2006/main"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</a:t>
                      </a: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 </a:t>
                      </a:r>
                      <a:r xmlns:a="http://schemas.openxmlformats.org/drawingml/2006/main"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expression</a:t>
                      </a: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 xmlns:a="http://schemas.openxmlformats.org/drawingml/2006/main"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conditional </a:t>
                      </a: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</a:t>
                      </a:r>
                      <a:r xmlns:a="http://schemas.openxmlformats.org/drawingml/2006/main"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</a:t>
                      </a: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</a:t>
                      </a:r>
                      <a:r xmlns:a="http://schemas.openxmlformats.org/drawingml/2006/main"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opposite </a:t>
                      </a:r>
                      <a:r xmlns:a="http://schemas.openxmlformats.org/drawingml/2006/main"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 </a:t>
                      </a: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</a:t>
                      </a:r>
                      <a:r xmlns:a="http://schemas.openxmlformats.org/drawingml/2006/main">
                        <a:rPr lang="en" sz="14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condition </a:t>
                      </a: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following </a:t>
                      </a:r>
                      <a:r xmlns:a="http://schemas.openxmlformats.org/drawingml/2006/main">
                        <a:rPr lang="en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</a:t>
                      </a:r>
                      <a:endParaRPr xmlns:a="http://schemas.openxmlformats.org/drawingml/2006/main" dirty="0"/>
                    </a:p>
                  </a:txBody>
                  <a:tcPr marL="44450" marR="4445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250825" y="207962"/>
            <a:ext cx="3313112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</a:t>
            </a:r>
            <a:endParaRPr xmlns:a="http://schemas.openxmlformats.org/drawingml/2006/main"/>
          </a:p>
        </p:txBody>
      </p:sp>
      <p:sp>
        <p:nvSpPr>
          <p:cNvPr id="170" name="Google Shape;170;p21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Arial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642937" y="1357312"/>
            <a:ext cx="799147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 xmlns:a="http://schemas.openxmlformats.org/drawingml/2006/main">
              <a:rPr lang="en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RENTALS database that we are going to use in all the examples of this unit:</a:t>
            </a:r>
            <a:endParaRPr xmlns:a="http://schemas.openxmlformats.org/drawingml/2006/main"/>
          </a:p>
        </p:txBody>
      </p:sp>
      <p:sp>
        <p:nvSpPr>
          <p:cNvPr id="173" name="Google Shape;173;p2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75" y="2325687"/>
            <a:ext cx="5399087" cy="403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1397</Words>
  <Application>Microsoft Office PowerPoint</Application>
  <PresentationFormat>Presentación en pantalla (4:3)</PresentationFormat>
  <Paragraphs>198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 Pérez Q</dc:creator>
  <cp:lastModifiedBy>Pedro Pérez Q</cp:lastModifiedBy>
  <cp:revision>6</cp:revision>
  <dcterms:modified xsi:type="dcterms:W3CDTF">2022-01-13T19:57:08Z</dcterms:modified>
</cp:coreProperties>
</file>