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-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168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02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248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338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2671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633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678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937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914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6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2" y="333375"/>
            <a:ext cx="8286750" cy="5354637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63500" dist="50800" dir="5400000">
              <a:srgbClr val="E2F0D9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 xmlns:a="http://schemas.openxmlformats.org/drawingml/2006/main"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4 </a:t>
            </a:r>
            <a:r xmlns:a="http://schemas.openxmlformats.org/drawingml/2006/main"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simple queries</a:t>
            </a:r>
            <a:endParaRPr xmlns:a="http://schemas.openxmlformats.org/drawingml/2006/main"/>
          </a:p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 xmlns:a="http://schemas.openxmlformats.org/drawingml/2006/main"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2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7" y="839787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597"/>
          </a:solidFill>
          <a:ln w="12700" cap="flat" cmpd="sng">
            <a:solidFill>
              <a:srgbClr val="41719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xmlns:a="http://schemas.openxmlformats.org/drawingml/2006/main"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 xmlns:a="http://schemas.openxmlformats.org/drawingml/2006/main">
              <a:rPr lang="en" sz="36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xmlns:a="http://schemas.openxmlformats.org/drawingml/2006/main"/>
          </a:p>
        </p:txBody>
      </p:sp>
      <p:sp>
        <p:nvSpPr>
          <p:cNvPr id="90" name="Google Shape;90;p13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96" name="Google Shape;96;p14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642937" y="1357312"/>
            <a:ext cx="799147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we talk about selecting rows within a query we are referring to obtaining the rows that meet a certain condition. To select rows in a SELECT query, the WHERE clause is used.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the WHERE clause an expression will be used that returns a boolean value. The rows that return the value true in that expression are selected </a:t>
            </a: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license plate, model and price of all available SEAT brand cars.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license plate, model, price FROM cars WHERE brand='seat';</a:t>
            </a:r>
            <a:endParaRPr xmlns:a="http://schemas.openxmlformats.org/drawingml/2006/main"/>
          </a:p>
        </p:txBody>
      </p:sp>
      <p:sp>
        <p:nvSpPr>
          <p:cNvPr id="99" name="Google Shape;99;p1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7325" y="4892675"/>
            <a:ext cx="3213100" cy="12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07" name="Google Shape;107;p1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642937" y="1357312"/>
            <a:ext cx="7991475" cy="258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make, model and rental price of all cars with a rental price per day greater than or equal to €100, sorted by price ascending.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make,model,price FROM cars WHERE price&gt;=100 ORDER BY price;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8750" y="3573462"/>
            <a:ext cx="28098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642937" y="1357312"/>
            <a:ext cx="799147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all the data of the contracts carried out in 2017.</a:t>
            </a:r>
            <a:endParaRPr xmlns:a="http://schemas.openxmlformats.org/drawingml/2006/main"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contracts WHERE fini&gt;'2016-12-31';</a:t>
            </a:r>
            <a:endParaRPr xmlns:a="http://schemas.openxmlformats.org/drawingml/2006/main"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contracts WHERE year(fini)=2017;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3654425"/>
            <a:ext cx="4895850" cy="237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76262" y="1196975"/>
            <a:ext cx="7991475" cy="286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license plate, make and model of all cars listed as available for rent (not rented).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license plate, make, model FROM cars WHERE rented!=true;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license plate, make, model FROM cars WHERE rented=false;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4437" y="3121025"/>
            <a:ext cx="2808287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576262" y="1196975"/>
            <a:ext cx="7991475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first and last name of all clients named Alicia.</a:t>
            </a:r>
            <a:endParaRPr xmlns:a="http://schemas.openxmlformats.org/drawingml/2006/main"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firstname,lastname FROM customers WHERE name='alicia';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8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1450" y="2565400"/>
            <a:ext cx="2292350" cy="71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51" name="Google Shape;151;p19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576262" y="1196975"/>
            <a:ext cx="7991475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WITH BETWEEN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value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interval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It is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</a:t>
            </a:r>
            <a:r xmlns:a="http://schemas.openxmlformats.org/drawingml/2006/main">
              <a:rPr lang="en" sz="18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</a:t>
            </a:r>
            <a:r xmlns:a="http://schemas.openxmlformats.org/drawingml/2006/main">
              <a:rPr lang="en" sz="1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value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higher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's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carried out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</a:t>
            </a:r>
            <a:r xmlns:a="http://schemas.openxmlformats.org/drawingml/2006/main">
              <a:rPr lang="en" sz="1800" b="1" i="1" u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2017 (both </a:t>
            </a:r>
            <a:r xmlns:a="http://schemas.openxmlformats.org/drawingml/2006/main">
              <a:rPr lang="en" sz="1800" b="1" i="1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included </a:t>
            </a:r>
            <a:r xmlns:a="http://schemas.openxmlformats.org/drawingml/2006/main">
              <a:rPr lang="en" sz="1800" b="1" i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contracts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 xmlns:a="http://schemas.openxmlformats.org/drawingml/2006/main">
              <a:rPr lang="en" sz="1800" b="1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 </a:t>
            </a:r>
            <a:r xmlns:a="http://schemas.openxmlformats.org/drawingml/2006/main">
              <a:rPr lang="en" sz="18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'2016-12-24' AND'2017-01-06';</a:t>
            </a:r>
            <a:endParaRPr xmlns:a="http://schemas.openxmlformats.org/drawingml/2006/mai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5512" y="4365625"/>
            <a:ext cx="46799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62" name="Google Shape;162;p20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576262" y="1196975"/>
            <a:ext cx="774065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WITH BETWEEN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the first and last names of all customers whose first last name begins with the letter 'D'.</a:t>
            </a:r>
            <a:endParaRPr xmlns:a="http://schemas.openxmlformats.org/drawingml/2006/main"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firstname,lastname FROM customers WHERE lastname BETWEEN 'D' AND 'E';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9525" y="3527425"/>
            <a:ext cx="3606800" cy="112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250825" y="207962"/>
            <a:ext cx="4897437" cy="461962"/>
          </a:xfrm>
          <a:prstGeom prst="rect">
            <a:avLst/>
          </a:prstGeom>
          <a:solidFill>
            <a:srgbClr val="E2F0D9"/>
          </a:solidFill>
          <a:ln w="9525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50800" dir="540000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151A"/>
              </a:buClr>
              <a:buSzPts val="1600"/>
              <a:buFont typeface="Arial"/>
              <a:buNone/>
            </a:pPr>
            <a:r xmlns:a="http://schemas.openxmlformats.org/drawingml/2006/main">
              <a:rPr lang="en" sz="1600" b="1" i="0" u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The SELECT statement. Selection consultations</a:t>
            </a:r>
            <a:endParaRPr xmlns:a="http://schemas.openxmlformats.org/drawingml/2006/main"/>
          </a:p>
        </p:txBody>
      </p:sp>
      <p:sp>
        <p:nvSpPr>
          <p:cNvPr id="173" name="Google Shape;173;p21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800"/>
              <a:buFont typeface="Calibri"/>
              <a:buNone/>
            </a:pPr>
            <a:fld id="{00000000-1234-1234-1234-123412341234}" type="slidenum">
              <a:rPr lang="en-US" sz="2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  <p:sp>
        <p:nvSpPr>
          <p:cNvPr id="175" name="Google Shape;175;p21"/>
          <p:cNvSpPr txBox="1"/>
          <p:nvPr/>
        </p:nvSpPr>
        <p:spPr>
          <a:xfrm>
            <a:off x="576262" y="1196975"/>
            <a:ext cx="7991475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WITH IN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clause </a:t>
            </a:r>
            <a:r xmlns:a="http://schemas.openxmlformats.org/drawingml/2006/main">
              <a:rPr lang="en"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operator that allows you to check whether or not the value of an expression matches one of a set of values. The set of values is expressed in parentheses, separating the values with a comma. The syntax to use IN is: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expression (value1, value2, value3, ….,valueN)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Obtain all data on SEAT, AUDI, HYUNDAI or TOYOTA brand cars.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xmlns:a="http://schemas.openxmlformats.org/drawingml/2006/main"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 xmlns:a="http://schemas.openxmlformats.org/drawingml/2006/main">
              <a:rPr lang="en" sz="18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cars WHERE brand IN ('seat','audi','hyundai','toyota');</a:t>
            </a:r>
            <a:endParaRPr xmlns:a="http://schemas.openxmlformats.org/drawingml/2006/mai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 descr="Resultado de imagen de ordenador ficheros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275" y="5014912"/>
            <a:ext cx="5111750" cy="158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Presentación en pantalla (4:3)</PresentationFormat>
  <Paragraphs>88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Pérez Q</cp:lastModifiedBy>
  <cp:revision>1</cp:revision>
  <dcterms:modified xsi:type="dcterms:W3CDTF">2020-12-15T17:21:46Z</dcterms:modified>
</cp:coreProperties>
</file>