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582F84-78AC-41BE-A3AD-41EEE4D92E76}">
  <a:tblStyle styleId="{64582F84-78AC-41BE-A3AD-41EEE4D92E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29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‹Nº›</a:t>
            </a:fld>
            <a:endParaRPr/>
          </a:p>
        </p:txBody>
      </p:sp>
    </p:spTree>
    <p:extLst>
      <p:ext uri="{BB962C8B-B14F-4D97-AF65-F5344CB8AC3E}">
        <p14:creationId xmlns:p14="http://schemas.microsoft.com/office/powerpoint/2010/main" val="28688209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4052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2447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609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63808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531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66775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7914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141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865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661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4196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4613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0242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592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3545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701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78"/>
        <p:cNvGrpSpPr/>
        <p:nvPr/>
      </p:nvGrpSpPr>
      <p:grpSpPr>
        <a:xfrm>
          <a:off x="0" y="0"/>
          <a:ext cx="0" cy="0"/>
          <a:chOff x="0" y="0"/>
          <a:chExt cx="0" cy="0"/>
        </a:xfrm>
      </p:grpSpPr>
      <p:sp>
        <p:nvSpPr>
          <p:cNvPr id="79" name="Google Shape;79;p1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rot="5400000">
            <a:off x="2396331" y="57943"/>
            <a:ext cx="4351337"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34" name="Google Shape;34;p5"/>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35" name="Google Shape;35;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41" name="Google Shape;41;p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42" name="Google Shape;42;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3" name="Google Shape;53;p8"/>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8"/>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5" name="Google Shape;55;p8"/>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6" name="Google Shape;56;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2" name="Google Shape;62;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63" name="Google Shape;63;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900"/>
              <a:buFont typeface="Calibri"/>
              <a:buNone/>
              <a:defRPr sz="9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7"/>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2" y="333375"/>
            <a:ext cx="8286750" cy="5354637"/>
          </a:xfrm>
          <a:prstGeom prst="rect">
            <a:avLst/>
          </a:prstGeom>
          <a:solidFill>
            <a:srgbClr val="FFD966"/>
          </a:solidFill>
          <a:ln>
            <a:noFill/>
          </a:ln>
          <a:effectLst>
            <a:outerShdw blurRad="63500" dist="50800" dir="5400000">
              <a:srgbClr val="E2F0D9"/>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0" i="0" u="none" strike="noStrike" cap="none">
                <a:solidFill>
                  <a:schemeClr val="dk1"/>
                </a:solidFill>
                <a:latin typeface="Calibri"/>
                <a:ea typeface="Calibri"/>
                <a:cs typeface="Calibri"/>
                <a:sym typeface="Calibri"/>
              </a:rPr>
              <a:t>Unit 4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1" i="0" u="none" strike="noStrike" cap="none">
                <a:solidFill>
                  <a:schemeClr val="dk1"/>
                </a:solidFill>
                <a:latin typeface="Calibri"/>
                <a:ea typeface="Calibri"/>
                <a:cs typeface="Calibri"/>
                <a:sym typeface="Calibri"/>
              </a:rPr>
              <a:t>Performing simple queries</a:t>
            </a:r>
            <a:endParaRPr xmlns:a="http://schemas.openxmlformats.org/drawingml/2006/main"/>
          </a:p>
          <a:p>
            <a:pPr xmlns:a="http://schemas.openxmlformats.org/drawingml/2006/main" marL="0" marR="0" lvl="0" indent="0" algn="ctr" rtl="0">
              <a:lnSpc>
                <a:spcPct val="100000"/>
              </a:lnSpc>
              <a:spcBef>
                <a:spcPts val="0"/>
              </a:spcBef>
              <a:spcAft>
                <a:spcPts val="0"/>
              </a:spcAft>
              <a:buClr>
                <a:schemeClr val="dk1"/>
              </a:buClr>
              <a:buSzPts val="3200"/>
              <a:buFont typeface="Calibri"/>
              <a:buNone/>
            </a:pPr>
            <a:r xmlns:a="http://schemas.openxmlformats.org/drawingml/2006/main">
              <a:rPr lang="en" sz="3200" b="1" i="0" u="none" strike="noStrike" cap="none">
                <a:solidFill>
                  <a:schemeClr val="dk1"/>
                </a:solidFill>
                <a:latin typeface="Calibri"/>
                <a:ea typeface="Calibri"/>
                <a:cs typeface="Calibri"/>
                <a:sym typeface="Calibri"/>
              </a:rPr>
              <a:t>Session 3</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9" name="Google Shape;89;p13"/>
          <p:cNvSpPr/>
          <p:nvPr/>
        </p:nvSpPr>
        <p:spPr>
          <a:xfrm>
            <a:off x="611187" y="839787"/>
            <a:ext cx="8001000" cy="2428875"/>
          </a:xfrm>
          <a:prstGeom prst="roundRect">
            <a:avLst>
              <a:gd name="adj" fmla="val 16667"/>
            </a:avLst>
          </a:prstGeom>
          <a:solidFill>
            <a:srgbClr val="2F5597"/>
          </a:solidFill>
          <a:ln w="12700" cap="flat" cmpd="sng">
            <a:solidFill>
              <a:srgbClr val="41719C"/>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lnSpc>
                <a:spcPct val="100000"/>
              </a:lnSpc>
              <a:spcBef>
                <a:spcPts val="0"/>
              </a:spcBef>
              <a:spcAft>
                <a:spcPts val="0"/>
              </a:spcAft>
              <a:buClr>
                <a:schemeClr val="dk1"/>
              </a:buClr>
              <a:buSzPts val="3600"/>
              <a:buFont typeface="Calibri"/>
              <a:buNone/>
            </a:pPr>
            <a:r xmlns:a="http://schemas.openxmlformats.org/drawingml/2006/main">
              <a:rPr lang="en" sz="3600" b="1" i="0" u="none">
                <a:solidFill>
                  <a:schemeClr val="dk1"/>
                </a:solidFill>
                <a:latin typeface="Calibri"/>
                <a:ea typeface="Calibri"/>
                <a:cs typeface="Calibri"/>
                <a:sym typeface="Calibri"/>
              </a:rPr>
              <a:t>Databases</a:t>
            </a:r>
            <a:endParaRPr xmlns:a="http://schemas.openxmlformats.org/drawingml/2006/main"/>
          </a:p>
        </p:txBody>
      </p:sp>
      <p:sp>
        <p:nvSpPr>
          <p:cNvPr id="90" name="Google Shape;90;p1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82" name="Google Shape;182;p22"/>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3" name="Google Shape;183;p2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10</a:t>
            </a:fld>
            <a:endParaRPr/>
          </a:p>
        </p:txBody>
      </p:sp>
      <p:sp>
        <p:nvSpPr>
          <p:cNvPr id="184" name="Google Shape;184;p22"/>
          <p:cNvSpPr txBox="1"/>
          <p:nvPr/>
        </p:nvSpPr>
        <p:spPr>
          <a:xfrm>
            <a:off x="576262" y="1196975"/>
            <a:ext cx="7991475" cy="313848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CHECK IF THERE IS NO VALUE LOADED IN A FIELD (CHECK IF A FIELD IS NULL).</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contract number, car registration number and kilometers traveled for all completed rental contracts.</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contractnum,matricula,kfin-kini FROM contracts WHERE ffin IS NOT NULL;</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a:solidFill>
                <a:schemeClr val="dk1"/>
              </a:solidFill>
              <a:latin typeface="Calibri"/>
              <a:ea typeface="Calibri"/>
              <a:cs typeface="Calibri"/>
              <a:sym typeface="Calibri"/>
            </a:endParaRPr>
          </a:p>
        </p:txBody>
      </p:sp>
      <p:sp>
        <p:nvSpPr>
          <p:cNvPr id="185" name="Google Shape;185;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6" name="Google Shape;186;p22"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87" name="Google Shape;187;p22"/>
          <p:cNvPicPr preferRelativeResize="0"/>
          <p:nvPr/>
        </p:nvPicPr>
        <p:blipFill rotWithShape="1">
          <a:blip r:embed="rId3">
            <a:alphaModFix/>
          </a:blip>
          <a:srcRect/>
          <a:stretch/>
        </p:blipFill>
        <p:spPr>
          <a:xfrm>
            <a:off x="2916237" y="3702050"/>
            <a:ext cx="2232025" cy="23193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3"/>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93" name="Google Shape;193;p23"/>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4" name="Google Shape;194;p23"/>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11</a:t>
            </a:fld>
            <a:endParaRPr/>
          </a:p>
        </p:txBody>
      </p:sp>
      <p:sp>
        <p:nvSpPr>
          <p:cNvPr id="195" name="Google Shape;195;p23"/>
          <p:cNvSpPr txBox="1"/>
          <p:nvPr/>
        </p:nvSpPr>
        <p:spPr>
          <a:xfrm>
            <a:off x="576262" y="1196975"/>
            <a:ext cx="7991475" cy="507841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We can make expressions composed of several conditions using logical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Prevalence of logical and comparison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11430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comparison operators</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NOT operator</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AND operator</a:t>
            </a:r>
            <a:endParaRPr xmlns:a="http://schemas.openxmlformats.org/drawingml/2006/main"/>
          </a:p>
          <a:p>
            <a:pPr xmlns:a="http://schemas.openxmlformats.org/drawingml/2006/main" marL="0" marR="0" lvl="0" indent="-114300" algn="l" rtl="0">
              <a:lnSpc>
                <a:spcPct val="100000"/>
              </a:lnSpc>
              <a:spcBef>
                <a:spcPts val="0"/>
              </a:spcBef>
              <a:spcAft>
                <a:spcPts val="0"/>
              </a:spcAft>
              <a:buClr>
                <a:schemeClr val="dk1"/>
              </a:buClr>
              <a:buSzPts val="1800"/>
              <a:buFont typeface="Calibri"/>
              <a:buAutoNum type="arabicPeriod"/>
            </a:pPr>
            <a:r xmlns:a="http://schemas.openxmlformats.org/drawingml/2006/main">
              <a:rPr lang="en" sz="1800" b="0" i="0" u="none">
                <a:solidFill>
                  <a:schemeClr val="dk1"/>
                </a:solidFill>
                <a:latin typeface="Calibri"/>
                <a:ea typeface="Calibri"/>
                <a:cs typeface="Calibri"/>
                <a:sym typeface="Calibri"/>
              </a:rPr>
              <a:t>OR operator</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6" name="Google Shape;196;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97" name="Google Shape;197;p23"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aphicFrame>
        <p:nvGraphicFramePr>
          <p:cNvPr id="198" name="Google Shape;198;p23"/>
          <p:cNvGraphicFramePr/>
          <p:nvPr/>
        </p:nvGraphicFramePr>
        <p:xfrm>
          <a:off x="576262" y="2435225"/>
          <a:ext cx="7451725" cy="1352500"/>
        </p:xfrm>
        <a:graphic>
          <a:graphicData uri="http://schemas.openxmlformats.org/drawingml/2006/table">
            <a:tbl>
              <a:tblPr>
                <a:noFill/>
                <a:tableStyleId>{64582F84-78AC-41BE-A3AD-41EEE4D92E76}</a:tableStyleId>
              </a:tblPr>
              <a:tblGrid>
                <a:gridCol w="1403350">
                  <a:extLst>
                    <a:ext uri="{9D8B030D-6E8A-4147-A177-3AD203B41FA5}">
                      <a16:colId xmlns:a16="http://schemas.microsoft.com/office/drawing/2014/main" val="20000"/>
                    </a:ext>
                  </a:extLst>
                </a:gridCol>
                <a:gridCol w="6048375">
                  <a:extLst>
                    <a:ext uri="{9D8B030D-6E8A-4147-A177-3AD203B41FA5}">
                      <a16:colId xmlns:a16="http://schemas.microsoft.com/office/drawing/2014/main" val="20001"/>
                    </a:ext>
                  </a:extLst>
                </a:gridCol>
              </a:tblGrid>
              <a:tr h="338125">
                <a:tc>
                  <a:txBody>
                    <a:bodyPr/>
                    <a:lstStyle/>
                    <a:p>
                      <a:pPr xmlns:a="http://schemas.openxmlformats.org/drawingml/2006/main" marL="0" marR="0" lvl="0" indent="0" algn="ctr" rtl="0">
                        <a:lnSpc>
                          <a:spcPct val="107000"/>
                        </a:lnSpc>
                        <a:spcBef>
                          <a:spcPts val="0"/>
                        </a:spcBef>
                        <a:spcAft>
                          <a:spcPts val="0"/>
                        </a:spcAft>
                        <a:buClr>
                          <a:srgbClr val="000000"/>
                        </a:buClr>
                        <a:buSzPts val="1600"/>
                        <a:buFont typeface="Calibri"/>
                        <a:buNone/>
                      </a:pPr>
                      <a:r xmlns:a="http://schemas.openxmlformats.org/drawingml/2006/main">
                        <a:rPr lang="en" sz="1600" b="1" i="0" u="none" strike="noStrike" cap="none">
                          <a:solidFill>
                            <a:srgbClr val="000000"/>
                          </a:solidFill>
                          <a:latin typeface="Calibri"/>
                          <a:ea typeface="Calibri"/>
                          <a:cs typeface="Calibri"/>
                          <a:sym typeface="Calibri"/>
                        </a:rPr>
                        <a:t>Operator</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xmlns:a="http://schemas.openxmlformats.org/drawingml/2006/main" marL="0" marR="0" lvl="0" indent="0" algn="ctr" rtl="0">
                        <a:lnSpc>
                          <a:spcPct val="107000"/>
                        </a:lnSpc>
                        <a:spcBef>
                          <a:spcPts val="0"/>
                        </a:spcBef>
                        <a:spcAft>
                          <a:spcPts val="0"/>
                        </a:spcAft>
                        <a:buClr>
                          <a:srgbClr val="000000"/>
                        </a:buClr>
                        <a:buSzPts val="1600"/>
                        <a:buFont typeface="Calibri"/>
                        <a:buNone/>
                      </a:pPr>
                      <a:r xmlns:a="http://schemas.openxmlformats.org/drawingml/2006/main">
                        <a:rPr lang="en" sz="1600" b="1" i="0" u="none" strike="noStrike" cap="none">
                          <a:solidFill>
                            <a:srgbClr val="000000"/>
                          </a:solidFill>
                          <a:latin typeface="Calibri"/>
                          <a:ea typeface="Calibri"/>
                          <a:cs typeface="Calibri"/>
                          <a:sym typeface="Calibri"/>
                        </a:rPr>
                        <a:t>Function</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0"/>
                  </a:ext>
                </a:extLst>
              </a:tr>
              <a:tr h="338125">
                <a:tc>
                  <a:txBody>
                    <a:bodyPr/>
                    <a:lstStyle/>
                    <a:p>
                      <a:pPr xmlns:a="http://schemas.openxmlformats.org/drawingml/2006/main" marL="0" marR="0" lvl="0" indent="0" algn="ctr" rtl="0">
                        <a:lnSpc>
                          <a:spcPct val="107000"/>
                        </a:lnSpc>
                        <a:spcBef>
                          <a:spcPts val="0"/>
                        </a:spcBef>
                        <a:spcAft>
                          <a:spcPts val="0"/>
                        </a:spcAft>
                        <a:buClr>
                          <a:srgbClr val="000000"/>
                        </a:buClr>
                        <a:buSzPts val="1600"/>
                        <a:buFont typeface="Calibri"/>
                        <a:buNone/>
                      </a:pPr>
                      <a:r xmlns:a="http://schemas.openxmlformats.org/drawingml/2006/main">
                        <a:rPr lang="en" sz="1600" b="1" i="0" u="none" strike="noStrike" cap="none">
                          <a:solidFill>
                            <a:srgbClr val="000000"/>
                          </a:solidFill>
                          <a:latin typeface="Calibri"/>
                          <a:ea typeface="Calibri"/>
                          <a:cs typeface="Calibri"/>
                          <a:sym typeface="Calibri"/>
                        </a:rPr>
                        <a:t>AND</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xmlns:a="http://schemas.openxmlformats.org/drawingml/2006/main" marL="0" marR="0" lvl="0" indent="0" algn="l" rtl="0">
                        <a:lnSpc>
                          <a:spcPct val="107000"/>
                        </a:lnSpc>
                        <a:spcBef>
                          <a:spcPts val="0"/>
                        </a:spcBef>
                        <a:spcAft>
                          <a:spcPts val="0"/>
                        </a:spcAft>
                        <a:buClr>
                          <a:srgbClr val="000000"/>
                        </a:buClr>
                        <a:buSzPts val="1600"/>
                        <a:buFont typeface="Calibri"/>
                        <a:buNone/>
                      </a:pPr>
                      <a:r xmlns:a="http://schemas.openxmlformats.org/drawingml/2006/main">
                        <a:rPr lang="en" sz="1600" b="0" i="0" u="none" strike="noStrike" cap="none">
                          <a:solidFill>
                            <a:srgbClr val="000000"/>
                          </a:solidFill>
                          <a:latin typeface="Calibri"/>
                          <a:ea typeface="Calibri"/>
                          <a:cs typeface="Calibri"/>
                          <a:sym typeface="Calibri"/>
                        </a:rPr>
                        <a:t>Returns TRUE when both conditions are true</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1"/>
                  </a:ext>
                </a:extLst>
              </a:tr>
              <a:tr h="338125">
                <a:tc>
                  <a:txBody>
                    <a:bodyPr/>
                    <a:lstStyle/>
                    <a:p>
                      <a:pPr xmlns:a="http://schemas.openxmlformats.org/drawingml/2006/main" marL="0" marR="0" lvl="0" indent="0" algn="ctr" rtl="0">
                        <a:lnSpc>
                          <a:spcPct val="107000"/>
                        </a:lnSpc>
                        <a:spcBef>
                          <a:spcPts val="0"/>
                        </a:spcBef>
                        <a:spcAft>
                          <a:spcPts val="0"/>
                        </a:spcAft>
                        <a:buClr>
                          <a:srgbClr val="000000"/>
                        </a:buClr>
                        <a:buSzPts val="1600"/>
                        <a:buFont typeface="Calibri"/>
                        <a:buNone/>
                      </a:pPr>
                      <a:r xmlns:a="http://schemas.openxmlformats.org/drawingml/2006/main">
                        <a:rPr lang="en" sz="1600" b="1" i="0" u="none" strike="noStrike" cap="none">
                          <a:solidFill>
                            <a:srgbClr val="000000"/>
                          </a:solidFill>
                          <a:latin typeface="Calibri"/>
                          <a:ea typeface="Calibri"/>
                          <a:cs typeface="Calibri"/>
                          <a:sym typeface="Calibri"/>
                        </a:rPr>
                        <a:t>OR</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xmlns:a="http://schemas.openxmlformats.org/drawingml/2006/main" marL="0" marR="0" lvl="0" indent="0" algn="l" rtl="0">
                        <a:lnSpc>
                          <a:spcPct val="107000"/>
                        </a:lnSpc>
                        <a:spcBef>
                          <a:spcPts val="0"/>
                        </a:spcBef>
                        <a:spcAft>
                          <a:spcPts val="0"/>
                        </a:spcAft>
                        <a:buClr>
                          <a:srgbClr val="000000"/>
                        </a:buClr>
                        <a:buSzPts val="1600"/>
                        <a:buFont typeface="Calibri"/>
                        <a:buNone/>
                      </a:pPr>
                      <a:r xmlns:a="http://schemas.openxmlformats.org/drawingml/2006/main">
                        <a:rPr lang="en" sz="1600" b="0" i="0" u="none" strike="noStrike" cap="none">
                          <a:solidFill>
                            <a:srgbClr val="000000"/>
                          </a:solidFill>
                          <a:latin typeface="Calibri"/>
                          <a:ea typeface="Calibri"/>
                          <a:cs typeface="Calibri"/>
                          <a:sym typeface="Calibri"/>
                        </a:rPr>
                        <a:t>Returns the value FALSE when both conditions are false</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2"/>
                  </a:ext>
                </a:extLst>
              </a:tr>
              <a:tr h="338125">
                <a:tc>
                  <a:txBody>
                    <a:bodyPr/>
                    <a:lstStyle/>
                    <a:p>
                      <a:pPr xmlns:a="http://schemas.openxmlformats.org/drawingml/2006/main" marL="0" marR="0" lvl="0" indent="0" algn="ctr" rtl="0">
                        <a:lnSpc>
                          <a:spcPct val="107000"/>
                        </a:lnSpc>
                        <a:spcBef>
                          <a:spcPts val="0"/>
                        </a:spcBef>
                        <a:spcAft>
                          <a:spcPts val="0"/>
                        </a:spcAft>
                        <a:buClr>
                          <a:srgbClr val="000000"/>
                        </a:buClr>
                        <a:buSzPts val="1600"/>
                        <a:buFont typeface="Calibri"/>
                        <a:buNone/>
                      </a:pPr>
                      <a:r xmlns:a="http://schemas.openxmlformats.org/drawingml/2006/main">
                        <a:rPr lang="en" sz="1600" b="1" i="0" u="none" strike="noStrike" cap="none">
                          <a:solidFill>
                            <a:srgbClr val="000000"/>
                          </a:solidFill>
                          <a:latin typeface="Calibri"/>
                          <a:ea typeface="Calibri"/>
                          <a:cs typeface="Calibri"/>
                          <a:sym typeface="Calibri"/>
                        </a:rPr>
                        <a:t>NOT</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tc>
                  <a:txBody>
                    <a:bodyPr/>
                    <a:lstStyle/>
                    <a:p>
                      <a:pPr xmlns:a="http://schemas.openxmlformats.org/drawingml/2006/main" marL="0" marR="0" lvl="0" indent="0" algn="l" rtl="0">
                        <a:lnSpc>
                          <a:spcPct val="107000"/>
                        </a:lnSpc>
                        <a:spcBef>
                          <a:spcPts val="0"/>
                        </a:spcBef>
                        <a:spcAft>
                          <a:spcPts val="0"/>
                        </a:spcAft>
                        <a:buClr>
                          <a:srgbClr val="000000"/>
                        </a:buClr>
                        <a:buSzPts val="1600"/>
                        <a:buFont typeface="Calibri"/>
                        <a:buNone/>
                      </a:pPr>
                      <a:r xmlns:a="http://schemas.openxmlformats.org/drawingml/2006/main">
                        <a:rPr lang="en" sz="1600" b="0" i="0" u="none" strike="noStrike" cap="none">
                          <a:solidFill>
                            <a:srgbClr val="000000"/>
                          </a:solidFill>
                          <a:latin typeface="Calibri"/>
                          <a:ea typeface="Calibri"/>
                          <a:cs typeface="Calibri"/>
                          <a:sym typeface="Calibri"/>
                        </a:rPr>
                        <a:t>Returns the opposite of the condition following NOT</a:t>
                      </a:r>
                      <a:endParaRPr xmlns:a="http://schemas.openxmlformats.org/drawingml/2006/main"/>
                    </a:p>
                  </a:txBody>
                  <a:tcPr marL="44450" marR="44450"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AEFF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204" name="Google Shape;204;p2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5" name="Google Shape;205;p2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12</a:t>
            </a:fld>
            <a:endParaRPr/>
          </a:p>
        </p:txBody>
      </p:sp>
      <p:sp>
        <p:nvSpPr>
          <p:cNvPr id="206" name="Google Shape;206;p24"/>
          <p:cNvSpPr txBox="1"/>
          <p:nvPr/>
        </p:nvSpPr>
        <p:spPr>
          <a:xfrm>
            <a:off x="576262" y="1196975"/>
            <a:ext cx="7991475" cy="286226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license plate, make, model and price of all cars with a rental price between €80 and €90.</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license plate, make, model, price FROM cars WHERE price&gt;=80 AND price &lt;=90;</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7" name="Google Shape;207;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08" name="Google Shape;208;p2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09" name="Google Shape;209;p24"/>
          <p:cNvPicPr preferRelativeResize="0"/>
          <p:nvPr/>
        </p:nvPicPr>
        <p:blipFill rotWithShape="1">
          <a:blip r:embed="rId3">
            <a:alphaModFix/>
          </a:blip>
          <a:srcRect/>
          <a:stretch/>
        </p:blipFill>
        <p:spPr>
          <a:xfrm>
            <a:off x="1979612" y="3789362"/>
            <a:ext cx="3384550" cy="796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215" name="Google Shape;215;p2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6" name="Google Shape;216;p2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13</a:t>
            </a:fld>
            <a:endParaRPr/>
          </a:p>
        </p:txBody>
      </p:sp>
      <p:sp>
        <p:nvSpPr>
          <p:cNvPr id="217" name="Google Shape;217;p25"/>
          <p:cNvSpPr txBox="1"/>
          <p:nvPr/>
        </p:nvSpPr>
        <p:spPr>
          <a:xfrm>
            <a:off x="576262" y="1196975"/>
            <a:ext cx="7991475" cy="258445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license plate, make, model and price of all cars with a rental price between €80 and €90 or between €100 and €120.</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license plate, make, model, price FROM cars WHERE (price&gt;=80 AND price &lt;=90) OR (price&gt;=100 AND price &lt;=120);</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8" name="Google Shape;218;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9" name="Google Shape;219;p2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20" name="Google Shape;220;p25"/>
          <p:cNvPicPr preferRelativeResize="0"/>
          <p:nvPr/>
        </p:nvPicPr>
        <p:blipFill rotWithShape="1">
          <a:blip r:embed="rId3">
            <a:alphaModFix/>
          </a:blip>
          <a:srcRect/>
          <a:stretch/>
        </p:blipFill>
        <p:spPr>
          <a:xfrm>
            <a:off x="2339975" y="3933825"/>
            <a:ext cx="3168650" cy="13668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226" name="Google Shape;226;p2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7" name="Google Shape;227;p2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14</a:t>
            </a:fld>
            <a:endParaRPr/>
          </a:p>
        </p:txBody>
      </p:sp>
      <p:sp>
        <p:nvSpPr>
          <p:cNvPr id="228" name="Google Shape;228;p26"/>
          <p:cNvSpPr txBox="1"/>
          <p:nvPr/>
        </p:nvSpPr>
        <p:spPr>
          <a:xfrm>
            <a:off x="576262" y="1196975"/>
            <a:ext cx="7991475" cy="258445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license plate, make and model of all SEAT, AUDI, HYUNDAI, TOYOTA brand automobiles.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license plate, make, model FROM automobiles WHERE make='seat' OR make='audi' OR make='hyundai' OR make='toyota';</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29" name="Google Shape;229;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0" name="Google Shape;230;p2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31" name="Google Shape;231;p26"/>
          <p:cNvPicPr preferRelativeResize="0"/>
          <p:nvPr/>
        </p:nvPicPr>
        <p:blipFill rotWithShape="1">
          <a:blip r:embed="rId3">
            <a:alphaModFix/>
          </a:blip>
          <a:srcRect/>
          <a:stretch/>
        </p:blipFill>
        <p:spPr>
          <a:xfrm>
            <a:off x="2339975" y="4005262"/>
            <a:ext cx="2952750" cy="172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237" name="Google Shape;237;p2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38" name="Google Shape;238;p2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15</a:t>
            </a:fld>
            <a:endParaRPr/>
          </a:p>
        </p:txBody>
      </p:sp>
      <p:sp>
        <p:nvSpPr>
          <p:cNvPr id="239" name="Google Shape;239;p27"/>
          <p:cNvSpPr txBox="1"/>
          <p:nvPr/>
        </p:nvSpPr>
        <p:spPr>
          <a:xfrm>
            <a:off x="576262" y="1196975"/>
            <a:ext cx="7991475" cy="23082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LOGICAL OPERATORS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all the data of the contracts started in 2017 and that have already ended.</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 FROM contracts WHERE ffin IS NOT NULL AND fini LIKE '2017%';</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0" name="Google Shape;240;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1" name="Google Shape;241;p2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42" name="Google Shape;242;p27"/>
          <p:cNvPicPr preferRelativeResize="0"/>
          <p:nvPr/>
        </p:nvPicPr>
        <p:blipFill rotWithShape="1">
          <a:blip r:embed="rId3">
            <a:alphaModFix/>
          </a:blip>
          <a:srcRect/>
          <a:stretch/>
        </p:blipFill>
        <p:spPr>
          <a:xfrm>
            <a:off x="1979612" y="3668712"/>
            <a:ext cx="4392612" cy="14890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8"/>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248" name="Google Shape;248;p2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49" name="Google Shape;249;p2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16</a:t>
            </a:fld>
            <a:endParaRPr/>
          </a:p>
        </p:txBody>
      </p:sp>
      <p:sp>
        <p:nvSpPr>
          <p:cNvPr id="250" name="Google Shape;250;p28"/>
          <p:cNvSpPr txBox="1"/>
          <p:nvPr/>
        </p:nvSpPr>
        <p:spPr>
          <a:xfrm>
            <a:off x="576262" y="1196975"/>
            <a:ext cx="7991475" cy="3692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LOGICAL OPERATORS</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dirty="0" err="1">
                <a:solidFill>
                  <a:schemeClr val="dk1"/>
                </a:solidFill>
                <a:latin typeface="Calibri"/>
                <a:ea typeface="Calibri"/>
                <a:cs typeface="Calibri"/>
                <a:sym typeface="Calibri"/>
              </a:rPr>
              <a:t>Example </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Get</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all </a:t>
            </a:r>
            <a:r xmlns:a="http://schemas.openxmlformats.org/drawingml/2006/main">
              <a:rPr lang="en" sz="1800" b="1" i="1" u="none" dirty="0">
                <a:solidFill>
                  <a:schemeClr val="dk1"/>
                </a:solidFill>
                <a:latin typeface="Calibri"/>
                <a:ea typeface="Calibri"/>
                <a:cs typeface="Calibri"/>
                <a:sym typeface="Calibri"/>
              </a:rPr>
              <a:t>data </a:t>
            </a:r>
            <a:r xmlns:a="http://schemas.openxmlformats.org/drawingml/2006/main">
              <a:rPr lang="en" sz="1800" b="1" i="1" u="none" dirty="0">
                <a:solidFill>
                  <a:schemeClr val="dk1"/>
                </a:solidFill>
                <a:latin typeface="Calibri"/>
                <a:ea typeface="Calibri"/>
                <a:cs typeface="Calibri"/>
                <a:sym typeface="Calibri"/>
              </a:rPr>
              <a:t>on </a:t>
            </a:r>
            <a:r xmlns:a="http://schemas.openxmlformats.org/drawingml/2006/main">
              <a:rPr lang="en" sz="1800" b="1" i="1" u="none" dirty="0" err="1">
                <a:solidFill>
                  <a:schemeClr val="dk1"/>
                </a:solidFill>
                <a:latin typeface="Calibri"/>
                <a:ea typeface="Calibri"/>
                <a:cs typeface="Calibri"/>
                <a:sym typeface="Calibri"/>
              </a:rPr>
              <a:t>cars </a:t>
            </a:r>
            <a:r xmlns:a="http://schemas.openxmlformats.org/drawingml/2006/main">
              <a:rPr lang="en" sz="1800" b="1" i="1" u="none" dirty="0">
                <a:solidFill>
                  <a:schemeClr val="dk1"/>
                </a:solidFill>
                <a:latin typeface="Calibri"/>
                <a:ea typeface="Calibri"/>
                <a:cs typeface="Calibri"/>
                <a:sym typeface="Calibri"/>
              </a:rPr>
              <a:t>that are not </a:t>
            </a:r>
            <a:r xmlns:a="http://schemas.openxmlformats.org/drawingml/2006/main">
              <a:rPr lang="en" sz="1800" b="1" i="1" u="none" dirty="0" err="1">
                <a:solidFill>
                  <a:schemeClr val="dk1"/>
                </a:solidFill>
                <a:latin typeface="Calibri"/>
                <a:ea typeface="Calibri"/>
                <a:cs typeface="Calibri"/>
                <a:sym typeface="Calibri"/>
              </a:rPr>
              <a:t>SEAT or AUDI </a:t>
            </a:r>
            <a:r xmlns:a="http://schemas.openxmlformats.org/drawingml/2006/main">
              <a:rPr lang="en" sz="1800" b="1" i="1" u="none" dirty="0" err="1">
                <a:solidFill>
                  <a:schemeClr val="dk1"/>
                </a:solidFill>
                <a:latin typeface="Calibri"/>
                <a:ea typeface="Calibri"/>
                <a:cs typeface="Calibri"/>
                <a:sym typeface="Calibri"/>
              </a:rPr>
              <a:t>brands </a:t>
            </a:r>
            <a:r xmlns:a="http://schemas.openxmlformats.org/drawingml/2006/main">
              <a:rPr lang="en" sz="1800" b="1" i="1"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1" i="1"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SELECT </a:t>
            </a:r>
            <a:r xmlns:a="http://schemas.openxmlformats.org/drawingml/2006/main">
              <a:rPr lang="en" sz="1800" b="1" i="0" u="none" dirty="0" err="1">
                <a:solidFill>
                  <a:schemeClr val="dk1"/>
                </a:solidFill>
                <a:latin typeface="Calibri"/>
                <a:ea typeface="Calibri"/>
                <a:cs typeface="Calibri"/>
                <a:sym typeface="Calibri"/>
              </a:rPr>
              <a:t>license plate, make, model </a:t>
            </a:r>
            <a:r xmlns:a="http://schemas.openxmlformats.org/drawingml/2006/main">
              <a:rPr lang="en" sz="1800" b="1" i="0" u="none" dirty="0">
                <a:solidFill>
                  <a:schemeClr val="dk1"/>
                </a:solidFill>
                <a:latin typeface="Calibri"/>
                <a:ea typeface="Calibri"/>
                <a:cs typeface="Calibri"/>
                <a:sym typeface="Calibri"/>
              </a:rPr>
              <a:t>FROM </a:t>
            </a:r>
            <a:r xmlns:a="http://schemas.openxmlformats.org/drawingml/2006/main">
              <a:rPr lang="en" sz="1800" b="1" i="0" u="none" dirty="0" err="1">
                <a:solidFill>
                  <a:schemeClr val="dk1"/>
                </a:solidFill>
                <a:latin typeface="Calibri"/>
                <a:ea typeface="Calibri"/>
                <a:cs typeface="Calibri"/>
                <a:sym typeface="Calibri"/>
              </a:rPr>
              <a:t>automobiles </a:t>
            </a:r>
            <a:r xmlns:a="http://schemas.openxmlformats.org/drawingml/2006/main">
              <a:rPr lang="en" sz="1800" b="1" i="0" u="none" dirty="0">
                <a:solidFill>
                  <a:schemeClr val="dk1"/>
                </a:solidFill>
                <a:latin typeface="Calibri"/>
                <a:ea typeface="Calibri"/>
                <a:cs typeface="Calibri"/>
                <a:sym typeface="Calibri"/>
              </a:rPr>
              <a:t>WHERE </a:t>
            </a:r>
            <a:r xmlns:a="http://schemas.openxmlformats.org/drawingml/2006/main">
              <a:rPr lang="en" sz="1800" b="1" i="0" u="none" dirty="0" err="1">
                <a:solidFill>
                  <a:schemeClr val="dk1"/>
                </a:solidFill>
                <a:latin typeface="Calibri"/>
                <a:ea typeface="Calibri"/>
                <a:cs typeface="Calibri"/>
                <a:sym typeface="Calibri"/>
              </a:rPr>
              <a:t>make </a:t>
            </a:r>
            <a:r xmlns:a="http://schemas.openxmlformats.org/drawingml/2006/main">
              <a:rPr lang="en" sz="1800" b="1" i="0" u="none" dirty="0">
                <a:solidFill>
                  <a:schemeClr val="dk1"/>
                </a:solidFill>
                <a:latin typeface="Calibri"/>
                <a:ea typeface="Calibri"/>
                <a:cs typeface="Calibri"/>
                <a:sym typeface="Calibri"/>
              </a:rPr>
              <a:t>!='seat' AND </a:t>
            </a:r>
            <a:r xmlns:a="http://schemas.openxmlformats.org/drawingml/2006/main">
              <a:rPr lang="en" sz="1800" b="1" i="0" u="none" dirty="0" err="1">
                <a:solidFill>
                  <a:schemeClr val="dk1"/>
                </a:solidFill>
                <a:latin typeface="Calibri"/>
                <a:ea typeface="Calibri"/>
                <a:cs typeface="Calibri"/>
                <a:sym typeface="Calibri"/>
              </a:rPr>
              <a:t>make </a:t>
            </a:r>
            <a:r xmlns:a="http://schemas.openxmlformats.org/drawingml/2006/main">
              <a:rPr lang="en" sz="1800" b="1" i="0" u="none" dirty="0">
                <a:solidFill>
                  <a:schemeClr val="dk1"/>
                </a:solidFill>
                <a:latin typeface="Calibri"/>
                <a:ea typeface="Calibri"/>
                <a:cs typeface="Calibri"/>
                <a:sym typeface="Calibri"/>
              </a:rPr>
              <a:t>!=' </a:t>
            </a:r>
            <a:r xmlns:a="http://schemas.openxmlformats.org/drawingml/2006/main">
              <a:rPr lang="en" sz="1800" b="1" i="0" u="none" dirty="0" err="1">
                <a:solidFill>
                  <a:schemeClr val="dk1"/>
                </a:solidFill>
                <a:latin typeface="Calibri"/>
                <a:ea typeface="Calibri"/>
                <a:cs typeface="Calibri"/>
                <a:sym typeface="Calibri"/>
              </a:rPr>
              <a:t>audi </a:t>
            </a:r>
            <a:r xmlns:a="http://schemas.openxmlformats.org/drawingml/2006/main">
              <a:rPr lang="en" sz="1800" b="1"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SELECT </a:t>
            </a:r>
            <a:r xmlns:a="http://schemas.openxmlformats.org/drawingml/2006/main">
              <a:rPr lang="en" sz="1800" b="1" i="0" u="none" dirty="0" err="1">
                <a:solidFill>
                  <a:schemeClr val="dk1"/>
                </a:solidFill>
                <a:latin typeface="Calibri"/>
                <a:ea typeface="Calibri"/>
                <a:cs typeface="Calibri"/>
                <a:sym typeface="Calibri"/>
              </a:rPr>
              <a:t>license plate, make, model </a:t>
            </a:r>
            <a:r xmlns:a="http://schemas.openxmlformats.org/drawingml/2006/main">
              <a:rPr lang="en" sz="1800" b="1" i="0" u="none" dirty="0">
                <a:solidFill>
                  <a:schemeClr val="dk1"/>
                </a:solidFill>
                <a:latin typeface="Calibri"/>
                <a:ea typeface="Calibri"/>
                <a:cs typeface="Calibri"/>
                <a:sym typeface="Calibri"/>
              </a:rPr>
              <a:t>FROM </a:t>
            </a:r>
            <a:r xmlns:a="http://schemas.openxmlformats.org/drawingml/2006/main">
              <a:rPr lang="en" sz="1800" b="1" i="0" u="none" dirty="0" err="1">
                <a:solidFill>
                  <a:schemeClr val="dk1"/>
                </a:solidFill>
                <a:latin typeface="Calibri"/>
                <a:ea typeface="Calibri"/>
                <a:cs typeface="Calibri"/>
                <a:sym typeface="Calibri"/>
              </a:rPr>
              <a:t>cars </a:t>
            </a:r>
            <a:r xmlns:a="http://schemas.openxmlformats.org/drawingml/2006/main">
              <a:rPr lang="en" sz="1800" b="1" i="0" u="none" dirty="0">
                <a:solidFill>
                  <a:schemeClr val="dk1"/>
                </a:solidFill>
                <a:latin typeface="Calibri"/>
                <a:ea typeface="Calibri"/>
                <a:cs typeface="Calibri"/>
                <a:sym typeface="Calibri"/>
              </a:rPr>
              <a:t>WHERE NOT ( </a:t>
            </a:r>
            <a:r xmlns:a="http://schemas.openxmlformats.org/drawingml/2006/main">
              <a:rPr lang="en" sz="1800" b="1" i="0" u="none" dirty="0" err="1">
                <a:solidFill>
                  <a:schemeClr val="dk1"/>
                </a:solidFill>
                <a:latin typeface="Calibri"/>
                <a:ea typeface="Calibri"/>
                <a:cs typeface="Calibri"/>
                <a:sym typeface="Calibri"/>
              </a:rPr>
              <a:t>make </a:t>
            </a:r>
            <a:r xmlns:a="http://schemas.openxmlformats.org/drawingml/2006/main">
              <a:rPr lang="en" sz="1800" b="1" i="0" u="none" dirty="0">
                <a:solidFill>
                  <a:schemeClr val="dk1"/>
                </a:solidFill>
                <a:latin typeface="Calibri"/>
                <a:ea typeface="Calibri"/>
                <a:cs typeface="Calibri"/>
                <a:sym typeface="Calibri"/>
              </a:rPr>
              <a:t>='seat' OR </a:t>
            </a:r>
            <a:r xmlns:a="http://schemas.openxmlformats.org/drawingml/2006/main">
              <a:rPr lang="en" sz="1800" b="1" i="0" u="none" dirty="0" err="1">
                <a:solidFill>
                  <a:schemeClr val="dk1"/>
                </a:solidFill>
                <a:latin typeface="Calibri"/>
                <a:ea typeface="Calibri"/>
                <a:cs typeface="Calibri"/>
                <a:sym typeface="Calibri"/>
              </a:rPr>
              <a:t>make </a:t>
            </a:r>
            <a:r xmlns:a="http://schemas.openxmlformats.org/drawingml/2006/main">
              <a:rPr lang="en" sz="1800" b="1" i="0" u="none" dirty="0">
                <a:solidFill>
                  <a:schemeClr val="dk1"/>
                </a:solidFill>
                <a:latin typeface="Calibri"/>
                <a:ea typeface="Calibri"/>
                <a:cs typeface="Calibri"/>
                <a:sym typeface="Calibri"/>
              </a:rPr>
              <a:t>=' </a:t>
            </a:r>
            <a:r xmlns:a="http://schemas.openxmlformats.org/drawingml/2006/main">
              <a:rPr lang="en" sz="1800" b="1" i="0" u="none" dirty="0" err="1">
                <a:solidFill>
                  <a:schemeClr val="dk1"/>
                </a:solidFill>
                <a:latin typeface="Calibri"/>
                <a:ea typeface="Calibri"/>
                <a:cs typeface="Calibri"/>
                <a:sym typeface="Calibri"/>
              </a:rPr>
              <a:t>audi </a:t>
            </a:r>
            <a:r xmlns:a="http://schemas.openxmlformats.org/drawingml/2006/main">
              <a:rPr lang="en" sz="1800" b="1"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251" name="Google Shape;251;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52" name="Google Shape;252;p2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253" name="Google Shape;253;p28"/>
          <p:cNvPicPr preferRelativeResize="0"/>
          <p:nvPr/>
        </p:nvPicPr>
        <p:blipFill rotWithShape="1">
          <a:blip r:embed="rId3">
            <a:alphaModFix/>
          </a:blip>
          <a:srcRect/>
          <a:stretch/>
        </p:blipFill>
        <p:spPr>
          <a:xfrm>
            <a:off x="3128962" y="4206875"/>
            <a:ext cx="2235200" cy="2317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96" name="Google Shape;96;p14"/>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7" name="Google Shape;97;p14"/>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2</a:t>
            </a:fld>
            <a:endParaRPr/>
          </a:p>
        </p:txBody>
      </p:sp>
      <p:sp>
        <p:nvSpPr>
          <p:cNvPr id="98" name="Google Shape;98;p14"/>
          <p:cNvSpPr txBox="1"/>
          <p:nvPr/>
        </p:nvSpPr>
        <p:spPr>
          <a:xfrm>
            <a:off x="576262" y="1196975"/>
            <a:ext cx="7991475" cy="36925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WITH LIKE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The LIKE clause is an operator that allows you to check whether a string of characters matches a pattern.</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The syntax to use LIKE is:</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LIKE 'pattern' expression</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a:solidFill>
                  <a:schemeClr val="dk1"/>
                </a:solidFill>
                <a:latin typeface="Calibri"/>
                <a:ea typeface="Calibri"/>
                <a:cs typeface="Calibri"/>
                <a:sym typeface="Calibri"/>
              </a:rPr>
              <a:t>In the pattern, we write the characters that we want to match and, to represent any set of characters, the </a:t>
            </a:r>
            <a:r xmlns:a="http://schemas.openxmlformats.org/drawingml/2006/main">
              <a:rPr lang="en" sz="1800" b="1" i="0" u="none">
                <a:solidFill>
                  <a:schemeClr val="dk1"/>
                </a:solidFill>
                <a:latin typeface="Calibri"/>
                <a:ea typeface="Calibri"/>
                <a:cs typeface="Calibri"/>
                <a:sym typeface="Calibri"/>
              </a:rPr>
              <a:t>% wildcard is used </a:t>
            </a:r>
            <a:r xmlns:a="http://schemas.openxmlformats.org/drawingml/2006/main">
              <a:rPr lang="en" sz="1800" b="0" i="0" u="none">
                <a:solidFill>
                  <a:schemeClr val="dk1"/>
                </a:solidFill>
                <a:latin typeface="Calibri"/>
                <a:ea typeface="Calibri"/>
                <a:cs typeface="Calibri"/>
                <a:sym typeface="Calibri"/>
              </a:rPr>
              <a:t>and to represent that it is replaced by a single character, the _ wildcard is used </a:t>
            </a:r>
            <a:r xmlns:a="http://schemas.openxmlformats.org/drawingml/2006/main">
              <a:rPr lang="en" sz="1800" b="1" i="0" u="none">
                <a:solidFill>
                  <a:schemeClr val="dk1"/>
                </a:solidFill>
                <a:latin typeface="Calibri"/>
                <a:ea typeface="Calibri"/>
                <a:cs typeface="Calibri"/>
                <a:sym typeface="Calibri"/>
              </a:rPr>
              <a:t>.</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9" name="Google Shape;99;p1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0" name="Google Shape;100;p14"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06" name="Google Shape;106;p15"/>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7" name="Google Shape;107;p15"/>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3</a:t>
            </a:fld>
            <a:endParaRPr/>
          </a:p>
        </p:txBody>
      </p:sp>
      <p:sp>
        <p:nvSpPr>
          <p:cNvPr id="108" name="Google Shape;108;p15"/>
          <p:cNvSpPr txBox="1"/>
          <p:nvPr/>
        </p:nvSpPr>
        <p:spPr>
          <a:xfrm>
            <a:off x="576262" y="1196975"/>
            <a:ext cx="7991475" cy="258603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WITH LIKE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first and last name of all customers whose first last name begins with the letter D.</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firstname, lastname FROM customers WHERE lastname LIKE 'D%';</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9" name="Google Shape;109;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0" name="Google Shape;110;p15"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11" name="Google Shape;111;p15"/>
          <p:cNvPicPr preferRelativeResize="0"/>
          <p:nvPr/>
        </p:nvPicPr>
        <p:blipFill rotWithShape="1">
          <a:blip r:embed="rId3">
            <a:alphaModFix/>
          </a:blip>
          <a:srcRect/>
          <a:stretch/>
        </p:blipFill>
        <p:spPr>
          <a:xfrm>
            <a:off x="3276600" y="3635375"/>
            <a:ext cx="2214562" cy="13477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17" name="Google Shape;117;p16"/>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18" name="Google Shape;118;p16"/>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4</a:t>
            </a:fld>
            <a:endParaRPr/>
          </a:p>
        </p:txBody>
      </p:sp>
      <p:sp>
        <p:nvSpPr>
          <p:cNvPr id="119" name="Google Shape;119;p16"/>
          <p:cNvSpPr txBox="1"/>
          <p:nvPr/>
        </p:nvSpPr>
        <p:spPr>
          <a:xfrm>
            <a:off x="576262" y="1196975"/>
            <a:ext cx="7991475" cy="286226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WITH LIKE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22: Obtain the license plate, make and model of all cars whose license plate ends with the letters NT.</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license plate, make, model FROM automobiles WHERE license plate LIKE '%NT';</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0" name="Google Shape;120;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1" name="Google Shape;121;p16"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22" name="Google Shape;122;p16"/>
          <p:cNvPicPr preferRelativeResize="0"/>
          <p:nvPr/>
        </p:nvPicPr>
        <p:blipFill rotWithShape="1">
          <a:blip r:embed="rId3">
            <a:alphaModFix/>
          </a:blip>
          <a:srcRect/>
          <a:stretch/>
        </p:blipFill>
        <p:spPr>
          <a:xfrm>
            <a:off x="2843212" y="3651250"/>
            <a:ext cx="3529012" cy="1001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7"/>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28" name="Google Shape;128;p17"/>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9" name="Google Shape;129;p17"/>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5</a:t>
            </a:fld>
            <a:endParaRPr/>
          </a:p>
        </p:txBody>
      </p:sp>
      <p:sp>
        <p:nvSpPr>
          <p:cNvPr id="130" name="Google Shape;130;p17"/>
          <p:cNvSpPr txBox="1"/>
          <p:nvPr/>
        </p:nvSpPr>
        <p:spPr>
          <a:xfrm>
            <a:off x="576262" y="1196975"/>
            <a:ext cx="7991475" cy="2586037"/>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WITH LIKE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first name, last name and date of birth of all clients born in January.</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firstname, lastname,fnac FROM customers WHERE fnac LIKE '%-01-%';</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a:solidFill>
                <a:schemeClr val="dk1"/>
              </a:solidFill>
              <a:latin typeface="Calibri"/>
              <a:ea typeface="Calibri"/>
              <a:cs typeface="Calibri"/>
              <a:sym typeface="Calibri"/>
            </a:endParaRPr>
          </a:p>
        </p:txBody>
      </p:sp>
      <p:sp>
        <p:nvSpPr>
          <p:cNvPr id="131" name="Google Shape;131;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32" name="Google Shape;132;p17"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33" name="Google Shape;133;p17"/>
          <p:cNvPicPr preferRelativeResize="0"/>
          <p:nvPr/>
        </p:nvPicPr>
        <p:blipFill rotWithShape="1">
          <a:blip r:embed="rId3">
            <a:alphaModFix/>
          </a:blip>
          <a:srcRect/>
          <a:stretch/>
        </p:blipFill>
        <p:spPr>
          <a:xfrm>
            <a:off x="3046412" y="3497262"/>
            <a:ext cx="2894012" cy="1587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39" name="Google Shape;139;p18"/>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0" name="Google Shape;140;p18"/>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6</a:t>
            </a:fld>
            <a:endParaRPr/>
          </a:p>
        </p:txBody>
      </p:sp>
      <p:sp>
        <p:nvSpPr>
          <p:cNvPr id="141" name="Google Shape;141;p18"/>
          <p:cNvSpPr txBox="1"/>
          <p:nvPr/>
        </p:nvSpPr>
        <p:spPr>
          <a:xfrm>
            <a:off x="576262" y="1196975"/>
            <a:ext cx="7991475" cy="23082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WITH LIKE</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Obtain the name, surname and date of birth of all clients born in the 80s.</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firstname, lastname,fnac FROM clients WHERE fnac LIKE '198%';</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a:solidFill>
                <a:schemeClr val="dk1"/>
              </a:solidFill>
              <a:latin typeface="Calibri"/>
              <a:ea typeface="Calibri"/>
              <a:cs typeface="Calibri"/>
              <a:sym typeface="Calibri"/>
            </a:endParaRPr>
          </a:p>
        </p:txBody>
      </p:sp>
      <p:sp>
        <p:nvSpPr>
          <p:cNvPr id="142" name="Google Shape;142;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43" name="Google Shape;143;p18"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44" name="Google Shape;144;p18"/>
          <p:cNvPicPr preferRelativeResize="0"/>
          <p:nvPr/>
        </p:nvPicPr>
        <p:blipFill rotWithShape="1">
          <a:blip r:embed="rId3">
            <a:alphaModFix/>
          </a:blip>
          <a:srcRect/>
          <a:stretch/>
        </p:blipFill>
        <p:spPr>
          <a:xfrm>
            <a:off x="3151187" y="3505200"/>
            <a:ext cx="2644775" cy="208438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50" name="Google Shape;150;p19"/>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1" name="Google Shape;151;p19"/>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7</a:t>
            </a:fld>
            <a:endParaRPr/>
          </a:p>
        </p:txBody>
      </p:sp>
      <p:sp>
        <p:nvSpPr>
          <p:cNvPr id="152" name="Google Shape;152;p19"/>
          <p:cNvSpPr txBox="1"/>
          <p:nvPr/>
        </p:nvSpPr>
        <p:spPr>
          <a:xfrm>
            <a:off x="576262" y="1196975"/>
            <a:ext cx="7991475" cy="286226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SELECT WITH LIKE</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dirty="0" err="1">
                <a:solidFill>
                  <a:schemeClr val="dk1"/>
                </a:solidFill>
                <a:latin typeface="Calibri"/>
                <a:ea typeface="Calibri"/>
                <a:cs typeface="Calibri"/>
                <a:sym typeface="Calibri"/>
              </a:rPr>
              <a:t>Example </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Obtain </a:t>
            </a:r>
            <a:r xmlns:a="http://schemas.openxmlformats.org/drawingml/2006/main">
              <a:rPr lang="en" sz="1800" b="1" i="1" u="none" dirty="0">
                <a:solidFill>
                  <a:schemeClr val="dk1"/>
                </a:solidFill>
                <a:latin typeface="Calibri"/>
                <a:ea typeface="Calibri"/>
                <a:cs typeface="Calibri"/>
                <a:sym typeface="Calibri"/>
              </a:rPr>
              <a:t>the </a:t>
            </a:r>
            <a:r xmlns:a="http://schemas.openxmlformats.org/drawingml/2006/main">
              <a:rPr lang="en" sz="1800" b="1" i="1" u="none" dirty="0" err="1">
                <a:solidFill>
                  <a:schemeClr val="dk1"/>
                </a:solidFill>
                <a:latin typeface="Calibri"/>
                <a:ea typeface="Calibri"/>
                <a:cs typeface="Calibri"/>
                <a:sym typeface="Calibri"/>
              </a:rPr>
              <a:t>license plate </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make </a:t>
            </a:r>
            <a:r xmlns:a="http://schemas.openxmlformats.org/drawingml/2006/main">
              <a:rPr lang="en" sz="1800" b="1" i="1" u="none" dirty="0">
                <a:solidFill>
                  <a:schemeClr val="dk1"/>
                </a:solidFill>
                <a:latin typeface="Calibri"/>
                <a:ea typeface="Calibri"/>
                <a:cs typeface="Calibri"/>
                <a:sym typeface="Calibri"/>
              </a:rPr>
              <a:t>and </a:t>
            </a:r>
            <a:r xmlns:a="http://schemas.openxmlformats.org/drawingml/2006/main">
              <a:rPr lang="en" sz="1800" b="1" i="1" u="none" dirty="0" err="1">
                <a:solidFill>
                  <a:schemeClr val="dk1"/>
                </a:solidFill>
                <a:latin typeface="Calibri"/>
                <a:ea typeface="Calibri"/>
                <a:cs typeface="Calibri"/>
                <a:sym typeface="Calibri"/>
              </a:rPr>
              <a:t>model </a:t>
            </a:r>
            <a:r xmlns:a="http://schemas.openxmlformats.org/drawingml/2006/main">
              <a:rPr lang="en" sz="1800" b="1" i="1" u="none" dirty="0">
                <a:solidFill>
                  <a:schemeClr val="dk1"/>
                </a:solidFill>
                <a:latin typeface="Calibri"/>
                <a:ea typeface="Calibri"/>
                <a:cs typeface="Calibri"/>
                <a:sym typeface="Calibri"/>
              </a:rPr>
              <a:t>of </a:t>
            </a:r>
            <a:r xmlns:a="http://schemas.openxmlformats.org/drawingml/2006/main">
              <a:rPr lang="en" sz="1800" b="1" i="1" u="none" dirty="0" err="1">
                <a:solidFill>
                  <a:schemeClr val="dk1"/>
                </a:solidFill>
                <a:latin typeface="Calibri"/>
                <a:ea typeface="Calibri"/>
                <a:cs typeface="Calibri"/>
                <a:sym typeface="Calibri"/>
              </a:rPr>
              <a:t>everyone</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the</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automobiles</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whose</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second</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digit</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in </a:t>
            </a:r>
            <a:r xmlns:a="http://schemas.openxmlformats.org/drawingml/2006/main">
              <a:rPr lang="en" sz="1800" b="1" i="1" u="none" dirty="0">
                <a:solidFill>
                  <a:schemeClr val="dk1"/>
                </a:solidFill>
                <a:latin typeface="Calibri"/>
                <a:ea typeface="Calibri"/>
                <a:cs typeface="Calibri"/>
                <a:sym typeface="Calibri"/>
              </a:rPr>
              <a:t>the </a:t>
            </a:r>
            <a:r xmlns:a="http://schemas.openxmlformats.org/drawingml/2006/main">
              <a:rPr lang="en" sz="1800" b="1" i="1" u="none" dirty="0" err="1">
                <a:solidFill>
                  <a:schemeClr val="dk1"/>
                </a:solidFill>
                <a:latin typeface="Calibri"/>
                <a:ea typeface="Calibri"/>
                <a:cs typeface="Calibri"/>
                <a:sym typeface="Calibri"/>
              </a:rPr>
              <a:t>registration </a:t>
            </a:r>
            <a:r xmlns:a="http://schemas.openxmlformats.org/drawingml/2006/main">
              <a:rPr lang="en" sz="1800" b="1" i="1" u="none" dirty="0">
                <a:solidFill>
                  <a:schemeClr val="dk1"/>
                </a:solidFill>
                <a:latin typeface="Calibri"/>
                <a:ea typeface="Calibri"/>
                <a:cs typeface="Calibri"/>
                <a:sym typeface="Calibri"/>
              </a:rPr>
              <a:t>is a two and </a:t>
            </a:r>
            <a:r xmlns:a="http://schemas.openxmlformats.org/drawingml/2006/main">
              <a:rPr lang="en" sz="1800" b="1" i="1" u="none" dirty="0" err="1">
                <a:solidFill>
                  <a:schemeClr val="dk1"/>
                </a:solidFill>
                <a:latin typeface="Calibri"/>
                <a:ea typeface="Calibri"/>
                <a:cs typeface="Calibri"/>
                <a:sym typeface="Calibri"/>
              </a:rPr>
              <a:t>whose</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first</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letter</a:t>
            </a:r>
            <a:r xmlns:a="http://schemas.openxmlformats.org/drawingml/2006/main">
              <a:rPr lang="en" sz="1800" b="1" i="1" u="none" dirty="0">
                <a:solidFill>
                  <a:schemeClr val="dk1"/>
                </a:solidFill>
                <a:latin typeface="Calibri"/>
                <a:ea typeface="Calibri"/>
                <a:cs typeface="Calibri"/>
                <a:sym typeface="Calibri"/>
              </a:rPr>
              <a:t> </a:t>
            </a:r>
            <a:r xmlns:a="http://schemas.openxmlformats.org/drawingml/2006/main">
              <a:rPr lang="en" sz="1800" b="1" i="1" u="none" dirty="0" err="1">
                <a:solidFill>
                  <a:schemeClr val="dk1"/>
                </a:solidFill>
                <a:latin typeface="Calibri"/>
                <a:ea typeface="Calibri"/>
                <a:cs typeface="Calibri"/>
                <a:sym typeface="Calibri"/>
              </a:rPr>
              <a:t>on </a:t>
            </a:r>
            <a:r xmlns:a="http://schemas.openxmlformats.org/drawingml/2006/main">
              <a:rPr lang="en" sz="1800" b="1" i="1" u="none" dirty="0">
                <a:solidFill>
                  <a:schemeClr val="dk1"/>
                </a:solidFill>
                <a:latin typeface="Calibri"/>
                <a:ea typeface="Calibri"/>
                <a:cs typeface="Calibri"/>
                <a:sym typeface="Calibri"/>
              </a:rPr>
              <a:t>the </a:t>
            </a:r>
            <a:r xmlns:a="http://schemas.openxmlformats.org/drawingml/2006/main">
              <a:rPr lang="en" sz="1800" b="1" i="1" u="none" dirty="0" err="1">
                <a:solidFill>
                  <a:schemeClr val="dk1"/>
                </a:solidFill>
                <a:latin typeface="Calibri"/>
                <a:ea typeface="Calibri"/>
                <a:cs typeface="Calibri"/>
                <a:sym typeface="Calibri"/>
              </a:rPr>
              <a:t>registration </a:t>
            </a:r>
            <a:r xmlns:a="http://schemas.openxmlformats.org/drawingml/2006/main">
              <a:rPr lang="en" sz="1800" b="1" i="1" u="none" dirty="0">
                <a:solidFill>
                  <a:schemeClr val="dk1"/>
                </a:solidFill>
                <a:latin typeface="Calibri"/>
                <a:ea typeface="Calibri"/>
                <a:cs typeface="Calibri"/>
                <a:sym typeface="Calibri"/>
              </a:rPr>
              <a:t>it is J.</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SELECT </a:t>
            </a:r>
            <a:r xmlns:a="http://schemas.openxmlformats.org/drawingml/2006/main">
              <a:rPr lang="en" sz="1800" b="1" i="0" u="none" dirty="0" err="1">
                <a:solidFill>
                  <a:schemeClr val="dk1"/>
                </a:solidFill>
                <a:latin typeface="Calibri"/>
                <a:ea typeface="Calibri"/>
                <a:cs typeface="Calibri"/>
                <a:sym typeface="Calibri"/>
              </a:rPr>
              <a:t>license plate, make, model </a:t>
            </a:r>
            <a:r xmlns:a="http://schemas.openxmlformats.org/drawingml/2006/main">
              <a:rPr lang="en" sz="1800" b="1" i="0" u="none" dirty="0">
                <a:solidFill>
                  <a:schemeClr val="dk1"/>
                </a:solidFill>
                <a:latin typeface="Calibri"/>
                <a:ea typeface="Calibri"/>
                <a:cs typeface="Calibri"/>
                <a:sym typeface="Calibri"/>
              </a:rPr>
              <a:t>FROM </a:t>
            </a:r>
            <a:r xmlns:a="http://schemas.openxmlformats.org/drawingml/2006/main">
              <a:rPr lang="en" sz="1800" b="1" i="0" u="none" dirty="0" err="1">
                <a:solidFill>
                  <a:schemeClr val="dk1"/>
                </a:solidFill>
                <a:latin typeface="Calibri"/>
                <a:ea typeface="Calibri"/>
                <a:cs typeface="Calibri"/>
                <a:sym typeface="Calibri"/>
              </a:rPr>
              <a:t>automobiles </a:t>
            </a:r>
            <a:r xmlns:a="http://schemas.openxmlformats.org/drawingml/2006/main">
              <a:rPr lang="en" sz="1800" b="1" i="0" u="none" dirty="0">
                <a:solidFill>
                  <a:schemeClr val="dk1"/>
                </a:solidFill>
                <a:latin typeface="Calibri"/>
                <a:ea typeface="Calibri"/>
                <a:cs typeface="Calibri"/>
                <a:sym typeface="Calibri"/>
              </a:rPr>
              <a:t>WHERE </a:t>
            </a:r>
            <a:r xmlns:a="http://schemas.openxmlformats.org/drawingml/2006/main">
              <a:rPr lang="en" sz="1800" b="1" i="0" u="none" dirty="0" err="1">
                <a:solidFill>
                  <a:schemeClr val="dk1"/>
                </a:solidFill>
                <a:latin typeface="Calibri"/>
                <a:ea typeface="Calibri"/>
                <a:cs typeface="Calibri"/>
                <a:sym typeface="Calibri"/>
              </a:rPr>
              <a:t>license plate </a:t>
            </a:r>
            <a:r xmlns:a="http://schemas.openxmlformats.org/drawingml/2006/main">
              <a:rPr lang="en" sz="1800" b="1" i="0" u="none" dirty="0">
                <a:solidFill>
                  <a:schemeClr val="dk1"/>
                </a:solidFill>
                <a:latin typeface="Calibri"/>
                <a:ea typeface="Calibri"/>
                <a:cs typeface="Calibri"/>
                <a:sym typeface="Calibri"/>
              </a:rPr>
              <a:t>LIKE '_2__J__';</a:t>
            </a:r>
            <a:endParaRPr xmlns:a="http://schemas.openxmlformats.org/drawingml/2006/main" sz="1800" b="0"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1" i="0" u="none" dirty="0">
              <a:solidFill>
                <a:schemeClr val="dk1"/>
              </a:solidFill>
              <a:latin typeface="Calibri"/>
              <a:ea typeface="Calibri"/>
              <a:cs typeface="Calibri"/>
              <a:sym typeface="Calibri"/>
            </a:endParaRPr>
          </a:p>
        </p:txBody>
      </p:sp>
      <p:sp>
        <p:nvSpPr>
          <p:cNvPr id="153" name="Google Shape;153;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4" name="Google Shape;154;p19"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55" name="Google Shape;155;p19"/>
          <p:cNvPicPr preferRelativeResize="0"/>
          <p:nvPr/>
        </p:nvPicPr>
        <p:blipFill rotWithShape="1">
          <a:blip r:embed="rId3">
            <a:alphaModFix/>
          </a:blip>
          <a:srcRect/>
          <a:stretch/>
        </p:blipFill>
        <p:spPr>
          <a:xfrm>
            <a:off x="2195512" y="4076700"/>
            <a:ext cx="3024187" cy="7921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61" name="Google Shape;161;p20"/>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2" name="Google Shape;162;p20"/>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8</a:t>
            </a:fld>
            <a:endParaRPr/>
          </a:p>
        </p:txBody>
      </p:sp>
      <p:sp>
        <p:nvSpPr>
          <p:cNvPr id="163" name="Google Shape;163;p20"/>
          <p:cNvSpPr txBox="1"/>
          <p:nvPr/>
        </p:nvSpPr>
        <p:spPr>
          <a:xfrm>
            <a:off x="576262" y="1196975"/>
            <a:ext cx="7991475" cy="452437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CHECK IF THERE IS NO VALUE LOADED IN A FIELD (CHECK IF A FIELD IS NULL).</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1"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err="1">
                <a:solidFill>
                  <a:schemeClr val="dk1"/>
                </a:solidFill>
                <a:latin typeface="Calibri"/>
                <a:ea typeface="Calibri"/>
                <a:cs typeface="Calibri"/>
                <a:sym typeface="Calibri"/>
              </a:rPr>
              <a:t>When </a:t>
            </a:r>
            <a:r xmlns:a="http://schemas.openxmlformats.org/drawingml/2006/main">
              <a:rPr lang="en" sz="1800" b="0" i="0" u="none" dirty="0">
                <a:solidFill>
                  <a:schemeClr val="dk1"/>
                </a:solidFill>
                <a:latin typeface="Calibri"/>
                <a:ea typeface="Calibri"/>
                <a:cs typeface="Calibri"/>
                <a:sym typeface="Calibri"/>
              </a:rPr>
              <a:t>a field in a </a:t>
            </a:r>
            <a:r xmlns:a="http://schemas.openxmlformats.org/drawingml/2006/main">
              <a:rPr lang="en" sz="1800" b="0" i="0" u="none" dirty="0" err="1">
                <a:solidFill>
                  <a:schemeClr val="dk1"/>
                </a:solidFill>
                <a:latin typeface="Calibri"/>
                <a:ea typeface="Calibri"/>
                <a:cs typeface="Calibri"/>
                <a:sym typeface="Calibri"/>
              </a:rPr>
              <a:t>record </a:t>
            </a:r>
            <a:r xmlns:a="http://schemas.openxmlformats.org/drawingml/2006/main">
              <a:rPr lang="en" sz="1800" b="0" i="0" u="none" dirty="0">
                <a:solidFill>
                  <a:schemeClr val="dk1"/>
                </a:solidFill>
                <a:latin typeface="Calibri"/>
                <a:ea typeface="Calibri"/>
                <a:cs typeface="Calibri"/>
                <a:sym typeface="Calibri"/>
              </a:rPr>
              <a:t>or row in </a:t>
            </a:r>
            <a:r xmlns:a="http://schemas.openxmlformats.org/drawingml/2006/main">
              <a:rPr lang="en" sz="1800" b="0" i="0" u="none" dirty="0" err="1">
                <a:solidFill>
                  <a:schemeClr val="dk1"/>
                </a:solidFill>
                <a:latin typeface="Calibri"/>
                <a:ea typeface="Calibri"/>
                <a:cs typeface="Calibri"/>
                <a:sym typeface="Calibri"/>
              </a:rPr>
              <a:t>a</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board</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this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empty </a:t>
            </a:r>
            <a:r xmlns:a="http://schemas.openxmlformats.org/drawingml/2006/main">
              <a:rPr lang="en" sz="1800" b="1" i="0" u="none" dirty="0" err="1">
                <a:solidFill>
                  <a:schemeClr val="dk1"/>
                </a:solidFill>
                <a:latin typeface="Calibri"/>
                <a:ea typeface="Calibri"/>
                <a:cs typeface="Calibri"/>
                <a:sym typeface="Calibri"/>
              </a:rPr>
              <a:t>is </a:t>
            </a:r>
            <a:r xmlns:a="http://schemas.openxmlformats.org/drawingml/2006/main">
              <a:rPr lang="en" sz="1800" b="0" i="0" u="none" dirty="0">
                <a:solidFill>
                  <a:schemeClr val="dk1"/>
                </a:solidFill>
                <a:latin typeface="Calibri"/>
                <a:ea typeface="Calibri"/>
                <a:cs typeface="Calibri"/>
                <a:sym typeface="Calibri"/>
              </a:rPr>
              <a:t>said to </a:t>
            </a:r>
            <a:r xmlns:a="http://schemas.openxmlformats.org/drawingml/2006/main">
              <a:rPr lang="en" sz="1800" b="1" i="0" u="none" dirty="0" err="1">
                <a:solidFill>
                  <a:schemeClr val="dk1"/>
                </a:solidFill>
                <a:latin typeface="Calibri"/>
                <a:ea typeface="Calibri"/>
                <a:cs typeface="Calibri"/>
                <a:sym typeface="Calibri"/>
              </a:rPr>
              <a:t>be </a:t>
            </a:r>
            <a:r xmlns:a="http://schemas.openxmlformats.org/drawingml/2006/main">
              <a:rPr lang="en" sz="1800" b="1" i="0" u="none" dirty="0">
                <a:solidFill>
                  <a:schemeClr val="dk1"/>
                </a:solidFill>
                <a:latin typeface="Calibri"/>
                <a:ea typeface="Calibri"/>
                <a:cs typeface="Calibri"/>
                <a:sym typeface="Calibri"/>
              </a:rPr>
              <a:t>null </a:t>
            </a:r>
            <a:r xmlns:a="http://schemas.openxmlformats.org/drawingml/2006/main">
              <a:rPr lang="en" sz="1800" b="1"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To </a:t>
            </a:r>
            <a:r xmlns:a="http://schemas.openxmlformats.org/drawingml/2006/main">
              <a:rPr lang="en" sz="1800" b="0" i="0" u="none" dirty="0" err="1">
                <a:solidFill>
                  <a:schemeClr val="dk1"/>
                </a:solidFill>
                <a:latin typeface="Calibri"/>
                <a:ea typeface="Calibri"/>
                <a:cs typeface="Calibri"/>
                <a:sym typeface="Calibri"/>
              </a:rPr>
              <a:t>check</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Yeah</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a</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expression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usually</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a</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column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is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null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a:solidFill>
                  <a:schemeClr val="dk1"/>
                </a:solidFill>
                <a:latin typeface="Calibri"/>
                <a:ea typeface="Calibri"/>
                <a:cs typeface="Calibri"/>
                <a:sym typeface="Calibri"/>
              </a:rPr>
              <a:t>the </a:t>
            </a:r>
            <a:r xmlns:a="http://schemas.openxmlformats.org/drawingml/2006/main">
              <a:rPr lang="en" sz="1800" b="0" i="0" u="none" dirty="0" err="1">
                <a:solidFill>
                  <a:schemeClr val="dk1"/>
                </a:solidFill>
                <a:latin typeface="Calibri"/>
                <a:ea typeface="Calibri"/>
                <a:cs typeface="Calibri"/>
                <a:sym typeface="Calibri"/>
              </a:rPr>
              <a:t>syntax is </a:t>
            </a:r>
            <a:r xmlns:a="http://schemas.openxmlformats.org/drawingml/2006/main">
              <a:rPr lang="en" sz="1800" b="0" i="0" u="none" dirty="0" err="1">
                <a:solidFill>
                  <a:schemeClr val="dk1"/>
                </a:solidFill>
                <a:latin typeface="Calibri"/>
                <a:ea typeface="Calibri"/>
                <a:cs typeface="Calibri"/>
                <a:sym typeface="Calibri"/>
              </a:rPr>
              <a:t>used </a:t>
            </a:r>
            <a:r xmlns:a="http://schemas.openxmlformats.org/drawingml/2006/main">
              <a:rPr lang="en" sz="18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IS NULL </a:t>
            </a:r>
            <a:endParaRPr xmlns:a="http://schemas.openxmlformats.org/drawingml/2006/main" dirty="0"/>
            <a:r xmlns:a="http://schemas.openxmlformats.org/drawingml/2006/main">
              <a:rPr lang="en" sz="1800" b="1" i="0" u="none" dirty="0" err="1">
                <a:solidFill>
                  <a:schemeClr val="dk1"/>
                </a:solidFill>
                <a:latin typeface="Calibri"/>
                <a:ea typeface="Calibri"/>
                <a:cs typeface="Calibri"/>
                <a:sym typeface="Calibri"/>
              </a:rPr>
              <a:t>expression</a:t>
            </a:r>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0" i="0" u="none" dirty="0">
                <a:solidFill>
                  <a:schemeClr val="dk1"/>
                </a:solidFill>
                <a:latin typeface="Calibri"/>
                <a:ea typeface="Calibri"/>
                <a:cs typeface="Calibri"/>
                <a:sym typeface="Calibri"/>
              </a:rPr>
              <a:t>To </a:t>
            </a:r>
            <a:r xmlns:a="http://schemas.openxmlformats.org/drawingml/2006/main">
              <a:rPr lang="en" sz="1800" b="0" i="0" u="none" dirty="0" err="1">
                <a:solidFill>
                  <a:schemeClr val="dk1"/>
                </a:solidFill>
                <a:latin typeface="Calibri"/>
                <a:ea typeface="Calibri"/>
                <a:cs typeface="Calibri"/>
                <a:sym typeface="Calibri"/>
              </a:rPr>
              <a:t>check</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Yeah</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a</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expression </a:t>
            </a:r>
            <a:r xmlns:a="http://schemas.openxmlformats.org/drawingml/2006/main">
              <a:rPr lang="en" sz="1800" b="0" i="0" u="none" dirty="0" err="1">
                <a:solidFill>
                  <a:schemeClr val="dk1"/>
                </a:solidFill>
                <a:latin typeface="Calibri"/>
                <a:ea typeface="Calibri"/>
                <a:cs typeface="Calibri"/>
                <a:sym typeface="Calibri"/>
              </a:rPr>
              <a:t>is </a:t>
            </a:r>
            <a:r xmlns:a="http://schemas.openxmlformats.org/drawingml/2006/main">
              <a:rPr lang="en" sz="1800" b="0" i="0" u="none" dirty="0">
                <a:solidFill>
                  <a:schemeClr val="dk1"/>
                </a:solidFill>
                <a:latin typeface="Calibri"/>
                <a:ea typeface="Calibri"/>
                <a:cs typeface="Calibri"/>
                <a:sym typeface="Calibri"/>
              </a:rPr>
              <a:t>not</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null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it is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that is </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contains</a:t>
            </a:r>
            <a:r xmlns:a="http://schemas.openxmlformats.org/drawingml/2006/main">
              <a:rPr lang="en" sz="1800" b="0" i="0" u="none" dirty="0">
                <a:solidFill>
                  <a:schemeClr val="dk1"/>
                </a:solidFill>
                <a:latin typeface="Calibri"/>
                <a:ea typeface="Calibri"/>
                <a:cs typeface="Calibri"/>
                <a:sym typeface="Calibri"/>
              </a:rPr>
              <a:t> </a:t>
            </a:r>
            <a:r xmlns:a="http://schemas.openxmlformats.org/drawingml/2006/main">
              <a:rPr lang="en" sz="1800" b="0" i="0" u="none" dirty="0" err="1">
                <a:solidFill>
                  <a:schemeClr val="dk1"/>
                </a:solidFill>
                <a:latin typeface="Calibri"/>
                <a:ea typeface="Calibri"/>
                <a:cs typeface="Calibri"/>
                <a:sym typeface="Calibri"/>
              </a:rPr>
              <a:t>something </a:t>
            </a:r>
            <a:r xmlns:a="http://schemas.openxmlformats.org/drawingml/2006/main">
              <a:rPr lang="en" sz="1800" b="0" i="0" u="none" dirty="0">
                <a:solidFill>
                  <a:schemeClr val="dk1"/>
                </a:solidFill>
                <a:latin typeface="Calibri"/>
                <a:ea typeface="Calibri"/>
                <a:cs typeface="Calibri"/>
                <a:sym typeface="Calibri"/>
              </a:rPr>
              <a:t>, is </a:t>
            </a:r>
            <a:r xmlns:a="http://schemas.openxmlformats.org/drawingml/2006/main">
              <a:rPr lang="en" sz="1800" b="0" i="0" u="none" dirty="0" err="1">
                <a:solidFill>
                  <a:schemeClr val="dk1"/>
                </a:solidFill>
                <a:latin typeface="Calibri"/>
                <a:ea typeface="Calibri"/>
                <a:cs typeface="Calibri"/>
                <a:sym typeface="Calibri"/>
              </a:rPr>
              <a:t>used </a:t>
            </a:r>
            <a:r xmlns:a="http://schemas.openxmlformats.org/drawingml/2006/main">
              <a:rPr lang="en" sz="1800" b="0" i="0" u="none" dirty="0">
                <a:solidFill>
                  <a:schemeClr val="dk1"/>
                </a:solidFill>
                <a:latin typeface="Calibri"/>
                <a:ea typeface="Calibri"/>
                <a:cs typeface="Calibri"/>
                <a:sym typeface="Calibri"/>
              </a:rPr>
              <a:t>to </a:t>
            </a:r>
            <a:r xmlns:a="http://schemas.openxmlformats.org/drawingml/2006/main">
              <a:rPr lang="en" sz="1800" b="0" i="0" u="none" dirty="0" err="1">
                <a:solidFill>
                  <a:schemeClr val="dk1"/>
                </a:solidFill>
                <a:latin typeface="Calibri"/>
                <a:ea typeface="Calibri"/>
                <a:cs typeface="Calibri"/>
                <a:sym typeface="Calibri"/>
              </a:rPr>
              <a:t>syntax </a:t>
            </a:r>
            <a:r xmlns:a="http://schemas.openxmlformats.org/drawingml/2006/main">
              <a:rPr lang="en" sz="1800" b="0" i="0" u="none" dirty="0">
                <a:solidFill>
                  <a:schemeClr val="dk1"/>
                </a:solidFill>
                <a:latin typeface="Calibri"/>
                <a:ea typeface="Calibri"/>
                <a:cs typeface="Calibri"/>
                <a:sym typeface="Calibri"/>
              </a:rPr>
              <a:t>:</a:t>
            </a:r>
            <a:endParaRPr xmlns:a="http://schemas.openxmlformats.org/drawingml/2006/main" dirty="0"/>
          </a:p>
          <a:p>
            <a:pPr marL="0" marR="0" lvl="0" indent="0" algn="l" rtl="0">
              <a:lnSpc>
                <a:spcPct val="100000"/>
              </a:lnSpc>
              <a:spcBef>
                <a:spcPts val="0"/>
              </a:spcBef>
              <a:spcAft>
                <a:spcPts val="0"/>
              </a:spcAft>
              <a:buClr>
                <a:schemeClr val="dk1"/>
              </a:buClr>
              <a:buSzPts val="1800"/>
              <a:buFont typeface="Calibri"/>
              <a:buNone/>
            </a:pPr>
            <a:endParaRPr sz="1800" b="0" i="0" u="none" dirty="0">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dirty="0">
                <a:solidFill>
                  <a:schemeClr val="dk1"/>
                </a:solidFill>
                <a:latin typeface="Calibri"/>
                <a:ea typeface="Calibri"/>
                <a:cs typeface="Calibri"/>
                <a:sym typeface="Calibri"/>
              </a:rPr>
              <a:t>IS NOT NULL </a:t>
            </a:r>
            <a:endParaRPr xmlns:a="http://schemas.openxmlformats.org/drawingml/2006/main" sz="1800" b="0" i="0" u="none" dirty="0">
              <a:solidFill>
                <a:schemeClr val="dk1"/>
              </a:solidFill>
              <a:latin typeface="Calibri"/>
              <a:ea typeface="Calibri"/>
              <a:cs typeface="Calibri"/>
              <a:sym typeface="Calibri"/>
            </a:endParaRPr>
            <a:r xmlns:a="http://schemas.openxmlformats.org/drawingml/2006/main">
              <a:rPr lang="en" sz="1800" b="1" i="0" u="none" dirty="0" err="1">
                <a:solidFill>
                  <a:schemeClr val="dk1"/>
                </a:solidFill>
                <a:latin typeface="Calibri"/>
                <a:ea typeface="Calibri"/>
                <a:cs typeface="Calibri"/>
                <a:sym typeface="Calibri"/>
              </a:rPr>
              <a:t>expression</a:t>
            </a:r>
          </a:p>
          <a:p>
            <a:pPr marL="0" marR="0" lvl="0" indent="0" algn="l" rtl="0">
              <a:lnSpc>
                <a:spcPct val="100000"/>
              </a:lnSpc>
              <a:spcBef>
                <a:spcPts val="0"/>
              </a:spcBef>
              <a:spcAft>
                <a:spcPts val="0"/>
              </a:spcAft>
              <a:buNone/>
            </a:pPr>
            <a:endParaRPr sz="1800" b="0" i="0" u="none" dirty="0">
              <a:solidFill>
                <a:schemeClr val="dk1"/>
              </a:solidFill>
              <a:latin typeface="Calibri"/>
              <a:ea typeface="Calibri"/>
              <a:cs typeface="Calibri"/>
              <a:sym typeface="Calibri"/>
            </a:endParaRPr>
          </a:p>
        </p:txBody>
      </p:sp>
      <p:sp>
        <p:nvSpPr>
          <p:cNvPr id="164" name="Google Shape;164;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65" name="Google Shape;165;p20"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250825" y="207962"/>
            <a:ext cx="4897437" cy="461962"/>
          </a:xfrm>
          <a:prstGeom prst="rect">
            <a:avLst/>
          </a:prstGeom>
          <a:solidFill>
            <a:srgbClr val="E2F0D9"/>
          </a:solidFill>
          <a:ln w="9525" cap="sq" cmpd="sng">
            <a:solidFill>
              <a:schemeClr val="dk1"/>
            </a:solidFill>
            <a:prstDash val="solid"/>
            <a:miter lim="800000"/>
            <a:headEnd type="none" w="sm" len="sm"/>
            <a:tailEnd type="none" w="sm" len="sm"/>
          </a:ln>
          <a:effectLst>
            <a:outerShdw blurRad="63500" dist="50800" dir="540000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Clr>
                <a:srgbClr val="11151A"/>
              </a:buClr>
              <a:buSzPts val="1600"/>
              <a:buFont typeface="Arial"/>
              <a:buNone/>
            </a:pPr>
            <a:r xmlns:a="http://schemas.openxmlformats.org/drawingml/2006/main">
              <a:rPr lang="en" sz="1600" b="1" i="0" u="none">
                <a:solidFill>
                  <a:srgbClr val="11151A"/>
                </a:solidFill>
                <a:latin typeface="Arial"/>
                <a:ea typeface="Arial"/>
                <a:cs typeface="Arial"/>
                <a:sym typeface="Arial"/>
              </a:rPr>
              <a:t>The SELECT statement. Selection consultations</a:t>
            </a:r>
            <a:endParaRPr xmlns:a="http://schemas.openxmlformats.org/drawingml/2006/main"/>
          </a:p>
        </p:txBody>
      </p:sp>
      <p:sp>
        <p:nvSpPr>
          <p:cNvPr id="171" name="Google Shape;171;p21"/>
          <p:cNvSpPr txBox="1"/>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2" name="Google Shape;172;p2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2800"/>
              <a:buFont typeface="Calibri"/>
              <a:buNone/>
            </a:pPr>
            <a:fld id="{00000000-1234-1234-1234-123412341234}" type="slidenum">
              <a:rPr lang="en-US" sz="2800" b="0" i="0" u="none">
                <a:solidFill>
                  <a:srgbClr val="898989"/>
                </a:solidFill>
                <a:latin typeface="Calibri"/>
                <a:ea typeface="Calibri"/>
                <a:cs typeface="Calibri"/>
                <a:sym typeface="Calibri"/>
              </a:rPr>
              <a:t>9</a:t>
            </a:fld>
            <a:endParaRPr/>
          </a:p>
        </p:txBody>
      </p:sp>
      <p:sp>
        <p:nvSpPr>
          <p:cNvPr id="173" name="Google Shape;173;p21"/>
          <p:cNvSpPr txBox="1"/>
          <p:nvPr/>
        </p:nvSpPr>
        <p:spPr>
          <a:xfrm>
            <a:off x="576262" y="1196975"/>
            <a:ext cx="7991475" cy="286226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CHECK IF THERE IS NO VALUE LOADED IN A FIELD (CHECK IF A FIELD IS NULL).</a:t>
            </a:r>
            <a:endParaRPr xmlns:a="http://schemas.openxmlformats.org/drawingml/2006/main"/>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1" u="none">
                <a:solidFill>
                  <a:schemeClr val="dk1"/>
                </a:solidFill>
                <a:latin typeface="Calibri"/>
                <a:ea typeface="Calibri"/>
                <a:cs typeface="Calibri"/>
                <a:sym typeface="Calibri"/>
              </a:rPr>
              <a:t>Example: Given that the contracts have the end date set to null when the contracts have not ended, obtain the license plate of the cars that are currently contracted and the start date of the contract </a:t>
            </a:r>
            <a:r xmlns:a="http://schemas.openxmlformats.org/drawingml/2006/main">
              <a:rPr lang="en" sz="1800" b="1" i="0" u="none">
                <a:solidFill>
                  <a:schemeClr val="dk1"/>
                </a:solidFill>
                <a:latin typeface="Calibri"/>
                <a:ea typeface="Calibri"/>
                <a:cs typeface="Calibri"/>
                <a:sym typeface="Calibri"/>
              </a:rPr>
              <a:t>.</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endParaRPr sz="1800" b="1" i="0" u="none">
              <a:solidFill>
                <a:schemeClr val="dk1"/>
              </a:solidFill>
              <a:latin typeface="Calibri"/>
              <a:ea typeface="Calibri"/>
              <a:cs typeface="Calibri"/>
              <a:sym typeface="Calibri"/>
            </a:endParaRPr>
          </a:p>
          <a:p>
            <a:pPr xmlns:a="http://schemas.openxmlformats.org/drawingml/2006/main" marL="0" marR="0" lvl="0" indent="0" algn="l" rtl="0">
              <a:lnSpc>
                <a:spcPct val="100000"/>
              </a:lnSpc>
              <a:spcBef>
                <a:spcPts val="0"/>
              </a:spcBef>
              <a:spcAft>
                <a:spcPts val="0"/>
              </a:spcAft>
              <a:buClr>
                <a:schemeClr val="dk1"/>
              </a:buClr>
              <a:buSzPts val="1800"/>
              <a:buFont typeface="Calibri"/>
              <a:buNone/>
            </a:pPr>
            <a:r xmlns:a="http://schemas.openxmlformats.org/drawingml/2006/main">
              <a:rPr lang="en" sz="1800" b="1" i="0" u="none">
                <a:solidFill>
                  <a:schemeClr val="dk1"/>
                </a:solidFill>
                <a:latin typeface="Calibri"/>
                <a:ea typeface="Calibri"/>
                <a:cs typeface="Calibri"/>
                <a:sym typeface="Calibri"/>
              </a:rPr>
              <a:t>SELECT enrollment,fini FROM contracts WHERE ffin IS NULL;</a:t>
            </a:r>
            <a:endParaRPr xmlns:a="http://schemas.openxmlformats.org/drawingml/2006/main" sz="1800" b="0" i="0" u="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4" name="Google Shape;174;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75" name="Google Shape;175;p21" descr="Resultado de imagen de ordenador ficheros"/>
          <p:cNvSpPr txBox="1"/>
          <p:nvPr/>
        </p:nvSpPr>
        <p:spPr>
          <a:xfrm>
            <a:off x="155575" y="-144462"/>
            <a:ext cx="304800" cy="30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176" name="Google Shape;176;p21"/>
          <p:cNvPicPr preferRelativeResize="0"/>
          <p:nvPr/>
        </p:nvPicPr>
        <p:blipFill rotWithShape="1">
          <a:blip r:embed="rId3">
            <a:alphaModFix/>
          </a:blip>
          <a:srcRect/>
          <a:stretch/>
        </p:blipFill>
        <p:spPr>
          <a:xfrm>
            <a:off x="2627312" y="4044950"/>
            <a:ext cx="1873250" cy="1400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TotalTime>
  <Words>935</Words>
  <Application>Microsoft Office PowerPoint</Application>
  <PresentationFormat>Presentación en pantalla (4:3)</PresentationFormat>
  <Paragraphs>163</Paragraphs>
  <Slides>16</Slides>
  <Notes>16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16</vt:i4>
      </vt:variant>
    </vt:vector>
  </HeadingPairs>
  <TitlesOfParts>
    <vt:vector size="1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Quesada</cp:lastModifiedBy>
  <cp:revision>3</cp:revision>
  <dcterms:modified xsi:type="dcterms:W3CDTF">2021-01-12T15:39:33Z</dcterms:modified>
</cp:coreProperties>
</file>