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9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3" name="Google Shape;20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5cc257c8d495575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g55cc257c8d495575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55cc257c8d495575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g55cc257c8d495575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6340197"/>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7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Advanced data editing. INSERT</a:t>
            </a:r>
            <a:endParaRPr xmlns:a="http://schemas.openxmlformats.org/drawingml/2006/main"/>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76" name="Google Shape;176;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7" name="Google Shape;177;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78" name="Google Shape;178;p22"/>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4: Add a new contract dated today made by the </a:t>
            </a:r>
            <a:r xmlns:a="http://schemas.openxmlformats.org/drawingml/2006/main">
              <a:rPr lang="en" sz="1800" b="1" i="1" u="none" strike="noStrike" cap="none" dirty="0" err="1">
                <a:solidFill>
                  <a:schemeClr val="dk1"/>
                </a:solidFill>
                <a:latin typeface="Calibri"/>
                <a:ea typeface="Calibri"/>
                <a:cs typeface="Calibri"/>
                <a:sym typeface="Calibri"/>
              </a:rPr>
              <a:t>dni client</a:t>
            </a:r>
            <a:r xmlns:a="http://schemas.openxmlformats.org/drawingml/2006/main">
              <a:rPr lang="en" sz="1800" b="1" i="1"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chemeClr val="dk1"/>
                </a:solidFill>
                <a:latin typeface="Calibri"/>
                <a:ea typeface="Calibri"/>
                <a:cs typeface="Calibri"/>
                <a:sym typeface="Calibri"/>
              </a:rPr>
              <a:t>' 11223344M ' </a:t>
            </a:r>
            <a:r xmlns:a="http://schemas.openxmlformats.org/drawingml/2006/main">
              <a:rPr lang="en" sz="1800" b="1" i="1" u="none" strike="noStrike" cap="none" dirty="0">
                <a:solidFill>
                  <a:schemeClr val="dk1"/>
                </a:solidFill>
                <a:latin typeface="Calibri"/>
                <a:ea typeface="Calibri"/>
                <a:cs typeface="Calibri"/>
                <a:sym typeface="Calibri"/>
              </a:rPr>
              <a:t>about the 3 cheapest cars. In initial kilometers we will set the value to zero.</a:t>
            </a:r>
            <a:endParaRPr xmlns:a="http://schemas.openxmlformats.org/drawingml/2006/main"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We cannot try to do this with a subquery in this way (we would be trying to insert 3 license plates in the same VALUES, therefore, in the same contract:</a:t>
            </a:r>
            <a:endParaRPr xmlns:a="http://schemas.openxmlformats.org/drawingml/2006/main" dirty="0"/>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FF0000"/>
                </a:solidFill>
                <a:latin typeface="Calibri"/>
                <a:ea typeface="Calibri"/>
                <a:cs typeface="Calibri"/>
                <a:sym typeface="Calibri"/>
              </a:rPr>
              <a:t>INSERT INTO contracts ( </a:t>
            </a:r>
            <a:r xmlns:a="http://schemas.openxmlformats.org/drawingml/2006/main">
              <a:rPr lang="en" sz="1800" b="1" i="0" u="none" strike="noStrike" cap="none" dirty="0" err="1">
                <a:solidFill>
                  <a:srgbClr val="FF0000"/>
                </a:solidFill>
                <a:latin typeface="Calibri"/>
                <a:ea typeface="Calibri"/>
                <a:cs typeface="Calibri"/>
                <a:sym typeface="Calibri"/>
              </a:rPr>
              <a:t>registration,dnicliente,fini,kini </a:t>
            </a:r>
            <a:r xmlns:a="http://schemas.openxmlformats.org/drawingml/2006/main">
              <a:rPr lang="en" sz="1800" b="1" i="0" u="none" strike="noStrike" cap="none" dirty="0">
                <a:solidFill>
                  <a:srgbClr val="FF000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FF0000"/>
                </a:solidFill>
                <a:latin typeface="Calibri"/>
                <a:ea typeface="Calibri"/>
                <a:cs typeface="Calibri"/>
                <a:sym typeface="Calibri"/>
              </a:rPr>
              <a:t>VALUES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FF0000"/>
                </a:solidFill>
                <a:latin typeface="Calibri"/>
                <a:ea typeface="Calibri"/>
                <a:cs typeface="Calibri"/>
                <a:sym typeface="Calibri"/>
              </a:rPr>
              <a:t>(SELECT registration FROM </a:t>
            </a:r>
            <a:r xmlns:a="http://schemas.openxmlformats.org/drawingml/2006/main">
              <a:rPr lang="en" sz="1800" b="1" i="0" u="none" strike="noStrike" cap="none" dirty="0" err="1">
                <a:solidFill>
                  <a:srgbClr val="FF0000"/>
                </a:solidFill>
                <a:latin typeface="Calibri"/>
                <a:ea typeface="Calibri"/>
                <a:cs typeface="Calibri"/>
                <a:sym typeface="Calibri"/>
              </a:rPr>
              <a:t>automobiles </a:t>
            </a:r>
            <a:r xmlns:a="http://schemas.openxmlformats.org/drawingml/2006/main">
              <a:rPr lang="en" sz="1800" b="1" i="0" u="none" strike="noStrike" cap="none" dirty="0">
                <a:solidFill>
                  <a:srgbClr val="FF0000"/>
                </a:solidFill>
                <a:latin typeface="Calibri"/>
                <a:ea typeface="Calibri"/>
                <a:cs typeface="Calibri"/>
                <a:sym typeface="Calibri"/>
              </a:rPr>
              <a:t>ORDER BY price LIMIT 3),</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FF0000"/>
                </a:solidFill>
                <a:latin typeface="Calibri"/>
                <a:ea typeface="Calibri"/>
                <a:cs typeface="Calibri"/>
                <a:sym typeface="Calibri"/>
              </a:rPr>
              <a:t>'11223344M',</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err="1">
                <a:solidFill>
                  <a:srgbClr val="FF0000"/>
                </a:solidFill>
                <a:latin typeface="Calibri"/>
                <a:ea typeface="Calibri"/>
                <a:cs typeface="Calibri"/>
                <a:sym typeface="Calibri"/>
              </a:rPr>
              <a:t>curdate </a:t>
            </a:r>
            <a:r xmlns:a="http://schemas.openxmlformats.org/drawingml/2006/main">
              <a:rPr lang="en" sz="1800" b="1" i="0" u="none" strike="noStrike" cap="none" dirty="0">
                <a:solidFill>
                  <a:srgbClr val="FF000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FF0000"/>
                </a:solidFill>
                <a:latin typeface="Calibri"/>
                <a:ea typeface="Calibri"/>
                <a:cs typeface="Calibri"/>
                <a:sym typeface="Calibri"/>
              </a:rPr>
              <a:t>0);</a:t>
            </a:r>
            <a:endParaRPr xmlns:a="http://schemas.openxmlformats.org/drawingml/2006/main" dirty="0"/>
          </a:p>
          <a:p>
            <a:pPr marL="0" marR="0" lvl="0" indent="0" algn="l" rtl="0">
              <a:spcBef>
                <a:spcPts val="0"/>
              </a:spcBef>
              <a:spcAft>
                <a:spcPts val="0"/>
              </a:spcAft>
              <a:buNone/>
            </a:pPr>
            <a:endParaRPr lang="es-ES" sz="18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dirty="0">
                <a:solidFill>
                  <a:schemeClr val="tx1"/>
                </a:solidFill>
                <a:latin typeface="Calibri"/>
                <a:ea typeface="Calibri"/>
                <a:cs typeface="Calibri"/>
                <a:sym typeface="Calibri"/>
              </a:rPr>
              <a:t>But we cannot do it this way, since we would be trying to assign three different license plates to a single record. You have to create three different records, that is, three contracts, one for each car.</a:t>
            </a:r>
            <a:endParaRPr xmlns:a="http://schemas.openxmlformats.org/drawingml/2006/main" sz="1800" i="0" u="none" strike="noStrike" cap="none" dirty="0">
              <a:solidFill>
                <a:schemeClr val="tx1"/>
              </a:solidFill>
              <a:latin typeface="Calibri"/>
              <a:ea typeface="Calibri"/>
              <a:cs typeface="Calibri"/>
              <a:sym typeface="Calibri"/>
            </a:endParaRPr>
          </a:p>
        </p:txBody>
      </p:sp>
      <p:sp>
        <p:nvSpPr>
          <p:cNvPr id="179" name="Google Shape;179;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0" name="Google Shape;180;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86" name="Google Shape;186;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7" name="Google Shape;187;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188" name="Google Shape;188;p23"/>
          <p:cNvSpPr txBox="1"/>
          <p:nvPr/>
        </p:nvSpPr>
        <p:spPr>
          <a:xfrm>
            <a:off x="576263" y="1196975"/>
            <a:ext cx="7991475" cy="240520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4: </a:t>
            </a:r>
            <a:r xmlns:a="http://schemas.openxmlformats.org/drawingml/2006/main">
              <a:rPr lang="en" sz="1800" b="0" i="1" u="none" strike="noStrike" cap="none" dirty="0">
                <a:solidFill>
                  <a:schemeClr val="dk1"/>
                </a:solidFill>
                <a:latin typeface="Calibri"/>
                <a:ea typeface="Calibri"/>
                <a:cs typeface="Calibri"/>
                <a:sym typeface="Calibri"/>
              </a:rPr>
              <a:t>Add new contracts dated today made by the </a:t>
            </a:r>
            <a:r xmlns:a="http://schemas.openxmlformats.org/drawingml/2006/main">
              <a:rPr lang="en" sz="1800" b="0" i="1" u="none" strike="noStrike" cap="none" dirty="0" err="1">
                <a:solidFill>
                  <a:schemeClr val="dk1"/>
                </a:solidFill>
                <a:latin typeface="Calibri"/>
                <a:ea typeface="Calibri"/>
                <a:cs typeface="Calibri"/>
                <a:sym typeface="Calibri"/>
              </a:rPr>
              <a:t>dni client</a:t>
            </a:r>
            <a:r xmlns:a="http://schemas.openxmlformats.org/drawingml/2006/main">
              <a:rPr lang="en" sz="1800" b="0" i="1" u="none" strike="noStrike" cap="none" dirty="0">
                <a:solidFill>
                  <a:schemeClr val="dk1"/>
                </a:solidFill>
                <a:latin typeface="Calibri"/>
                <a:ea typeface="Calibri"/>
                <a:cs typeface="Calibri"/>
                <a:sym typeface="Calibri"/>
              </a:rPr>
              <a:t> </a:t>
            </a:r>
            <a:r xmlns:a="http://schemas.openxmlformats.org/drawingml/2006/main">
              <a:rPr lang="en" sz="1800" b="0" i="0" u="none" strike="noStrike" cap="none" dirty="0">
                <a:solidFill>
                  <a:schemeClr val="dk1"/>
                </a:solidFill>
                <a:latin typeface="Calibri"/>
                <a:ea typeface="Calibri"/>
                <a:cs typeface="Calibri"/>
                <a:sym typeface="Calibri"/>
              </a:rPr>
              <a:t>' 11223344M ' </a:t>
            </a:r>
            <a:r xmlns:a="http://schemas.openxmlformats.org/drawingml/2006/main">
              <a:rPr lang="en" sz="1800" b="0" i="1" u="none" strike="noStrike" cap="none" dirty="0">
                <a:solidFill>
                  <a:schemeClr val="dk1"/>
                </a:solidFill>
                <a:latin typeface="Calibri"/>
                <a:ea typeface="Calibri"/>
                <a:cs typeface="Calibri"/>
                <a:sym typeface="Calibri"/>
              </a:rPr>
              <a:t>about the 3 cheapest cars. </a:t>
            </a:r>
            <a:r xmlns:a="http://schemas.openxmlformats.org/drawingml/2006/main">
              <a:rPr lang="en" sz="1800" b="1" i="1" u="none" strike="noStrike" cap="none" dirty="0">
                <a:solidFill>
                  <a:schemeClr val="dk1"/>
                </a:solidFill>
                <a:latin typeface="Calibri"/>
                <a:ea typeface="Calibri"/>
                <a:cs typeface="Calibri"/>
                <a:sym typeface="Calibri"/>
              </a:rPr>
              <a:t>The only way to do it with a single instruction</a:t>
            </a:r>
            <a:r xmlns:a="http://schemas.openxmlformats.org/drawingml/2006/main">
              <a:rPr lang="en" sz="1800" b="1" i="1" dirty="0">
                <a:solidFill>
                  <a:schemeClr val="dk1"/>
                </a:solidFill>
                <a:latin typeface="Calibri"/>
                <a:ea typeface="Calibri"/>
                <a:cs typeface="Calibri"/>
                <a:sym typeface="Calibri"/>
              </a:rPr>
              <a:t> </a:t>
            </a:r>
            <a:r xmlns:a="http://schemas.openxmlformats.org/drawingml/2006/main">
              <a:rPr lang="en" sz="1800" b="1" i="1" u="none" strike="noStrike" cap="none" dirty="0">
                <a:solidFill>
                  <a:schemeClr val="dk1"/>
                </a:solidFill>
                <a:latin typeface="Calibri"/>
                <a:ea typeface="Calibri"/>
                <a:cs typeface="Calibri"/>
                <a:sym typeface="Calibri"/>
              </a:rPr>
              <a:t>is through the INSERT…SELECT syntax</a:t>
            </a:r>
            <a:endParaRPr xmlns:a="http://schemas.openxmlformats.org/drawingml/2006/main"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INSERT INTO contracts ( </a:t>
            </a:r>
            <a:r xmlns:a="http://schemas.openxmlformats.org/drawingml/2006/main">
              <a:rPr lang="en" sz="1800" b="1" i="0" u="none" strike="noStrike" cap="none" dirty="0" err="1">
                <a:solidFill>
                  <a:srgbClr val="0070C0"/>
                </a:solidFill>
                <a:latin typeface="Calibri"/>
                <a:ea typeface="Calibri"/>
                <a:cs typeface="Calibri"/>
                <a:sym typeface="Calibri"/>
              </a:rPr>
              <a:t>registration,dnicliente,fini,kini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SELECT license plate, '11223344M', </a:t>
            </a:r>
            <a:r xmlns:a="http://schemas.openxmlformats.org/drawingml/2006/main">
              <a:rPr lang="en" sz="1800" b="1" i="0" u="none" strike="noStrike" cap="none" dirty="0" err="1">
                <a:solidFill>
                  <a:srgbClr val="0070C0"/>
                </a:solidFill>
                <a:latin typeface="Calibri"/>
                <a:ea typeface="Calibri"/>
                <a:cs typeface="Calibri"/>
                <a:sym typeface="Calibri"/>
              </a:rPr>
              <a:t>curdate </a:t>
            </a:r>
            <a:r xmlns:a="http://schemas.openxmlformats.org/drawingml/2006/main">
              <a:rPr lang="en" sz="1800" b="1" i="0" u="none" strike="noStrike" cap="none" dirty="0">
                <a:solidFill>
                  <a:srgbClr val="0070C0"/>
                </a:solidFill>
                <a:latin typeface="Calibri"/>
                <a:ea typeface="Calibri"/>
                <a:cs typeface="Calibri"/>
                <a:sym typeface="Calibri"/>
              </a:rPr>
              <a:t>(), </a:t>
            </a:r>
            <a:r xmlns:a="http://schemas.openxmlformats.org/drawingml/2006/main">
              <a:rPr lang="en" sz="1800" b="1" i="0" u="none" strike="noStrike" cap="none" dirty="0" err="1">
                <a:solidFill>
                  <a:srgbClr val="0070C0"/>
                </a:solidFill>
                <a:latin typeface="Calibri"/>
                <a:ea typeface="Calibri"/>
                <a:cs typeface="Calibri"/>
                <a:sym typeface="Calibri"/>
              </a:rPr>
              <a:t>kilometers</a:t>
            </a:r>
            <a:r xmlns:a="http://schemas.openxmlformats.org/drawingml/2006/main">
              <a:rPr lang="en" sz="1800" b="1" i="0" u="none" strike="noStrike" cap="none" dirty="0">
                <a:solidFill>
                  <a:srgbClr val="0070C0"/>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FROM </a:t>
            </a:r>
            <a:r xmlns:a="http://schemas.openxmlformats.org/drawingml/2006/main">
              <a:rPr lang="en" sz="1800" b="1" i="0" u="none" strike="noStrike" cap="none" dirty="0" err="1">
                <a:solidFill>
                  <a:srgbClr val="0070C0"/>
                </a:solidFill>
                <a:latin typeface="Calibri"/>
                <a:ea typeface="Calibri"/>
                <a:cs typeface="Calibri"/>
                <a:sym typeface="Calibri"/>
              </a:rPr>
              <a:t>automobiles</a:t>
            </a:r>
            <a:r xmlns:a="http://schemas.openxmlformats.org/drawingml/2006/main">
              <a:rPr lang="en" sz="1800" b="1" i="0" u="none" strike="noStrike" cap="none" dirty="0">
                <a:solidFill>
                  <a:srgbClr val="0070C0"/>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WHERE enrollment NOT IN (SELECT enrollment FROM contracts WHERE </a:t>
            </a:r>
            <a:r xmlns:a="http://schemas.openxmlformats.org/drawingml/2006/main">
              <a:rPr lang="en" sz="1800" b="1" i="0" u="none" strike="noStrike" cap="none" dirty="0" err="1">
                <a:solidFill>
                  <a:srgbClr val="0070C0"/>
                </a:solidFill>
                <a:latin typeface="Calibri"/>
                <a:ea typeface="Calibri"/>
                <a:cs typeface="Calibri"/>
                <a:sym typeface="Calibri"/>
              </a:rPr>
              <a:t>ffin </a:t>
            </a:r>
            <a:r xmlns:a="http://schemas.openxmlformats.org/drawingml/2006/main">
              <a:rPr lang="en" sz="1800" b="1" i="0" u="none" strike="noStrike" cap="none" dirty="0">
                <a:solidFill>
                  <a:srgbClr val="0070C0"/>
                </a:solidFill>
                <a:latin typeface="Calibri"/>
                <a:ea typeface="Calibri"/>
                <a:cs typeface="Calibri"/>
                <a:sym typeface="Calibri"/>
              </a:rPr>
              <a:t>IS NULL) ORDER BY price LIMIT 3;</a:t>
            </a:r>
          </a:p>
          <a:p>
            <a:pPr marL="0" marR="0" lvl="0" indent="0" algn="l" rtl="0">
              <a:spcBef>
                <a:spcPts val="0"/>
              </a:spcBef>
              <a:spcAft>
                <a:spcPts val="0"/>
              </a:spcAft>
              <a:buNone/>
            </a:pPr>
            <a:endParaRPr lang="es-ES" sz="1800" b="1"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i="0" u="none" strike="noStrike" cap="none" dirty="0">
                <a:solidFill>
                  <a:schemeClr val="tx1"/>
                </a:solidFill>
                <a:latin typeface="Calibri"/>
                <a:ea typeface="Calibri"/>
                <a:cs typeface="Calibri"/>
                <a:sym typeface="Calibri"/>
              </a:rPr>
              <a:t>The condition set with </a:t>
            </a:r>
            <a:r xmlns:a="http://schemas.openxmlformats.org/drawingml/2006/main">
              <a:rPr lang="en" sz="1800" i="0" u="none" strike="noStrike" cap="none" dirty="0" err="1">
                <a:solidFill>
                  <a:schemeClr val="tx1"/>
                </a:solidFill>
                <a:latin typeface="Calibri"/>
                <a:ea typeface="Calibri"/>
                <a:cs typeface="Calibri"/>
                <a:sym typeface="Calibri"/>
              </a:rPr>
              <a:t>where </a:t>
            </a:r>
            <a:r xmlns:a="http://schemas.openxmlformats.org/drawingml/2006/main">
              <a:rPr lang="en" sz="1800" i="0" u="none" strike="noStrike" cap="none" dirty="0">
                <a:solidFill>
                  <a:schemeClr val="tx1"/>
                </a:solidFill>
                <a:latin typeface="Calibri"/>
                <a:ea typeface="Calibri"/>
                <a:cs typeface="Calibri"/>
                <a:sym typeface="Calibri"/>
              </a:rPr>
              <a:t>is necessary to not include contracts for cars currently rented.</a:t>
            </a:r>
          </a:p>
          <a:p>
            <a:pPr marL="0" marR="0" lvl="0" indent="0" algn="l" rtl="0">
              <a:spcBef>
                <a:spcPts val="0"/>
              </a:spcBef>
              <a:spcAft>
                <a:spcPts val="0"/>
              </a:spcAft>
              <a:buNone/>
            </a:pPr>
            <a:endParaRPr dirty="0">
              <a:solidFill>
                <a:srgbClr val="FF0000"/>
              </a:solidFill>
            </a:endParaRPr>
          </a:p>
        </p:txBody>
      </p:sp>
      <p:sp>
        <p:nvSpPr>
          <p:cNvPr id="189" name="Google Shape;189;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0" name="Google Shape;19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96" name="Google Shape;196;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12</a:t>
            </a:fld>
            <a:endParaRPr sz="2800" b="0" i="0" u="none" strike="noStrike" cap="none">
              <a:solidFill>
                <a:srgbClr val="898989"/>
              </a:solidFill>
              <a:latin typeface="Calibri"/>
              <a:ea typeface="Calibri"/>
              <a:cs typeface="Calibri"/>
              <a:sym typeface="Calibri"/>
            </a:endParaRPr>
          </a:p>
        </p:txBody>
      </p:sp>
      <p:sp>
        <p:nvSpPr>
          <p:cNvPr id="198" name="Google Shape;198;p24"/>
          <p:cNvSpPr txBox="1"/>
          <p:nvPr/>
        </p:nvSpPr>
        <p:spPr>
          <a:xfrm>
            <a:off x="576262" y="1001038"/>
            <a:ext cx="7991475" cy="55092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Example 5: Add a new contract dated today made by Anais </a:t>
            </a:r>
            <a:r xmlns:a="http://schemas.openxmlformats.org/drawingml/2006/main">
              <a:rPr lang="en" sz="1600" b="1" i="1" u="none" strike="noStrike" cap="none" dirty="0" err="1">
                <a:solidFill>
                  <a:schemeClr val="dk1"/>
                </a:solidFill>
                <a:latin typeface="Calibri"/>
                <a:ea typeface="Calibri"/>
                <a:cs typeface="Calibri"/>
                <a:sym typeface="Calibri"/>
              </a:rPr>
              <a:t>Rodriguez </a:t>
            </a:r>
            <a:r xmlns:a="http://schemas.openxmlformats.org/drawingml/2006/main">
              <a:rPr lang="en" sz="1600" b="1" i="1" u="none" strike="noStrike" cap="none" dirty="0">
                <a:solidFill>
                  <a:schemeClr val="dk1"/>
                </a:solidFill>
                <a:latin typeface="Calibri"/>
                <a:ea typeface="Calibri"/>
                <a:cs typeface="Calibri"/>
                <a:sym typeface="Calibri"/>
              </a:rPr>
              <a:t>on the cheapest car from those who do not currently have an unfinished contract. In initial kilometers we will set the value to zero.</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It must be taken into account that to get the cheapest car from those that are not currently contracted (according to the final contract date), we would do:</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rgbClr val="757070"/>
                </a:solidFill>
                <a:latin typeface="Calibri"/>
                <a:ea typeface="Calibri"/>
                <a:cs typeface="Calibri"/>
                <a:sym typeface="Calibri"/>
              </a:rPr>
              <a:t>SELECT registration FROM </a:t>
            </a:r>
            <a:r xmlns:a="http://schemas.openxmlformats.org/drawingml/2006/main">
              <a:rPr lang="en" sz="1600" b="1" i="1" u="none" strike="noStrike" cap="none" dirty="0" err="1">
                <a:solidFill>
                  <a:srgbClr val="757070"/>
                </a:solidFill>
                <a:latin typeface="Calibri"/>
                <a:ea typeface="Calibri"/>
                <a:cs typeface="Calibri"/>
                <a:sym typeface="Calibri"/>
              </a:rPr>
              <a:t>automobiles </a:t>
            </a:r>
            <a:r xmlns:a="http://schemas.openxmlformats.org/drawingml/2006/main">
              <a:rPr lang="en" sz="1600" b="1" i="1" u="none" strike="noStrike" cap="none" dirty="0">
                <a:solidFill>
                  <a:srgbClr val="757070"/>
                </a:solidFill>
                <a:latin typeface="Calibri"/>
                <a:ea typeface="Calibri"/>
                <a:cs typeface="Calibri"/>
                <a:sym typeface="Calibri"/>
              </a:rPr>
              <a:t>WHERE registration NOT IN (SELECT registration FROM contracts WHERE </a:t>
            </a:r>
            <a:r xmlns:a="http://schemas.openxmlformats.org/drawingml/2006/main">
              <a:rPr lang="en" sz="1600" b="1" i="1" u="none" strike="noStrike" cap="none" dirty="0" err="1">
                <a:solidFill>
                  <a:srgbClr val="757070"/>
                </a:solidFill>
                <a:latin typeface="Calibri"/>
                <a:ea typeface="Calibri"/>
                <a:cs typeface="Calibri"/>
                <a:sym typeface="Calibri"/>
              </a:rPr>
              <a:t>ffin </a:t>
            </a:r>
            <a:r xmlns:a="http://schemas.openxmlformats.org/drawingml/2006/main">
              <a:rPr lang="en" sz="1600" b="1" i="1" u="none" strike="noStrike" cap="none" dirty="0">
                <a:solidFill>
                  <a:srgbClr val="757070"/>
                </a:solidFill>
                <a:latin typeface="Calibri"/>
                <a:ea typeface="Calibri"/>
                <a:cs typeface="Calibri"/>
                <a:sym typeface="Calibri"/>
              </a:rPr>
              <a:t>IS NULL) ORDER BY price LIMIT 1;</a:t>
            </a:r>
            <a:endParaRPr xmlns:a="http://schemas.openxmlformats.org/drawingml/2006/main" sz="1600" b="1" i="1" u="none" strike="noStrike" cap="none" dirty="0">
              <a:solidFill>
                <a:srgbClr val="757070"/>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So the instruction to insert the contract would be, in principle:</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INSERT INTO contracts ( </a:t>
            </a:r>
            <a:r xmlns:a="http://schemas.openxmlformats.org/drawingml/2006/main">
              <a:rPr lang="en" sz="1600" b="1" i="0" u="none" strike="noStrike" cap="none" dirty="0" err="1">
                <a:solidFill>
                  <a:srgbClr val="0070C0"/>
                </a:solidFill>
                <a:latin typeface="Calibri"/>
                <a:ea typeface="Calibri"/>
                <a:cs typeface="Calibri"/>
                <a:sym typeface="Calibri"/>
              </a:rPr>
              <a:t>registration,dnicliente,fini,kini </a:t>
            </a:r>
            <a:r xmlns:a="http://schemas.openxmlformats.org/drawingml/2006/main">
              <a:rPr lang="en" sz="16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VALUES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 </a:t>
            </a:r>
            <a:r xmlns:a="http://schemas.openxmlformats.org/drawingml/2006/main">
              <a:rPr lang="en" sz="1600" b="1" i="1" u="none" strike="noStrike" cap="none" dirty="0">
                <a:solidFill>
                  <a:srgbClr val="757070"/>
                </a:solidFill>
                <a:latin typeface="Calibri"/>
                <a:ea typeface="Calibri"/>
                <a:cs typeface="Calibri"/>
                <a:sym typeface="Calibri"/>
              </a:rPr>
              <a:t>SELECT registration FROM </a:t>
            </a:r>
            <a:r xmlns:a="http://schemas.openxmlformats.org/drawingml/2006/main">
              <a:rPr lang="en" sz="1600" b="1" i="1" u="none" strike="noStrike" cap="none" dirty="0" err="1">
                <a:solidFill>
                  <a:srgbClr val="757070"/>
                </a:solidFill>
                <a:latin typeface="Calibri"/>
                <a:ea typeface="Calibri"/>
                <a:cs typeface="Calibri"/>
                <a:sym typeface="Calibri"/>
              </a:rPr>
              <a:t>automobiles </a:t>
            </a:r>
            <a:r xmlns:a="http://schemas.openxmlformats.org/drawingml/2006/main">
              <a:rPr lang="en" sz="1600" b="1" i="1" u="none" strike="noStrike" cap="none" dirty="0">
                <a:solidFill>
                  <a:srgbClr val="757070"/>
                </a:solidFill>
                <a:latin typeface="Calibri"/>
                <a:ea typeface="Calibri"/>
                <a:cs typeface="Calibri"/>
                <a:sym typeface="Calibri"/>
              </a:rPr>
              <a:t>WHERE registration NOT IN (SELECT registration FROM contracts WHERE </a:t>
            </a:r>
            <a:r xmlns:a="http://schemas.openxmlformats.org/drawingml/2006/main">
              <a:rPr lang="en" sz="1600" b="1" i="1" u="none" strike="noStrike" cap="none" dirty="0" err="1">
                <a:solidFill>
                  <a:srgbClr val="757070"/>
                </a:solidFill>
                <a:latin typeface="Calibri"/>
                <a:ea typeface="Calibri"/>
                <a:cs typeface="Calibri"/>
                <a:sym typeface="Calibri"/>
              </a:rPr>
              <a:t>ffin </a:t>
            </a:r>
            <a:r xmlns:a="http://schemas.openxmlformats.org/drawingml/2006/main">
              <a:rPr lang="en" sz="1600" b="1" i="1" u="none" strike="noStrike" cap="none" dirty="0">
                <a:solidFill>
                  <a:srgbClr val="757070"/>
                </a:solidFill>
                <a:latin typeface="Calibri"/>
                <a:ea typeface="Calibri"/>
                <a:cs typeface="Calibri"/>
                <a:sym typeface="Calibri"/>
              </a:rPr>
              <a:t>IS NULL) ORDER BY price LIMIT 1 </a:t>
            </a:r>
            <a:r xmlns:a="http://schemas.openxmlformats.org/drawingml/2006/main">
              <a:rPr lang="en" sz="1600" b="1" i="1" u="none" strike="noStrike" cap="none" dirty="0">
                <a:solidFill>
                  <a:srgbClr val="0070C0"/>
                </a:solidFill>
                <a:latin typeface="Calibri"/>
                <a:ea typeface="Calibri"/>
                <a:cs typeface="Calibri"/>
                <a:sym typeface="Calibri"/>
              </a:rPr>
              <a:t>),</a:t>
            </a:r>
            <a:endParaRPr xmlns:a="http://schemas.openxmlformats.org/drawingml/2006/main" sz="16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(SELECT </a:t>
            </a:r>
            <a:r xmlns:a="http://schemas.openxmlformats.org/drawingml/2006/main">
              <a:rPr lang="en" sz="1600" b="1" i="0" u="none" strike="noStrike" cap="none" dirty="0" err="1">
                <a:solidFill>
                  <a:srgbClr val="0070C0"/>
                </a:solidFill>
                <a:latin typeface="Calibri"/>
                <a:ea typeface="Calibri"/>
                <a:cs typeface="Calibri"/>
                <a:sym typeface="Calibri"/>
              </a:rPr>
              <a:t>ID </a:t>
            </a:r>
            <a:r xmlns:a="http://schemas.openxmlformats.org/drawingml/2006/main">
              <a:rPr lang="en" sz="1600" b="1" i="0" u="none" strike="noStrike" cap="none" dirty="0">
                <a:solidFill>
                  <a:srgbClr val="0070C0"/>
                </a:solidFill>
                <a:latin typeface="Calibri"/>
                <a:ea typeface="Calibri"/>
                <a:cs typeface="Calibri"/>
                <a:sym typeface="Calibri"/>
              </a:rPr>
              <a:t>FROM clients WHERE name= 'Anais' AND surname= ' </a:t>
            </a:r>
            <a:r xmlns:a="http://schemas.openxmlformats.org/drawingml/2006/main">
              <a:rPr lang="en" sz="1600" b="1" i="0" u="none" strike="noStrike" cap="none" dirty="0" err="1">
                <a:solidFill>
                  <a:srgbClr val="0070C0"/>
                </a:solidFill>
                <a:latin typeface="Calibri"/>
                <a:ea typeface="Calibri"/>
                <a:cs typeface="Calibri"/>
                <a:sym typeface="Calibri"/>
              </a:rPr>
              <a:t>Rodriguez </a:t>
            </a:r>
            <a:r xmlns:a="http://schemas.openxmlformats.org/drawingml/2006/main">
              <a:rPr lang="en" sz="16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err="1">
                <a:solidFill>
                  <a:srgbClr val="0070C0"/>
                </a:solidFill>
                <a:latin typeface="Calibri"/>
                <a:ea typeface="Calibri"/>
                <a:cs typeface="Calibri"/>
                <a:sym typeface="Calibri"/>
              </a:rPr>
              <a:t>curdate </a:t>
            </a:r>
            <a:r xmlns:a="http://schemas.openxmlformats.org/drawingml/2006/main">
              <a:rPr lang="en" sz="1600" b="1" i="0" u="none" strike="noStrike" cap="none" dirty="0">
                <a:solidFill>
                  <a:srgbClr val="0070C0"/>
                </a:solidFill>
                <a:latin typeface="Calibri"/>
                <a:ea typeface="Calibri"/>
                <a:cs typeface="Calibri"/>
                <a:sym typeface="Calibri"/>
              </a:rPr>
              <a:t>(), 0);</a:t>
            </a:r>
            <a:endParaRPr xmlns:a="http://schemas.openxmlformats.org/drawingml/2006/main" dirty="0"/>
          </a:p>
          <a:p>
            <a:pPr marL="0" marR="0" lvl="0" indent="0" algn="l" rtl="0">
              <a:spcBef>
                <a:spcPts val="0"/>
              </a:spcBef>
              <a:spcAft>
                <a:spcPts val="0"/>
              </a:spcAft>
              <a:buNone/>
            </a:pPr>
            <a:endParaRPr sz="16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FF0000"/>
                </a:solidFill>
                <a:latin typeface="Calibri"/>
                <a:ea typeface="Calibri"/>
                <a:cs typeface="Calibri"/>
                <a:sym typeface="Calibri"/>
              </a:rPr>
              <a:t>But this gives an error, YOU CANNOT HAVE THE TABLE IN WHICH DATA IS BEING INSERTED IN A SUBQUERY. In short, you cannot use contracts in the subquery to insert data into that same contracts table.</a:t>
            </a:r>
          </a:p>
          <a:p>
            <a:pPr xmlns:a="http://schemas.openxmlformats.org/drawingml/2006/main" marL="0" marR="0" lvl="0" indent="0" algn="l" rtl="0">
              <a:spcBef>
                <a:spcPts val="0"/>
              </a:spcBef>
              <a:spcAft>
                <a:spcPts val="0"/>
              </a:spcAft>
              <a:buNone/>
            </a:pPr>
            <a:r xmlns:a="http://schemas.openxmlformats.org/drawingml/2006/main">
              <a:rPr lang="en" dirty="0"/>
              <a:t>Error Code: 1093. You can't specify target table ' </a:t>
            </a:r>
            <a:r xmlns:a="http://schemas.openxmlformats.org/drawingml/2006/main">
              <a:rPr lang="en" dirty="0" err="1"/>
              <a:t>contracts </a:t>
            </a:r>
            <a:r xmlns:a="http://schemas.openxmlformats.org/drawingml/2006/main">
              <a:rPr lang="en" dirty="0"/>
              <a:t>' for update in FROM clause</a:t>
            </a:r>
          </a:p>
          <a:p>
            <a:pPr marL="0" marR="0" lvl="0" indent="0" algn="l" rtl="0">
              <a:spcBef>
                <a:spcPts val="0"/>
              </a:spcBef>
              <a:spcAft>
                <a:spcPts val="0"/>
              </a:spcAft>
              <a:buNone/>
            </a:pPr>
            <a:endParaRPr dirty="0"/>
          </a:p>
        </p:txBody>
      </p:sp>
      <p:sp>
        <p:nvSpPr>
          <p:cNvPr id="199" name="Google Shape;199;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0" name="Google Shape;200;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206" name="Google Shape;206;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7" name="Google Shape;207;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13</a:t>
            </a:fld>
            <a:endParaRPr sz="2800" b="0" i="0" u="none" strike="noStrike" cap="none">
              <a:solidFill>
                <a:srgbClr val="898989"/>
              </a:solidFill>
              <a:latin typeface="Calibri"/>
              <a:ea typeface="Calibri"/>
              <a:cs typeface="Calibri"/>
              <a:sym typeface="Calibri"/>
            </a:endParaRPr>
          </a:p>
        </p:txBody>
      </p:sp>
      <p:sp>
        <p:nvSpPr>
          <p:cNvPr id="208" name="Google Shape;208;p25"/>
          <p:cNvSpPr txBox="1"/>
          <p:nvPr/>
        </p:nvSpPr>
        <p:spPr>
          <a:xfrm>
            <a:off x="576262" y="1001038"/>
            <a:ext cx="7991400" cy="53244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Example 5: Add a new contract dated today made by Anais </a:t>
            </a:r>
            <a:r xmlns:a="http://schemas.openxmlformats.org/drawingml/2006/main">
              <a:rPr lang="en" sz="1600" b="1" i="1" u="none" strike="noStrike" cap="none" dirty="0" err="1">
                <a:solidFill>
                  <a:schemeClr val="dk1"/>
                </a:solidFill>
                <a:latin typeface="Calibri"/>
                <a:ea typeface="Calibri"/>
                <a:cs typeface="Calibri"/>
                <a:sym typeface="Calibri"/>
              </a:rPr>
              <a:t>Rodriguez </a:t>
            </a:r>
            <a:r xmlns:a="http://schemas.openxmlformats.org/drawingml/2006/main">
              <a:rPr lang="en" sz="1600" b="1" i="1" u="none" strike="noStrike" cap="none" dirty="0">
                <a:solidFill>
                  <a:schemeClr val="dk1"/>
                </a:solidFill>
                <a:latin typeface="Calibri"/>
                <a:ea typeface="Calibri"/>
                <a:cs typeface="Calibri"/>
                <a:sym typeface="Calibri"/>
              </a:rPr>
              <a:t>on the cheapest car from those who do not currently have an unfinished contract. In initial kilometers we will set the value to zero.</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THE SOLUTION IS TO MAKE A TABLE RENAME FROM A CONTRACT QUERY.</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chemeClr val="dk1"/>
                </a:solidFill>
                <a:latin typeface="Calibri"/>
                <a:ea typeface="Calibri"/>
                <a:cs typeface="Calibri"/>
                <a:sym typeface="Calibri"/>
              </a:rPr>
              <a:t>The SELECT would be like this:</a:t>
            </a:r>
            <a:endParaRPr xmlns:a="http://schemas.openxmlformats.org/drawingml/2006/main"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1" u="none" strike="noStrike" cap="none" dirty="0">
                <a:solidFill>
                  <a:srgbClr val="757070"/>
                </a:solidFill>
                <a:latin typeface="Calibri"/>
                <a:ea typeface="Calibri"/>
                <a:cs typeface="Calibri"/>
                <a:sym typeface="Calibri"/>
              </a:rPr>
              <a:t>SELECT registration FROM </a:t>
            </a:r>
            <a:r xmlns:a="http://schemas.openxmlformats.org/drawingml/2006/main">
              <a:rPr lang="en" sz="1600" b="1" i="1" u="none" strike="noStrike" cap="none" dirty="0" err="1">
                <a:solidFill>
                  <a:srgbClr val="757070"/>
                </a:solidFill>
                <a:latin typeface="Calibri"/>
                <a:ea typeface="Calibri"/>
                <a:cs typeface="Calibri"/>
                <a:sym typeface="Calibri"/>
              </a:rPr>
              <a:t>automobiles </a:t>
            </a:r>
            <a:r xmlns:a="http://schemas.openxmlformats.org/drawingml/2006/main">
              <a:rPr lang="en" sz="1600" b="1" i="1" u="none" strike="noStrike" cap="none" dirty="0">
                <a:solidFill>
                  <a:srgbClr val="757070"/>
                </a:solidFill>
                <a:latin typeface="Calibri"/>
                <a:ea typeface="Calibri"/>
                <a:cs typeface="Calibri"/>
                <a:sym typeface="Calibri"/>
              </a:rPr>
              <a:t>WHERE registration NOT IN (SELECT </a:t>
            </a:r>
            <a:r xmlns:a="http://schemas.openxmlformats.org/drawingml/2006/main">
              <a:rPr lang="en" sz="1600" b="1" i="1" u="none" strike="noStrike" cap="none" dirty="0" err="1">
                <a:solidFill>
                  <a:srgbClr val="757070"/>
                </a:solidFill>
                <a:latin typeface="Calibri"/>
                <a:ea typeface="Calibri"/>
                <a:cs typeface="Calibri"/>
                <a:sym typeface="Calibri"/>
              </a:rPr>
              <a:t>a.registration </a:t>
            </a:r>
            <a:r xmlns:a="http://schemas.openxmlformats.org/drawingml/2006/main">
              <a:rPr lang="en" sz="1600" b="1" i="1" u="none" strike="noStrike" cap="none" dirty="0">
                <a:solidFill>
                  <a:srgbClr val="757070"/>
                </a:solidFill>
                <a:latin typeface="Calibri"/>
                <a:ea typeface="Calibri"/>
                <a:cs typeface="Calibri"/>
                <a:sym typeface="Calibri"/>
              </a:rPr>
              <a:t>FROM (SELECT registration FROM contracts WHERE </a:t>
            </a:r>
            <a:r xmlns:a="http://schemas.openxmlformats.org/drawingml/2006/main">
              <a:rPr lang="en" sz="1600" b="1" i="1" u="none" strike="noStrike" cap="none" dirty="0" err="1">
                <a:solidFill>
                  <a:srgbClr val="757070"/>
                </a:solidFill>
                <a:latin typeface="Calibri"/>
                <a:ea typeface="Calibri"/>
                <a:cs typeface="Calibri"/>
                <a:sym typeface="Calibri"/>
              </a:rPr>
              <a:t>ffin </a:t>
            </a:r>
            <a:r xmlns:a="http://schemas.openxmlformats.org/drawingml/2006/main">
              <a:rPr lang="en" sz="1600" b="1" i="1" u="none" strike="noStrike" cap="none" dirty="0">
                <a:solidFill>
                  <a:srgbClr val="757070"/>
                </a:solidFill>
                <a:latin typeface="Calibri"/>
                <a:ea typeface="Calibri"/>
                <a:cs typeface="Calibri"/>
                <a:sym typeface="Calibri"/>
              </a:rPr>
              <a:t>IS NULL ) AS a) ORDER BY price LIMIT 1;</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dirty="0">
                <a:solidFill>
                  <a:schemeClr val="dk1"/>
                </a:solidFill>
                <a:latin typeface="Calibri"/>
                <a:ea typeface="Calibri"/>
                <a:cs typeface="Calibri"/>
                <a:sym typeface="Calibri"/>
              </a:rPr>
              <a:t>So the instruction to insert the contract would be, in principle:</a:t>
            </a:r>
            <a:endParaRPr xmlns:a="http://schemas.openxmlformats.org/drawingml/2006/main"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INSERT INTO contracts ( </a:t>
            </a:r>
            <a:r xmlns:a="http://schemas.openxmlformats.org/drawingml/2006/main">
              <a:rPr lang="en" sz="1600" b="1" i="0" u="none" strike="noStrike" cap="none" dirty="0" err="1">
                <a:solidFill>
                  <a:srgbClr val="0070C0"/>
                </a:solidFill>
                <a:latin typeface="Calibri"/>
                <a:ea typeface="Calibri"/>
                <a:cs typeface="Calibri"/>
                <a:sym typeface="Calibri"/>
              </a:rPr>
              <a:t>registration,dnicliente,fini,kini </a:t>
            </a:r>
            <a:r xmlns:a="http://schemas.openxmlformats.org/drawingml/2006/main">
              <a:rPr lang="en" sz="16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VALUES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 </a:t>
            </a:r>
            <a:r xmlns:a="http://schemas.openxmlformats.org/drawingml/2006/main">
              <a:rPr lang="en" sz="1600" b="1" i="1" u="none" strike="noStrike" cap="none" dirty="0">
                <a:solidFill>
                  <a:srgbClr val="757070"/>
                </a:solidFill>
                <a:latin typeface="Calibri"/>
                <a:ea typeface="Calibri"/>
                <a:cs typeface="Calibri"/>
                <a:sym typeface="Calibri"/>
              </a:rPr>
              <a:t>SELECT registration FROM </a:t>
            </a:r>
            <a:r xmlns:a="http://schemas.openxmlformats.org/drawingml/2006/main">
              <a:rPr lang="en" sz="1600" b="1" i="1" u="none" strike="noStrike" cap="none" dirty="0" err="1">
                <a:solidFill>
                  <a:srgbClr val="757070"/>
                </a:solidFill>
                <a:latin typeface="Calibri"/>
                <a:ea typeface="Calibri"/>
                <a:cs typeface="Calibri"/>
                <a:sym typeface="Calibri"/>
              </a:rPr>
              <a:t>automobiles </a:t>
            </a:r>
            <a:r xmlns:a="http://schemas.openxmlformats.org/drawingml/2006/main">
              <a:rPr lang="en" sz="1600" b="1" i="1" u="none" strike="noStrike" cap="none" dirty="0">
                <a:solidFill>
                  <a:srgbClr val="757070"/>
                </a:solidFill>
                <a:latin typeface="Calibri"/>
                <a:ea typeface="Calibri"/>
                <a:cs typeface="Calibri"/>
                <a:sym typeface="Calibri"/>
              </a:rPr>
              <a:t>WHERE registration NOT IN (SELECT </a:t>
            </a:r>
            <a:r xmlns:a="http://schemas.openxmlformats.org/drawingml/2006/main">
              <a:rPr lang="en" sz="1600" b="1" i="1" u="none" strike="noStrike" cap="none" dirty="0" err="1">
                <a:solidFill>
                  <a:srgbClr val="757070"/>
                </a:solidFill>
                <a:latin typeface="Calibri"/>
                <a:ea typeface="Calibri"/>
                <a:cs typeface="Calibri"/>
                <a:sym typeface="Calibri"/>
              </a:rPr>
              <a:t>a.matricula </a:t>
            </a:r>
            <a:r xmlns:a="http://schemas.openxmlformats.org/drawingml/2006/main">
              <a:rPr lang="en" sz="1600" b="1" i="1" u="none" strike="noStrike" cap="none" dirty="0">
                <a:solidFill>
                  <a:srgbClr val="757070"/>
                </a:solidFill>
                <a:latin typeface="Calibri"/>
                <a:ea typeface="Calibri"/>
                <a:cs typeface="Calibri"/>
                <a:sym typeface="Calibri"/>
              </a:rPr>
              <a:t>FROM (SELECT registration FROM contracts WHERE </a:t>
            </a:r>
            <a:r xmlns:a="http://schemas.openxmlformats.org/drawingml/2006/main">
              <a:rPr lang="en" sz="1600" b="1" i="1" u="none" strike="noStrike" cap="none" dirty="0" err="1">
                <a:solidFill>
                  <a:srgbClr val="757070"/>
                </a:solidFill>
                <a:latin typeface="Calibri"/>
                <a:ea typeface="Calibri"/>
                <a:cs typeface="Calibri"/>
                <a:sym typeface="Calibri"/>
              </a:rPr>
              <a:t>ffin </a:t>
            </a:r>
            <a:r xmlns:a="http://schemas.openxmlformats.org/drawingml/2006/main">
              <a:rPr lang="en" sz="1600" b="1" i="1" u="none" strike="noStrike" cap="none" dirty="0">
                <a:solidFill>
                  <a:srgbClr val="757070"/>
                </a:solidFill>
                <a:latin typeface="Calibri"/>
                <a:ea typeface="Calibri"/>
                <a:cs typeface="Calibri"/>
                <a:sym typeface="Calibri"/>
              </a:rPr>
              <a:t>IS NULL ) AS a) ORDER BY price LIMIT 1 </a:t>
            </a:r>
            <a:r xmlns:a="http://schemas.openxmlformats.org/drawingml/2006/main">
              <a:rPr lang="en" sz="1600" b="1" i="1" u="none" strike="noStrike" cap="none" dirty="0">
                <a:solidFill>
                  <a:srgbClr val="0070C0"/>
                </a:solidFill>
                <a:latin typeface="Calibri"/>
                <a:ea typeface="Calibri"/>
                <a:cs typeface="Calibri"/>
                <a:sym typeface="Calibri"/>
              </a:rPr>
              <a:t>),</a:t>
            </a:r>
            <a:endParaRPr xmlns:a="http://schemas.openxmlformats.org/drawingml/2006/main" sz="16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a:solidFill>
                  <a:srgbClr val="0070C0"/>
                </a:solidFill>
                <a:latin typeface="Calibri"/>
                <a:ea typeface="Calibri"/>
                <a:cs typeface="Calibri"/>
                <a:sym typeface="Calibri"/>
              </a:rPr>
              <a:t>(SELECT </a:t>
            </a:r>
            <a:r xmlns:a="http://schemas.openxmlformats.org/drawingml/2006/main">
              <a:rPr lang="en" sz="1600" b="1" i="0" u="none" strike="noStrike" cap="none" dirty="0" err="1">
                <a:solidFill>
                  <a:srgbClr val="0070C0"/>
                </a:solidFill>
                <a:latin typeface="Calibri"/>
                <a:ea typeface="Calibri"/>
                <a:cs typeface="Calibri"/>
                <a:sym typeface="Calibri"/>
              </a:rPr>
              <a:t>ID </a:t>
            </a:r>
            <a:r xmlns:a="http://schemas.openxmlformats.org/drawingml/2006/main">
              <a:rPr lang="en" sz="1600" b="1" i="0" u="none" strike="noStrike" cap="none" dirty="0">
                <a:solidFill>
                  <a:srgbClr val="0070C0"/>
                </a:solidFill>
                <a:latin typeface="Calibri"/>
                <a:ea typeface="Calibri"/>
                <a:cs typeface="Calibri"/>
                <a:sym typeface="Calibri"/>
              </a:rPr>
              <a:t>FROM clients WHERE name= 'Anais' AND surname= ' </a:t>
            </a:r>
            <a:r xmlns:a="http://schemas.openxmlformats.org/drawingml/2006/main">
              <a:rPr lang="en" sz="1600" b="1" i="0" u="none" strike="noStrike" cap="none" dirty="0" err="1">
                <a:solidFill>
                  <a:srgbClr val="0070C0"/>
                </a:solidFill>
                <a:latin typeface="Calibri"/>
                <a:ea typeface="Calibri"/>
                <a:cs typeface="Calibri"/>
                <a:sym typeface="Calibri"/>
              </a:rPr>
              <a:t>Rodriguez </a:t>
            </a:r>
            <a:r xmlns:a="http://schemas.openxmlformats.org/drawingml/2006/main">
              <a:rPr lang="en" sz="16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600" b="1" i="0" u="none" strike="noStrike" cap="none" dirty="0" err="1">
                <a:solidFill>
                  <a:srgbClr val="0070C0"/>
                </a:solidFill>
                <a:latin typeface="Calibri"/>
                <a:ea typeface="Calibri"/>
                <a:cs typeface="Calibri"/>
                <a:sym typeface="Calibri"/>
              </a:rPr>
              <a:t>curdate </a:t>
            </a:r>
            <a:r xmlns:a="http://schemas.openxmlformats.org/drawingml/2006/main">
              <a:rPr lang="en" sz="1600" b="1" i="0" u="none" strike="noStrike" cap="none" dirty="0">
                <a:solidFill>
                  <a:srgbClr val="0070C0"/>
                </a:solidFill>
                <a:latin typeface="Calibri"/>
                <a:ea typeface="Calibri"/>
                <a:cs typeface="Calibri"/>
                <a:sym typeface="Calibri"/>
              </a:rPr>
              <a:t>(), 0);</a:t>
            </a:r>
            <a:endParaRPr xmlns:a="http://schemas.openxmlformats.org/drawingml/2006/main" dirty="0"/>
          </a:p>
          <a:p>
            <a:pPr marL="0" marR="0" lvl="0" indent="0" algn="l" rtl="0">
              <a:spcBef>
                <a:spcPts val="0"/>
              </a:spcBef>
              <a:spcAft>
                <a:spcPts val="0"/>
              </a:spcAft>
              <a:buNone/>
            </a:pPr>
            <a:endParaRPr dirty="0"/>
          </a:p>
        </p:txBody>
      </p:sp>
      <p:sp>
        <p:nvSpPr>
          <p:cNvPr id="209" name="Google Shape;209;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0" name="Google Shape;210;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452431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So far we have seen inserts with INSERT using three syntaxes: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INSERT …… VALUES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INSERT……SET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INSERT……SELECT</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So far, with the first two syntaxes we have inserted rows into a table with constant values, obtained from a function or result of a calculated expression.</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But there are more possibilities: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 </a:t>
            </a:r>
            <a:r xmlns:a="http://schemas.openxmlformats.org/drawingml/2006/main">
              <a:rPr lang="en" sz="2000" b="1" i="0" u="none" strike="noStrike" cap="none">
                <a:solidFill>
                  <a:schemeClr val="dk1"/>
                </a:solidFill>
                <a:latin typeface="Calibri"/>
                <a:ea typeface="Calibri"/>
                <a:cs typeface="Calibri"/>
                <a:sym typeface="Calibri"/>
              </a:rPr>
              <a:t>We can load values obtained from a subquery </a:t>
            </a:r>
            <a:r xmlns:a="http://schemas.openxmlformats.org/drawingml/2006/main">
              <a:rPr lang="en" sz="1800" b="0" i="0" u="none" strike="noStrike" cap="none">
                <a:solidFill>
                  <a:schemeClr val="dk1"/>
                </a:solidFill>
                <a:latin typeface="Calibri"/>
                <a:ea typeface="Calibri"/>
                <a:cs typeface="Calibri"/>
                <a:sym typeface="Calibri"/>
              </a:rPr>
              <a:t>.</a:t>
            </a:r>
            <a:endParaRPr xmlns:a="http://schemas.openxmlformats.org/drawingml/2006/main" sz="1800" b="0" i="0" u="none" strike="noStrike" cap="none">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424731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1: we want to insert, using a single instruction, two new contracts made on the current date by the customer with DNI 11223344M for cars with registration number 5031JHL and 4738JBJ. In the initial kilometers of the contract, the kilometers registered on the cars with those license plates must be loaded.</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A solution, not suitable for doing this, would be to look at the kilometers in the cars table for those cars and load those values into INSERT. This is not appropriate since any exercise, unless otherwise stated, must be resolved with an instruction. The kilometers of the cars could not be queried first with SELECT. </a:t>
            </a:r>
            <a:r xmlns:a="http://schemas.openxmlformats.org/drawingml/2006/main">
              <a:rPr lang="en" sz="1800" b="1" i="0" u="none" strike="noStrike" cap="none">
                <a:solidFill>
                  <a:schemeClr val="dk1"/>
                </a:solidFill>
                <a:latin typeface="Calibri"/>
                <a:ea typeface="Calibri"/>
                <a:cs typeface="Calibri"/>
                <a:sym typeface="Calibri"/>
              </a:rPr>
              <a:t>But, if it could be done, the solution would be:</a:t>
            </a:r>
            <a:endParaRPr xmlns:a="http://schemas.openxmlformats.org/drawingml/2006/main"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 </a:t>
            </a:r>
            <a:endParaRPr xmlns:a="http://schemas.openxmlformats.org/drawingml/2006/main"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(matricula,dnicliente,fini,kini) VALUES ('5031JHL','11223344M',curdate(),24796),</a:t>
            </a:r>
            <a:endParaRPr xmlns:a="http://schemas.openxmlformats.org/drawingml/2006/main" sz="1800" b="0"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('4738JBJ','11223344M',curdate(),8008);</a:t>
            </a:r>
            <a:endParaRPr xmlns:a="http://schemas.openxmlformats.org/drawingml/2006/main" sz="1800" b="0" i="0" u="none" strike="noStrike" cap="none">
              <a:solidFill>
                <a:srgbClr val="0070C0"/>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258532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A solution, which would be perfectly valid to solve the previous example, is to use the INSERT … SELECT syntax:</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(registration, customer number,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SELECT license plate,'11223344M',curdate(),kilometers</a:t>
            </a:r>
            <a:endParaRPr xmlns:a="http://schemas.openxmlformats.org/drawingml/2006/main"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FROM automobiles</a:t>
            </a:r>
            <a:endParaRPr xmlns:a="http://schemas.openxmlformats.org/drawingml/2006/main"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WHERE registration='5031JHL' OR registration='4738JBJ';</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rgbClr val="0070C0"/>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576263" y="1196975"/>
            <a:ext cx="7991475" cy="3139321"/>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But there is another solution that using the INSERT … VALUES syntax allows you to solve the exercise. But in the instruction we will have to use </a:t>
            </a:r>
            <a:r xmlns:a="http://schemas.openxmlformats.org/drawingml/2006/main">
              <a:rPr lang="en" sz="1800" b="1" i="1" u="sng" strike="noStrike" cap="none">
                <a:solidFill>
                  <a:schemeClr val="dk1"/>
                </a:solidFill>
                <a:latin typeface="Calibri"/>
                <a:ea typeface="Calibri"/>
                <a:cs typeface="Calibri"/>
                <a:sym typeface="Calibri"/>
              </a:rPr>
              <a:t>SUBQUERIES </a:t>
            </a:r>
            <a:r xmlns:a="http://schemas.openxmlformats.org/drawingml/2006/main">
              <a:rPr lang="en" sz="1800" b="1" i="1" u="none" strike="noStrike" cap="none">
                <a:solidFill>
                  <a:schemeClr val="dk1"/>
                </a:solidFill>
                <a:latin typeface="Calibri"/>
                <a:ea typeface="Calibri"/>
                <a:cs typeface="Calibri"/>
                <a:sym typeface="Calibri"/>
              </a:rPr>
              <a:t>to obtain the kilometers of each car:</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(registration, customer number,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('5031JHL' ,'11223344M',curdate(),( </a:t>
            </a:r>
            <a:r xmlns:a="http://schemas.openxmlformats.org/drawingml/2006/main">
              <a:rPr lang="en" sz="1800" b="1" i="0" u="none" strike="noStrike" cap="none">
                <a:solidFill>
                  <a:srgbClr val="FF0000"/>
                </a:solidFill>
                <a:latin typeface="Calibri"/>
                <a:ea typeface="Calibri"/>
                <a:cs typeface="Calibri"/>
                <a:sym typeface="Calibri"/>
              </a:rPr>
              <a:t>SELECT kilometers FROM cars WHERE license plate='5031JHL') </a:t>
            </a:r>
            <a:r xmlns:a="http://schemas.openxmlformats.org/drawingml/2006/main">
              <a:rPr lang="en" sz="1800" b="1" i="0" u="none" strike="noStrike" cap="none">
                <a:solidFill>
                  <a:srgbClr val="0070C0"/>
                </a:solidFill>
                <a:latin typeface="Calibri"/>
                <a:ea typeface="Calibri"/>
                <a:cs typeface="Calibri"/>
                <a:sym typeface="Calibri"/>
              </a:rPr>
              <a:t>),</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('4738JBJ', '11223344M',curdate(),( </a:t>
            </a:r>
            <a:r xmlns:a="http://schemas.openxmlformats.org/drawingml/2006/main">
              <a:rPr lang="en" sz="1800" b="1" i="0" u="none" strike="noStrike" cap="none">
                <a:solidFill>
                  <a:srgbClr val="FF0000"/>
                </a:solidFill>
                <a:latin typeface="Calibri"/>
                <a:ea typeface="Calibri"/>
                <a:cs typeface="Calibri"/>
                <a:sym typeface="Calibri"/>
              </a:rPr>
              <a:t>SELECT kilometers FROM cars WHERE license plate='4738JBJ </a:t>
            </a:r>
            <a:r xmlns:a="http://schemas.openxmlformats.org/drawingml/2006/main">
              <a:rPr lang="en" sz="1800" b="1" i="0" u="none" strike="noStrike" cap="none">
                <a:solidFill>
                  <a:srgbClr val="0070C0"/>
                </a:solidFill>
                <a:latin typeface="Calibri"/>
                <a:ea typeface="Calibri"/>
                <a:cs typeface="Calibri"/>
                <a:sym typeface="Calibri"/>
              </a:rPr>
              <a:t>'));</a:t>
            </a:r>
            <a:endParaRPr xmlns:a="http://schemas.openxmlformats.org/drawingml/2006/main"/>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36" name="Google Shape;136;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38" name="Google Shape;138;p18"/>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2: Add a new contract dated today made by Sandra Flores </a:t>
            </a:r>
            <a:r xmlns:a="http://schemas.openxmlformats.org/drawingml/2006/main">
              <a:rPr lang="en" sz="1800" b="1" i="1" u="none" strike="noStrike" cap="none" dirty="0" err="1">
                <a:solidFill>
                  <a:schemeClr val="dk1"/>
                </a:solidFill>
                <a:latin typeface="Calibri"/>
                <a:ea typeface="Calibri"/>
                <a:cs typeface="Calibri"/>
                <a:sym typeface="Calibri"/>
              </a:rPr>
              <a:t>Jorje </a:t>
            </a:r>
            <a:r xmlns:a="http://schemas.openxmlformats.org/drawingml/2006/main">
              <a:rPr lang="en" sz="1800" b="1" i="1" u="none" strike="noStrike" cap="none" dirty="0">
                <a:solidFill>
                  <a:schemeClr val="dk1"/>
                </a:solidFill>
                <a:latin typeface="Calibri"/>
                <a:ea typeface="Calibri"/>
                <a:cs typeface="Calibri"/>
                <a:sym typeface="Calibri"/>
              </a:rPr>
              <a:t>on the car with registration number '2058JGF' putting the initial kilometers to the kilometers of the car.</a:t>
            </a:r>
            <a:endParaRPr xmlns:a="http://schemas.openxmlformats.org/drawingml/2006/main" dirty="0"/>
          </a:p>
          <a:p>
            <a:pPr marL="0" marR="0" lvl="0" indent="0" algn="l" rtl="0">
              <a:spcBef>
                <a:spcPts val="0"/>
              </a:spcBef>
              <a:spcAft>
                <a:spcPts val="0"/>
              </a:spcAft>
              <a:buNone/>
            </a:pPr>
            <a:endParaRPr lang="es-E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It could also be solved without subqueries, using the INSERT … SELECT syntax, but the SELECT would have to be done on a Cartesian product:</a:t>
            </a:r>
            <a:endParaRPr xmlns:a="http://schemas.openxmlformats.org/drawingml/2006/main" dirty="0"/>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p:txBody>
      </p:sp>
      <p:sp>
        <p:nvSpPr>
          <p:cNvPr id="139" name="Google Shape;139;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500" cy="4161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576263" y="1196975"/>
            <a:ext cx="7991400" cy="50784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2: Add a new contract dated today made by Sandra Flores </a:t>
            </a:r>
            <a:r xmlns:a="http://schemas.openxmlformats.org/drawingml/2006/main">
              <a:rPr lang="en" sz="1800" b="1" i="1" u="none" strike="noStrike" cap="none" dirty="0" err="1">
                <a:solidFill>
                  <a:schemeClr val="dk1"/>
                </a:solidFill>
                <a:latin typeface="Calibri"/>
                <a:ea typeface="Calibri"/>
                <a:cs typeface="Calibri"/>
                <a:sym typeface="Calibri"/>
              </a:rPr>
              <a:t>Jorje </a:t>
            </a:r>
            <a:r xmlns:a="http://schemas.openxmlformats.org/drawingml/2006/main">
              <a:rPr lang="en" sz="1800" b="1" i="1" u="none" strike="noStrike" cap="none" dirty="0">
                <a:solidFill>
                  <a:schemeClr val="dk1"/>
                </a:solidFill>
                <a:latin typeface="Calibri"/>
                <a:ea typeface="Calibri"/>
                <a:cs typeface="Calibri"/>
                <a:sym typeface="Calibri"/>
              </a:rPr>
              <a:t>on the car with registration number '2058JGF' putting the initial kilometers to the kilometers of the car.</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INSERT INTO contracts ( </a:t>
            </a:r>
            <a:r xmlns:a="http://schemas.openxmlformats.org/drawingml/2006/main">
              <a:rPr lang="en" sz="1800" b="1" i="0" u="none" strike="noStrike" cap="none" dirty="0" err="1">
                <a:solidFill>
                  <a:srgbClr val="0070C0"/>
                </a:solidFill>
                <a:latin typeface="Calibri"/>
                <a:ea typeface="Calibri"/>
                <a:cs typeface="Calibri"/>
                <a:sym typeface="Calibri"/>
              </a:rPr>
              <a:t>registration,dnicliente,fini,kini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VALUES ('2058JGF'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(SELECT </a:t>
            </a:r>
            <a:r xmlns:a="http://schemas.openxmlformats.org/drawingml/2006/main">
              <a:rPr lang="en" sz="1800" b="1" i="0" u="none" strike="noStrike" cap="none" dirty="0" err="1">
                <a:solidFill>
                  <a:srgbClr val="0070C0"/>
                </a:solidFill>
                <a:latin typeface="Calibri"/>
                <a:ea typeface="Calibri"/>
                <a:cs typeface="Calibri"/>
                <a:sym typeface="Calibri"/>
              </a:rPr>
              <a:t>ID </a:t>
            </a:r>
            <a:r xmlns:a="http://schemas.openxmlformats.org/drawingml/2006/main">
              <a:rPr lang="en" sz="1800" b="1" i="0" u="none" strike="noStrike" cap="none" dirty="0">
                <a:solidFill>
                  <a:srgbClr val="0070C0"/>
                </a:solidFill>
                <a:latin typeface="Calibri"/>
                <a:ea typeface="Calibri"/>
                <a:cs typeface="Calibri"/>
                <a:sym typeface="Calibri"/>
              </a:rPr>
              <a:t>FROM clients WHERE name='Sandra' AND surname='flores </a:t>
            </a:r>
            <a:r xmlns:a="http://schemas.openxmlformats.org/drawingml/2006/main">
              <a:rPr lang="en" sz="1800" b="1" i="0" u="none" strike="noStrike" cap="none" dirty="0" err="1">
                <a:solidFill>
                  <a:srgbClr val="0070C0"/>
                </a:solidFill>
                <a:latin typeface="Calibri"/>
                <a:ea typeface="Calibri"/>
                <a:cs typeface="Calibri"/>
                <a:sym typeface="Calibri"/>
              </a:rPr>
              <a:t>jorje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err="1">
                <a:solidFill>
                  <a:srgbClr val="0070C0"/>
                </a:solidFill>
                <a:latin typeface="Calibri"/>
                <a:ea typeface="Calibri"/>
                <a:cs typeface="Calibri"/>
                <a:sym typeface="Calibri"/>
              </a:rPr>
              <a:t>curdate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(SELECT </a:t>
            </a:r>
            <a:r xmlns:a="http://schemas.openxmlformats.org/drawingml/2006/main">
              <a:rPr lang="en" sz="1800" b="1" i="0" u="none" strike="noStrike" cap="none" dirty="0" err="1">
                <a:solidFill>
                  <a:srgbClr val="0070C0"/>
                </a:solidFill>
                <a:latin typeface="Calibri"/>
                <a:ea typeface="Calibri"/>
                <a:cs typeface="Calibri"/>
                <a:sym typeface="Calibri"/>
              </a:rPr>
              <a:t>kilometers </a:t>
            </a:r>
            <a:r xmlns:a="http://schemas.openxmlformats.org/drawingml/2006/main">
              <a:rPr lang="en" sz="1800" b="1" i="0" u="none" strike="noStrike" cap="none" dirty="0">
                <a:solidFill>
                  <a:srgbClr val="0070C0"/>
                </a:solidFill>
                <a:latin typeface="Calibri"/>
                <a:ea typeface="Calibri"/>
                <a:cs typeface="Calibri"/>
                <a:sym typeface="Calibri"/>
              </a:rPr>
              <a:t>FROM </a:t>
            </a:r>
            <a:r xmlns:a="http://schemas.openxmlformats.org/drawingml/2006/main">
              <a:rPr lang="en" sz="1800" b="1" i="0" u="none" strike="noStrike" cap="none" dirty="0" err="1">
                <a:solidFill>
                  <a:srgbClr val="0070C0"/>
                </a:solidFill>
                <a:latin typeface="Calibri"/>
                <a:ea typeface="Calibri"/>
                <a:cs typeface="Calibri"/>
                <a:sym typeface="Calibri"/>
              </a:rPr>
              <a:t>cars </a:t>
            </a:r>
            <a:r xmlns:a="http://schemas.openxmlformats.org/drawingml/2006/main">
              <a:rPr lang="en" sz="1800" b="1" i="0" u="none" strike="noStrike" cap="none" dirty="0">
                <a:solidFill>
                  <a:srgbClr val="0070C0"/>
                </a:solidFill>
                <a:latin typeface="Calibri"/>
                <a:ea typeface="Calibri"/>
                <a:cs typeface="Calibri"/>
                <a:sym typeface="Calibri"/>
              </a:rPr>
              <a:t>WHERE license plate='2058JGF'));</a:t>
            </a:r>
            <a:endParaRPr xmlns:a="http://schemas.openxmlformats.org/drawingml/2006/main" dirty="0"/>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It could also be solved without subqueries, using the INSERT … SELECT syntax, but the SELECT would have to be done on a Cartesian product:</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INSERT INTO contracts ( </a:t>
            </a:r>
            <a:r xmlns:a="http://schemas.openxmlformats.org/drawingml/2006/main">
              <a:rPr lang="en" sz="1800" b="1" i="0" u="none" strike="noStrike" cap="none" dirty="0" err="1">
                <a:solidFill>
                  <a:srgbClr val="0070C0"/>
                </a:solidFill>
                <a:latin typeface="Calibri"/>
                <a:ea typeface="Calibri"/>
                <a:cs typeface="Calibri"/>
                <a:sym typeface="Calibri"/>
              </a:rPr>
              <a:t>registration,dnicliente,fini,kini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SELECT '2058JGF' , </a:t>
            </a:r>
            <a:r xmlns:a="http://schemas.openxmlformats.org/drawingml/2006/main">
              <a:rPr lang="en" sz="1800" b="1" i="0" u="none" strike="noStrike" cap="none" dirty="0" err="1">
                <a:solidFill>
                  <a:srgbClr val="0070C0"/>
                </a:solidFill>
                <a:latin typeface="Calibri"/>
                <a:ea typeface="Calibri"/>
                <a:cs typeface="Calibri"/>
                <a:sym typeface="Calibri"/>
              </a:rPr>
              <a:t>dni </a:t>
            </a:r>
            <a:r xmlns:a="http://schemas.openxmlformats.org/drawingml/2006/main">
              <a:rPr lang="en" sz="1800" b="1" i="0" u="none" strike="noStrike" cap="none" dirty="0">
                <a:solidFill>
                  <a:srgbClr val="0070C0"/>
                </a:solidFill>
                <a:latin typeface="Calibri"/>
                <a:ea typeface="Calibri"/>
                <a:cs typeface="Calibri"/>
                <a:sym typeface="Calibri"/>
              </a:rPr>
              <a:t>, </a:t>
            </a:r>
            <a:r xmlns:a="http://schemas.openxmlformats.org/drawingml/2006/main">
              <a:rPr lang="en" sz="1800" b="1" i="0" u="none" strike="noStrike" cap="none" dirty="0" err="1">
                <a:solidFill>
                  <a:srgbClr val="0070C0"/>
                </a:solidFill>
                <a:latin typeface="Calibri"/>
                <a:ea typeface="Calibri"/>
                <a:cs typeface="Calibri"/>
                <a:sym typeface="Calibri"/>
              </a:rPr>
              <a:t>curdate </a:t>
            </a:r>
            <a:r xmlns:a="http://schemas.openxmlformats.org/drawingml/2006/main">
              <a:rPr lang="en" sz="1800" b="1" i="0" u="none" strike="noStrike" cap="none" dirty="0">
                <a:solidFill>
                  <a:srgbClr val="0070C0"/>
                </a:solidFill>
                <a:latin typeface="Calibri"/>
                <a:ea typeface="Calibri"/>
                <a:cs typeface="Calibri"/>
                <a:sym typeface="Calibri"/>
              </a:rPr>
              <a:t>(), </a:t>
            </a:r>
            <a:r xmlns:a="http://schemas.openxmlformats.org/drawingml/2006/main">
              <a:rPr lang="en" sz="1800" b="1" i="0" u="none" strike="noStrike" cap="none" dirty="0" err="1">
                <a:solidFill>
                  <a:srgbClr val="0070C0"/>
                </a:solidFill>
                <a:latin typeface="Calibri"/>
                <a:ea typeface="Calibri"/>
                <a:cs typeface="Calibri"/>
                <a:sym typeface="Calibri"/>
              </a:rPr>
              <a:t>kilometers</a:t>
            </a:r>
            <a:r xmlns:a="http://schemas.openxmlformats.org/drawingml/2006/main">
              <a:rPr lang="en" sz="1800" b="1" i="0" u="none" strike="noStrike" cap="none" dirty="0">
                <a:solidFill>
                  <a:srgbClr val="0070C0"/>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FROM customers, </a:t>
            </a:r>
            <a:r xmlns:a="http://schemas.openxmlformats.org/drawingml/2006/main">
              <a:rPr lang="en" sz="1800" b="1" i="0" u="none" strike="noStrike" cap="none" dirty="0" err="1">
                <a:solidFill>
                  <a:srgbClr val="0070C0"/>
                </a:solidFill>
                <a:latin typeface="Calibri"/>
                <a:ea typeface="Calibri"/>
                <a:cs typeface="Calibri"/>
                <a:sym typeface="Calibri"/>
              </a:rPr>
              <a:t>cars</a:t>
            </a:r>
            <a:r xmlns:a="http://schemas.openxmlformats.org/drawingml/2006/main">
              <a:rPr lang="en" sz="1800" b="1" i="0" u="none" strike="noStrike" cap="none" dirty="0">
                <a:solidFill>
                  <a:srgbClr val="0070C0"/>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WHERE registration='2058JGF' AND name='Sandra' AND surname='flores </a:t>
            </a:r>
            <a:r xmlns:a="http://schemas.openxmlformats.org/drawingml/2006/main">
              <a:rPr lang="en" sz="1800" b="1" i="0" u="none" strike="noStrike" cap="none" dirty="0" err="1">
                <a:solidFill>
                  <a:srgbClr val="0070C0"/>
                </a:solidFill>
                <a:latin typeface="Calibri"/>
                <a:ea typeface="Calibri"/>
                <a:cs typeface="Calibri"/>
                <a:sym typeface="Calibri"/>
              </a:rPr>
              <a:t>jorje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dirty="0"/>
          </a:p>
          <a:p>
            <a:pPr marL="0" marR="0" lvl="0" indent="0" algn="l" rtl="0">
              <a:spcBef>
                <a:spcPts val="0"/>
              </a:spcBef>
              <a:spcAft>
                <a:spcPts val="0"/>
              </a:spcAft>
              <a:buNone/>
            </a:pPr>
            <a:endParaRPr sz="1800" b="1" i="0" u="none" strike="noStrike" cap="none" dirty="0">
              <a:solidFill>
                <a:srgbClr val="0070C0"/>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3: Add a new contract dated today made by Anais </a:t>
            </a:r>
            <a:r xmlns:a="http://schemas.openxmlformats.org/drawingml/2006/main">
              <a:rPr lang="en" sz="1800" b="1" i="1" u="none" strike="noStrike" cap="none" dirty="0" err="1">
                <a:solidFill>
                  <a:schemeClr val="dk1"/>
                </a:solidFill>
                <a:latin typeface="Calibri"/>
                <a:ea typeface="Calibri"/>
                <a:cs typeface="Calibri"/>
                <a:sym typeface="Calibri"/>
              </a:rPr>
              <a:t>Rodriguez </a:t>
            </a:r>
            <a:r xmlns:a="http://schemas.openxmlformats.org/drawingml/2006/main">
              <a:rPr lang="en" sz="1800" b="1" i="1" u="none" strike="noStrike" cap="none" dirty="0">
                <a:solidFill>
                  <a:schemeClr val="dk1"/>
                </a:solidFill>
                <a:latin typeface="Calibri"/>
                <a:ea typeface="Calibri"/>
                <a:cs typeface="Calibri"/>
                <a:sym typeface="Calibri"/>
              </a:rPr>
              <a:t>on the cheapest car from those who do not currently have an unfinished contract. In initial kilometers we will set the value to zero.</a:t>
            </a:r>
            <a:endParaRPr xmlns:a="http://schemas.openxmlformats.org/drawingml/2006/main"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It must be taken into account that to get the cheapest car from those that are not currently contracted (according to the final contract date), we would do:</a:t>
            </a:r>
            <a:endParaRPr xmlns:a="http://schemas.openxmlformats.org/drawingml/2006/main"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rgbClr val="757070"/>
                </a:solidFill>
                <a:latin typeface="Calibri"/>
                <a:ea typeface="Calibri"/>
                <a:cs typeface="Calibri"/>
                <a:sym typeface="Calibri"/>
              </a:rPr>
              <a:t>SELECT license plate FROM </a:t>
            </a:r>
            <a:r xmlns:a="http://schemas.openxmlformats.org/drawingml/2006/main">
              <a:rPr lang="en" sz="1800" b="1" i="1" u="none" strike="noStrike" cap="none" dirty="0" err="1">
                <a:solidFill>
                  <a:srgbClr val="757070"/>
                </a:solidFill>
                <a:latin typeface="Calibri"/>
                <a:ea typeface="Calibri"/>
                <a:cs typeface="Calibri"/>
                <a:sym typeface="Calibri"/>
              </a:rPr>
              <a:t>cars </a:t>
            </a:r>
            <a:r xmlns:a="http://schemas.openxmlformats.org/drawingml/2006/main">
              <a:rPr lang="en" sz="1800" b="1" i="1" u="none" strike="noStrike" cap="none" dirty="0">
                <a:solidFill>
                  <a:srgbClr val="757070"/>
                </a:solidFill>
                <a:latin typeface="Calibri"/>
                <a:ea typeface="Calibri"/>
                <a:cs typeface="Calibri"/>
                <a:sym typeface="Calibri"/>
              </a:rPr>
              <a:t>WHERE rented=false ORDER BY price LIMIT 1;</a:t>
            </a:r>
            <a:endParaRPr xmlns:a="http://schemas.openxmlformats.org/drawingml/2006/main" sz="1800" b="1" i="1" u="none" strike="noStrike" cap="none" dirty="0">
              <a:solidFill>
                <a:srgbClr val="75707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So the instruction to insert the contract would be:</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p:nvPr/>
        </p:nvSpPr>
        <p:spPr>
          <a:xfrm>
            <a:off x="250825" y="207963"/>
            <a:ext cx="4897500" cy="4161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Row insertion. INSERT</a:t>
            </a:r>
            <a:endParaRPr xmlns:a="http://schemas.openxmlformats.org/drawingml/2006/main"/>
          </a:p>
        </p:txBody>
      </p:sp>
      <p:sp>
        <p:nvSpPr>
          <p:cNvPr id="166" name="Google Shape;166;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1"/>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68" name="Google Shape;168;p21"/>
          <p:cNvSpPr txBox="1"/>
          <p:nvPr/>
        </p:nvSpPr>
        <p:spPr>
          <a:xfrm>
            <a:off x="576263" y="1196975"/>
            <a:ext cx="7991400" cy="53553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3: Add a new contract dated today made by Anais Rodriguez on the cheapest car from those who do not currently have an unfinished contract. In initial kilometers we will set the value to zero.</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It must be taken into account that to get the cheapest car from those that are not currently contracted (according to the final contract date), we would do:</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rgbClr val="757070"/>
                </a:solidFill>
                <a:latin typeface="Calibri"/>
                <a:ea typeface="Calibri"/>
                <a:cs typeface="Calibri"/>
                <a:sym typeface="Calibri"/>
              </a:rPr>
              <a:t>SELECT license plate FROM cars WHERE rented=false ORDER BY price LIMIT 1;</a:t>
            </a:r>
            <a:endParaRPr xmlns:a="http://schemas.openxmlformats.org/drawingml/2006/main" sz="1800" b="1" i="1" u="none" strike="noStrike" cap="none">
              <a:solidFill>
                <a:srgbClr val="75707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So the instruction to insert the contract would be: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INSERT INTO contracts (registration, customer number, fini, kini)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VALUES (</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 </a:t>
            </a:r>
            <a:r xmlns:a="http://schemas.openxmlformats.org/drawingml/2006/main">
              <a:rPr lang="en" sz="1800" b="1" i="0" u="none" strike="noStrike" cap="none">
                <a:solidFill>
                  <a:srgbClr val="757070"/>
                </a:solidFill>
                <a:latin typeface="Calibri"/>
                <a:ea typeface="Calibri"/>
                <a:cs typeface="Calibri"/>
                <a:sym typeface="Calibri"/>
              </a:rPr>
              <a:t>SELECT license plate FROM cars </a:t>
            </a:r>
            <a:r xmlns:a="http://schemas.openxmlformats.org/drawingml/2006/main">
              <a:rPr lang="en" sz="1800" b="1" i="1" u="none" strike="noStrike" cap="none">
                <a:solidFill>
                  <a:srgbClr val="757070"/>
                </a:solidFill>
                <a:latin typeface="Calibri"/>
                <a:ea typeface="Calibri"/>
                <a:cs typeface="Calibri"/>
                <a:sym typeface="Calibri"/>
              </a:rPr>
              <a:t>WHERE rented=false </a:t>
            </a:r>
            <a:r xmlns:a="http://schemas.openxmlformats.org/drawingml/2006/main">
              <a:rPr lang="en" sz="1800" b="1" i="0" u="none" strike="noStrike" cap="none">
                <a:solidFill>
                  <a:srgbClr val="757070"/>
                </a:solidFill>
                <a:latin typeface="Calibri"/>
                <a:ea typeface="Calibri"/>
                <a:cs typeface="Calibri"/>
                <a:sym typeface="Calibri"/>
              </a:rPr>
              <a:t>ORDER BY price LIMIT 1) </a:t>
            </a:r>
            <a:r xmlns:a="http://schemas.openxmlformats.org/drawingml/2006/main">
              <a:rPr lang="en" sz="1800" b="1" i="0" u="none" strike="noStrike" cap="none">
                <a:solidFill>
                  <a:srgbClr val="0070C0"/>
                </a:solidFill>
                <a:latin typeface="Calibri"/>
                <a:ea typeface="Calibri"/>
                <a:cs typeface="Calibri"/>
                <a:sym typeface="Calibri"/>
              </a:rPr>
              <a:t>,</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(SELECT ID FROM clients WHERE name='Anais' AND surname='Rodriguez'),</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curdate(),</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0);</a:t>
            </a:r>
            <a:endParaRPr xmlns:a="http://schemas.openxmlformats.org/drawingml/2006/main"/>
          </a:p>
        </p:txBody>
      </p:sp>
      <p:sp>
        <p:nvSpPr>
          <p:cNvPr id="169" name="Google Shape;169;p21"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0" name="Google Shape;170;p21"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1516</Words>
  <Application>Microsoft Office PowerPoint</Application>
  <PresentationFormat>Presentación en pantalla (4:3)</PresentationFormat>
  <Paragraphs>168</Paragraphs>
  <Slides>13</Slides>
  <Notes>13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Quesada</dc:creator>
  <cp:lastModifiedBy>Pedro Pérez Quesada</cp:lastModifiedBy>
  <cp:revision>12</cp:revision>
  <dcterms:modified xsi:type="dcterms:W3CDTF">2021-04-13T13:43:01Z</dcterms:modified>
</cp:coreProperties>
</file>