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86471C-06B6-4FE8-8763-27461C3C2585}">
  <a:tblStyle styleId="{7A86471C-06B6-4FE8-8763-27461C3C258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78" name="Google Shape;1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01" name="Google Shape;2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13" name="Google Shape;21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24" name="Google Shape;22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34" name="Google Shape;23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44" name="Google Shape;24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54" name="Google Shape;25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64" name="Google Shape;26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74" name="Google Shape;27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84" name="Google Shape;28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94" name="Google Shape;29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304" name="Google Shape;30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57" name="Google Shape;1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 name="Google Shape;21;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900">
                <a:solidFill>
                  <a:srgbClr val="898989"/>
                </a:solidFill>
                <a:latin typeface="Calibri"/>
                <a:ea typeface="Calibri"/>
                <a:cs typeface="Calibri"/>
                <a:sym typeface="Calibri"/>
              </a:defRPr>
            </a:lvl1pPr>
            <a:lvl2pPr indent="0" lvl="1" marL="0" marR="0" algn="r">
              <a:spcBef>
                <a:spcPts val="0"/>
              </a:spcBef>
              <a:spcAft>
                <a:spcPts val="0"/>
              </a:spcAft>
              <a:buNone/>
              <a:defRPr sz="900">
                <a:solidFill>
                  <a:srgbClr val="898989"/>
                </a:solidFill>
                <a:latin typeface="Calibri"/>
                <a:ea typeface="Calibri"/>
                <a:cs typeface="Calibri"/>
                <a:sym typeface="Calibri"/>
              </a:defRPr>
            </a:lvl2pPr>
            <a:lvl3pPr indent="0" lvl="2" marL="0" marR="0" algn="r">
              <a:spcBef>
                <a:spcPts val="0"/>
              </a:spcBef>
              <a:spcAft>
                <a:spcPts val="0"/>
              </a:spcAft>
              <a:buNone/>
              <a:defRPr sz="900">
                <a:solidFill>
                  <a:srgbClr val="898989"/>
                </a:solidFill>
                <a:latin typeface="Calibri"/>
                <a:ea typeface="Calibri"/>
                <a:cs typeface="Calibri"/>
                <a:sym typeface="Calibri"/>
              </a:defRPr>
            </a:lvl3pPr>
            <a:lvl4pPr indent="0" lvl="3" marL="0" marR="0" algn="r">
              <a:spcBef>
                <a:spcPts val="0"/>
              </a:spcBef>
              <a:spcAft>
                <a:spcPts val="0"/>
              </a:spcAft>
              <a:buNone/>
              <a:defRPr sz="900">
                <a:solidFill>
                  <a:srgbClr val="898989"/>
                </a:solidFill>
                <a:latin typeface="Calibri"/>
                <a:ea typeface="Calibri"/>
                <a:cs typeface="Calibri"/>
                <a:sym typeface="Calibri"/>
              </a:defRPr>
            </a:lvl4pPr>
            <a:lvl5pPr indent="0" lvl="4" marL="0" marR="0" algn="r">
              <a:spcBef>
                <a:spcPts val="0"/>
              </a:spcBef>
              <a:spcAft>
                <a:spcPts val="0"/>
              </a:spcAft>
              <a:buNone/>
              <a:defRPr sz="900">
                <a:solidFill>
                  <a:srgbClr val="898989"/>
                </a:solidFill>
                <a:latin typeface="Calibri"/>
                <a:ea typeface="Calibri"/>
                <a:cs typeface="Calibri"/>
                <a:sym typeface="Calibri"/>
              </a:defRPr>
            </a:lvl5pPr>
            <a:lvl6pPr indent="0" lvl="5" marL="0" marR="0" algn="r">
              <a:spcBef>
                <a:spcPts val="0"/>
              </a:spcBef>
              <a:spcAft>
                <a:spcPts val="0"/>
              </a:spcAft>
              <a:buNone/>
              <a:defRPr sz="900">
                <a:solidFill>
                  <a:srgbClr val="898989"/>
                </a:solidFill>
                <a:latin typeface="Calibri"/>
                <a:ea typeface="Calibri"/>
                <a:cs typeface="Calibri"/>
                <a:sym typeface="Calibri"/>
              </a:defRPr>
            </a:lvl6pPr>
            <a:lvl7pPr indent="0" lvl="6" marL="0" marR="0" algn="r">
              <a:spcBef>
                <a:spcPts val="0"/>
              </a:spcBef>
              <a:spcAft>
                <a:spcPts val="0"/>
              </a:spcAft>
              <a:buNone/>
              <a:defRPr sz="900">
                <a:solidFill>
                  <a:srgbClr val="898989"/>
                </a:solidFill>
                <a:latin typeface="Calibri"/>
                <a:ea typeface="Calibri"/>
                <a:cs typeface="Calibri"/>
                <a:sym typeface="Calibri"/>
              </a:defRPr>
            </a:lvl7pPr>
            <a:lvl8pPr indent="0" lvl="7" marL="0" marR="0" algn="r">
              <a:spcBef>
                <a:spcPts val="0"/>
              </a:spcBef>
              <a:spcAft>
                <a:spcPts val="0"/>
              </a:spcAft>
              <a:buNone/>
              <a:defRPr sz="900">
                <a:solidFill>
                  <a:srgbClr val="898989"/>
                </a:solidFill>
                <a:latin typeface="Calibri"/>
                <a:ea typeface="Calibri"/>
                <a:cs typeface="Calibri"/>
                <a:sym typeface="Calibri"/>
              </a:defRPr>
            </a:lvl8pPr>
            <a:lvl9pPr indent="0" lvl="8" marL="0" marR="0" algn="r">
              <a:spcBef>
                <a:spcPts val="0"/>
              </a:spcBef>
              <a:spcAft>
                <a:spcPts val="0"/>
              </a:spcAft>
              <a:buNone/>
              <a:defRPr sz="9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406400" lvl="1" marL="914400" marR="0" rtl="0" algn="l">
              <a:lnSpc>
                <a:spcPct val="90000"/>
              </a:lnSpc>
              <a:spcBef>
                <a:spcPts val="375"/>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468313" y="333375"/>
            <a:ext cx="8286750" cy="5847755"/>
          </a:xfrm>
          <a:prstGeom prst="rect">
            <a:avLst/>
          </a:prstGeom>
          <a:solidFill>
            <a:srgbClr val="FFD966"/>
          </a:solidFill>
          <a:ln>
            <a:noFill/>
          </a:ln>
          <a:effectLst>
            <a:outerShdw blurRad="50800" rotWithShape="0" algn="ctr" dir="5400000" dist="50800">
              <a:srgbClr val="E1EFD8"/>
            </a:outerShdw>
          </a:effectLst>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ctr">
              <a:spcBef>
                <a:spcPts val="0"/>
              </a:spcBef>
              <a:spcAft>
                <a:spcPts val="0"/>
              </a:spcAft>
              <a:buNone/>
            </a:pPr>
            <a:r xmlns:a="http://schemas.openxmlformats.org/drawingml/2006/main">
              <a:rPr b="0" i="0" lang="en" sz="3200" u="none" cap="none" strike="noStrike">
                <a:solidFill>
                  <a:schemeClr val="dk1"/>
                </a:solidFill>
                <a:latin typeface="Calibri"/>
                <a:ea typeface="Calibri"/>
                <a:cs typeface="Calibri"/>
                <a:sym typeface="Calibri"/>
              </a:rPr>
              <a:t>Unit 7 </a:t>
            </a:r>
            <a:r xmlns:a="http://schemas.openxmlformats.org/drawingml/2006/main">
              <a:rPr b="0" i="0" lang="en" sz="4400" u="none" cap="none" strike="noStrike">
                <a:solidFill>
                  <a:schemeClr val="dk1"/>
                </a:solidFill>
                <a:latin typeface="Calibri"/>
                <a:ea typeface="Calibri"/>
                <a:cs typeface="Calibri"/>
                <a:sym typeface="Calibri"/>
              </a:rPr>
              <a:t>:</a:t>
            </a:r>
            <a:endParaRPr xmlns:a="http://schemas.openxmlformats.org/drawingml/2006/main"/>
          </a:p>
          <a:p>
            <a:pPr xmlns:a="http://schemas.openxmlformats.org/drawingml/2006/main" indent="0" lvl="0" marL="0" marR="0" rtl="0" algn="ctr">
              <a:spcBef>
                <a:spcPts val="0"/>
              </a:spcBef>
              <a:spcAft>
                <a:spcPts val="0"/>
              </a:spcAft>
              <a:buNone/>
            </a:pPr>
            <a:r xmlns:a="http://schemas.openxmlformats.org/drawingml/2006/main">
              <a:rPr b="1" i="0" lang="en" sz="3200" u="none" cap="none" strike="noStrike">
                <a:solidFill>
                  <a:schemeClr val="dk1"/>
                </a:solidFill>
                <a:latin typeface="Calibri"/>
                <a:ea typeface="Calibri"/>
                <a:cs typeface="Calibri"/>
                <a:sym typeface="Calibri"/>
              </a:rPr>
              <a:t>Advanced data editing. Concurrence</a:t>
            </a:r>
            <a:endParaRPr xmlns:a="http://schemas.openxmlformats.org/drawingml/2006/main"/>
          </a:p>
          <a:p>
            <a:pPr xmlns:a="http://schemas.openxmlformats.org/drawingml/2006/main" indent="0" lvl="0" marL="0" marR="0" rtl="0" algn="ctr">
              <a:spcBef>
                <a:spcPts val="0"/>
              </a:spcBef>
              <a:spcAft>
                <a:spcPts val="0"/>
              </a:spcAft>
              <a:buNone/>
            </a:pPr>
            <a:r xmlns:a="http://schemas.openxmlformats.org/drawingml/2006/main">
              <a:t/>
            </a:r>
            <a:endParaRPr xmlns:a="http://schemas.openxmlformats.org/drawingml/2006/main" b="1" i="0" sz="3200" u="none" cap="none" strike="noStrike">
              <a:solidFill>
                <a:schemeClr val="dk1"/>
              </a:solidFill>
              <a:latin typeface="Calibri"/>
              <a:ea typeface="Calibri"/>
              <a:cs typeface="Calibri"/>
              <a:sym typeface="Calibri"/>
            </a:endParaRPr>
          </a:p>
          <a:p>
            <a:pPr xmlns:a="http://schemas.openxmlformats.org/drawingml/2006/main" indent="0" lvl="0" marL="0" marR="0" rtl="0" algn="ctr">
              <a:spcBef>
                <a:spcPts val="0"/>
              </a:spcBef>
              <a:spcAft>
                <a:spcPts val="0"/>
              </a:spcAft>
              <a:buNone/>
            </a:pPr>
            <a:r xmlns:a="http://schemas.openxmlformats.org/drawingml/2006/main">
              <a:t/>
            </a:r>
            <a:endParaRPr xmlns:a="http://schemas.openxmlformats.org/drawingml/2006/main" b="1" i="0" sz="32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fmla="val 16667" name="adj"/>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xmlns:a="http://schemas.openxmlformats.org/drawingml/2006/main" indent="0" lvl="0" marL="0" marR="0" rtl="0" algn="ctr">
              <a:spcBef>
                <a:spcPts val="0"/>
              </a:spcBef>
              <a:spcAft>
                <a:spcPts val="0"/>
              </a:spcAft>
              <a:buNone/>
            </a:pPr>
            <a:r xmlns:a="http://schemas.openxmlformats.org/drawingml/2006/main">
              <a:rPr b="1" i="0" lang="en" sz="3600" u="none" cap="none" strike="noStrike">
                <a:solidFill>
                  <a:schemeClr val="dk1"/>
                </a:solidFill>
                <a:latin typeface="Calibri"/>
                <a:ea typeface="Calibri"/>
                <a:cs typeface="Calibri"/>
                <a:sym typeface="Calibri"/>
              </a:rPr>
              <a:t>Databases</a:t>
            </a:r>
            <a:endParaRPr xmlns:a="http://schemas.openxmlformats.org/drawingml/2006/main" b="1" i="0" sz="3200" u="none" cap="none" strike="noStrike">
              <a:solidFill>
                <a:schemeClr val="dk1"/>
              </a:solidFill>
              <a:latin typeface="Calibri"/>
              <a:ea typeface="Calibri"/>
              <a:cs typeface="Calibri"/>
              <a:sym typeface="Calibri"/>
            </a:endParaRPr>
          </a:p>
        </p:txBody>
      </p:sp>
      <p:sp>
        <p:nvSpPr>
          <p:cNvPr id="90" name="Google Shape;90;p1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81" name="Google Shape;181;p2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82" name="Google Shape;182;p22"/>
          <p:cNvSpPr txBox="1"/>
          <p:nvPr/>
        </p:nvSpPr>
        <p:spPr>
          <a:xfrm>
            <a:off x="576262" y="905713"/>
            <a:ext cx="7991475" cy="1200329"/>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0" lang="en" sz="1800" u="sng" cap="none" strike="noStrike">
                <a:solidFill>
                  <a:schemeClr val="dk1"/>
                </a:solidFill>
                <a:latin typeface="Calibri"/>
                <a:ea typeface="Calibri"/>
                <a:cs typeface="Calibri"/>
                <a:sym typeface="Calibri"/>
              </a:rPr>
              <a:t>Example: </a:t>
            </a:r>
            <a:r xmlns:a="http://schemas.openxmlformats.org/drawingml/2006/main">
              <a:rPr b="0" i="1" lang="en" sz="1800" u="none" cap="none" strike="noStrike">
                <a:solidFill>
                  <a:schemeClr val="dk1"/>
                </a:solidFill>
                <a:latin typeface="Calibri"/>
                <a:ea typeface="Calibri"/>
                <a:cs typeface="Calibri"/>
                <a:sym typeface="Calibri"/>
              </a:rPr>
              <a:t>We have two open MySQL client sessions that from now on we will refer to them as session 1 and session 2. In both sessions the ContestMusica database is in use </a:t>
            </a:r>
            <a:r xmlns:a="http://schemas.openxmlformats.org/drawingml/2006/main">
              <a:rPr b="1" i="1" lang="en" sz="1800" u="none" cap="none" strike="noStrike">
                <a:solidFill>
                  <a:schemeClr val="dk1"/>
                </a:solidFill>
                <a:latin typeface="Calibri"/>
                <a:ea typeface="Calibri"/>
                <a:cs typeface="Calibri"/>
                <a:sym typeface="Calibri"/>
              </a:rPr>
              <a:t>. </a:t>
            </a:r>
            <a:r xmlns:a="http://schemas.openxmlformats.org/drawingml/2006/main">
              <a:rPr b="0" i="1" lang="en" sz="1800" u="none" cap="none" strike="noStrike">
                <a:solidFill>
                  <a:schemeClr val="dk1"/>
                </a:solidFill>
                <a:latin typeface="Calibri"/>
                <a:ea typeface="Calibri"/>
                <a:cs typeface="Calibri"/>
                <a:sym typeface="Calibri"/>
              </a:rPr>
              <a:t>From this database, we will use the </a:t>
            </a:r>
            <a:r xmlns:a="http://schemas.openxmlformats.org/drawingml/2006/main">
              <a:rPr b="1" i="1" lang="en" sz="1800" u="none" cap="none" strike="noStrike">
                <a:solidFill>
                  <a:schemeClr val="dk1"/>
                </a:solidFill>
                <a:latin typeface="Calibri"/>
                <a:ea typeface="Calibri"/>
                <a:cs typeface="Calibri"/>
                <a:sym typeface="Calibri"/>
              </a:rPr>
              <a:t>songs and votes tables.</a:t>
            </a:r>
            <a:endParaRPr xmlns:a="http://schemas.openxmlformats.org/drawingml/2006/main" b="0" i="0" sz="1800" u="none" cap="none" strike="noStrike">
              <a:solidFill>
                <a:schemeClr val="dk1"/>
              </a:solidFill>
              <a:latin typeface="Calibri"/>
              <a:ea typeface="Calibri"/>
              <a:cs typeface="Calibri"/>
              <a:sym typeface="Calibri"/>
            </a:endParaRPr>
          </a:p>
        </p:txBody>
      </p:sp>
      <p:sp>
        <p:nvSpPr>
          <p:cNvPr descr="Resultado de imagen de ordenador ficheros" id="183" name="Google Shape;183;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84" name="Google Shape;184;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85" name="Google Shape;185;p22"/>
          <p:cNvSpPr txBox="1"/>
          <p:nvPr/>
        </p:nvSpPr>
        <p:spPr>
          <a:xfrm>
            <a:off x="250825" y="207963"/>
            <a:ext cx="3745111"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Coherent Readings</a:t>
            </a:r>
            <a:endParaRPr xmlns:a="http://schemas.openxmlformats.org/drawingml/2006/main"/>
          </a:p>
        </p:txBody>
      </p:sp>
      <p:pic>
        <p:nvPicPr>
          <p:cNvPr id="186" name="Google Shape;186;p22"/>
          <p:cNvPicPr preferRelativeResize="0"/>
          <p:nvPr/>
        </p:nvPicPr>
        <p:blipFill rotWithShape="1">
          <a:blip r:embed="rId3">
            <a:alphaModFix/>
          </a:blip>
          <a:srcRect b="0" l="0" r="0" t="0"/>
          <a:stretch/>
        </p:blipFill>
        <p:spPr>
          <a:xfrm>
            <a:off x="871536" y="2152650"/>
            <a:ext cx="7400925" cy="4705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92" name="Google Shape;192;p2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93" name="Google Shape;193;p23"/>
          <p:cNvSpPr txBox="1"/>
          <p:nvPr/>
        </p:nvSpPr>
        <p:spPr>
          <a:xfrm>
            <a:off x="576262" y="905713"/>
            <a:ext cx="7991475" cy="313932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0" i="1" lang="en" sz="1800" u="none" cap="none" strike="noStrike">
                <a:solidFill>
                  <a:schemeClr val="dk1"/>
                </a:solidFill>
                <a:latin typeface="Calibri"/>
                <a:ea typeface="Calibri"/>
                <a:cs typeface="Calibri"/>
                <a:sym typeface="Calibri"/>
              </a:rPr>
              <a:t>Now in session 1:</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0" i="1" lang="en" sz="1800" u="none" cap="none" strike="noStrike">
                <a:solidFill>
                  <a:schemeClr val="dk1"/>
                </a:solidFill>
                <a:latin typeface="Calibri"/>
                <a:ea typeface="Calibri"/>
                <a:cs typeface="Calibri"/>
                <a:sym typeface="Calibri"/>
              </a:rPr>
              <a:t>We initiate a transaction.</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0" i="1" lang="en" sz="1800" u="none" cap="none" strike="noStrike">
                <a:solidFill>
                  <a:schemeClr val="dk1"/>
                </a:solidFill>
                <a:latin typeface="Calibri"/>
                <a:ea typeface="Calibri"/>
                <a:cs typeface="Calibri"/>
                <a:sym typeface="Calibri"/>
              </a:rPr>
              <a:t>We register a new vote given by </a:t>
            </a:r>
            <a:r xmlns:a="http://schemas.openxmlformats.org/drawingml/2006/main">
              <a:rPr b="1" i="1" lang="en" sz="1800" u="none" cap="none" strike="noStrike">
                <a:solidFill>
                  <a:schemeClr val="dk1"/>
                </a:solidFill>
                <a:latin typeface="Calibri"/>
                <a:ea typeface="Calibri"/>
                <a:cs typeface="Calibri"/>
                <a:sym typeface="Calibri"/>
              </a:rPr>
              <a:t>02Ana </a:t>
            </a:r>
            <a:r xmlns:a="http://schemas.openxmlformats.org/drawingml/2006/main">
              <a:rPr b="0" i="1" lang="en" sz="1800" u="none" cap="none" strike="noStrike">
                <a:solidFill>
                  <a:schemeClr val="dk1"/>
                </a:solidFill>
                <a:latin typeface="Calibri"/>
                <a:ea typeface="Calibri"/>
                <a:cs typeface="Calibri"/>
                <a:sym typeface="Calibri"/>
              </a:rPr>
              <a:t>for the number 1 song.</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0" i="1" lang="en" sz="1800" u="none" cap="none" strike="noStrike">
                <a:solidFill>
                  <a:schemeClr val="dk1"/>
                </a:solidFill>
                <a:latin typeface="Calibri"/>
                <a:ea typeface="Calibri"/>
                <a:cs typeface="Calibri"/>
                <a:sym typeface="Calibri"/>
              </a:rPr>
              <a:t>We increased the total votes for the number 1 song,</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rgbClr val="0070C0"/>
                </a:solidFill>
                <a:latin typeface="Calibri"/>
                <a:ea typeface="Calibri"/>
                <a:cs typeface="Calibri"/>
                <a:sym typeface="Calibri"/>
              </a:rPr>
              <a:t>starttransaction;</a:t>
            </a:r>
            <a:endParaRPr xmlns:a="http://schemas.openxmlformats.org/drawingml/2006/main" b="0" i="0" sz="1800" u="none" cap="none" strike="noStrike">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rgbClr val="0070C0"/>
                </a:solidFill>
                <a:latin typeface="Calibri"/>
                <a:ea typeface="Calibri"/>
                <a:cs typeface="Calibri"/>
                <a:sym typeface="Calibri"/>
              </a:rPr>
              <a:t>insert into votes (user, date, song) values ('02Ana',curdate(),1);</a:t>
            </a:r>
            <a:endParaRPr xmlns:a="http://schemas.openxmlformats.org/drawingml/2006/main" b="0" i="0" sz="1800" u="none" cap="none" strike="noStrike">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rgbClr val="0070C0"/>
                </a:solidFill>
                <a:latin typeface="Calibri"/>
                <a:ea typeface="Calibri"/>
                <a:cs typeface="Calibri"/>
                <a:sym typeface="Calibri"/>
              </a:rPr>
              <a:t>update songs set total_votes=total_votes+1 where songnum=1;</a:t>
            </a:r>
            <a:endParaRPr xmlns:a="http://schemas.openxmlformats.org/drawingml/2006/main" b="0" i="0" sz="1800" u="none" cap="none" strike="noStrike">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0" i="1" lang="en" sz="1800" u="none" cap="none" strike="noStrike">
                <a:solidFill>
                  <a:schemeClr val="dk1"/>
                </a:solidFill>
                <a:latin typeface="Calibri"/>
                <a:ea typeface="Calibri"/>
                <a:cs typeface="Calibri"/>
                <a:sym typeface="Calibri"/>
              </a:rPr>
              <a:t>In session 1 we will see the changes made, even if we have not confirmed the transaction</a:t>
            </a:r>
            <a:endParaRPr xmlns:a="http://schemas.openxmlformats.org/drawingml/2006/main" b="0" i="0" sz="1800" u="none" cap="none" strike="noStrike">
              <a:solidFill>
                <a:schemeClr val="dk1"/>
              </a:solidFill>
              <a:latin typeface="Calibri"/>
              <a:ea typeface="Calibri"/>
              <a:cs typeface="Calibri"/>
              <a:sym typeface="Calibri"/>
            </a:endParaRPr>
          </a:p>
        </p:txBody>
      </p:sp>
      <p:sp>
        <p:nvSpPr>
          <p:cNvPr descr="Resultado de imagen de ordenador ficheros" id="194" name="Google Shape;194;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95" name="Google Shape;195;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96" name="Google Shape;196;p23"/>
          <p:cNvSpPr txBox="1"/>
          <p:nvPr/>
        </p:nvSpPr>
        <p:spPr>
          <a:xfrm>
            <a:off x="250825" y="207963"/>
            <a:ext cx="3745111"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Coherent Readings</a:t>
            </a:r>
            <a:endParaRPr xmlns:a="http://schemas.openxmlformats.org/drawingml/2006/main"/>
          </a:p>
        </p:txBody>
      </p:sp>
      <p:pic>
        <p:nvPicPr>
          <p:cNvPr id="197" name="Google Shape;197;p23"/>
          <p:cNvPicPr preferRelativeResize="0"/>
          <p:nvPr/>
        </p:nvPicPr>
        <p:blipFill rotWithShape="1">
          <a:blip r:embed="rId3">
            <a:alphaModFix/>
          </a:blip>
          <a:srcRect b="0" l="0" r="0" t="0"/>
          <a:stretch/>
        </p:blipFill>
        <p:spPr>
          <a:xfrm>
            <a:off x="971600" y="4504914"/>
            <a:ext cx="2088232" cy="1516374"/>
          </a:xfrm>
          <a:prstGeom prst="rect">
            <a:avLst/>
          </a:prstGeom>
          <a:noFill/>
          <a:ln>
            <a:noFill/>
          </a:ln>
        </p:spPr>
      </p:pic>
      <p:pic>
        <p:nvPicPr>
          <p:cNvPr id="198" name="Google Shape;198;p23"/>
          <p:cNvPicPr preferRelativeResize="0"/>
          <p:nvPr/>
        </p:nvPicPr>
        <p:blipFill rotWithShape="1">
          <a:blip r:embed="rId4">
            <a:alphaModFix/>
          </a:blip>
          <a:srcRect b="0" l="0" r="0" t="0"/>
          <a:stretch/>
        </p:blipFill>
        <p:spPr>
          <a:xfrm>
            <a:off x="3995936" y="4326772"/>
            <a:ext cx="3528392" cy="15163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204" name="Google Shape;204;p2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descr="Resultado de imagen de ordenador ficheros" id="205" name="Google Shape;205;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206" name="Google Shape;206;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207" name="Google Shape;207;p24"/>
          <p:cNvSpPr txBox="1"/>
          <p:nvPr/>
        </p:nvSpPr>
        <p:spPr>
          <a:xfrm>
            <a:off x="250825" y="207963"/>
            <a:ext cx="3745111"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Coherent Readings</a:t>
            </a:r>
            <a:endParaRPr xmlns:a="http://schemas.openxmlformats.org/drawingml/2006/main"/>
          </a:p>
        </p:txBody>
      </p:sp>
      <p:sp>
        <p:nvSpPr>
          <p:cNvPr id="208" name="Google Shape;208;p24"/>
          <p:cNvSpPr txBox="1"/>
          <p:nvPr/>
        </p:nvSpPr>
        <p:spPr>
          <a:xfrm>
            <a:off x="460375" y="1268760"/>
            <a:ext cx="8054975" cy="5355312"/>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0" i="1" lang="en" sz="1800" u="none" cap="none" strike="noStrike">
                <a:solidFill>
                  <a:schemeClr val="dk1"/>
                </a:solidFill>
                <a:latin typeface="Calibri"/>
                <a:ea typeface="Calibri"/>
                <a:cs typeface="Calibri"/>
                <a:sym typeface="Calibri"/>
              </a:rPr>
              <a:t>Now, without having yet confirmed the transaction, the user in session 2 checks how many votes song number 1 has and the data on the votes given to that song.</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select * from songs where songnum=1;</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rgbClr val="C00000"/>
                </a:solidFill>
                <a:latin typeface="Calibri"/>
                <a:ea typeface="Calibri"/>
                <a:cs typeface="Calibri"/>
                <a:sym typeface="Calibri"/>
              </a:rPr>
              <a:t>You can't see the change made in session 1!</a:t>
            </a:r>
            <a:endParaRPr xmlns:a="http://schemas.openxmlformats.org/drawingml/2006/main" sz="1800">
              <a:solidFill>
                <a:srgbClr val="C0000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select * from votes where song=1;</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rgbClr val="C00000"/>
                </a:solidFill>
                <a:latin typeface="Calibri"/>
                <a:ea typeface="Calibri"/>
                <a:cs typeface="Calibri"/>
                <a:sym typeface="Calibri"/>
              </a:rPr>
              <a:t>You can't see the vote given by 02Ana!</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This, which occurs by default, is the most logical given that the transaction has not been confirmed. If we now confirm the transaction in session 1 with COMMIT, we will see in session 2 the changes that were made in that transaction.</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p:txBody>
      </p:sp>
      <p:pic>
        <p:nvPicPr>
          <p:cNvPr id="209" name="Google Shape;209;p24"/>
          <p:cNvPicPr preferRelativeResize="0"/>
          <p:nvPr/>
        </p:nvPicPr>
        <p:blipFill rotWithShape="1">
          <a:blip r:embed="rId3">
            <a:alphaModFix/>
          </a:blip>
          <a:srcRect b="0" l="0" r="0" t="0"/>
          <a:stretch/>
        </p:blipFill>
        <p:spPr>
          <a:xfrm>
            <a:off x="755576" y="2550880"/>
            <a:ext cx="3816424" cy="518080"/>
          </a:xfrm>
          <a:prstGeom prst="rect">
            <a:avLst/>
          </a:prstGeom>
          <a:noFill/>
          <a:ln>
            <a:noFill/>
          </a:ln>
        </p:spPr>
      </p:pic>
      <p:pic>
        <p:nvPicPr>
          <p:cNvPr id="210" name="Google Shape;210;p24"/>
          <p:cNvPicPr preferRelativeResize="0"/>
          <p:nvPr/>
        </p:nvPicPr>
        <p:blipFill rotWithShape="1">
          <a:blip r:embed="rId4">
            <a:alphaModFix/>
          </a:blip>
          <a:srcRect b="0" l="0" r="0" t="0"/>
          <a:stretch/>
        </p:blipFill>
        <p:spPr>
          <a:xfrm>
            <a:off x="4355976" y="3573016"/>
            <a:ext cx="3168352" cy="13350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16" name="Google Shape;216;p2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descr="Resultado de imagen de ordenador ficheros" id="217" name="Google Shape;217;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descr="Resultado de imagen de ordenador ficheros" id="218" name="Google Shape;218;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19" name="Google Shape;219;p25"/>
          <p:cNvSpPr txBox="1"/>
          <p:nvPr/>
        </p:nvSpPr>
        <p:spPr>
          <a:xfrm>
            <a:off x="250825" y="207963"/>
            <a:ext cx="3745111"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lang="en" sz="1600">
                <a:solidFill>
                  <a:srgbClr val="11151A"/>
                </a:solidFill>
                <a:latin typeface="Arial"/>
                <a:ea typeface="Arial"/>
                <a:cs typeface="Arial"/>
                <a:sym typeface="Arial"/>
              </a:rPr>
              <a:t>Coherent Readings</a:t>
            </a:r>
            <a:endParaRPr xmlns:a="http://schemas.openxmlformats.org/drawingml/2006/main"/>
          </a:p>
        </p:txBody>
      </p:sp>
      <p:sp>
        <p:nvSpPr>
          <p:cNvPr id="220" name="Google Shape;220;p25"/>
          <p:cNvSpPr txBox="1"/>
          <p:nvPr/>
        </p:nvSpPr>
        <p:spPr>
          <a:xfrm>
            <a:off x="460375" y="1268760"/>
            <a:ext cx="8054975" cy="3416320"/>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sng">
                <a:solidFill>
                  <a:schemeClr val="dk1"/>
                </a:solidFill>
                <a:latin typeface="Calibri"/>
                <a:ea typeface="Calibri"/>
                <a:cs typeface="Calibri"/>
                <a:sym typeface="Calibri"/>
              </a:rPr>
              <a:t>Example 2: </a:t>
            </a:r>
            <a:r xmlns:a="http://schemas.openxmlformats.org/drawingml/2006/main">
              <a:rPr i="1" lang="en" sz="1800">
                <a:solidFill>
                  <a:schemeClr val="dk1"/>
                </a:solidFill>
                <a:latin typeface="Calibri"/>
                <a:ea typeface="Calibri"/>
                <a:cs typeface="Calibri"/>
                <a:sym typeface="Calibri"/>
              </a:rPr>
              <a:t>Now we are going to see what happens when in session 1 we start a transaction and modify a table and, without confirming the transaction, we try to modify the same table.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In session 1 we start a transaction, we increase the total_votes of song 2 and we obtain how many votes song 2 has: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starttransaction;</a:t>
            </a:r>
            <a:r xmlns:a="http://schemas.openxmlformats.org/drawingml/2006/main">
              <a:rPr b="1" lang="en" sz="1800">
                <a:solidFill>
                  <a:srgbClr val="0070C0"/>
                </a:solidFill>
                <a:latin typeface="Calibri"/>
                <a:ea typeface="Calibri"/>
                <a:cs typeface="Calibri"/>
                <a:sym typeface="Calibri"/>
              </a:rPr>
              <a:t> </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update songs set total_votes=total_votes+1 where songnum=2;</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SELECT * FROM songs WHERE songnum=2;</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p:txBody>
      </p:sp>
      <p:pic>
        <p:nvPicPr>
          <p:cNvPr id="221" name="Google Shape;221;p25"/>
          <p:cNvPicPr preferRelativeResize="0"/>
          <p:nvPr/>
        </p:nvPicPr>
        <p:blipFill rotWithShape="1">
          <a:blip r:embed="rId3">
            <a:alphaModFix/>
          </a:blip>
          <a:srcRect b="0" l="0" r="0" t="0"/>
          <a:stretch/>
        </p:blipFill>
        <p:spPr>
          <a:xfrm>
            <a:off x="2267744" y="4305008"/>
            <a:ext cx="3600400" cy="7601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27" name="Google Shape;227;p2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descr="Resultado de imagen de ordenador ficheros" id="228" name="Google Shape;228;p2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descr="Resultado de imagen de ordenador ficheros" id="229" name="Google Shape;229;p2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30" name="Google Shape;230;p26"/>
          <p:cNvSpPr txBox="1"/>
          <p:nvPr/>
        </p:nvSpPr>
        <p:spPr>
          <a:xfrm>
            <a:off x="250825" y="207963"/>
            <a:ext cx="3745111"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lang="en" sz="1600">
                <a:solidFill>
                  <a:srgbClr val="11151A"/>
                </a:solidFill>
                <a:latin typeface="Arial"/>
                <a:ea typeface="Arial"/>
                <a:cs typeface="Arial"/>
                <a:sym typeface="Arial"/>
              </a:rPr>
              <a:t>Coherent Readings</a:t>
            </a:r>
            <a:endParaRPr xmlns:a="http://schemas.openxmlformats.org/drawingml/2006/main"/>
          </a:p>
        </p:txBody>
      </p:sp>
      <p:sp>
        <p:nvSpPr>
          <p:cNvPr id="231" name="Google Shape;231;p26"/>
          <p:cNvSpPr txBox="1"/>
          <p:nvPr/>
        </p:nvSpPr>
        <p:spPr>
          <a:xfrm>
            <a:off x="460375" y="1268760"/>
            <a:ext cx="8054975" cy="5355312"/>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Now in session 2 we try to increase the total votes for song number 24 by 1.</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update songs set total_votes=total_votes+1 where songnum=24;</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And no problem occurs, the votes for that song are modified,</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However, if in session 2 we try to increase the total votes for song 2 by 1:</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update songs set total_votes=total_votes+1 where songnum=2;</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The instruction remains in the running state, waiting for execution. It will not be executed until the transaction in session 1 has been committed with COMMIT or aborted with ROLLBACK. This has been the case because an attempt is being made to modify data that has been modified and not confirmed in another transaction. The other transaction has blocked access to the data that it has been modifying.</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37" name="Google Shape;237;p2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descr="Resultado de imagen de ordenador ficheros" id="238" name="Google Shape;238;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descr="Resultado de imagen de ordenador ficheros" id="239" name="Google Shape;239;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40" name="Google Shape;240;p27"/>
          <p:cNvSpPr txBox="1"/>
          <p:nvPr/>
        </p:nvSpPr>
        <p:spPr>
          <a:xfrm>
            <a:off x="250825" y="207963"/>
            <a:ext cx="5185271" cy="369332"/>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lang="en" sz="1800">
                <a:solidFill>
                  <a:schemeClr val="dk1"/>
                </a:solidFill>
                <a:latin typeface="Calibri"/>
                <a:ea typeface="Calibri"/>
                <a:cs typeface="Calibri"/>
                <a:sym typeface="Calibri"/>
              </a:rPr>
              <a:t>Read locks in shared mode</a:t>
            </a:r>
            <a:endParaRPr xmlns:a="http://schemas.openxmlformats.org/drawingml/2006/main"/>
          </a:p>
        </p:txBody>
      </p:sp>
      <p:sp>
        <p:nvSpPr>
          <p:cNvPr id="241" name="Google Shape;241;p27"/>
          <p:cNvSpPr txBox="1"/>
          <p:nvPr/>
        </p:nvSpPr>
        <p:spPr>
          <a:xfrm>
            <a:off x="460375" y="1268760"/>
            <a:ext cx="8054975" cy="5078313"/>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lang="en" sz="1800">
                <a:solidFill>
                  <a:schemeClr val="dk1"/>
                </a:solidFill>
                <a:latin typeface="Calibri"/>
                <a:ea typeface="Calibri"/>
                <a:cs typeface="Calibri"/>
                <a:sym typeface="Calibri"/>
              </a:rPr>
              <a:t>In a query with </a:t>
            </a:r>
            <a:r xmlns:a="http://schemas.openxmlformats.org/drawingml/2006/main">
              <a:rPr b="1" lang="en" sz="1800">
                <a:solidFill>
                  <a:schemeClr val="dk1"/>
                </a:solidFill>
                <a:latin typeface="Calibri"/>
                <a:ea typeface="Calibri"/>
                <a:cs typeface="Calibri"/>
                <a:sym typeface="Calibri"/>
              </a:rPr>
              <a:t>read blocking in shared mode </a:t>
            </a:r>
            <a:r xmlns:a="http://schemas.openxmlformats.org/drawingml/2006/main">
              <a:rPr lang="en" sz="1800">
                <a:solidFill>
                  <a:schemeClr val="dk1"/>
                </a:solidFill>
                <a:latin typeface="Calibri"/>
                <a:ea typeface="Calibri"/>
                <a:cs typeface="Calibri"/>
                <a:sym typeface="Calibri"/>
              </a:rPr>
              <a:t>, a result is not obtained if a transaction in another session has modified data used in the query. The result is obtained when the transaction is completed.</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rPr lang="en" sz="1800">
                <a:solidFill>
                  <a:schemeClr val="dk1"/>
                </a:solidFill>
                <a:latin typeface="Calibri"/>
                <a:ea typeface="Calibri"/>
                <a:cs typeface="Calibri"/>
                <a:sym typeface="Calibri"/>
              </a:rPr>
              <a:t> </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rPr b="1" i="1" lang="en" sz="1800" u="sng">
                <a:solidFill>
                  <a:schemeClr val="dk1"/>
                </a:solidFill>
                <a:latin typeface="Calibri"/>
                <a:ea typeface="Calibri"/>
                <a:cs typeface="Calibri"/>
                <a:sym typeface="Calibri"/>
              </a:rPr>
              <a:t>Example: </a:t>
            </a:r>
            <a:r xmlns:a="http://schemas.openxmlformats.org/drawingml/2006/main">
              <a:rPr i="1" lang="en" sz="1800">
                <a:solidFill>
                  <a:schemeClr val="dk1"/>
                </a:solidFill>
                <a:latin typeface="Calibri"/>
                <a:ea typeface="Calibri"/>
                <a:cs typeface="Calibri"/>
                <a:sym typeface="Calibri"/>
              </a:rPr>
              <a:t>In session 1 we start a transaction and add a new record in the votes table to indicate that </a:t>
            </a:r>
            <a:r xmlns:a="http://schemas.openxmlformats.org/drawingml/2006/main">
              <a:rPr b="1" i="1" lang="en" sz="1800">
                <a:solidFill>
                  <a:schemeClr val="dk1"/>
                </a:solidFill>
                <a:latin typeface="Calibri"/>
                <a:ea typeface="Calibri"/>
                <a:cs typeface="Calibri"/>
                <a:sym typeface="Calibri"/>
              </a:rPr>
              <a:t>20Luis </a:t>
            </a:r>
            <a:r xmlns:a="http://schemas.openxmlformats.org/drawingml/2006/main">
              <a:rPr i="1" lang="en" sz="1800">
                <a:solidFill>
                  <a:schemeClr val="dk1"/>
                </a:solidFill>
                <a:latin typeface="Calibri"/>
                <a:ea typeface="Calibri"/>
                <a:cs typeface="Calibri"/>
                <a:sym typeface="Calibri"/>
              </a:rPr>
              <a:t>has voted for song 3.</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insert into votes (user, date, song) values ('20Luis',curdate(),3);</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Now in session 2 we perform a query with </a:t>
            </a:r>
            <a:r xmlns:a="http://schemas.openxmlformats.org/drawingml/2006/main">
              <a:rPr b="1" i="1" lang="en" sz="1800">
                <a:solidFill>
                  <a:schemeClr val="dk1"/>
                </a:solidFill>
                <a:latin typeface="Calibri"/>
                <a:ea typeface="Calibri"/>
                <a:cs typeface="Calibri"/>
                <a:sym typeface="Calibri"/>
              </a:rPr>
              <a:t>read blocking in shared mode </a:t>
            </a:r>
            <a:r xmlns:a="http://schemas.openxmlformats.org/drawingml/2006/main">
              <a:rPr i="1" lang="en" sz="1800">
                <a:solidFill>
                  <a:schemeClr val="dk1"/>
                </a:solidFill>
                <a:latin typeface="Calibri"/>
                <a:ea typeface="Calibri"/>
                <a:cs typeface="Calibri"/>
                <a:sym typeface="Calibri"/>
              </a:rPr>
              <a:t>to count how many votes song 3 has in the votes table:</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select count(*) from votes where song=3 lock in share mode;</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You will not get a result until the transaction is completed. When the transaction ends, the query will complete </a:t>
            </a:r>
            <a:r xmlns:a="http://schemas.openxmlformats.org/drawingml/2006/main">
              <a:rPr lang="en" sz="1800">
                <a:solidFill>
                  <a:schemeClr val="dk1"/>
                </a:solidFill>
                <a:latin typeface="Calibri"/>
                <a:ea typeface="Calibri"/>
                <a:cs typeface="Calibri"/>
                <a:sym typeface="Calibri"/>
              </a:rPr>
              <a:t>.</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47" name="Google Shape;247;p2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descr="Resultado de imagen de ordenador ficheros" id="248" name="Google Shape;248;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descr="Resultado de imagen de ordenador ficheros" id="249" name="Google Shape;249;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50" name="Google Shape;250;p28"/>
          <p:cNvSpPr txBox="1"/>
          <p:nvPr/>
        </p:nvSpPr>
        <p:spPr>
          <a:xfrm>
            <a:off x="250825" y="207963"/>
            <a:ext cx="2592983" cy="369332"/>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lang="en" sz="1800">
                <a:solidFill>
                  <a:schemeClr val="dk1"/>
                </a:solidFill>
                <a:latin typeface="Calibri"/>
                <a:ea typeface="Calibri"/>
                <a:cs typeface="Calibri"/>
                <a:sym typeface="Calibri"/>
              </a:rPr>
              <a:t>Table locks</a:t>
            </a:r>
            <a:endParaRPr xmlns:a="http://schemas.openxmlformats.org/drawingml/2006/main"/>
          </a:p>
        </p:txBody>
      </p:sp>
      <p:sp>
        <p:nvSpPr>
          <p:cNvPr id="251" name="Google Shape;251;p28"/>
          <p:cNvSpPr txBox="1"/>
          <p:nvPr/>
        </p:nvSpPr>
        <p:spPr>
          <a:xfrm>
            <a:off x="460375" y="1268760"/>
            <a:ext cx="8054975" cy="5170646"/>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lang="en" sz="1800">
                <a:solidFill>
                  <a:schemeClr val="dk1"/>
                </a:solidFill>
                <a:latin typeface="Calibri"/>
                <a:ea typeface="Calibri"/>
                <a:cs typeface="Calibri"/>
                <a:sym typeface="Calibri"/>
              </a:rPr>
              <a:t>Using InnoDB type tables, as we have seen, locks occur at the </a:t>
            </a:r>
            <a:r xmlns:a="http://schemas.openxmlformats.org/drawingml/2006/main">
              <a:rPr b="1" lang="en" sz="1800" u="sng">
                <a:solidFill>
                  <a:schemeClr val="dk1"/>
                </a:solidFill>
                <a:latin typeface="Calibri"/>
                <a:ea typeface="Calibri"/>
                <a:cs typeface="Calibri"/>
                <a:sym typeface="Calibri"/>
              </a:rPr>
              <a:t>record </a:t>
            </a:r>
            <a:r xmlns:a="http://schemas.openxmlformats.org/drawingml/2006/main">
              <a:rPr lang="en" sz="1800" u="sng">
                <a:solidFill>
                  <a:schemeClr val="dk1"/>
                </a:solidFill>
                <a:latin typeface="Calibri"/>
                <a:ea typeface="Calibri"/>
                <a:cs typeface="Calibri"/>
                <a:sym typeface="Calibri"/>
              </a:rPr>
              <a:t>level </a:t>
            </a:r>
            <a:r xmlns:a="http://schemas.openxmlformats.org/drawingml/2006/main">
              <a:rPr lang="en" sz="1800" u="sng">
                <a:solidFill>
                  <a:schemeClr val="dk1"/>
                </a:solidFill>
                <a:latin typeface="Calibri"/>
                <a:ea typeface="Calibri"/>
                <a:cs typeface="Calibri"/>
                <a:sym typeface="Calibri"/>
              </a:rPr>
              <a:t>or at the row level.</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1800">
                <a:solidFill>
                  <a:schemeClr val="dk1"/>
                </a:solidFill>
                <a:latin typeface="Calibri"/>
                <a:ea typeface="Calibri"/>
                <a:cs typeface="Calibri"/>
                <a:sym typeface="Calibri"/>
              </a:rPr>
              <a:t>MySQL has another type of lock, </a:t>
            </a:r>
            <a:r xmlns:a="http://schemas.openxmlformats.org/drawingml/2006/main">
              <a:rPr b="1" lang="en" sz="1800" u="sng">
                <a:solidFill>
                  <a:schemeClr val="dk1"/>
                </a:solidFill>
                <a:latin typeface="Calibri"/>
                <a:ea typeface="Calibri"/>
                <a:cs typeface="Calibri"/>
                <a:sym typeface="Calibri"/>
              </a:rPr>
              <a:t>table locking </a:t>
            </a:r>
            <a:r xmlns:a="http://schemas.openxmlformats.org/drawingml/2006/main">
              <a:rPr lang="en" sz="1800">
                <a:solidFill>
                  <a:schemeClr val="dk1"/>
                </a:solidFill>
                <a:latin typeface="Calibri"/>
                <a:ea typeface="Calibri"/>
                <a:cs typeface="Calibri"/>
                <a:sym typeface="Calibri"/>
              </a:rPr>
              <a:t>, available on all table types including MyISAM and, of course, also on InnoDB. There are two types of locks: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1" lang="en" sz="1800">
                <a:solidFill>
                  <a:schemeClr val="dk1"/>
                </a:solidFill>
                <a:latin typeface="Calibri"/>
                <a:ea typeface="Calibri"/>
                <a:cs typeface="Calibri"/>
                <a:sym typeface="Calibri"/>
              </a:rPr>
              <a:t>Read: </a:t>
            </a:r>
            <a:r xmlns:a="http://schemas.openxmlformats.org/drawingml/2006/main">
              <a:rPr lang="en" sz="1800">
                <a:solidFill>
                  <a:schemeClr val="dk1"/>
                </a:solidFill>
                <a:latin typeface="Calibri"/>
                <a:ea typeface="Calibri"/>
                <a:cs typeface="Calibri"/>
                <a:sym typeface="Calibri"/>
              </a:rPr>
              <a:t>the session that has the table locked can read but not write. Several sessions can exercise this lock on the same table at the same time. Other sessions that do not have it locked can read as well.</a:t>
            </a:r>
            <a:endParaRPr xmlns:a="http://schemas.openxmlformats.org/drawingml/2006/main"/>
          </a:p>
          <a:p>
            <a:pPr xmlns:a="http://schemas.openxmlformats.org/drawingml/2006/main" indent="-171450" lvl="0" marL="285750" marR="0" rtl="0" algn="l">
              <a:spcBef>
                <a:spcPts val="0"/>
              </a:spcBef>
              <a:spcAft>
                <a:spcPts val="0"/>
              </a:spcAft>
              <a:buClr>
                <a:schemeClr val="dk1"/>
              </a:buClr>
              <a:buSzPts val="1800"/>
              <a:buFont typeface="Arial"/>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1" lang="en" sz="1800">
                <a:solidFill>
                  <a:schemeClr val="dk1"/>
                </a:solidFill>
                <a:latin typeface="Calibri"/>
                <a:ea typeface="Calibri"/>
                <a:cs typeface="Calibri"/>
                <a:sym typeface="Calibri"/>
              </a:rPr>
              <a:t>Write: </a:t>
            </a:r>
            <a:r xmlns:a="http://schemas.openxmlformats.org/drawingml/2006/main">
              <a:rPr lang="en" sz="1800">
                <a:solidFill>
                  <a:schemeClr val="dk1"/>
                </a:solidFill>
                <a:latin typeface="Calibri"/>
                <a:ea typeface="Calibri"/>
                <a:cs typeface="Calibri"/>
                <a:sym typeface="Calibri"/>
              </a:rPr>
              <a:t>The session that has the table locked can read and write. The rest of the sessions cannot read or write.</a:t>
            </a:r>
            <a:endParaRPr xmlns:a="http://schemas.openxmlformats.org/drawingml/2006/main"/>
          </a:p>
          <a:p>
            <a:pPr xmlns:a="http://schemas.openxmlformats.org/drawingml/2006/main" indent="-171450" lvl="0" marL="285750" marR="0" rtl="0" algn="l">
              <a:spcBef>
                <a:spcPts val="0"/>
              </a:spcBef>
              <a:spcAft>
                <a:spcPts val="0"/>
              </a:spcAft>
              <a:buClr>
                <a:schemeClr val="dk1"/>
              </a:buClr>
              <a:buSzPts val="1800"/>
              <a:buFont typeface="Arial"/>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1800">
                <a:solidFill>
                  <a:schemeClr val="dk1"/>
                </a:solidFill>
                <a:latin typeface="Calibri"/>
                <a:ea typeface="Calibri"/>
                <a:cs typeface="Calibri"/>
                <a:sym typeface="Calibri"/>
              </a:rPr>
              <a:t>The syntax to lock a table is: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lang="en" sz="2400">
                <a:solidFill>
                  <a:srgbClr val="0070C0"/>
                </a:solidFill>
                <a:latin typeface="Calibri"/>
                <a:ea typeface="Calibri"/>
                <a:cs typeface="Calibri"/>
                <a:sym typeface="Calibri"/>
              </a:rPr>
              <a:t>LOCK TABLE tablename READ|WRITE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57" name="Google Shape;257;p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descr="Resultado de imagen de ordenador ficheros" id="258" name="Google Shape;258;p2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descr="Resultado de imagen de ordenador ficheros" id="259" name="Google Shape;259;p2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60" name="Google Shape;260;p29"/>
          <p:cNvSpPr txBox="1"/>
          <p:nvPr/>
        </p:nvSpPr>
        <p:spPr>
          <a:xfrm>
            <a:off x="250825" y="207963"/>
            <a:ext cx="2592983" cy="369332"/>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lang="en" sz="1800">
                <a:solidFill>
                  <a:schemeClr val="dk1"/>
                </a:solidFill>
                <a:latin typeface="Calibri"/>
                <a:ea typeface="Calibri"/>
                <a:cs typeface="Calibri"/>
                <a:sym typeface="Calibri"/>
              </a:rPr>
              <a:t>Table locks</a:t>
            </a:r>
            <a:endParaRPr xmlns:a="http://schemas.openxmlformats.org/drawingml/2006/main"/>
          </a:p>
        </p:txBody>
      </p:sp>
      <p:sp>
        <p:nvSpPr>
          <p:cNvPr id="261" name="Google Shape;261;p29"/>
          <p:cNvSpPr txBox="1"/>
          <p:nvPr/>
        </p:nvSpPr>
        <p:spPr>
          <a:xfrm>
            <a:off x="460375" y="1268760"/>
            <a:ext cx="8054975" cy="4801314"/>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sng">
                <a:solidFill>
                  <a:schemeClr val="dk1"/>
                </a:solidFill>
                <a:latin typeface="Calibri"/>
                <a:ea typeface="Calibri"/>
                <a:cs typeface="Calibri"/>
                <a:sym typeface="Calibri"/>
              </a:rPr>
              <a:t>Table Lock Example 1:</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In session 1 a read lock is placed on the votes table and a vote is added to that table:</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LOCK TABLE votes READ;</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insert into votes (user, date, song) values ('27Daniel',curdate(),5);</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It cannot be inserted even in the session in which the lock was made. The error occurs: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rgbClr val="C00000"/>
                </a:solidFill>
                <a:latin typeface="Calibri"/>
                <a:ea typeface="Calibri"/>
                <a:cs typeface="Calibri"/>
                <a:sym typeface="Calibri"/>
              </a:rPr>
              <a:t>Error Code: 1099. Table 'votes' was locked with a READ lock and can't be updated</a:t>
            </a:r>
            <a:endParaRPr xmlns:a="http://schemas.openxmlformats.org/drawingml/2006/main" sz="1800">
              <a:solidFill>
                <a:srgbClr val="C0000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But we can do, both in session 1 and in other simultaneous sessions:</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select song,count(*) from votes group by song;</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67" name="Google Shape;267;p3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descr="Resultado de imagen de ordenador ficheros" id="268" name="Google Shape;268;p3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descr="Resultado de imagen de ordenador ficheros" id="269" name="Google Shape;269;p3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70" name="Google Shape;270;p30"/>
          <p:cNvSpPr txBox="1"/>
          <p:nvPr/>
        </p:nvSpPr>
        <p:spPr>
          <a:xfrm>
            <a:off x="250825" y="207963"/>
            <a:ext cx="2592983" cy="369332"/>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lang="en" sz="1800">
                <a:solidFill>
                  <a:schemeClr val="dk1"/>
                </a:solidFill>
                <a:latin typeface="Calibri"/>
                <a:ea typeface="Calibri"/>
                <a:cs typeface="Calibri"/>
                <a:sym typeface="Calibri"/>
              </a:rPr>
              <a:t>Table locks</a:t>
            </a:r>
            <a:endParaRPr xmlns:a="http://schemas.openxmlformats.org/drawingml/2006/main"/>
          </a:p>
        </p:txBody>
      </p:sp>
      <p:sp>
        <p:nvSpPr>
          <p:cNvPr id="271" name="Google Shape;271;p30"/>
          <p:cNvSpPr txBox="1"/>
          <p:nvPr/>
        </p:nvSpPr>
        <p:spPr>
          <a:xfrm>
            <a:off x="460375" y="942832"/>
            <a:ext cx="8054975" cy="5909310"/>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sng">
                <a:solidFill>
                  <a:schemeClr val="dk1"/>
                </a:solidFill>
                <a:latin typeface="Calibri"/>
                <a:ea typeface="Calibri"/>
                <a:cs typeface="Calibri"/>
                <a:sym typeface="Calibri"/>
              </a:rPr>
              <a:t>Table Lock Example 1 (continued):</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If in session 2, we try to perform an update on the votes table, for example:</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update votes set song=7 where song=3;</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u="sng">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u="sng">
                <a:solidFill>
                  <a:schemeClr val="dk1"/>
                </a:solidFill>
                <a:latin typeface="Calibri"/>
                <a:ea typeface="Calibri"/>
                <a:cs typeface="Calibri"/>
                <a:sym typeface="Calibri"/>
              </a:rPr>
              <a:t>The instruction waits for execution </a:t>
            </a:r>
            <a:r xmlns:a="http://schemas.openxmlformats.org/drawingml/2006/main">
              <a:rPr i="1" lang="en" sz="1800">
                <a:solidFill>
                  <a:schemeClr val="dk1"/>
                </a:solidFill>
                <a:latin typeface="Calibri"/>
                <a:ea typeface="Calibri"/>
                <a:cs typeface="Calibri"/>
                <a:sym typeface="Calibri"/>
              </a:rPr>
              <a:t>. Its execution is not completed until the table is unlocked.</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To be able to make updates to the votes table again, you will have to unlock it:</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UNLOCK TABLES;</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1800">
                <a:solidFill>
                  <a:schemeClr val="dk1"/>
                </a:solidFill>
                <a:latin typeface="Calibri"/>
                <a:ea typeface="Calibri"/>
                <a:cs typeface="Calibri"/>
                <a:sym typeface="Calibri"/>
              </a:rPr>
              <a:t> </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When a lock is created to access a table, within the lock zone we will not be able to access other tables until the lock is finalized:</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LOCK TABLE votes READ;</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SELECT * FROM votes;</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SELECT * FROM songs; </a:t>
            </a:r>
            <a:r xmlns:a="http://schemas.openxmlformats.org/drawingml/2006/main">
              <a:rPr b="1" i="1" lang="en" sz="1800">
                <a:solidFill>
                  <a:schemeClr val="dk1"/>
                </a:solidFill>
                <a:latin typeface="Calibri"/>
                <a:ea typeface="Calibri"/>
                <a:cs typeface="Calibri"/>
                <a:sym typeface="Calibri"/>
              </a:rPr>
              <a:t>This line will give us an error</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77" name="Google Shape;277;p3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descr="Resultado de imagen de ordenador ficheros" id="278" name="Google Shape;278;p3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descr="Resultado de imagen de ordenador ficheros" id="279" name="Google Shape;279;p3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80" name="Google Shape;280;p31"/>
          <p:cNvSpPr txBox="1"/>
          <p:nvPr/>
        </p:nvSpPr>
        <p:spPr>
          <a:xfrm>
            <a:off x="250825" y="207963"/>
            <a:ext cx="2592983" cy="369332"/>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lang="en" sz="1800">
                <a:solidFill>
                  <a:schemeClr val="dk1"/>
                </a:solidFill>
                <a:latin typeface="Calibri"/>
                <a:ea typeface="Calibri"/>
                <a:cs typeface="Calibri"/>
                <a:sym typeface="Calibri"/>
              </a:rPr>
              <a:t>Table locks</a:t>
            </a:r>
            <a:endParaRPr xmlns:a="http://schemas.openxmlformats.org/drawingml/2006/main"/>
          </a:p>
        </p:txBody>
      </p:sp>
      <p:sp>
        <p:nvSpPr>
          <p:cNvPr id="281" name="Google Shape;281;p31"/>
          <p:cNvSpPr txBox="1"/>
          <p:nvPr/>
        </p:nvSpPr>
        <p:spPr>
          <a:xfrm>
            <a:off x="460375" y="1268760"/>
            <a:ext cx="8054975" cy="4801314"/>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sng">
                <a:solidFill>
                  <a:schemeClr val="dk1"/>
                </a:solidFill>
                <a:latin typeface="Calibri"/>
                <a:ea typeface="Calibri"/>
                <a:cs typeface="Calibri"/>
                <a:sym typeface="Calibri"/>
              </a:rPr>
              <a:t>Table Lock Example 2:</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In session 1 a write lock is placed on the votes table and a vote is added to that table: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LOCK TABLE votes WRITE;</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insert into votes (user, date, song) values ('16Victor',curdate(),5);</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The update is allowed to be performed within the session in which the crash occurred.</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We obtain the data of all the votes:</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select * from votes;</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The query is allowed to be made within the session in which the blocking occurred.</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250825" y="207963"/>
            <a:ext cx="2016919"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Concurrence</a:t>
            </a:r>
            <a:endParaRPr xmlns:a="http://schemas.openxmlformats.org/drawingml/2006/main"/>
          </a:p>
        </p:txBody>
      </p:sp>
      <p:sp>
        <p:nvSpPr>
          <p:cNvPr id="96" name="Google Shape;96;p14"/>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97" name="Google Shape;97;p1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2031325"/>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CONCURRENCY: Access to the same data from two or more sessions </a:t>
            </a:r>
            <a:r xmlns:a="http://schemas.openxmlformats.org/drawingml/2006/main">
              <a:rPr b="1" i="1" lang="en" sz="1800">
                <a:solidFill>
                  <a:schemeClr val="dk1"/>
                </a:solidFill>
                <a:latin typeface="Calibri"/>
                <a:ea typeface="Calibri"/>
                <a:cs typeface="Calibri"/>
                <a:sym typeface="Calibri"/>
              </a:rPr>
              <a:t>simultaneously </a:t>
            </a:r>
            <a:r xmlns:a="http://schemas.openxmlformats.org/drawingml/2006/main">
              <a:rPr b="1" i="1" lang="en" sz="1800" u="none" cap="none" strike="noStrike">
                <a:solidFill>
                  <a:schemeClr val="dk1"/>
                </a:solidFill>
                <a:latin typeface="Calibri"/>
                <a:ea typeface="Calibri"/>
                <a:cs typeface="Calibri"/>
                <a:sym typeface="Calibri"/>
              </a:rPr>
              <a:t>.</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CONCURRENCY PROBLEM: In some sessions data is being updated within transactions and this data is being used in other sessions. DATA CHANGED IN A TRANSACTION IS NOT CONFIRMED </a:t>
            </a:r>
            <a:r xmlns:a="http://schemas.openxmlformats.org/drawingml/2006/main">
              <a:rPr b="0" i="0" lang="en" sz="1800" u="none" cap="none" strike="noStrike">
                <a:solidFill>
                  <a:schemeClr val="dk1"/>
                </a:solidFill>
                <a:latin typeface="Calibri"/>
                <a:ea typeface="Calibri"/>
                <a:cs typeface="Calibri"/>
                <a:sym typeface="Calibri"/>
              </a:rPr>
              <a:t>.</a:t>
            </a:r>
            <a:endParaRPr xmlns:a="http://schemas.openxmlformats.org/drawingml/2006/main"/>
          </a:p>
        </p:txBody>
      </p:sp>
      <p:sp>
        <p:nvSpPr>
          <p:cNvPr descr="Resultado de imagen de ordenador ficheros" id="99" name="Google Shape;99;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00" name="Google Shape;100;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descr="Resultado de imagen de lectura sucia" id="101" name="Google Shape;101;p14"/>
          <p:cNvPicPr preferRelativeResize="0"/>
          <p:nvPr/>
        </p:nvPicPr>
        <p:blipFill rotWithShape="1">
          <a:blip r:embed="rId3">
            <a:alphaModFix/>
          </a:blip>
          <a:srcRect b="0" l="0" r="0" t="38342"/>
          <a:stretch/>
        </p:blipFill>
        <p:spPr>
          <a:xfrm>
            <a:off x="1104900" y="3601527"/>
            <a:ext cx="6934200" cy="320661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87" name="Google Shape;287;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descr="Resultado de imagen de ordenador ficheros" id="288" name="Google Shape;288;p3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descr="Resultado de imagen de ordenador ficheros" id="289" name="Google Shape;289;p3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90" name="Google Shape;290;p32"/>
          <p:cNvSpPr txBox="1"/>
          <p:nvPr/>
        </p:nvSpPr>
        <p:spPr>
          <a:xfrm>
            <a:off x="250825" y="207963"/>
            <a:ext cx="2592983" cy="369332"/>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lang="en" sz="1800">
                <a:solidFill>
                  <a:schemeClr val="dk1"/>
                </a:solidFill>
                <a:latin typeface="Calibri"/>
                <a:ea typeface="Calibri"/>
                <a:cs typeface="Calibri"/>
                <a:sym typeface="Calibri"/>
              </a:rPr>
              <a:t>Table locks</a:t>
            </a:r>
            <a:endParaRPr xmlns:a="http://schemas.openxmlformats.org/drawingml/2006/main"/>
          </a:p>
        </p:txBody>
      </p:sp>
      <p:sp>
        <p:nvSpPr>
          <p:cNvPr id="291" name="Google Shape;291;p32"/>
          <p:cNvSpPr txBox="1"/>
          <p:nvPr/>
        </p:nvSpPr>
        <p:spPr>
          <a:xfrm>
            <a:off x="460375" y="1268760"/>
            <a:ext cx="8054975" cy="3416320"/>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sng">
                <a:solidFill>
                  <a:schemeClr val="dk1"/>
                </a:solidFill>
                <a:latin typeface="Calibri"/>
                <a:ea typeface="Calibri"/>
                <a:cs typeface="Calibri"/>
                <a:sym typeface="Calibri"/>
              </a:rPr>
              <a:t>Table Lock Example 2 (continued):</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In session 1 a write lock was made in the votes table.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LOCK TABLE votes WRITE;</a:t>
            </a:r>
            <a:endParaRPr xmlns:a="http://schemas.openxmlformats.org/drawingml/2006/main"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a:solidFill>
                  <a:schemeClr val="dk1"/>
                </a:solidFill>
                <a:latin typeface="Calibri"/>
                <a:ea typeface="Calibri"/>
                <a:cs typeface="Calibri"/>
                <a:sym typeface="Calibri"/>
              </a:rPr>
              <a:t>If we perform the query in session 2:</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i="1"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a:solidFill>
                  <a:srgbClr val="0070C0"/>
                </a:solidFill>
                <a:latin typeface="Calibri"/>
                <a:ea typeface="Calibri"/>
                <a:cs typeface="Calibri"/>
                <a:sym typeface="Calibri"/>
              </a:rPr>
              <a:t>SELECT * FROM votes;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i="1" lang="en" sz="1800" u="sng">
                <a:solidFill>
                  <a:schemeClr val="dk1"/>
                </a:solidFill>
                <a:latin typeface="Calibri"/>
                <a:ea typeface="Calibri"/>
                <a:cs typeface="Calibri"/>
                <a:sym typeface="Calibri"/>
              </a:rPr>
              <a:t>The instruction waits for execution </a:t>
            </a:r>
            <a:r xmlns:a="http://schemas.openxmlformats.org/drawingml/2006/main">
              <a:rPr i="1" lang="en" sz="1800">
                <a:solidFill>
                  <a:schemeClr val="dk1"/>
                </a:solidFill>
                <a:latin typeface="Calibri"/>
                <a:ea typeface="Calibri"/>
                <a:cs typeface="Calibri"/>
                <a:sym typeface="Calibri"/>
              </a:rPr>
              <a:t>. Its execution is not completed until the table is unlocked. The same would happen with an update instruction.</a:t>
            </a:r>
            <a:endParaRPr xmlns:a="http://schemas.openxmlformats.org/drawingml/2006/main"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297" name="Google Shape;297;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descr="Resultado de imagen de ordenador ficheros" id="298" name="Google Shape;298;p3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descr="Resultado de imagen de ordenador ficheros" id="299" name="Google Shape;299;p3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300" name="Google Shape;300;p33"/>
          <p:cNvSpPr txBox="1"/>
          <p:nvPr/>
        </p:nvSpPr>
        <p:spPr>
          <a:xfrm>
            <a:off x="250825" y="207963"/>
            <a:ext cx="2592983" cy="369332"/>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lang="en" sz="1800">
                <a:solidFill>
                  <a:schemeClr val="dk1"/>
                </a:solidFill>
                <a:latin typeface="Calibri"/>
                <a:ea typeface="Calibri"/>
                <a:cs typeface="Calibri"/>
                <a:sym typeface="Calibri"/>
              </a:rPr>
              <a:t>Isolation levels</a:t>
            </a:r>
            <a:endParaRPr xmlns:a="http://schemas.openxmlformats.org/drawingml/2006/main"/>
          </a:p>
        </p:txBody>
      </p:sp>
      <p:sp>
        <p:nvSpPr>
          <p:cNvPr id="301" name="Google Shape;301;p33"/>
          <p:cNvSpPr txBox="1"/>
          <p:nvPr/>
        </p:nvSpPr>
        <p:spPr>
          <a:xfrm>
            <a:off x="455439" y="534994"/>
            <a:ext cx="8054975" cy="6093976"/>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2400">
                <a:solidFill>
                  <a:schemeClr val="dk1"/>
                </a:solidFill>
                <a:latin typeface="Calibri"/>
                <a:ea typeface="Calibri"/>
                <a:cs typeface="Calibri"/>
                <a:sym typeface="Calibri"/>
              </a:rPr>
              <a:t>Depending on the level of concurrency desired, it is possible to request 4 levels of isolation from the DBMS.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24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2400">
                <a:solidFill>
                  <a:schemeClr val="dk1"/>
                </a:solidFill>
                <a:latin typeface="Calibri"/>
                <a:ea typeface="Calibri"/>
                <a:cs typeface="Calibri"/>
                <a:sym typeface="Calibri"/>
              </a:rPr>
              <a:t>•An isolation level defines how changes made by a transaction are visible to other transactions.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24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2400">
                <a:solidFill>
                  <a:schemeClr val="dk1"/>
                </a:solidFill>
                <a:latin typeface="Calibri"/>
                <a:ea typeface="Calibri"/>
                <a:cs typeface="Calibri"/>
                <a:sym typeface="Calibri"/>
              </a:rPr>
              <a:t>The </a:t>
            </a:r>
            <a:r xmlns:a="http://schemas.openxmlformats.org/drawingml/2006/main">
              <a:rPr b="1" lang="en" sz="2400">
                <a:solidFill>
                  <a:schemeClr val="dk1"/>
                </a:solidFill>
                <a:latin typeface="Calibri"/>
                <a:ea typeface="Calibri"/>
                <a:cs typeface="Calibri"/>
                <a:sym typeface="Calibri"/>
              </a:rPr>
              <a:t>isolation levels </a:t>
            </a:r>
            <a:r xmlns:a="http://schemas.openxmlformats.org/drawingml/2006/main">
              <a:rPr lang="en" sz="2400">
                <a:solidFill>
                  <a:schemeClr val="dk1"/>
                </a:solidFill>
                <a:latin typeface="Calibri"/>
                <a:ea typeface="Calibri"/>
                <a:cs typeface="Calibri"/>
                <a:sym typeface="Calibri"/>
              </a:rPr>
              <a:t>that MySQL offers us are the following:</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24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2400">
                <a:solidFill>
                  <a:schemeClr val="dk1"/>
                </a:solidFill>
                <a:latin typeface="Calibri"/>
                <a:ea typeface="Calibri"/>
                <a:cs typeface="Calibri"/>
                <a:sym typeface="Calibri"/>
              </a:rPr>
              <a:t>• </a:t>
            </a:r>
            <a:r xmlns:a="http://schemas.openxmlformats.org/drawingml/2006/main">
              <a:rPr b="1" lang="en" sz="2400">
                <a:solidFill>
                  <a:schemeClr val="dk1"/>
                </a:solidFill>
                <a:latin typeface="Calibri"/>
                <a:ea typeface="Calibri"/>
                <a:cs typeface="Calibri"/>
                <a:sym typeface="Calibri"/>
              </a:rPr>
              <a:t>SERIALIZABLE</a:t>
            </a:r>
            <a:endParaRPr xmlns:a="http://schemas.openxmlformats.org/drawingml/2006/main" sz="24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2400">
                <a:solidFill>
                  <a:schemeClr val="dk1"/>
                </a:solidFill>
                <a:latin typeface="Calibri"/>
                <a:ea typeface="Calibri"/>
                <a:cs typeface="Calibri"/>
                <a:sym typeface="Calibri"/>
              </a:rPr>
              <a:t>• </a:t>
            </a:r>
            <a:r xmlns:a="http://schemas.openxmlformats.org/drawingml/2006/main">
              <a:rPr b="1" lang="en" sz="2400">
                <a:solidFill>
                  <a:schemeClr val="dk1"/>
                </a:solidFill>
                <a:latin typeface="Calibri"/>
                <a:ea typeface="Calibri"/>
                <a:cs typeface="Calibri"/>
                <a:sym typeface="Calibri"/>
              </a:rPr>
              <a:t>REPEATABLE READ In MysQl the InnBD tables have this level by default.</a:t>
            </a:r>
            <a:endParaRPr xmlns:a="http://schemas.openxmlformats.org/drawingml/2006/main" sz="24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2400">
                <a:solidFill>
                  <a:schemeClr val="dk1"/>
                </a:solidFill>
                <a:latin typeface="Calibri"/>
                <a:ea typeface="Calibri"/>
                <a:cs typeface="Calibri"/>
                <a:sym typeface="Calibri"/>
              </a:rPr>
              <a:t>• </a:t>
            </a:r>
            <a:r xmlns:a="http://schemas.openxmlformats.org/drawingml/2006/main">
              <a:rPr b="1" lang="en" sz="2400">
                <a:solidFill>
                  <a:schemeClr val="dk1"/>
                </a:solidFill>
                <a:latin typeface="Calibri"/>
                <a:ea typeface="Calibri"/>
                <a:cs typeface="Calibri"/>
                <a:sym typeface="Calibri"/>
              </a:rPr>
              <a:t>READ COMMITTED</a:t>
            </a:r>
            <a:endParaRPr xmlns:a="http://schemas.openxmlformats.org/drawingml/2006/main" sz="24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2400">
                <a:solidFill>
                  <a:schemeClr val="dk1"/>
                </a:solidFill>
                <a:latin typeface="Calibri"/>
                <a:ea typeface="Calibri"/>
                <a:cs typeface="Calibri"/>
                <a:sym typeface="Calibri"/>
              </a:rPr>
              <a:t>• </a:t>
            </a:r>
            <a:r xmlns:a="http://schemas.openxmlformats.org/drawingml/2006/main">
              <a:rPr b="1" lang="en" sz="2400">
                <a:solidFill>
                  <a:schemeClr val="dk1"/>
                </a:solidFill>
                <a:latin typeface="Calibri"/>
                <a:ea typeface="Calibri"/>
                <a:cs typeface="Calibri"/>
                <a:sym typeface="Calibri"/>
              </a:rPr>
              <a:t>READ UNCOMMITTED</a:t>
            </a:r>
            <a:endParaRPr xmlns:a="http://schemas.openxmlformats.org/drawingml/2006/main"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307" name="Google Shape;307;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sz="2800">
                <a:solidFill>
                  <a:srgbClr val="898989"/>
                </a:solidFill>
                <a:latin typeface="Calibri"/>
                <a:ea typeface="Calibri"/>
                <a:cs typeface="Calibri"/>
                <a:sym typeface="Calibri"/>
              </a:rPr>
              <a:t>‹#›</a:t>
            </a:fld>
            <a:endParaRPr sz="2800">
              <a:solidFill>
                <a:srgbClr val="898989"/>
              </a:solidFill>
              <a:latin typeface="Calibri"/>
              <a:ea typeface="Calibri"/>
              <a:cs typeface="Calibri"/>
              <a:sym typeface="Calibri"/>
            </a:endParaRPr>
          </a:p>
        </p:txBody>
      </p:sp>
      <p:sp>
        <p:nvSpPr>
          <p:cNvPr descr="Resultado de imagen de ordenador ficheros" id="308" name="Google Shape;308;p3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descr="Resultado de imagen de ordenador ficheros" id="309" name="Google Shape;309;p3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Arial"/>
              <a:ea typeface="Arial"/>
              <a:cs typeface="Arial"/>
              <a:sym typeface="Arial"/>
            </a:endParaRPr>
          </a:p>
        </p:txBody>
      </p:sp>
      <p:sp>
        <p:nvSpPr>
          <p:cNvPr id="310" name="Google Shape;310;p34"/>
          <p:cNvSpPr txBox="1"/>
          <p:nvPr/>
        </p:nvSpPr>
        <p:spPr>
          <a:xfrm>
            <a:off x="250825" y="207963"/>
            <a:ext cx="2592983" cy="369332"/>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lang="en" sz="1800">
                <a:solidFill>
                  <a:schemeClr val="dk1"/>
                </a:solidFill>
                <a:latin typeface="Calibri"/>
                <a:ea typeface="Calibri"/>
                <a:cs typeface="Calibri"/>
                <a:sym typeface="Calibri"/>
              </a:rPr>
              <a:t>Isolation levels</a:t>
            </a:r>
            <a:endParaRPr xmlns:a="http://schemas.openxmlformats.org/drawingml/2006/main"/>
          </a:p>
        </p:txBody>
      </p:sp>
      <p:sp>
        <p:nvSpPr>
          <p:cNvPr id="311" name="Google Shape;311;p34"/>
          <p:cNvSpPr txBox="1"/>
          <p:nvPr/>
        </p:nvSpPr>
        <p:spPr>
          <a:xfrm>
            <a:off x="455439" y="534994"/>
            <a:ext cx="8054975" cy="5909310"/>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lang="en" sz="1800" u="sng">
                <a:solidFill>
                  <a:schemeClr val="dk1"/>
                </a:solidFill>
                <a:latin typeface="Calibri"/>
                <a:ea typeface="Calibri"/>
                <a:cs typeface="Calibri"/>
                <a:sym typeface="Calibri"/>
              </a:rPr>
              <a:t>SERIALIZABLE:</a:t>
            </a:r>
            <a:r xmlns:a="http://schemas.openxmlformats.org/drawingml/2006/main">
              <a:rPr b="1" lang="en" sz="1800">
                <a:solidFill>
                  <a:schemeClr val="dk1"/>
                </a:solidFill>
                <a:latin typeface="Calibri"/>
                <a:ea typeface="Calibri"/>
                <a:cs typeface="Calibri"/>
                <a:sym typeface="Calibri"/>
              </a:rPr>
              <a:t> </a:t>
            </a:r>
            <a:r xmlns:a="http://schemas.openxmlformats.org/drawingml/2006/main">
              <a:rPr lang="en" sz="1800">
                <a:solidFill>
                  <a:schemeClr val="dk1"/>
                </a:solidFill>
                <a:latin typeface="Calibri"/>
                <a:ea typeface="Calibri"/>
                <a:cs typeface="Calibri"/>
                <a:sym typeface="Calibri"/>
              </a:rPr>
              <a:t>Each transaction occurs in complete isolation from other transactions. There is never attendance.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rPr lang="en" sz="1800">
                <a:solidFill>
                  <a:schemeClr val="dk1"/>
                </a:solidFill>
                <a:latin typeface="Calibri"/>
                <a:ea typeface="Calibri"/>
                <a:cs typeface="Calibri"/>
                <a:sym typeface="Calibri"/>
              </a:rPr>
              <a:t> </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rPr lang="en" sz="1800">
                <a:solidFill>
                  <a:schemeClr val="dk1"/>
                </a:solidFill>
                <a:latin typeface="Calibri"/>
                <a:ea typeface="Calibri"/>
                <a:cs typeface="Calibri"/>
                <a:sym typeface="Calibri"/>
              </a:rPr>
              <a:t>REPEATEABLE </a:t>
            </a:r>
            <a:r xmlns:a="http://schemas.openxmlformats.org/drawingml/2006/main">
              <a:rPr b="1" lang="en" sz="1800" u="sng">
                <a:solidFill>
                  <a:schemeClr val="dk1"/>
                </a:solidFill>
                <a:latin typeface="Calibri"/>
                <a:ea typeface="Calibri"/>
                <a:cs typeface="Calibri"/>
                <a:sym typeface="Calibri"/>
              </a:rPr>
              <a:t>READ </a:t>
            </a:r>
            <a:r xmlns:a="http://schemas.openxmlformats.org/drawingml/2006/main">
              <a:rPr lang="en" sz="1800">
                <a:solidFill>
                  <a:schemeClr val="dk1"/>
                </a:solidFill>
                <a:latin typeface="Calibri"/>
                <a:ea typeface="Calibri"/>
                <a:cs typeface="Calibri"/>
                <a:sym typeface="Calibri"/>
              </a:rPr>
              <a:t>It consists of if a record read with a SELECT in one transaction is modified and confirmed in another transaction, a new read in the first transaction repeats the result that was initially generated.</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rPr lang="en" sz="1800">
                <a:solidFill>
                  <a:schemeClr val="dk1"/>
                </a:solidFill>
                <a:latin typeface="Calibri"/>
                <a:ea typeface="Calibri"/>
                <a:cs typeface="Calibri"/>
                <a:sym typeface="Calibri"/>
              </a:rPr>
              <a:t> </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rPr b="1" lang="en" sz="1800" u="sng">
                <a:solidFill>
                  <a:schemeClr val="dk1"/>
                </a:solidFill>
                <a:latin typeface="Calibri"/>
                <a:ea typeface="Calibri"/>
                <a:cs typeface="Calibri"/>
                <a:sym typeface="Calibri"/>
              </a:rPr>
              <a:t>READ COMMITTED: </a:t>
            </a:r>
            <a:r xmlns:a="http://schemas.openxmlformats.org/drawingml/2006/main">
              <a:rPr lang="en" sz="1800">
                <a:solidFill>
                  <a:schemeClr val="dk1"/>
                </a:solidFill>
                <a:latin typeface="Calibri"/>
                <a:ea typeface="Calibri"/>
                <a:cs typeface="Calibri"/>
                <a:sym typeface="Calibri"/>
              </a:rPr>
              <a:t>Data read by one transaction can be modified by other transactions. A transaction will not read data that has not been committed by the </a:t>
            </a:r>
            <a:r xmlns:a="http://schemas.openxmlformats.org/drawingml/2006/main">
              <a:rPr b="1" lang="en" sz="1800">
                <a:solidFill>
                  <a:schemeClr val="dk1"/>
                </a:solidFill>
                <a:latin typeface="Calibri"/>
                <a:ea typeface="Calibri"/>
                <a:cs typeface="Calibri"/>
                <a:sym typeface="Calibri"/>
              </a:rPr>
              <a:t>commit </a:t>
            </a:r>
            <a:r xmlns:a="http://schemas.openxmlformats.org/drawingml/2006/main">
              <a:rPr lang="en" sz="1800">
                <a:solidFill>
                  <a:schemeClr val="dk1"/>
                </a:solidFill>
                <a:latin typeface="Calibri"/>
                <a:ea typeface="Calibri"/>
                <a:cs typeface="Calibri"/>
                <a:sym typeface="Calibri"/>
              </a:rPr>
              <a:t>of another transaction.</a:t>
            </a:r>
            <a:r xmlns:a="http://schemas.openxmlformats.org/drawingml/2006/main">
              <a:rPr b="1" lang="en" sz="1800">
                <a:solidFill>
                  <a:schemeClr val="dk1"/>
                </a:solidFill>
                <a:latin typeface="Calibri"/>
                <a:ea typeface="Calibri"/>
                <a:cs typeface="Calibri"/>
                <a:sym typeface="Calibri"/>
              </a:rPr>
              <a:t>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1800">
                <a:solidFill>
                  <a:schemeClr val="dk1"/>
                </a:solidFill>
                <a:latin typeface="Calibri"/>
                <a:ea typeface="Calibri"/>
                <a:cs typeface="Calibri"/>
                <a:sym typeface="Calibri"/>
              </a:rPr>
              <a:t> </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rPr b="1" lang="en" sz="1800" u="sng">
                <a:solidFill>
                  <a:schemeClr val="dk1"/>
                </a:solidFill>
                <a:latin typeface="Calibri"/>
                <a:ea typeface="Calibri"/>
                <a:cs typeface="Calibri"/>
                <a:sym typeface="Calibri"/>
              </a:rPr>
              <a:t>READ UNCOMMITTED: </a:t>
            </a:r>
            <a:r xmlns:a="http://schemas.openxmlformats.org/drawingml/2006/main">
              <a:rPr lang="en" sz="1800">
                <a:solidFill>
                  <a:schemeClr val="dk1"/>
                </a:solidFill>
                <a:latin typeface="Calibri"/>
                <a:ea typeface="Calibri"/>
                <a:cs typeface="Calibri"/>
                <a:sym typeface="Calibri"/>
              </a:rPr>
              <a:t>SELECT statements are carried out without blocking, therefore, all changes made by a transaction can be seen by other transactions.</a:t>
            </a:r>
            <a:endParaRPr xmlns:a="http://schemas.openxmlformats.org/drawingml/2006/main"/>
          </a:p>
          <a:p>
            <a:pPr xmlns:a="http://schemas.openxmlformats.org/drawingml/2006/main" indent="0" lvl="0" marL="0" marR="0" rtl="0" algn="l">
              <a:spcBef>
                <a:spcPts val="0"/>
              </a:spcBef>
              <a:spcAft>
                <a:spcPts val="0"/>
              </a:spcAft>
              <a:buNone/>
            </a:pPr>
            <a:br xmlns:a="http://schemas.openxmlformats.org/drawingml/2006/main">
              <a:rPr b="1" lang="es-ES" sz="1800">
                <a:solidFill>
                  <a:schemeClr val="dk1"/>
                </a:solidFill>
                <a:latin typeface="Calibri"/>
                <a:ea typeface="Calibri"/>
                <a:cs typeface="Calibri"/>
                <a:sym typeface="Calibri"/>
              </a:rPr>
            </a:br>
            <a:r xmlns:a="http://schemas.openxmlformats.org/drawingml/2006/main">
              <a:rPr b="1" lang="en" sz="1800">
                <a:solidFill>
                  <a:schemeClr val="dk1"/>
                </a:solidFill>
                <a:latin typeface="Calibri"/>
                <a:ea typeface="Calibri"/>
                <a:cs typeface="Calibri"/>
                <a:sym typeface="Calibri"/>
              </a:rPr>
              <a:t>How to change the isolation level?</a:t>
            </a:r>
            <a:r xmlns:a="http://schemas.openxmlformats.org/drawingml/2006/main">
              <a:rPr lang="en" sz="1800">
                <a:solidFill>
                  <a:schemeClr val="dk1"/>
                </a:solidFill>
                <a:latin typeface="Calibri"/>
                <a:ea typeface="Calibri"/>
                <a:cs typeface="Calibri"/>
                <a:sym typeface="Calibri"/>
              </a:rPr>
              <a:t> </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sz="1800">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lang="en" sz="1800">
                <a:solidFill>
                  <a:srgbClr val="0070C0"/>
                </a:solidFill>
                <a:latin typeface="Calibri"/>
                <a:ea typeface="Calibri"/>
                <a:cs typeface="Calibri"/>
                <a:sym typeface="Calibri"/>
              </a:rPr>
              <a:t>SET TRANSACTION ISOLATION LEVEL</a:t>
            </a:r>
            <a:endParaRPr xmlns:a="http://schemas.openxmlformats.org/drawingml/2006/main" b="1" sz="1800">
              <a:solidFill>
                <a:srgbClr val="0070C0"/>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lang="en" sz="1800">
                <a:solidFill>
                  <a:srgbClr val="0070C0"/>
                </a:solidFill>
                <a:latin typeface="Calibri"/>
                <a:ea typeface="Calibri"/>
                <a:cs typeface="Calibri"/>
                <a:sym typeface="Calibri"/>
              </a:rPr>
              <a:t>{READ UNCOMMITTED | READ COMMITTED | REPEATABLE READ | SERIALIZABLE}</a:t>
            </a:r>
            <a:endParaRPr xmlns:a="http://schemas.openxmlformats.org/drawingml/2006/main" b="1" sz="1800">
              <a:solidFill>
                <a:srgbClr val="0070C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nvSpPr>
        <p:spPr>
          <a:xfrm>
            <a:off x="250825" y="207963"/>
            <a:ext cx="2016919"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Concurrence</a:t>
            </a:r>
            <a:endParaRPr xmlns:a="http://schemas.openxmlformats.org/drawingml/2006/main"/>
          </a:p>
        </p:txBody>
      </p:sp>
      <p:sp>
        <p:nvSpPr>
          <p:cNvPr id="107" name="Google Shape;107;p15"/>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08" name="Google Shape;108;p1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09" name="Google Shape;109;p15"/>
          <p:cNvSpPr txBox="1"/>
          <p:nvPr/>
        </p:nvSpPr>
        <p:spPr>
          <a:xfrm>
            <a:off x="523875" y="911862"/>
            <a:ext cx="7991475" cy="563231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0" lang="en" sz="2400" u="none" cap="none" strike="noStrike">
                <a:solidFill>
                  <a:schemeClr val="dk1"/>
                </a:solidFill>
                <a:latin typeface="Calibri"/>
                <a:ea typeface="Calibri"/>
                <a:cs typeface="Calibri"/>
                <a:sym typeface="Calibri"/>
              </a:rPr>
              <a:t>Example of a situation that can occur and that must have a solution:</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0" i="0" lang="en" sz="1800" u="none" cap="none" strike="noStrike">
                <a:solidFill>
                  <a:schemeClr val="dk1"/>
                </a:solidFill>
                <a:latin typeface="Calibri"/>
                <a:ea typeface="Calibri"/>
                <a:cs typeface="Calibri"/>
                <a:sym typeface="Calibri"/>
              </a:rPr>
              <a:t>Suppose that in a flight ticket booking application there is a procedure that:</a:t>
            </a:r>
            <a:endParaRPr xmlns:a="http://schemas.openxmlformats.org/drawingml/2006/main"/>
          </a:p>
          <a:p>
            <a:pPr xmlns:a="http://schemas.openxmlformats.org/drawingml/2006/main" indent="-342900" lvl="0" marL="342900" marR="0" rtl="0" algn="l">
              <a:spcBef>
                <a:spcPts val="0"/>
              </a:spcBef>
              <a:spcAft>
                <a:spcPts val="0"/>
              </a:spcAft>
              <a:buClr>
                <a:schemeClr val="dk1"/>
              </a:buClr>
              <a:buSzPts val="1800"/>
              <a:buFont typeface="Calibri"/>
              <a:buAutoNum type="arabicPeriod"/>
            </a:pPr>
            <a:r xmlns:a="http://schemas.openxmlformats.org/drawingml/2006/main">
              <a:rPr b="0" i="0" lang="en" sz="1800" u="none" cap="none" strike="noStrike">
                <a:solidFill>
                  <a:schemeClr val="dk1"/>
                </a:solidFill>
                <a:latin typeface="Calibri"/>
                <a:ea typeface="Calibri"/>
                <a:cs typeface="Calibri"/>
                <a:sym typeface="Calibri"/>
              </a:rPr>
              <a:t>look for a free seat</a:t>
            </a:r>
            <a:endParaRPr xmlns:a="http://schemas.openxmlformats.org/drawingml/2006/main"/>
          </a:p>
          <a:p>
            <a:pPr xmlns:a="http://schemas.openxmlformats.org/drawingml/2006/main" indent="-342900" lvl="0" marL="342900" marR="0" rtl="0" algn="l">
              <a:spcBef>
                <a:spcPts val="0"/>
              </a:spcBef>
              <a:spcAft>
                <a:spcPts val="0"/>
              </a:spcAft>
              <a:buClr>
                <a:schemeClr val="dk1"/>
              </a:buClr>
              <a:buSzPts val="1800"/>
              <a:buFont typeface="Calibri"/>
              <a:buAutoNum type="arabicPeriod"/>
            </a:pPr>
            <a:r xmlns:a="http://schemas.openxmlformats.org/drawingml/2006/main">
              <a:rPr b="0" i="0" lang="en" sz="1800" u="none" cap="none" strike="noStrike">
                <a:solidFill>
                  <a:schemeClr val="dk1"/>
                </a:solidFill>
                <a:latin typeface="Calibri"/>
                <a:ea typeface="Calibri"/>
                <a:cs typeface="Calibri"/>
                <a:sym typeface="Calibri"/>
              </a:rPr>
              <a:t>marks it as busy</a:t>
            </a:r>
            <a:endParaRPr xmlns:a="http://schemas.openxmlformats.org/drawingml/2006/main"/>
          </a:p>
          <a:p>
            <a:pPr xmlns:a="http://schemas.openxmlformats.org/drawingml/2006/main" indent="-342900" lvl="0" marL="342900" marR="0" rtl="0" algn="l">
              <a:spcBef>
                <a:spcPts val="0"/>
              </a:spcBef>
              <a:spcAft>
                <a:spcPts val="0"/>
              </a:spcAft>
              <a:buClr>
                <a:schemeClr val="dk1"/>
              </a:buClr>
              <a:buSzPts val="1800"/>
              <a:buFont typeface="Calibri"/>
              <a:buAutoNum type="arabicPeriod"/>
            </a:pPr>
            <a:r xmlns:a="http://schemas.openxmlformats.org/drawingml/2006/main">
              <a:rPr b="0" i="0" lang="en" sz="1800" u="none" cap="none" strike="noStrike">
                <a:solidFill>
                  <a:schemeClr val="dk1"/>
                </a:solidFill>
                <a:latin typeface="Calibri"/>
                <a:ea typeface="Calibri"/>
                <a:cs typeface="Calibri"/>
                <a:sym typeface="Calibri"/>
              </a:rPr>
              <a:t>assigns the seat to the person who made the request</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0" i="0" lang="en" sz="1800" u="none" cap="none" strike="noStrike">
                <a:solidFill>
                  <a:schemeClr val="dk1"/>
                </a:solidFill>
                <a:latin typeface="Calibri"/>
                <a:ea typeface="Calibri"/>
                <a:cs typeface="Calibri"/>
                <a:sym typeface="Calibri"/>
              </a:rPr>
              <a:t>It is entirely possible that at the same time two people execute the procedure simultaneously, search for the same free seat and leave the DB in an “undesirable or inconsistent” state.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 </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Both passengers are left with the same assigned seat, the BD is left in an undesirable state.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0" i="0" lang="en" sz="1800" u="sng" cap="none" strike="noStrike">
                <a:solidFill>
                  <a:srgbClr val="FF0000"/>
                </a:solidFill>
                <a:latin typeface="Calibri"/>
                <a:ea typeface="Calibri"/>
                <a:cs typeface="Calibri"/>
                <a:sym typeface="Calibri"/>
              </a:rPr>
              <a:t>Changes made by one operation must be isolated from changes made by other operations running at the same time. THERE MUST BE SOME LEVEL OF INSULATION</a:t>
            </a:r>
            <a:endParaRPr xmlns:a="http://schemas.openxmlformats.org/drawingml/2006/main"/>
          </a:p>
        </p:txBody>
      </p:sp>
      <p:sp>
        <p:nvSpPr>
          <p:cNvPr descr="Resultado de imagen de ordenador ficheros" id="110" name="Google Shape;110;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11" name="Google Shape;111;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nvSpPr>
        <p:spPr>
          <a:xfrm>
            <a:off x="250825" y="207963"/>
            <a:ext cx="2016919"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Concurrence</a:t>
            </a:r>
            <a:endParaRPr xmlns:a="http://schemas.openxmlformats.org/drawingml/2006/main"/>
          </a:p>
        </p:txBody>
      </p:sp>
      <p:sp>
        <p:nvSpPr>
          <p:cNvPr id="117" name="Google Shape;117;p16"/>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18" name="Google Shape;118;p1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19" name="Google Shape;119;p16"/>
          <p:cNvSpPr txBox="1"/>
          <p:nvPr/>
        </p:nvSpPr>
        <p:spPr>
          <a:xfrm>
            <a:off x="576263" y="1196975"/>
            <a:ext cx="7991475" cy="3785652"/>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0" lang="en" sz="2400" u="none" cap="none" strike="noStrike">
                <a:solidFill>
                  <a:schemeClr val="dk1"/>
                </a:solidFill>
                <a:latin typeface="Calibri"/>
                <a:ea typeface="Calibri"/>
                <a:cs typeface="Calibri"/>
                <a:sym typeface="Calibri"/>
              </a:rPr>
              <a:t>Concurrency problems when there is no isolation between transactions: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2400" u="sng" cap="none" strike="noStrike">
              <a:solidFill>
                <a:srgbClr val="FF0000"/>
              </a:solidFill>
              <a:latin typeface="Calibri"/>
              <a:ea typeface="Calibri"/>
              <a:cs typeface="Calibri"/>
              <a:sym typeface="Calibri"/>
            </a:endParaRPr>
          </a:p>
          <a:p>
            <a:pPr xmlns:a="http://schemas.openxmlformats.org/drawingml/2006/main" indent="-342900" lvl="0" marL="342900" marR="0" rtl="0" algn="l">
              <a:spcBef>
                <a:spcPts val="0"/>
              </a:spcBef>
              <a:spcAft>
                <a:spcPts val="0"/>
              </a:spcAft>
              <a:buClr>
                <a:schemeClr val="dk1"/>
              </a:buClr>
              <a:buSzPts val="2400"/>
              <a:buFont typeface="Arial"/>
              <a:buChar char="•"/>
            </a:pPr>
            <a:r xmlns:a="http://schemas.openxmlformats.org/drawingml/2006/main">
              <a:rPr b="1" i="0" lang="en" sz="2400" u="none" cap="none" strike="noStrike">
                <a:solidFill>
                  <a:schemeClr val="dk1"/>
                </a:solidFill>
                <a:latin typeface="Calibri"/>
                <a:ea typeface="Calibri"/>
                <a:cs typeface="Calibri"/>
                <a:sym typeface="Calibri"/>
              </a:rPr>
              <a:t>LOST UPDATE OR LOST UPDATE</a:t>
            </a:r>
            <a:endParaRPr xmlns:a="http://schemas.openxmlformats.org/drawingml/2006/main"/>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342900" lvl="0" marL="342900" marR="0" rtl="0" algn="l">
              <a:spcBef>
                <a:spcPts val="0"/>
              </a:spcBef>
              <a:spcAft>
                <a:spcPts val="0"/>
              </a:spcAft>
              <a:buClr>
                <a:schemeClr val="dk1"/>
              </a:buClr>
              <a:buSzPts val="2400"/>
              <a:buFont typeface="Arial"/>
              <a:buChar char="•"/>
            </a:pPr>
            <a:r xmlns:a="http://schemas.openxmlformats.org/drawingml/2006/main">
              <a:rPr b="1" i="0" lang="en" sz="2400" u="none" cap="none" strike="noStrike">
                <a:solidFill>
                  <a:schemeClr val="dk1"/>
                </a:solidFill>
                <a:latin typeface="Calibri"/>
                <a:ea typeface="Calibri"/>
                <a:cs typeface="Calibri"/>
                <a:sym typeface="Calibri"/>
              </a:rPr>
              <a:t>DIRTY READ</a:t>
            </a:r>
            <a:endParaRPr xmlns:a="http://schemas.openxmlformats.org/drawingml/2006/main"/>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342900" lvl="0" marL="342900" marR="0" rtl="0" algn="l">
              <a:spcBef>
                <a:spcPts val="0"/>
              </a:spcBef>
              <a:spcAft>
                <a:spcPts val="0"/>
              </a:spcAft>
              <a:buClr>
                <a:schemeClr val="dk1"/>
              </a:buClr>
              <a:buSzPts val="2400"/>
              <a:buFont typeface="Arial"/>
              <a:buChar char="•"/>
            </a:pPr>
            <a:r xmlns:a="http://schemas.openxmlformats.org/drawingml/2006/main">
              <a:rPr b="1" i="0" lang="en" sz="2400" u="none" cap="none" strike="noStrike">
                <a:solidFill>
                  <a:schemeClr val="dk1"/>
                </a:solidFill>
                <a:latin typeface="Calibri"/>
                <a:ea typeface="Calibri"/>
                <a:cs typeface="Calibri"/>
                <a:sym typeface="Calibri"/>
              </a:rPr>
              <a:t>PHANTOM READ</a:t>
            </a:r>
            <a:endParaRPr xmlns:a="http://schemas.openxmlformats.org/drawingml/2006/main"/>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342900" lvl="0" marL="342900" marR="0" rtl="0" algn="l">
              <a:spcBef>
                <a:spcPts val="0"/>
              </a:spcBef>
              <a:spcAft>
                <a:spcPts val="0"/>
              </a:spcAft>
              <a:buClr>
                <a:schemeClr val="dk1"/>
              </a:buClr>
              <a:buSzPts val="2400"/>
              <a:buFont typeface="Arial"/>
              <a:buChar char="•"/>
            </a:pPr>
            <a:r xmlns:a="http://schemas.openxmlformats.org/drawingml/2006/main">
              <a:rPr b="1" i="0" lang="en" sz="2400" u="none" cap="none" strike="noStrike">
                <a:solidFill>
                  <a:schemeClr val="dk1"/>
                </a:solidFill>
                <a:latin typeface="Calibri"/>
                <a:ea typeface="Calibri"/>
                <a:cs typeface="Calibri"/>
                <a:sym typeface="Calibri"/>
              </a:rPr>
              <a:t>NON REPEATABLE READ</a:t>
            </a:r>
            <a:endParaRPr xmlns:a="http://schemas.openxmlformats.org/drawingml/2006/main" b="0" i="0" sz="1800" u="none" cap="none" strike="noStrike">
              <a:solidFill>
                <a:schemeClr val="dk1"/>
              </a:solidFill>
              <a:latin typeface="Calibri"/>
              <a:ea typeface="Calibri"/>
              <a:cs typeface="Calibri"/>
              <a:sym typeface="Calibri"/>
            </a:endParaRPr>
          </a:p>
        </p:txBody>
      </p:sp>
      <p:sp>
        <p:nvSpPr>
          <p:cNvPr descr="Resultado de imagen de ordenador ficheros" id="120" name="Google Shape;120;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21" name="Google Shape;121;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nvSpPr>
        <p:spPr>
          <a:xfrm>
            <a:off x="250825" y="207963"/>
            <a:ext cx="3745111"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Concurrency Problems</a:t>
            </a:r>
            <a:endParaRPr xmlns:a="http://schemas.openxmlformats.org/drawingml/2006/main"/>
          </a:p>
        </p:txBody>
      </p:sp>
      <p:sp>
        <p:nvSpPr>
          <p:cNvPr id="127" name="Google Shape;127;p17"/>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28" name="Google Shape;128;p1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29" name="Google Shape;129;p17"/>
          <p:cNvSpPr txBox="1"/>
          <p:nvPr/>
        </p:nvSpPr>
        <p:spPr>
          <a:xfrm>
            <a:off x="576262" y="980728"/>
            <a:ext cx="7991475" cy="6001643"/>
          </a:xfrm>
          <a:prstGeom prst="rect">
            <a:avLst/>
          </a:prstGeom>
          <a:noFill/>
          <a:ln>
            <a:noFill/>
          </a:ln>
        </p:spPr>
        <p:txBody>
          <a:bodyPr anchorCtr="0" anchor="t" bIns="45700" lIns="91425" spcFirstLastPara="1" rIns="91425" wrap="square" tIns="45700">
            <a:noAutofit/>
          </a:bodyPr>
          <a:lstStyle/>
          <a:p>
            <a:pPr xmlns:a="http://schemas.openxmlformats.org/drawingml/2006/main" indent="-342900" lvl="0" marL="342900" marR="0" rtl="0" algn="l">
              <a:spcBef>
                <a:spcPts val="0"/>
              </a:spcBef>
              <a:spcAft>
                <a:spcPts val="0"/>
              </a:spcAft>
              <a:buClr>
                <a:schemeClr val="dk1"/>
              </a:buClr>
              <a:buSzPts val="2400"/>
              <a:buFont typeface="Arial"/>
              <a:buChar char="•"/>
            </a:pPr>
            <a:r xmlns:a="http://schemas.openxmlformats.org/drawingml/2006/main">
              <a:rPr b="1" i="0" lang="en" sz="2400" u="none" cap="none" strike="noStrike">
                <a:solidFill>
                  <a:schemeClr val="dk1"/>
                </a:solidFill>
                <a:latin typeface="Calibri"/>
                <a:ea typeface="Calibri"/>
                <a:cs typeface="Calibri"/>
                <a:sym typeface="Calibri"/>
              </a:rPr>
              <a:t>LOST UPDATE OR LOST UPDATE</a:t>
            </a:r>
            <a:endParaRPr xmlns:a="http://schemas.openxmlformats.org/drawingml/2006/main"/>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600" u="none" cap="none" strike="noStrike">
                <a:solidFill>
                  <a:schemeClr val="dk1"/>
                </a:solidFill>
                <a:latin typeface="Calibri"/>
                <a:ea typeface="Calibri"/>
                <a:cs typeface="Calibri"/>
                <a:sym typeface="Calibri"/>
              </a:rPr>
              <a:t>An update to data in one transaction is lost </a:t>
            </a:r>
            <a:r xmlns:a="http://schemas.openxmlformats.org/drawingml/2006/main">
              <a:rPr i="0" lang="en" sz="1600" u="none" cap="none" strike="noStrike">
                <a:solidFill>
                  <a:schemeClr val="dk1"/>
                </a:solidFill>
                <a:latin typeface="Calibri"/>
                <a:ea typeface="Calibri"/>
                <a:cs typeface="Calibri"/>
                <a:sym typeface="Calibri"/>
              </a:rPr>
              <a:t>because another transaction changes the value of the same data. It could occur when one transaction DOES NOT READ changes made to data by another transaction.</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p:txBody>
      </p:sp>
      <p:sp>
        <p:nvSpPr>
          <p:cNvPr descr="Resultado de imagen de ordenador ficheros" id="130" name="Google Shape;130;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31" name="Google Shape;131;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graphicFrame>
        <p:nvGraphicFramePr>
          <p:cNvPr id="132" name="Google Shape;132;p17"/>
          <p:cNvGraphicFramePr/>
          <p:nvPr/>
        </p:nvGraphicFramePr>
        <p:xfrm>
          <a:off x="827584" y="1700808"/>
          <a:ext cx="3000000" cy="3000000"/>
        </p:xfrm>
        <a:graphic>
          <a:graphicData uri="http://schemas.openxmlformats.org/drawingml/2006/table">
            <a:tbl>
              <a:tblPr bandRow="1" firstCol="1" firstRow="1">
                <a:noFill/>
                <a:tableStyleId>{7A86471C-06B6-4FE8-8763-27461C3C2585}</a:tableStyleId>
              </a:tblPr>
              <a:tblGrid>
                <a:gridCol w="2280000"/>
                <a:gridCol w="2280000"/>
                <a:gridCol w="2280775"/>
              </a:tblGrid>
              <a:tr h="21620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Transaction A</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Transaction B</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Total_votes in A,B</a:t>
                      </a:r>
                      <a:endParaRPr xmlns:a="http://schemas.openxmlformats.org/drawingml/2006/main" sz="1100" u="none" cap="none" strike="noStrike">
                        <a:latin typeface="Calibri"/>
                        <a:ea typeface="Calibri"/>
                        <a:cs typeface="Calibri"/>
                        <a:sym typeface="Calibri"/>
                      </a:endParaRPr>
                    </a:p>
                  </a:txBody>
                  <a:tcPr marT="0" marB="0" marR="68575" marL="68575"/>
                </a:tc>
              </a:tr>
              <a:tr h="668575">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SELECT total_votes FROM songs WHERE songnum=1;</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 </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5, ?</a:t>
                      </a:r>
                      <a:endParaRPr xmlns:a="http://schemas.openxmlformats.org/drawingml/2006/main" sz="1100" u="none" cap="none" strike="noStrike">
                        <a:latin typeface="Calibri"/>
                        <a:ea typeface="Calibri"/>
                        <a:cs typeface="Calibri"/>
                        <a:sym typeface="Calibri"/>
                      </a:endParaRPr>
                    </a:p>
                  </a:txBody>
                  <a:tcPr marT="0" marB="0" marR="68575" marL="68575"/>
                </a:tc>
              </a:tr>
              <a:tr h="668575">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 </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SELECT total_votes FROM songs WHERE songnum=1;</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5.5</a:t>
                      </a:r>
                      <a:endParaRPr xmlns:a="http://schemas.openxmlformats.org/drawingml/2006/main" sz="1100" u="none" cap="none" strike="noStrike">
                        <a:latin typeface="Calibri"/>
                        <a:ea typeface="Calibri"/>
                        <a:cs typeface="Calibri"/>
                        <a:sym typeface="Calibri"/>
                      </a:endParaRPr>
                    </a:p>
                  </a:txBody>
                  <a:tcPr marT="0" marB="0" marR="68575" marL="68575"/>
                </a:tc>
              </a:tr>
              <a:tr h="668575">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UPDATE songs SET total_votes=total_votes+1 WHERE songnum=1;</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 </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6, 5</a:t>
                      </a:r>
                      <a:endParaRPr xmlns:a="http://schemas.openxmlformats.org/drawingml/2006/main" sz="1100" u="none" cap="none" strike="noStrike">
                        <a:latin typeface="Calibri"/>
                        <a:ea typeface="Calibri"/>
                        <a:cs typeface="Calibri"/>
                        <a:sym typeface="Calibri"/>
                      </a:endParaRPr>
                    </a:p>
                  </a:txBody>
                  <a:tcPr marT="0" marB="0" marR="68575" marL="68575"/>
                </a:tc>
              </a:tr>
              <a:tr h="134710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 </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UPDATE songs SET total_votes=total_votes+1 WHERE songnum=1;</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6, 6</a:t>
                      </a:r>
                      <a:endParaRPr xmlns:a="http://schemas.openxmlformats.org/drawingml/2006/main" sz="1100" u="none" cap="none" strike="noStrike"/>
                    </a:p>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 </a:t>
                      </a:r>
                      <a:endParaRPr xmlns:a="http://schemas.openxmlformats.org/drawingml/2006/main" sz="1100" u="none" cap="none" strike="noStrike"/>
                    </a:p>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When doing UPDATE, 5 votes are still being read since transaction A has not been confirmed</a:t>
                      </a:r>
                      <a:endParaRPr xmlns:a="http://schemas.openxmlformats.org/drawingml/2006/main" sz="1100" u="none" cap="none" strike="noStrike">
                        <a:latin typeface="Calibri"/>
                        <a:ea typeface="Calibri"/>
                        <a:cs typeface="Calibri"/>
                        <a:sym typeface="Calibri"/>
                      </a:endParaRPr>
                    </a:p>
                  </a:txBody>
                  <a:tcPr marT="0" marB="0" marR="68575" marL="68575"/>
                </a:tc>
              </a:tr>
              <a:tr h="21620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 </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COMMIT</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6, 6</a:t>
                      </a:r>
                      <a:endParaRPr xmlns:a="http://schemas.openxmlformats.org/drawingml/2006/main" sz="1100" u="none" cap="none" strike="noStrike">
                        <a:latin typeface="Calibri"/>
                        <a:ea typeface="Calibri"/>
                        <a:cs typeface="Calibri"/>
                        <a:sym typeface="Calibri"/>
                      </a:endParaRPr>
                    </a:p>
                  </a:txBody>
                  <a:tcPr marT="0" marB="0" marR="68575" marL="68575"/>
                </a:tc>
              </a:tr>
              <a:tr h="21620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COMMIT</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 </a:t>
                      </a:r>
                      <a:endParaRPr xmlns:a="http://schemas.openxmlformats.org/drawingml/2006/main" sz="11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200" u="none" cap="none" strike="noStrike"/>
                        <a:t>6.6</a:t>
                      </a:r>
                      <a:endParaRPr xmlns:a="http://schemas.openxmlformats.org/drawingml/2006/main"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38" name="Google Shape;138;p1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39" name="Google Shape;139;p18"/>
          <p:cNvSpPr txBox="1"/>
          <p:nvPr/>
        </p:nvSpPr>
        <p:spPr>
          <a:xfrm>
            <a:off x="576263" y="1196975"/>
            <a:ext cx="7991400" cy="6001500"/>
          </a:xfrm>
          <a:prstGeom prst="rect">
            <a:avLst/>
          </a:prstGeom>
          <a:noFill/>
          <a:ln>
            <a:noFill/>
          </a:ln>
        </p:spPr>
        <p:txBody>
          <a:bodyPr anchorCtr="0" anchor="t" bIns="45700" lIns="91425" spcFirstLastPara="1" rIns="91425" wrap="square" tIns="45700">
            <a:noAutofit/>
          </a:bodyPr>
          <a:lstStyle/>
          <a:p>
            <a:pPr xmlns:a="http://schemas.openxmlformats.org/drawingml/2006/main" indent="-342900" lvl="0" marL="342900" marR="0" rtl="0" algn="l">
              <a:spcBef>
                <a:spcPts val="0"/>
              </a:spcBef>
              <a:spcAft>
                <a:spcPts val="0"/>
              </a:spcAft>
              <a:buClr>
                <a:schemeClr val="dk1"/>
              </a:buClr>
              <a:buSzPts val="2400"/>
              <a:buFont typeface="Arial"/>
              <a:buChar char="•"/>
            </a:pPr>
            <a:r xmlns:a="http://schemas.openxmlformats.org/drawingml/2006/main">
              <a:rPr b="1" i="0" lang="en" sz="2400" u="none" cap="none" strike="noStrike">
                <a:solidFill>
                  <a:schemeClr val="dk1"/>
                </a:solidFill>
                <a:latin typeface="Calibri"/>
                <a:ea typeface="Calibri"/>
                <a:cs typeface="Calibri"/>
                <a:sym typeface="Calibri"/>
              </a:rPr>
              <a:t>DIRTY READ</a:t>
            </a:r>
            <a:endParaRPr xmlns:a="http://schemas.openxmlformats.org/drawingml/2006/main"/>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1600">
                <a:solidFill>
                  <a:schemeClr val="dk1"/>
                </a:solidFill>
                <a:latin typeface="Calibri"/>
                <a:ea typeface="Calibri"/>
                <a:cs typeface="Calibri"/>
                <a:sym typeface="Calibri"/>
              </a:rPr>
              <a:t>It occurs when </a:t>
            </a:r>
            <a:r xmlns:a="http://schemas.openxmlformats.org/drawingml/2006/main">
              <a:rPr b="1" lang="en" sz="1600">
                <a:solidFill>
                  <a:schemeClr val="dk1"/>
                </a:solidFill>
                <a:latin typeface="Calibri"/>
                <a:ea typeface="Calibri"/>
                <a:cs typeface="Calibri"/>
                <a:sym typeface="Calibri"/>
              </a:rPr>
              <a:t>a transaction changes a piece of data but then cancels the change and </a:t>
            </a:r>
            <a:r xmlns:a="http://schemas.openxmlformats.org/drawingml/2006/main">
              <a:rPr lang="en" sz="1600">
                <a:solidFill>
                  <a:schemeClr val="dk1"/>
                </a:solidFill>
                <a:latin typeface="Calibri"/>
                <a:ea typeface="Calibri"/>
                <a:cs typeface="Calibri"/>
                <a:sym typeface="Calibri"/>
              </a:rPr>
              <a:t>before the cancellation </a:t>
            </a:r>
            <a:r xmlns:a="http://schemas.openxmlformats.org/drawingml/2006/main">
              <a:rPr b="1" lang="en" sz="1600">
                <a:solidFill>
                  <a:schemeClr val="dk1"/>
                </a:solidFill>
                <a:latin typeface="Calibri"/>
                <a:ea typeface="Calibri"/>
                <a:cs typeface="Calibri"/>
                <a:sym typeface="Calibri"/>
              </a:rPr>
              <a:t>another transaction has read the data </a:t>
            </a:r>
            <a:r xmlns:a="http://schemas.openxmlformats.org/drawingml/2006/main">
              <a:rPr lang="en" sz="1600">
                <a:solidFill>
                  <a:schemeClr val="dk1"/>
                </a:solidFill>
                <a:latin typeface="Calibri"/>
                <a:ea typeface="Calibri"/>
                <a:cs typeface="Calibri"/>
                <a:sym typeface="Calibri"/>
              </a:rPr>
              <a:t>. In B, data that was being updated has been read but said update has subsequently been reverted.</a:t>
            </a:r>
            <a:endParaRPr xmlns:a="http://schemas.openxmlformats.org/drawingml/2006/main"/>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p:txBody>
      </p:sp>
      <p:sp>
        <p:nvSpPr>
          <p:cNvPr descr="Resultado de imagen de ordenador ficheros" id="140" name="Google Shape;140;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41" name="Google Shape;141;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42" name="Google Shape;142;p18"/>
          <p:cNvSpPr txBox="1"/>
          <p:nvPr/>
        </p:nvSpPr>
        <p:spPr>
          <a:xfrm>
            <a:off x="250825" y="207963"/>
            <a:ext cx="3745111"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Concurrency Problems</a:t>
            </a:r>
            <a:endParaRPr xmlns:a="http://schemas.openxmlformats.org/drawingml/2006/main"/>
          </a:p>
        </p:txBody>
      </p:sp>
      <p:graphicFrame>
        <p:nvGraphicFramePr>
          <p:cNvPr id="143" name="Google Shape;143;p18"/>
          <p:cNvGraphicFramePr/>
          <p:nvPr/>
        </p:nvGraphicFramePr>
        <p:xfrm>
          <a:off x="899592" y="1772817"/>
          <a:ext cx="3000000" cy="3000000"/>
        </p:xfrm>
        <a:graphic>
          <a:graphicData uri="http://schemas.openxmlformats.org/drawingml/2006/table">
            <a:tbl>
              <a:tblPr bandRow="1" firstCol="1" firstRow="1">
                <a:noFill/>
                <a:tableStyleId>{7A86471C-06B6-4FE8-8763-27461C3C2585}</a:tableStyleId>
              </a:tblPr>
              <a:tblGrid>
                <a:gridCol w="2405225"/>
                <a:gridCol w="2778750"/>
                <a:gridCol w="2592900"/>
              </a:tblGrid>
              <a:tr h="236575">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Transaction A</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Transaction B</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Price in A and B</a:t>
                      </a:r>
                      <a:endParaRPr xmlns:a="http://schemas.openxmlformats.org/drawingml/2006/main" sz="1400" u="none" cap="none" strike="noStrike">
                        <a:latin typeface="Calibri"/>
                        <a:ea typeface="Calibri"/>
                        <a:cs typeface="Calibri"/>
                        <a:sym typeface="Calibri"/>
                      </a:endParaRPr>
                    </a:p>
                  </a:txBody>
                  <a:tcPr marT="0" marB="0" marR="68575" marL="68575"/>
                </a:tc>
              </a:tr>
              <a:tr h="47315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Read car price 1234BCD</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€50, ?</a:t>
                      </a:r>
                      <a:endParaRPr xmlns:a="http://schemas.openxmlformats.org/drawingml/2006/main" sz="1400" u="none" cap="none" strike="noStrike">
                        <a:latin typeface="Calibri"/>
                        <a:ea typeface="Calibri"/>
                        <a:cs typeface="Calibri"/>
                        <a:sym typeface="Calibri"/>
                      </a:endParaRPr>
                    </a:p>
                  </a:txBody>
                  <a:tcPr marT="0" marB="0" marR="68575" marL="68575"/>
                </a:tc>
              </a:tr>
              <a:tr h="47315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Increase price of car 1234BCD by 10%</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€55, ?</a:t>
                      </a:r>
                      <a:endParaRPr xmlns:a="http://schemas.openxmlformats.org/drawingml/2006/main" sz="1400" u="none" cap="none" strike="noStrike">
                        <a:latin typeface="Calibri"/>
                        <a:ea typeface="Calibri"/>
                        <a:cs typeface="Calibri"/>
                        <a:sym typeface="Calibri"/>
                      </a:endParaRPr>
                    </a:p>
                  </a:txBody>
                  <a:tcPr marT="0" marB="0" marR="68575" marL="68575"/>
                </a:tc>
              </a:tr>
              <a:tr h="44465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solidFill>
                            <a:srgbClr val="C00000"/>
                          </a:solidFill>
                        </a:rPr>
                        <a:t>Read car price 1234BCD</a:t>
                      </a:r>
                      <a:endParaRPr xmlns:a="http://schemas.openxmlformats.org/drawingml/2006/main" sz="1400" u="none" cap="none" strike="noStrike">
                        <a:solidFill>
                          <a:srgbClr val="C00000"/>
                        </a:solidFill>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€55, €55</a:t>
                      </a:r>
                      <a:endParaRPr xmlns:a="http://schemas.openxmlformats.org/drawingml/2006/main" sz="1400" u="none" cap="none" strike="noStrike">
                        <a:latin typeface="Calibri"/>
                        <a:ea typeface="Calibri"/>
                        <a:cs typeface="Calibri"/>
                        <a:sym typeface="Calibri"/>
                      </a:endParaRPr>
                    </a:p>
                  </a:txBody>
                  <a:tcPr marT="0" marB="0" marR="68575" marL="68575"/>
                </a:tc>
              </a:tr>
              <a:tr h="47725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Get amount of a 2-day contract</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€55, €55</a:t>
                      </a:r>
                      <a:endParaRPr xmlns:a="http://schemas.openxmlformats.org/drawingml/2006/main" sz="1400" u="none" cap="none" strike="noStrike"/>
                    </a:p>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The amount is €110</a:t>
                      </a:r>
                      <a:endParaRPr xmlns:a="http://schemas.openxmlformats.org/drawingml/2006/main" sz="1400" u="none" cap="none" strike="noStrike">
                        <a:latin typeface="Calibri"/>
                        <a:ea typeface="Calibri"/>
                        <a:cs typeface="Calibri"/>
                        <a:sym typeface="Calibri"/>
                      </a:endParaRPr>
                    </a:p>
                  </a:txBody>
                  <a:tcPr marT="0" marB="0" marR="68575" marL="68575"/>
                </a:tc>
              </a:tr>
              <a:tr h="47725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Set the contract amount in a column</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€55, €55</a:t>
                      </a:r>
                      <a:endParaRPr xmlns:a="http://schemas.openxmlformats.org/drawingml/2006/main" sz="1400" u="none" cap="none" strike="noStrike"/>
                    </a:p>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The amount is €110</a:t>
                      </a:r>
                      <a:endParaRPr xmlns:a="http://schemas.openxmlformats.org/drawingml/2006/main" sz="1400" u="none" cap="none" strike="noStrike">
                        <a:latin typeface="Calibri"/>
                        <a:ea typeface="Calibri"/>
                        <a:cs typeface="Calibri"/>
                        <a:sym typeface="Calibri"/>
                      </a:endParaRPr>
                    </a:p>
                  </a:txBody>
                  <a:tcPr marT="0" marB="0" marR="68575" marL="68575"/>
                </a:tc>
              </a:tr>
              <a:tr h="70975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ROLLBACK</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€50</a:t>
                      </a:r>
                      <a:endParaRPr xmlns:a="http://schemas.openxmlformats.org/drawingml/2006/main" sz="1400" u="none" cap="none" strike="noStrike"/>
                    </a:p>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If it were read in B it would also be €50</a:t>
                      </a:r>
                      <a:endParaRPr xmlns:a="http://schemas.openxmlformats.org/drawingml/2006/main" sz="1400" u="none" cap="none" strike="noStrike">
                        <a:latin typeface="Calibri"/>
                        <a:ea typeface="Calibri"/>
                        <a:cs typeface="Calibri"/>
                        <a:sym typeface="Calibri"/>
                      </a:endParaRPr>
                    </a:p>
                  </a:txBody>
                  <a:tcPr marT="0" marB="0" marR="68575" marL="68575"/>
                </a:tc>
              </a:tr>
              <a:tr h="236575">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COMMIT</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49" name="Google Shape;149;p1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50" name="Google Shape;150;p19"/>
          <p:cNvSpPr txBox="1"/>
          <p:nvPr/>
        </p:nvSpPr>
        <p:spPr>
          <a:xfrm>
            <a:off x="576263" y="1196975"/>
            <a:ext cx="7991475" cy="5262979"/>
          </a:xfrm>
          <a:prstGeom prst="rect">
            <a:avLst/>
          </a:prstGeom>
          <a:noFill/>
          <a:ln>
            <a:noFill/>
          </a:ln>
        </p:spPr>
        <p:txBody>
          <a:bodyPr anchorCtr="0" anchor="t" bIns="45700" lIns="91425" spcFirstLastPara="1" rIns="91425" wrap="square" tIns="45700">
            <a:noAutofit/>
          </a:bodyPr>
          <a:lstStyle/>
          <a:p>
            <a:pPr xmlns:a="http://schemas.openxmlformats.org/drawingml/2006/main" indent="-342900" lvl="0" marL="342900" marR="0" rtl="0" algn="l">
              <a:spcBef>
                <a:spcPts val="0"/>
              </a:spcBef>
              <a:spcAft>
                <a:spcPts val="0"/>
              </a:spcAft>
              <a:buClr>
                <a:schemeClr val="dk1"/>
              </a:buClr>
              <a:buSzPts val="2400"/>
              <a:buFont typeface="Arial"/>
              <a:buChar char="•"/>
            </a:pPr>
            <a:r xmlns:a="http://schemas.openxmlformats.org/drawingml/2006/main">
              <a:rPr b="1" i="0" lang="en" sz="2400" u="none" cap="none" strike="noStrike">
                <a:solidFill>
                  <a:schemeClr val="dk1"/>
                </a:solidFill>
                <a:latin typeface="Calibri"/>
                <a:ea typeface="Calibri"/>
                <a:cs typeface="Calibri"/>
                <a:sym typeface="Calibri"/>
              </a:rPr>
              <a:t>PHANTOM READ</a:t>
            </a:r>
            <a:endParaRPr xmlns:a="http://schemas.openxmlformats.org/drawingml/2006/main"/>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lang="en" sz="1600">
                <a:solidFill>
                  <a:schemeClr val="dk1"/>
                </a:solidFill>
                <a:latin typeface="Calibri"/>
                <a:ea typeface="Calibri"/>
                <a:cs typeface="Calibri"/>
                <a:sym typeface="Calibri"/>
              </a:rPr>
              <a:t>A transaction reads data that ceases to exist because it had been entered by another transaction that is not confirmed </a:t>
            </a:r>
            <a:r xmlns:a="http://schemas.openxmlformats.org/drawingml/2006/main">
              <a:rPr lang="en" sz="1600">
                <a:solidFill>
                  <a:schemeClr val="dk1"/>
                </a:solidFill>
                <a:latin typeface="Calibri"/>
                <a:ea typeface="Calibri"/>
                <a:cs typeface="Calibri"/>
                <a:sym typeface="Calibri"/>
              </a:rPr>
              <a:t>. In the example, a row has been read that did not exist when the transaction was started and, as a rollback is performed, that row no longer exists.</a:t>
            </a:r>
            <a:endParaRPr xmlns:a="http://schemas.openxmlformats.org/drawingml/2006/main"/>
          </a:p>
        </p:txBody>
      </p:sp>
      <p:sp>
        <p:nvSpPr>
          <p:cNvPr descr="Resultado de imagen de ordenador ficheros" id="151" name="Google Shape;151;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52" name="Google Shape;152;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53" name="Google Shape;153;p19"/>
          <p:cNvSpPr txBox="1"/>
          <p:nvPr/>
        </p:nvSpPr>
        <p:spPr>
          <a:xfrm>
            <a:off x="250825" y="207963"/>
            <a:ext cx="3745111"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Concurrency Problems</a:t>
            </a:r>
            <a:endParaRPr xmlns:a="http://schemas.openxmlformats.org/drawingml/2006/main"/>
          </a:p>
        </p:txBody>
      </p:sp>
      <p:graphicFrame>
        <p:nvGraphicFramePr>
          <p:cNvPr id="154" name="Google Shape;154;p19"/>
          <p:cNvGraphicFramePr/>
          <p:nvPr/>
        </p:nvGraphicFramePr>
        <p:xfrm>
          <a:off x="827584" y="1863359"/>
          <a:ext cx="3000000" cy="3000000"/>
        </p:xfrm>
        <a:graphic>
          <a:graphicData uri="http://schemas.openxmlformats.org/drawingml/2006/table">
            <a:tbl>
              <a:tblPr bandRow="1" firstCol="1" firstRow="1">
                <a:noFill/>
                <a:tableStyleId>{7A86471C-06B6-4FE8-8763-27461C3C2585}</a:tableStyleId>
              </a:tblPr>
              <a:tblGrid>
                <a:gridCol w="2562050"/>
                <a:gridCol w="2262250"/>
                <a:gridCol w="1791350"/>
              </a:tblGrid>
              <a:tr h="22370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Transaction A</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Transaction B</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r>
              <a:tr h="205025">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START TRANSACTION</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r>
              <a:tr h="205025">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START TRANSACTION</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r>
              <a:tr h="848550">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INSERT INTO votes (user, date, song) VALUES ('02luis', curdate(), 1)</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1 more vote for song 1</a:t>
                      </a:r>
                      <a:endParaRPr xmlns:a="http://schemas.openxmlformats.org/drawingml/2006/main" sz="1400" u="none" cap="none" strike="noStrike">
                        <a:latin typeface="Calibri"/>
                        <a:ea typeface="Calibri"/>
                        <a:cs typeface="Calibri"/>
                        <a:sym typeface="Calibri"/>
                      </a:endParaRPr>
                    </a:p>
                  </a:txBody>
                  <a:tcPr marT="0" marB="0" marR="68575" marL="68575"/>
                </a:tc>
              </a:tr>
              <a:tr h="419525">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solidFill>
                            <a:srgbClr val="C00000"/>
                          </a:solidFill>
                        </a:rPr>
                        <a:t>SELECT count(*) FROM votes WHERE song=1</a:t>
                      </a:r>
                      <a:endParaRPr xmlns:a="http://schemas.openxmlformats.org/drawingml/2006/main" sz="1400" u="none" cap="none" strike="noStrike">
                        <a:solidFill>
                          <a:srgbClr val="C00000"/>
                        </a:solidFill>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r>
              <a:tr h="848550">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UPDATE songs SET totalvotes = (SELECT count(*) FROM votes WHERE song=1)</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It is assumed that the vote inserted in B also counts.</a:t>
                      </a:r>
                      <a:endParaRPr xmlns:a="http://schemas.openxmlformats.org/drawingml/2006/main" sz="1400" u="none" cap="none" strike="noStrike">
                        <a:latin typeface="Calibri"/>
                        <a:ea typeface="Calibri"/>
                        <a:cs typeface="Calibri"/>
                        <a:sym typeface="Calibri"/>
                      </a:endParaRPr>
                    </a:p>
                  </a:txBody>
                  <a:tcPr marT="0" marB="0" marR="68575" marL="68575"/>
                </a:tc>
              </a:tr>
              <a:tr h="634025">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ROLLBACK;</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The vote is annulled but it has already been counted. It was a ghost vote</a:t>
                      </a:r>
                      <a:endParaRPr xmlns:a="http://schemas.openxmlformats.org/drawingml/2006/main" sz="1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60" name="Google Shape;160;p2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61" name="Google Shape;161;p20"/>
          <p:cNvSpPr txBox="1"/>
          <p:nvPr/>
        </p:nvSpPr>
        <p:spPr>
          <a:xfrm>
            <a:off x="576263" y="1196975"/>
            <a:ext cx="7991475" cy="4708981"/>
          </a:xfrm>
          <a:prstGeom prst="rect">
            <a:avLst/>
          </a:prstGeom>
          <a:noFill/>
          <a:ln>
            <a:noFill/>
          </a:ln>
        </p:spPr>
        <p:txBody>
          <a:bodyPr anchorCtr="0" anchor="t" bIns="45700" lIns="91425" spcFirstLastPara="1" rIns="91425" wrap="square" tIns="45700">
            <a:noAutofit/>
          </a:bodyPr>
          <a:lstStyle/>
          <a:p>
            <a:pPr xmlns:a="http://schemas.openxmlformats.org/drawingml/2006/main" indent="-342900" lvl="0" marL="342900" marR="0" rtl="0" algn="l">
              <a:spcBef>
                <a:spcPts val="0"/>
              </a:spcBef>
              <a:spcAft>
                <a:spcPts val="0"/>
              </a:spcAft>
              <a:buClr>
                <a:schemeClr val="dk1"/>
              </a:buClr>
              <a:buSzPts val="2400"/>
              <a:buFont typeface="Arial"/>
              <a:buChar char="•"/>
            </a:pPr>
            <a:r xmlns:a="http://schemas.openxmlformats.org/drawingml/2006/main">
              <a:rPr b="1" i="0" lang="en" sz="2400" u="none" cap="none" strike="noStrike">
                <a:solidFill>
                  <a:schemeClr val="dk1"/>
                </a:solidFill>
                <a:latin typeface="Calibri"/>
                <a:ea typeface="Calibri"/>
                <a:cs typeface="Calibri"/>
                <a:sym typeface="Calibri"/>
              </a:rPr>
              <a:t>NON REPEATABLE READ</a:t>
            </a:r>
            <a:endParaRPr xmlns:a="http://schemas.openxmlformats.org/drawingml/2006/main"/>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190500" lvl="0" marL="342900" marR="0" rtl="0" algn="l">
              <a:spcBef>
                <a:spcPts val="0"/>
              </a:spcBef>
              <a:spcAft>
                <a:spcPts val="0"/>
              </a:spcAft>
              <a:buClr>
                <a:schemeClr val="dk1"/>
              </a:buClr>
              <a:buSzPts val="2400"/>
              <a:buFont typeface="Arial"/>
              <a:buNone/>
            </a:pPr>
            <a:r xmlns:a="http://schemas.openxmlformats.org/drawingml/2006/main">
              <a:t/>
            </a:r>
            <a:endParaRPr xmlns:a="http://schemas.openxmlformats.org/drawingml/2006/main" b="1" i="0" sz="24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lang="en" sz="1600">
                <a:solidFill>
                  <a:schemeClr val="dk1"/>
                </a:solidFill>
                <a:latin typeface="Calibri"/>
                <a:ea typeface="Calibri"/>
                <a:cs typeface="Calibri"/>
                <a:sym typeface="Calibri"/>
              </a:rPr>
              <a:t>It happens when </a:t>
            </a:r>
            <a:r xmlns:a="http://schemas.openxmlformats.org/drawingml/2006/main">
              <a:rPr b="1" lang="en" sz="1600">
                <a:solidFill>
                  <a:schemeClr val="dk1"/>
                </a:solidFill>
                <a:latin typeface="Calibri"/>
                <a:ea typeface="Calibri"/>
                <a:cs typeface="Calibri"/>
                <a:sym typeface="Calibri"/>
              </a:rPr>
              <a:t>two or more read operations in the same transaction read different values of a piece of data </a:t>
            </a:r>
            <a:r xmlns:a="http://schemas.openxmlformats.org/drawingml/2006/main">
              <a:rPr lang="en" sz="1600">
                <a:solidFill>
                  <a:schemeClr val="dk1"/>
                </a:solidFill>
                <a:latin typeface="Calibri"/>
                <a:ea typeface="Calibri"/>
                <a:cs typeface="Calibri"/>
                <a:sym typeface="Calibri"/>
              </a:rPr>
              <a:t>because it has been modified by another. In the example total_votes are read twice and the second time it has been modified.</a:t>
            </a:r>
            <a:endParaRPr xmlns:a="http://schemas.openxmlformats.org/drawingml/2006/main"/>
          </a:p>
        </p:txBody>
      </p:sp>
      <p:sp>
        <p:nvSpPr>
          <p:cNvPr descr="Resultado de imagen de ordenador ficheros" id="162" name="Google Shape;162;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63" name="Google Shape;163;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64" name="Google Shape;164;p20"/>
          <p:cNvSpPr txBox="1"/>
          <p:nvPr/>
        </p:nvSpPr>
        <p:spPr>
          <a:xfrm>
            <a:off x="250825" y="207963"/>
            <a:ext cx="3745111"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Concurrency Problems</a:t>
            </a:r>
            <a:endParaRPr xmlns:a="http://schemas.openxmlformats.org/drawingml/2006/main"/>
          </a:p>
        </p:txBody>
      </p:sp>
      <p:graphicFrame>
        <p:nvGraphicFramePr>
          <p:cNvPr id="165" name="Google Shape;165;p20"/>
          <p:cNvGraphicFramePr/>
          <p:nvPr/>
        </p:nvGraphicFramePr>
        <p:xfrm>
          <a:off x="1251466" y="1916832"/>
          <a:ext cx="3000000" cy="3000000"/>
        </p:xfrm>
        <a:graphic>
          <a:graphicData uri="http://schemas.openxmlformats.org/drawingml/2006/table">
            <a:tbl>
              <a:tblPr bandRow="1" firstCol="1" firstRow="1">
                <a:noFill/>
                <a:tableStyleId>{7A86471C-06B6-4FE8-8763-27461C3C2585}</a:tableStyleId>
              </a:tblPr>
              <a:tblGrid>
                <a:gridCol w="1958975"/>
                <a:gridCol w="2250450"/>
                <a:gridCol w="1279525"/>
              </a:tblGrid>
              <a:tr h="203200">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Transaction A</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Transaction B</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6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r>
              <a:tr h="147325">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START TRANSACTION</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r>
              <a:tr h="239400">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SELECT total_votes FROM songs WHERE songnum=1</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r>
              <a:tr h="177800">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START TRANSACTION</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r>
              <a:tr h="177800">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UPDATE songs SET total_votes = total_votes+1 WHERE songnum=1</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Data has been modified</a:t>
                      </a:r>
                      <a:endParaRPr xmlns:a="http://schemas.openxmlformats.org/drawingml/2006/main" sz="1400" u="none" cap="none" strike="noStrike">
                        <a:latin typeface="Calibri"/>
                        <a:ea typeface="Calibri"/>
                        <a:cs typeface="Calibri"/>
                        <a:sym typeface="Calibri"/>
                      </a:endParaRPr>
                    </a:p>
                  </a:txBody>
                  <a:tcPr marT="0" marB="0" marR="68575" marL="68575"/>
                </a:tc>
              </a:tr>
              <a:tr h="177800">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COMMIT</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r>
              <a:tr h="120650">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solidFill>
                            <a:srgbClr val="C00000"/>
                          </a:solidFill>
                        </a:rPr>
                        <a:t>SELECT songnum,total_votes FROM songs;</a:t>
                      </a:r>
                      <a:endParaRPr xmlns:a="http://schemas.openxmlformats.org/drawingml/2006/main" sz="1400" u="none" cap="none" strike="noStrike">
                        <a:solidFill>
                          <a:srgbClr val="C00000"/>
                        </a:solidFill>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It reads something different for song 1</a:t>
                      </a:r>
                      <a:endParaRPr xmlns:a="http://schemas.openxmlformats.org/drawingml/2006/main" sz="1400" u="none" cap="none" strike="noStrike">
                        <a:latin typeface="Calibri"/>
                        <a:ea typeface="Calibri"/>
                        <a:cs typeface="Calibri"/>
                        <a:sym typeface="Calibri"/>
                      </a:endParaRPr>
                    </a:p>
                  </a:txBody>
                  <a:tcPr marT="0" marB="0" marR="68575" marL="68575"/>
                </a:tc>
              </a:tr>
              <a:tr h="177800">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l">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c>
                  <a:txBody>
                    <a:bodyPr/>
                    <a:lstStyle/>
                    <a:p>
                      <a:pPr xmlns:a="http://schemas.openxmlformats.org/drawingml/2006/main" indent="0" lvl="0" marL="0" marR="0" rtl="0" algn="ctr">
                        <a:lnSpc>
                          <a:spcPct val="107000"/>
                        </a:lnSpc>
                        <a:spcBef>
                          <a:spcPts val="0"/>
                        </a:spcBef>
                        <a:spcAft>
                          <a:spcPts val="0"/>
                        </a:spcAft>
                        <a:buNone/>
                      </a:pPr>
                      <a:r xmlns:a="http://schemas.openxmlformats.org/drawingml/2006/main">
                        <a:rPr lang="en" sz="1400" u="none" cap="none" strike="noStrike"/>
                        <a:t> </a:t>
                      </a:r>
                      <a:endParaRPr xmlns:a="http://schemas.openxmlformats.org/drawingml/2006/main" sz="1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71" name="Google Shape;171;p2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72" name="Google Shape;172;p21"/>
          <p:cNvSpPr txBox="1"/>
          <p:nvPr/>
        </p:nvSpPr>
        <p:spPr>
          <a:xfrm>
            <a:off x="576263" y="1196975"/>
            <a:ext cx="7991475" cy="4801314"/>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0" i="0" lang="en" sz="1800" u="none" cap="none" strike="noStrike">
                <a:solidFill>
                  <a:schemeClr val="dk1"/>
                </a:solidFill>
                <a:latin typeface="Calibri"/>
                <a:ea typeface="Calibri"/>
                <a:cs typeface="Calibri"/>
                <a:sym typeface="Calibri"/>
              </a:rPr>
              <a:t>By default in </a:t>
            </a:r>
            <a:r xmlns:a="http://schemas.openxmlformats.org/drawingml/2006/main">
              <a:rPr b="1" i="0" lang="en" sz="1800" u="none" cap="none" strike="noStrike">
                <a:solidFill>
                  <a:schemeClr val="dk1"/>
                </a:solidFill>
                <a:latin typeface="Calibri"/>
                <a:ea typeface="Calibri"/>
                <a:cs typeface="Calibri"/>
                <a:sym typeface="Calibri"/>
              </a:rPr>
              <a:t>MySQL </a:t>
            </a:r>
            <a:r xmlns:a="http://schemas.openxmlformats.org/drawingml/2006/main">
              <a:rPr b="0" i="0" lang="en" sz="1800" u="none" cap="none" strike="noStrike">
                <a:solidFill>
                  <a:schemeClr val="dk1"/>
                </a:solidFill>
                <a:latin typeface="Calibri"/>
                <a:ea typeface="Calibri"/>
                <a:cs typeface="Calibri"/>
                <a:sym typeface="Calibri"/>
              </a:rPr>
              <a:t>, tables of type </a:t>
            </a:r>
            <a:r xmlns:a="http://schemas.openxmlformats.org/drawingml/2006/main">
              <a:rPr b="1" i="0" lang="en" sz="1800" u="none" cap="none" strike="noStrike">
                <a:solidFill>
                  <a:schemeClr val="dk1"/>
                </a:solidFill>
                <a:latin typeface="Calibri"/>
                <a:ea typeface="Calibri"/>
                <a:cs typeface="Calibri"/>
                <a:sym typeface="Calibri"/>
              </a:rPr>
              <a:t>innodb </a:t>
            </a:r>
            <a:r xmlns:a="http://schemas.openxmlformats.org/drawingml/2006/main">
              <a:rPr b="0" i="0" lang="en" sz="1800" u="none" cap="none" strike="noStrike">
                <a:solidFill>
                  <a:schemeClr val="dk1"/>
                </a:solidFill>
                <a:latin typeface="Calibri"/>
                <a:ea typeface="Calibri"/>
                <a:cs typeface="Calibri"/>
                <a:sym typeface="Calibri"/>
              </a:rPr>
              <a:t>are</a:t>
            </a:r>
            <a:r xmlns:a="http://schemas.openxmlformats.org/drawingml/2006/main">
              <a:rPr b="1" i="0" lang="en" sz="1800" u="none" cap="none" strike="noStrike">
                <a:solidFill>
                  <a:schemeClr val="dk1"/>
                </a:solidFill>
                <a:latin typeface="Calibri"/>
                <a:ea typeface="Calibri"/>
                <a:cs typeface="Calibri"/>
                <a:sym typeface="Calibri"/>
              </a:rPr>
              <a:t> </a:t>
            </a:r>
            <a:r xmlns:a="http://schemas.openxmlformats.org/drawingml/2006/main">
              <a:rPr b="0" i="0" lang="en" sz="1800" u="none" cap="none" strike="noStrike">
                <a:solidFill>
                  <a:schemeClr val="dk1"/>
                </a:solidFill>
                <a:latin typeface="Calibri"/>
                <a:ea typeface="Calibri"/>
                <a:cs typeface="Calibri"/>
                <a:sym typeface="Calibri"/>
              </a:rPr>
              <a:t>They make </a:t>
            </a:r>
            <a:r xmlns:a="http://schemas.openxmlformats.org/drawingml/2006/main">
              <a:rPr b="1" i="0" lang="en" sz="1800" u="sng" cap="none" strike="noStrike">
                <a:solidFill>
                  <a:schemeClr val="dk1"/>
                </a:solidFill>
                <a:latin typeface="Calibri"/>
                <a:ea typeface="Calibri"/>
                <a:cs typeface="Calibri"/>
                <a:sym typeface="Calibri"/>
              </a:rPr>
              <a:t>coherent readings </a:t>
            </a:r>
            <a:r xmlns:a="http://schemas.openxmlformats.org/drawingml/2006/main">
              <a:rPr b="1" i="0" lang="en" sz="1800" u="none" cap="none" strike="noStrike">
                <a:solidFill>
                  <a:schemeClr val="dk1"/>
                </a:solidFill>
                <a:latin typeface="Calibri"/>
                <a:ea typeface="Calibri"/>
                <a:cs typeface="Calibri"/>
                <a:sym typeface="Calibri"/>
              </a:rPr>
              <a:t>.</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0" i="0" lang="en" sz="1800" u="none" cap="none" strike="noStrike">
                <a:solidFill>
                  <a:schemeClr val="dk1"/>
                </a:solidFill>
                <a:latin typeface="Calibri"/>
                <a:ea typeface="Calibri"/>
                <a:cs typeface="Calibri"/>
                <a:sym typeface="Calibri"/>
              </a:rPr>
              <a:t>This means that performing a </a:t>
            </a:r>
            <a:r xmlns:a="http://schemas.openxmlformats.org/drawingml/2006/main">
              <a:rPr b="1" i="0" lang="en" sz="1800" u="none" cap="none" strike="noStrike">
                <a:solidFill>
                  <a:schemeClr val="dk1"/>
                </a:solidFill>
                <a:latin typeface="Calibri"/>
                <a:ea typeface="Calibri"/>
                <a:cs typeface="Calibri"/>
                <a:sym typeface="Calibri"/>
              </a:rPr>
              <a:t>SELECT </a:t>
            </a:r>
            <a:r xmlns:a="http://schemas.openxmlformats.org/drawingml/2006/main">
              <a:rPr b="0" i="0" lang="en" sz="1800" u="sng" cap="none" strike="noStrike">
                <a:solidFill>
                  <a:schemeClr val="dk1"/>
                </a:solidFill>
                <a:latin typeface="Calibri"/>
                <a:ea typeface="Calibri"/>
                <a:cs typeface="Calibri"/>
                <a:sym typeface="Calibri"/>
              </a:rPr>
              <a:t>returns the existing data in the tables up to the last completed transaction </a:t>
            </a:r>
            <a:r xmlns:a="http://schemas.openxmlformats.org/drawingml/2006/main">
              <a:rPr b="0" i="0" lang="en" sz="1800" u="none" cap="none" strike="noStrike">
                <a:solidFill>
                  <a:schemeClr val="dk1"/>
                </a:solidFill>
                <a:latin typeface="Calibri"/>
                <a:ea typeface="Calibri"/>
                <a:cs typeface="Calibri"/>
                <a:sym typeface="Calibri"/>
              </a:rPr>
              <a:t>.</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0" i="0" lang="en" sz="1800" u="none" cap="none" strike="noStrike">
                <a:solidFill>
                  <a:schemeClr val="dk1"/>
                </a:solidFill>
                <a:latin typeface="Calibri"/>
                <a:ea typeface="Calibri"/>
                <a:cs typeface="Calibri"/>
                <a:sym typeface="Calibri"/>
              </a:rPr>
              <a:t>Thus, if when making a query, in another session or sessions there are transactions in progress that have modified the data of the table or tables that are the object of the query </a:t>
            </a:r>
            <a:r xmlns:a="http://schemas.openxmlformats.org/drawingml/2006/main">
              <a:rPr b="1" i="0" lang="en" sz="1800" u="none" cap="none" strike="noStrike">
                <a:solidFill>
                  <a:schemeClr val="dk1"/>
                </a:solidFill>
                <a:latin typeface="Calibri"/>
                <a:ea typeface="Calibri"/>
                <a:cs typeface="Calibri"/>
                <a:sym typeface="Calibri"/>
              </a:rPr>
              <a:t>, </a:t>
            </a:r>
            <a:r xmlns:a="http://schemas.openxmlformats.org/drawingml/2006/main">
              <a:rPr b="1" i="0" lang="en" sz="1800" u="sng" cap="none" strike="noStrike">
                <a:solidFill>
                  <a:schemeClr val="dk1"/>
                </a:solidFill>
                <a:latin typeface="Calibri"/>
                <a:ea typeface="Calibri"/>
                <a:cs typeface="Calibri"/>
                <a:sym typeface="Calibri"/>
              </a:rPr>
              <a:t>the modified data will not be reflected in the result, </a:t>
            </a:r>
            <a:r xmlns:a="http://schemas.openxmlformats.org/drawingml/2006/main">
              <a:rPr b="1" i="0" lang="en" sz="1800" u="none" cap="none" strike="noStrike">
                <a:solidFill>
                  <a:schemeClr val="dk1"/>
                </a:solidFill>
                <a:latin typeface="Calibri"/>
                <a:ea typeface="Calibri"/>
                <a:cs typeface="Calibri"/>
                <a:sym typeface="Calibri"/>
              </a:rPr>
              <a:t>with one exception:</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1" i="0" lang="en" sz="1800" u="none" cap="none" strike="noStrike">
                <a:solidFill>
                  <a:schemeClr val="dk1"/>
                </a:solidFill>
                <a:latin typeface="Calibri"/>
                <a:ea typeface="Calibri"/>
                <a:cs typeface="Calibri"/>
                <a:sym typeface="Calibri"/>
              </a:rPr>
              <a:t>If the SELECT is included in the transaction that modified the data, the modifications ARE SHOWN in the result.</a:t>
            </a:r>
            <a:endParaRPr xmlns:a="http://schemas.openxmlformats.org/drawingml/2006/main"/>
          </a:p>
          <a:p>
            <a:pPr xmlns:a="http://schemas.openxmlformats.org/drawingml/2006/main" indent="-171450" lvl="0" marL="285750" marR="0" rtl="0" algn="l">
              <a:spcBef>
                <a:spcPts val="0"/>
              </a:spcBef>
              <a:spcAft>
                <a:spcPts val="0"/>
              </a:spcAft>
              <a:buClr>
                <a:schemeClr val="dk1"/>
              </a:buClr>
              <a:buSzPts val="1800"/>
              <a:buFont typeface="Arial"/>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Furthermore, if in a transaction the reading of data that has been modified in another transaction is repeated, the changes are not seen in the second reading, what was read in the first reading is repeated.</a:t>
            </a:r>
            <a:endParaRPr xmlns:a="http://schemas.openxmlformats.org/drawingml/2006/main" b="0" i="0" sz="1800" u="none" cap="none" strike="noStrike">
              <a:solidFill>
                <a:schemeClr val="dk1"/>
              </a:solidFill>
              <a:latin typeface="Calibri"/>
              <a:ea typeface="Calibri"/>
              <a:cs typeface="Calibri"/>
              <a:sym typeface="Calibri"/>
            </a:endParaRPr>
          </a:p>
        </p:txBody>
      </p:sp>
      <p:sp>
        <p:nvSpPr>
          <p:cNvPr descr="Resultado de imagen de ordenador ficheros" id="173" name="Google Shape;173;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74" name="Google Shape;174;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75" name="Google Shape;175;p21"/>
          <p:cNvSpPr txBox="1"/>
          <p:nvPr/>
        </p:nvSpPr>
        <p:spPr>
          <a:xfrm>
            <a:off x="250825" y="207963"/>
            <a:ext cx="3745111"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Coherent Readings</a:t>
            </a:r>
            <a:endParaRPr xmlns:a="http://schemas.openxmlformats.org/drawingml/2006/main"/>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