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70" d="100"/>
          <a:sy n="70" d="100"/>
        </p:scale>
        <p:origin x="-43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3" name="Google Shape;1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3" name="Google Shape;15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3" name="Google Shape;16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pPr marL="0" lvl="0" indent="0" algn="r" rtl="0">
                <a:spcBef>
                  <a:spcPts val="0"/>
                </a:spcBef>
                <a:spcAft>
                  <a:spcPts val="0"/>
                </a:spcAft>
                <a:buNone/>
              </a:pP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3" y="333375"/>
            <a:ext cx="8286750" cy="5847755"/>
          </a:xfrm>
          <a:prstGeom prst="rect">
            <a:avLst/>
          </a:prstGeom>
          <a:solidFill>
            <a:srgbClr val="FFD966"/>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ctr" rtl="0">
              <a:spcBef>
                <a:spcPts val="0"/>
              </a:spcBef>
              <a:spcAft>
                <a:spcPts val="0"/>
              </a:spcAft>
              <a:buNone/>
            </a:pPr>
            <a:r xmlns:a="http://schemas.openxmlformats.org/drawingml/2006/main">
              <a:rPr lang="en" sz="3200" b="0" i="0" u="none" strike="noStrike" cap="none">
                <a:solidFill>
                  <a:schemeClr val="dk1"/>
                </a:solidFill>
                <a:latin typeface="Calibri"/>
                <a:ea typeface="Calibri"/>
                <a:cs typeface="Calibri"/>
                <a:sym typeface="Calibri"/>
              </a:rPr>
              <a:t>Unit 6 </a:t>
            </a:r>
            <a:r xmlns:a="http://schemas.openxmlformats.org/drawingml/2006/main">
              <a:rPr lang="en" sz="4400" b="0" i="0" u="none" strike="noStrike" cap="none">
                <a:solidFill>
                  <a:schemeClr val="dk1"/>
                </a:solidFill>
                <a:latin typeface="Calibri"/>
                <a:ea typeface="Calibri"/>
                <a:cs typeface="Calibri"/>
                <a:sym typeface="Calibri"/>
              </a:rPr>
              <a:t>:</a:t>
            </a:r>
            <a:endParaRPr xmlns:a="http://schemas.openxmlformats.org/drawingml/2006/main"/>
          </a:p>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Simple data editing.</a:t>
            </a:r>
            <a:endParaRPr xmlns:a="http://schemas.openxmlformats.org/drawingml/2006/main" sz="3200" b="1" i="0" u="none" strike="noStrike" cap="none">
              <a:solidFill>
                <a:schemeClr val="dk1"/>
              </a:solidFill>
              <a:latin typeface="Calibri"/>
              <a:ea typeface="Calibri"/>
              <a:cs typeface="Calibri"/>
              <a:sym typeface="Calibri"/>
            </a:endParaRPr>
          </a:p>
          <a:p>
            <a:pPr xmlns:a="http://schemas.openxmlformats.org/drawingml/2006/main" marL="0" marR="0" lvl="0" indent="0" algn="ctr" rtl="0">
              <a:spcBef>
                <a:spcPts val="0"/>
              </a:spcBef>
              <a:spcAft>
                <a:spcPts val="0"/>
              </a:spcAft>
              <a:buNone/>
            </a:pPr>
            <a:r xmlns:a="http://schemas.openxmlformats.org/drawingml/2006/main">
              <a:rPr lang="en" sz="3200" b="1">
                <a:solidFill>
                  <a:schemeClr val="dk1"/>
                </a:solidFill>
                <a:latin typeface="Calibri"/>
                <a:ea typeface="Calibri"/>
                <a:cs typeface="Calibri"/>
                <a:sym typeface="Calibri"/>
              </a:rPr>
              <a:t>Part 3: DELETE</a:t>
            </a:r>
            <a:endParaRPr xmlns:a="http://schemas.openxmlformats.org/drawingml/2006/main"/>
          </a:p>
          <a:p>
            <a:pPr marL="0" marR="0" lvl="0" indent="0" algn="ctr" rtl="0">
              <a:spcBef>
                <a:spcPts val="0"/>
              </a:spcBef>
              <a:spcAft>
                <a:spcPts val="0"/>
              </a:spcAft>
              <a:buNone/>
            </a:pPr>
            <a:endParaRPr sz="3200" b="1"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endParaRPr sz="32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name="adj" fmla="val 16667"/>
            </a:avLst>
          </a:prstGeom>
          <a:solidFill>
            <a:srgbClr val="2F549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en" sz="3600" b="1" i="0" u="none" strike="noStrike" cap="none">
                <a:solidFill>
                  <a:schemeClr val="dk1"/>
                </a:solidFill>
                <a:latin typeface="Calibri"/>
                <a:ea typeface="Calibri"/>
                <a:cs typeface="Calibri"/>
                <a:sym typeface="Calibri"/>
              </a:rPr>
              <a:t>Databases</a:t>
            </a:r>
            <a:endParaRPr xmlns:a="http://schemas.openxmlformats.org/drawingml/2006/main" sz="3200" b="1" i="0" u="none" strike="noStrike" cap="none">
              <a:solidFill>
                <a:schemeClr val="dk1"/>
              </a:solidFill>
              <a:latin typeface="Calibri"/>
              <a:ea typeface="Calibri"/>
              <a:cs typeface="Calibri"/>
              <a:sym typeface="Calibri"/>
            </a:endParaRPr>
          </a:p>
        </p:txBody>
      </p:sp>
      <p:sp>
        <p:nvSpPr>
          <p:cNvPr id="90" name="Google Shape;90;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1</a:t>
            </a:fld>
            <a:endParaRPr sz="2800" b="0" i="0" u="none" strike="noStrike" cap="none">
              <a:solidFill>
                <a:srgbClr val="898989"/>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4897438" cy="461665"/>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Elimination of rows. DELETE</a:t>
            </a:r>
            <a:endParaRPr xmlns:a="http://schemas.openxmlformats.org/drawingml/2006/main"/>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2</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57946" y="1017726"/>
            <a:ext cx="7991475" cy="5724644"/>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The instruction to delete or delete rows in tables is:</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 </a:t>
            </a:r>
            <a:r xmlns:a="http://schemas.openxmlformats.org/drawingml/2006/main">
              <a:rPr lang="en" sz="2400" b="1" i="0" u="none" strike="noStrike" cap="none">
                <a:solidFill>
                  <a:schemeClr val="dk1"/>
                </a:solidFill>
                <a:latin typeface="Calibri"/>
                <a:ea typeface="Calibri"/>
                <a:cs typeface="Calibri"/>
                <a:sym typeface="Calibri"/>
              </a:rPr>
              <a:t>DELETE</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The DELETE syntax is </a:t>
            </a:r>
            <a:r xmlns:a="http://schemas.openxmlformats.org/drawingml/2006/main">
              <a:rPr lang="en" sz="1800" b="0" i="0" u="none" strike="noStrike" cap="none">
                <a:solidFill>
                  <a:schemeClr val="dk1"/>
                </a:solidFill>
                <a:latin typeface="Calibri"/>
                <a:ea typeface="Calibri"/>
                <a:cs typeface="Calibri"/>
                <a:sym typeface="Calibri"/>
              </a:rPr>
              <a:t>:</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DELETE [IGNORE] [table1, ...]</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FROM {table | combination of tables</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[WHERE condition] [ORDER BY criterion] [LIMIT num_rows]</a:t>
            </a:r>
            <a:endParaRPr xmlns:a="http://schemas.openxmlformats.org/drawingml/2006/main" sz="1800" b="0"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O well</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DELETE [IGNORE] [table1, ...]</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USING {table | combination of tables</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[WHERE condition] [ORDER BY criterion] [LIMIT num_rows]</a:t>
            </a:r>
            <a:endParaRPr xmlns:a="http://schemas.openxmlformats.org/drawingml/2006/main" sz="1800" b="0"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The statement indicates the table or tables from which rows are deleted. The rows resulting from the combination of tables indicated after FROM or USING that meet, if applicable, the WHERE condition are eliminated.</a:t>
            </a:r>
            <a:endParaRPr xmlns:a="http://schemas.openxmlformats.org/drawingml/2006/main"/>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Elimination of rows. DELETE</a:t>
            </a:r>
            <a:endParaRPr xmlns:a="http://schemas.openxmlformats.org/drawingml/2006/main"/>
          </a:p>
        </p:txBody>
      </p:sp>
      <p:sp>
        <p:nvSpPr>
          <p:cNvPr id="106" name="Google Shape;106;p15"/>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7" name="Google Shape;107;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3</a:t>
            </a:fld>
            <a:endParaRPr sz="2800" b="0" i="0" u="none" strike="noStrike" cap="none">
              <a:solidFill>
                <a:srgbClr val="898989"/>
              </a:solidFill>
              <a:latin typeface="Calibri"/>
              <a:ea typeface="Calibri"/>
              <a:cs typeface="Calibri"/>
              <a:sym typeface="Calibri"/>
            </a:endParaRPr>
          </a:p>
        </p:txBody>
      </p:sp>
      <p:sp>
        <p:nvSpPr>
          <p:cNvPr id="108" name="Google Shape;108;p15"/>
          <p:cNvSpPr txBox="1"/>
          <p:nvPr/>
        </p:nvSpPr>
        <p:spPr>
          <a:xfrm>
            <a:off x="460375" y="850200"/>
            <a:ext cx="7991475" cy="5355312"/>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sng" strike="noStrike" cap="none">
                <a:solidFill>
                  <a:schemeClr val="dk1"/>
                </a:solidFill>
                <a:latin typeface="Calibri"/>
                <a:ea typeface="Calibri"/>
                <a:cs typeface="Calibri"/>
                <a:sym typeface="Calibri"/>
              </a:rPr>
              <a:t>DELETE syntax and execution conditions</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1.- Behind </a:t>
            </a:r>
            <a:r xmlns:a="http://schemas.openxmlformats.org/drawingml/2006/main">
              <a:rPr lang="en" sz="1800" b="1" i="0" u="none" strike="noStrike" cap="none">
                <a:solidFill>
                  <a:schemeClr val="dk1"/>
                </a:solidFill>
                <a:latin typeface="Calibri"/>
                <a:ea typeface="Calibri"/>
                <a:cs typeface="Calibri"/>
                <a:sym typeface="Calibri"/>
              </a:rPr>
              <a:t>DELETE </a:t>
            </a:r>
            <a:r xmlns:a="http://schemas.openxmlformats.org/drawingml/2006/main">
              <a:rPr lang="en" sz="1800" b="0" i="0" u="none" strike="noStrike" cap="none">
                <a:solidFill>
                  <a:schemeClr val="dk1"/>
                </a:solidFill>
                <a:latin typeface="Calibri"/>
                <a:ea typeface="Calibri"/>
                <a:cs typeface="Calibri"/>
                <a:sym typeface="Calibri"/>
              </a:rPr>
              <a:t>it is indicated:</a:t>
            </a:r>
            <a:endParaRPr xmlns:a="http://schemas.openxmlformats.org/drawingml/2006/main" sz="1600" b="0" i="0" u="none" strike="noStrike" cap="none">
              <a:solidFill>
                <a:schemeClr val="dk1"/>
              </a:solidFill>
              <a:latin typeface="Calibri"/>
              <a:ea typeface="Calibri"/>
              <a:cs typeface="Calibri"/>
              <a:sym typeface="Calibri"/>
            </a:endParaRPr>
          </a:p>
          <a:p>
            <a:pPr xmlns:a="http://schemas.openxmlformats.org/drawingml/2006/main" marL="742950" marR="0" lvl="1" indent="-285750" algn="l" rtl="0">
              <a:spcBef>
                <a:spcPts val="0"/>
              </a:spcBef>
              <a:spcAft>
                <a:spcPts val="0"/>
              </a:spcAft>
              <a:buClr>
                <a:schemeClr val="dk1"/>
              </a:buClr>
              <a:buSzPts val="1800"/>
              <a:buFont typeface="Arial"/>
              <a:buChar char="•"/>
            </a:pPr>
            <a:r xmlns:a="http://schemas.openxmlformats.org/drawingml/2006/main">
              <a:rPr lang="en" sz="1800" b="1" i="0" u="none" strike="noStrike" cap="none">
                <a:solidFill>
                  <a:schemeClr val="dk1"/>
                </a:solidFill>
                <a:latin typeface="Calibri"/>
                <a:ea typeface="Calibri"/>
                <a:cs typeface="Calibri"/>
                <a:sym typeface="Calibri"/>
              </a:rPr>
              <a:t>The table or tables from which rows are deleted ( </a:t>
            </a:r>
            <a:r xmlns:a="http://schemas.openxmlformats.org/drawingml/2006/main">
              <a:rPr lang="en" sz="1800" b="1">
                <a:solidFill>
                  <a:schemeClr val="dk1"/>
                </a:solidFill>
                <a:latin typeface="Calibri"/>
                <a:ea typeface="Calibri"/>
                <a:cs typeface="Calibri"/>
                <a:sym typeface="Calibri"/>
              </a:rPr>
              <a:t>joining tables is often used when the where condition depends on the content of another).</a:t>
            </a:r>
            <a:endParaRPr xmlns:a="http://schemas.openxmlformats.org/drawingml/2006/main"/>
          </a:p>
          <a:p>
            <a:pPr xmlns:a="http://schemas.openxmlformats.org/drawingml/2006/main" marL="742950" marR="0" lvl="1" indent="-285750" algn="l" rtl="0">
              <a:spcBef>
                <a:spcPts val="0"/>
              </a:spcBef>
              <a:spcAft>
                <a:spcPts val="0"/>
              </a:spcAft>
              <a:buClr>
                <a:schemeClr val="dk1"/>
              </a:buClr>
              <a:buSzPts val="1800"/>
              <a:buFont typeface="Arial"/>
              <a:buChar char="•"/>
            </a:pPr>
            <a:r xmlns:a="http://schemas.openxmlformats.org/drawingml/2006/main">
              <a:rPr lang="en" sz="1800" b="1" i="0" u="none" strike="noStrike" cap="none">
                <a:solidFill>
                  <a:schemeClr val="dk1"/>
                </a:solidFill>
                <a:latin typeface="Calibri"/>
                <a:ea typeface="Calibri"/>
                <a:cs typeface="Calibri"/>
                <a:sym typeface="Calibri"/>
              </a:rPr>
              <a:t>Typically rows are deleted from a single table. It is very rare to need to delete rows from more than one table with a DELETE statement </a:t>
            </a:r>
            <a:r xmlns:a="http://schemas.openxmlformats.org/drawingml/2006/main">
              <a:rPr lang="en" sz="1800" b="0" i="0" u="none" strike="noStrike" cap="none">
                <a:solidFill>
                  <a:schemeClr val="dk1"/>
                </a:solidFill>
                <a:latin typeface="Calibri"/>
                <a:ea typeface="Calibri"/>
                <a:cs typeface="Calibri"/>
                <a:sym typeface="Calibri"/>
              </a:rPr>
              <a:t>.</a:t>
            </a:r>
            <a:endParaRPr xmlns:a="http://schemas.openxmlformats.org/drawingml/2006/main"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2.- Behind FROM or USING, the table or combination of tables (INNER JOIN, LEFT JOIN, Cartesian product) is indicated on which the deletion or elimination will be conditioned. The table from which rows are deleted must necessarily be part of the table join.</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3.- If rows are deleted from a table that meet certain conditions in that table, there would be no combination of tables behind FROM and the syntax would be:</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DELETE FROM table WHERE…..</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Therefore, after DELETE the name of the table from which the data is deleted is not written. They are removed from the table indicated after FROM.</a:t>
            </a:r>
            <a:endParaRPr xmlns:a="http://schemas.openxmlformats.org/drawingml/2006/main"/>
          </a:p>
        </p:txBody>
      </p:sp>
      <p:sp>
        <p:nvSpPr>
          <p:cNvPr id="109" name="Google Shape;109;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0" name="Google Shape;110;p15"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Elimination of rows. DELETE</a:t>
            </a:r>
            <a:endParaRPr xmlns:a="http://schemas.openxmlformats.org/drawingml/2006/main"/>
          </a:p>
        </p:txBody>
      </p:sp>
      <p:sp>
        <p:nvSpPr>
          <p:cNvPr id="116" name="Google Shape;116;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7" name="Google Shape;117;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4</a:t>
            </a:fld>
            <a:endParaRPr sz="2800" b="0" i="0" u="none" strike="noStrike" cap="none">
              <a:solidFill>
                <a:srgbClr val="898989"/>
              </a:solidFill>
              <a:latin typeface="Calibri"/>
              <a:ea typeface="Calibri"/>
              <a:cs typeface="Calibri"/>
              <a:sym typeface="Calibri"/>
            </a:endParaRPr>
          </a:p>
        </p:txBody>
      </p:sp>
      <p:sp>
        <p:nvSpPr>
          <p:cNvPr id="118" name="Google Shape;118;p16"/>
          <p:cNvSpPr txBox="1"/>
          <p:nvPr/>
        </p:nvSpPr>
        <p:spPr>
          <a:xfrm>
            <a:off x="460375" y="850200"/>
            <a:ext cx="7991475" cy="5355312"/>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sng" strike="noStrike" cap="none">
                <a:solidFill>
                  <a:schemeClr val="dk1"/>
                </a:solidFill>
                <a:latin typeface="Calibri"/>
                <a:ea typeface="Calibri"/>
                <a:cs typeface="Calibri"/>
                <a:sym typeface="Calibri"/>
              </a:rPr>
              <a:t>DELETE syntax and execution conditions</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0" i="0" u="none" strike="noStrike" cap="none">
                <a:solidFill>
                  <a:schemeClr val="dk1"/>
                </a:solidFill>
                <a:latin typeface="Calibri"/>
                <a:ea typeface="Calibri"/>
                <a:cs typeface="Calibri"/>
                <a:sym typeface="Calibri"/>
              </a:rPr>
              <a:t>4.- If WHERE is not used, all the rows in the table will be deleted.</a:t>
            </a:r>
            <a:endParaRPr xmlns:a="http://schemas.openxmlformats.org/drawingml/2006/main"/>
          </a:p>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0" i="0" u="none" strike="noStrike" cap="none">
                <a:solidFill>
                  <a:schemeClr val="dk1"/>
                </a:solidFill>
                <a:latin typeface="Calibri"/>
                <a:ea typeface="Calibri"/>
                <a:cs typeface="Calibri"/>
                <a:sym typeface="Calibri"/>
              </a:rPr>
              <a:t>5.- ORDER BY can be used to determine the order in which the rows are deleted and LIMIT to establish that no more rows than those indicated in that clause are deleted.</a:t>
            </a:r>
            <a:endParaRPr xmlns:a="http://schemas.openxmlformats.org/drawingml/2006/main"/>
          </a:p>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0" i="0" u="none" strike="noStrike" cap="none">
                <a:solidFill>
                  <a:schemeClr val="dk1"/>
                </a:solidFill>
                <a:latin typeface="Calibri"/>
                <a:ea typeface="Calibri"/>
                <a:cs typeface="Calibri"/>
                <a:sym typeface="Calibri"/>
              </a:rPr>
              <a:t>6.- Once the rows have been deleted, they can no longer be recovered, unless we have done the deletion within a TRANSACTION.</a:t>
            </a:r>
            <a:endParaRPr xmlns:a="http://schemas.openxmlformats.org/drawingml/2006/main"/>
          </a:p>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0" i="0" u="none" strike="noStrike" cap="none">
                <a:solidFill>
                  <a:schemeClr val="dk1"/>
                </a:solidFill>
                <a:latin typeface="Calibri"/>
                <a:ea typeface="Calibri"/>
                <a:cs typeface="Calibri"/>
                <a:sym typeface="Calibri"/>
              </a:rPr>
              <a:t>7.- If the </a:t>
            </a:r>
            <a:r xmlns:a="http://schemas.openxmlformats.org/drawingml/2006/main">
              <a:rPr lang="en" sz="1600" b="1" i="0" u="none" strike="noStrike" cap="none">
                <a:solidFill>
                  <a:schemeClr val="dk1"/>
                </a:solidFill>
                <a:latin typeface="Calibri"/>
                <a:ea typeface="Calibri"/>
                <a:cs typeface="Calibri"/>
                <a:sym typeface="Calibri"/>
              </a:rPr>
              <a:t>table where the elimination is performed is related to one or more other tables with referential integrity </a:t>
            </a:r>
            <a:r xmlns:a="http://schemas.openxmlformats.org/drawingml/2006/main">
              <a:rPr lang="en" sz="1600" b="0" i="0" u="none" strike="noStrike" cap="none">
                <a:solidFill>
                  <a:schemeClr val="dk1"/>
                </a:solidFill>
                <a:latin typeface="Calibri"/>
                <a:ea typeface="Calibri"/>
                <a:cs typeface="Calibri"/>
                <a:sym typeface="Calibri"/>
              </a:rPr>
              <a:t>, the applied elimination rules will be complied with. If the NO ACTION condition or the RESTRICT condition is set, deletion is not allowed on the parent table if it has related rows in the related table. If you support cascade deletion, the rows in the parent table and all related rows in the related table are deleted.</a:t>
            </a:r>
            <a:endParaRPr xmlns:a="http://schemas.openxmlformats.org/drawingml/2006/main"/>
          </a:p>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0" i="0" u="none" strike="noStrike" cap="none">
                <a:solidFill>
                  <a:schemeClr val="dk1"/>
                </a:solidFill>
                <a:latin typeface="Calibri"/>
                <a:ea typeface="Calibri"/>
                <a:cs typeface="Calibri"/>
                <a:sym typeface="Calibri"/>
              </a:rPr>
              <a:t>8.- </a:t>
            </a:r>
            <a:r xmlns:a="http://schemas.openxmlformats.org/drawingml/2006/main">
              <a:rPr lang="en" sz="1600" b="1" i="0" u="none" strike="noStrike" cap="none">
                <a:solidFill>
                  <a:schemeClr val="dk1"/>
                </a:solidFill>
                <a:latin typeface="Calibri"/>
                <a:ea typeface="Calibri"/>
                <a:cs typeface="Calibri"/>
                <a:sym typeface="Calibri"/>
              </a:rPr>
              <a:t>The IGNORE clause </a:t>
            </a:r>
            <a:r xmlns:a="http://schemas.openxmlformats.org/drawingml/2006/main">
              <a:rPr lang="en" sz="1600" b="0" i="0" u="none" strike="noStrike" cap="none">
                <a:solidFill>
                  <a:schemeClr val="dk1"/>
                </a:solidFill>
                <a:latin typeface="Calibri"/>
                <a:ea typeface="Calibri"/>
                <a:cs typeface="Calibri"/>
                <a:sym typeface="Calibri"/>
              </a:rPr>
              <a:t>causes deletion errors in an instruction that deletes several rows to be ignored. If IGNORE is used and some of the rows to be deleted could not be deleted, the entire deletion would not be aborted, all those that do not cause an error would be deleted. The system would give us </a:t>
            </a:r>
            <a:r xmlns:a="http://schemas.openxmlformats.org/drawingml/2006/main">
              <a:rPr lang="en" sz="1600" b="1" i="0" u="none" strike="noStrike" cap="none">
                <a:solidFill>
                  <a:schemeClr val="dk1"/>
                </a:solidFill>
                <a:latin typeface="Calibri"/>
                <a:ea typeface="Calibri"/>
                <a:cs typeface="Calibri"/>
                <a:sym typeface="Calibri"/>
              </a:rPr>
              <a:t>warning notices.</a:t>
            </a:r>
            <a:endParaRPr xmlns:a="http://schemas.openxmlformats.org/drawingml/2006/main" sz="1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19" name="Google Shape;119;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0" name="Google Shape;120;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Elimination of rows. DELETE</a:t>
            </a:r>
            <a:endParaRPr xmlns:a="http://schemas.openxmlformats.org/drawingml/2006/main"/>
          </a:p>
        </p:txBody>
      </p:sp>
      <p:sp>
        <p:nvSpPr>
          <p:cNvPr id="126" name="Google Shape;126;p17"/>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27" name="Google Shape;127;p1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5</a:t>
            </a:fld>
            <a:endParaRPr sz="2800" b="0" i="0" u="none" strike="noStrike" cap="none">
              <a:solidFill>
                <a:srgbClr val="898989"/>
              </a:solidFill>
              <a:latin typeface="Calibri"/>
              <a:ea typeface="Calibri"/>
              <a:cs typeface="Calibri"/>
              <a:sym typeface="Calibri"/>
            </a:endParaRPr>
          </a:p>
        </p:txBody>
      </p:sp>
      <p:sp>
        <p:nvSpPr>
          <p:cNvPr id="128" name="Google Shape;128;p17"/>
          <p:cNvSpPr txBox="1"/>
          <p:nvPr/>
        </p:nvSpPr>
        <p:spPr>
          <a:xfrm>
            <a:off x="460375" y="850200"/>
            <a:ext cx="7991475" cy="5632311"/>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sng" strike="noStrike" cap="none">
                <a:solidFill>
                  <a:schemeClr val="dk1"/>
                </a:solidFill>
                <a:latin typeface="Calibri"/>
                <a:ea typeface="Calibri"/>
                <a:cs typeface="Calibri"/>
                <a:sym typeface="Calibri"/>
              </a:rPr>
              <a:t>Examples of DELETE usage</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1: Delete all rows from the contracts2 table.</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DELETE FROM contracts2;</a:t>
            </a:r>
            <a:endParaRPr xmlns:a="http://schemas.openxmlformats.org/drawingml/2006/main" sz="1800" b="0"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 </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2: Delete the customer with ID </a:t>
            </a:r>
            <a:r xmlns:a="http://schemas.openxmlformats.org/drawingml/2006/main">
              <a:rPr lang="en" sz="1800" b="1" i="1">
                <a:solidFill>
                  <a:schemeClr val="dk1"/>
                </a:solidFill>
                <a:latin typeface="Calibri"/>
                <a:ea typeface="Calibri"/>
                <a:cs typeface="Calibri"/>
                <a:sym typeface="Calibri"/>
              </a:rPr>
              <a:t>08785691K from the clients table </a:t>
            </a:r>
            <a:r xmlns:a="http://schemas.openxmlformats.org/drawingml/2006/main">
              <a:rPr lang="en" sz="1800" b="1" i="1" u="none" strike="noStrike" cap="none">
                <a:solidFill>
                  <a:schemeClr val="dk1"/>
                </a:solidFill>
                <a:latin typeface="Calibri"/>
                <a:ea typeface="Calibri"/>
                <a:cs typeface="Calibri"/>
                <a:sym typeface="Calibri"/>
              </a:rPr>
              <a:t>:</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DELETE FROM clients WHERE dni= </a:t>
            </a:r>
            <a:r xmlns:a="http://schemas.openxmlformats.org/drawingml/2006/main">
              <a:rPr lang="en" sz="1800" b="1">
                <a:solidFill>
                  <a:srgbClr val="0070C0"/>
                </a:solidFill>
                <a:latin typeface="Calibri"/>
                <a:ea typeface="Calibri"/>
                <a:cs typeface="Calibri"/>
                <a:sym typeface="Calibri"/>
              </a:rPr>
              <a:t>' </a:t>
            </a:r>
            <a:r xmlns:a="http://schemas.openxmlformats.org/drawingml/2006/main">
              <a:rPr lang="en" sz="1800" b="1" i="0" u="none" strike="noStrike" cap="none">
                <a:solidFill>
                  <a:srgbClr val="0070C0"/>
                </a:solidFill>
                <a:latin typeface="Calibri"/>
                <a:ea typeface="Calibri"/>
                <a:cs typeface="Calibri"/>
                <a:sym typeface="Calibri"/>
              </a:rPr>
              <a:t>08785691K';</a:t>
            </a:r>
            <a:endParaRPr xmlns:a="http://schemas.openxmlformats.org/drawingml/2006/main" sz="1800" b="0"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Here, in addition to deleting the client with that </a:t>
            </a:r>
            <a:r xmlns:a="http://schemas.openxmlformats.org/drawingml/2006/main">
              <a:rPr lang="en" sz="1800" b="1" i="0" u="none" strike="noStrike" cap="none">
                <a:solidFill>
                  <a:schemeClr val="dk1"/>
                </a:solidFill>
                <a:latin typeface="Calibri"/>
                <a:ea typeface="Calibri"/>
                <a:cs typeface="Calibri"/>
                <a:sym typeface="Calibri"/>
              </a:rPr>
              <a:t>ID </a:t>
            </a:r>
            <a:r xmlns:a="http://schemas.openxmlformats.org/drawingml/2006/main">
              <a:rPr lang="en" sz="1800" b="0" i="0" u="none" strike="noStrike" cap="none">
                <a:solidFill>
                  <a:schemeClr val="dk1"/>
                </a:solidFill>
                <a:latin typeface="Calibri"/>
                <a:ea typeface="Calibri"/>
                <a:cs typeface="Calibri"/>
                <a:sym typeface="Calibri"/>
              </a:rPr>
              <a:t>, rows could be deleted in the related table </a:t>
            </a:r>
            <a:r xmlns:a="http://schemas.openxmlformats.org/drawingml/2006/main">
              <a:rPr lang="en" sz="1800" b="1" i="0" u="none" strike="noStrike" cap="none">
                <a:solidFill>
                  <a:schemeClr val="dk1"/>
                </a:solidFill>
                <a:latin typeface="Calibri"/>
                <a:ea typeface="Calibri"/>
                <a:cs typeface="Calibri"/>
                <a:sym typeface="Calibri"/>
              </a:rPr>
              <a:t>contracts </a:t>
            </a:r>
            <a:r xmlns:a="http://schemas.openxmlformats.org/drawingml/2006/main">
              <a:rPr lang="en" sz="1800" b="0" i="0" u="none" strike="noStrike" cap="none">
                <a:solidFill>
                  <a:schemeClr val="dk1"/>
                </a:solidFill>
                <a:latin typeface="Calibri"/>
                <a:ea typeface="Calibri"/>
                <a:cs typeface="Calibri"/>
                <a:sym typeface="Calibri"/>
              </a:rPr>
              <a:t>if there were a foreign key relationship with referential integrity between the two tables with </a:t>
            </a:r>
            <a:r xmlns:a="http://schemas.openxmlformats.org/drawingml/2006/main">
              <a:rPr lang="en" sz="1800" b="1" i="0" u="none" strike="noStrike" cap="none">
                <a:solidFill>
                  <a:schemeClr val="dk1"/>
                </a:solidFill>
                <a:latin typeface="Calibri"/>
                <a:ea typeface="Calibri"/>
                <a:cs typeface="Calibri"/>
                <a:sym typeface="Calibri"/>
              </a:rPr>
              <a:t>ON CASCADE deletion </a:t>
            </a:r>
            <a:r xmlns:a="http://schemas.openxmlformats.org/drawingml/2006/main">
              <a:rPr lang="en" sz="1800" b="0" i="0" u="none" strike="noStrike" cap="none">
                <a:solidFill>
                  <a:schemeClr val="dk1"/>
                </a:solidFill>
                <a:latin typeface="Calibri"/>
                <a:ea typeface="Calibri"/>
                <a:cs typeface="Calibri"/>
                <a:sym typeface="Calibri"/>
              </a:rPr>
              <a:t>, or the deletion of the client could not be allowed if the restriction of removal </a:t>
            </a:r>
            <a:r xmlns:a="http://schemas.openxmlformats.org/drawingml/2006/main">
              <a:rPr lang="en" sz="1800" b="1" i="0" u="none" strike="noStrike" cap="none">
                <a:solidFill>
                  <a:schemeClr val="dk1"/>
                </a:solidFill>
                <a:latin typeface="Calibri"/>
                <a:ea typeface="Calibri"/>
                <a:cs typeface="Calibri"/>
                <a:sym typeface="Calibri"/>
              </a:rPr>
              <a:t>NO ACTION </a:t>
            </a:r>
            <a:r xmlns:a="http://schemas.openxmlformats.org/drawingml/2006/main">
              <a:rPr lang="en" sz="1800" b="0" i="0" u="none" strike="noStrike" cap="none">
                <a:solidFill>
                  <a:schemeClr val="dk1"/>
                </a:solidFill>
                <a:latin typeface="Calibri"/>
                <a:ea typeface="Calibri"/>
                <a:cs typeface="Calibri"/>
                <a:sym typeface="Calibri"/>
              </a:rPr>
              <a:t>or the </a:t>
            </a:r>
            <a:r xmlns:a="http://schemas.openxmlformats.org/drawingml/2006/main">
              <a:rPr lang="en" sz="1800" b="1" i="0" u="none" strike="noStrike" cap="none">
                <a:solidFill>
                  <a:schemeClr val="dk1"/>
                </a:solidFill>
                <a:latin typeface="Calibri"/>
                <a:ea typeface="Calibri"/>
                <a:cs typeface="Calibri"/>
                <a:sym typeface="Calibri"/>
              </a:rPr>
              <a:t>RESTRICT restriction.</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Check what the referential integrity rule is in the FOREIGN KEY relationship between contracts and clients and justify what has happened.</a:t>
            </a:r>
            <a:endParaRPr xmlns:a="http://schemas.openxmlformats.org/drawingml/2006/main" sz="1800" b="0"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29" name="Google Shape;129;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0" name="Google Shape;130;p17"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Elimination of rows. DELETE</a:t>
            </a:r>
            <a:endParaRPr xmlns:a="http://schemas.openxmlformats.org/drawingml/2006/main"/>
          </a:p>
        </p:txBody>
      </p:sp>
      <p:sp>
        <p:nvSpPr>
          <p:cNvPr id="136" name="Google Shape;136;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7" name="Google Shape;137;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6</a:t>
            </a:fld>
            <a:endParaRPr sz="2800" b="0" i="0" u="none" strike="noStrike" cap="none">
              <a:solidFill>
                <a:srgbClr val="898989"/>
              </a:solidFill>
              <a:latin typeface="Calibri"/>
              <a:ea typeface="Calibri"/>
              <a:cs typeface="Calibri"/>
              <a:sym typeface="Calibri"/>
            </a:endParaRPr>
          </a:p>
        </p:txBody>
      </p:sp>
      <p:sp>
        <p:nvSpPr>
          <p:cNvPr id="138" name="Google Shape;138;p18"/>
          <p:cNvSpPr txBox="1"/>
          <p:nvPr/>
        </p:nvSpPr>
        <p:spPr>
          <a:xfrm>
            <a:off x="460375" y="850200"/>
            <a:ext cx="7991475" cy="3693319"/>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sng" strike="noStrike" cap="none">
                <a:solidFill>
                  <a:schemeClr val="dk1"/>
                </a:solidFill>
                <a:latin typeface="Calibri"/>
                <a:ea typeface="Calibri"/>
                <a:cs typeface="Calibri"/>
                <a:sym typeface="Calibri"/>
              </a:rPr>
              <a:t>Examples of DELETE usage</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3: Delete all contracts made today.</a:t>
            </a:r>
            <a:endParaRPr xmlns:a="http://schemas.openxmlformats.org/drawingml/2006/main"/>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DELETE FROM contracts WHERE fini=curdate();</a:t>
            </a:r>
            <a:endParaRPr xmlns:a="http://schemas.openxmlformats.org/drawingml/2006/main" sz="1800" b="0" i="0" u="none" strike="noStrike" cap="none">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 </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4: Delete all contracts completed more than one year ago.</a:t>
            </a:r>
            <a:endParaRPr xmlns:a="http://schemas.openxmlformats.org/drawingml/2006/main"/>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DELETE FROM contracts WHERE ffin&lt;date_sub(curdate(),INTERVAL 1 YEAR);</a:t>
            </a:r>
            <a:endParaRPr xmlns:a="http://schemas.openxmlformats.org/drawingml/2006/main" sz="1800" b="0" i="0" u="none" strike="noStrike" cap="none">
              <a:solidFill>
                <a:srgbClr val="0070C0"/>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p:txBody>
      </p:sp>
      <p:sp>
        <p:nvSpPr>
          <p:cNvPr id="139" name="Google Shape;139;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0" name="Google Shape;140;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Elimination of rows. DELETE</a:t>
            </a:r>
            <a:endParaRPr xmlns:a="http://schemas.openxmlformats.org/drawingml/2006/main"/>
          </a:p>
        </p:txBody>
      </p:sp>
      <p:sp>
        <p:nvSpPr>
          <p:cNvPr id="146" name="Google Shape;146;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7" name="Google Shape;147;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7</a:t>
            </a:fld>
            <a:endParaRPr sz="2800" b="0" i="0" u="none" strike="noStrike" cap="none">
              <a:solidFill>
                <a:srgbClr val="898989"/>
              </a:solidFill>
              <a:latin typeface="Calibri"/>
              <a:ea typeface="Calibri"/>
              <a:cs typeface="Calibri"/>
              <a:sym typeface="Calibri"/>
            </a:endParaRPr>
          </a:p>
        </p:txBody>
      </p:sp>
      <p:sp>
        <p:nvSpPr>
          <p:cNvPr id="148" name="Google Shape;148;p19"/>
          <p:cNvSpPr txBox="1"/>
          <p:nvPr/>
        </p:nvSpPr>
        <p:spPr>
          <a:xfrm>
            <a:off x="460375" y="850200"/>
            <a:ext cx="7991475" cy="5632311"/>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sng" strike="noStrike" cap="none">
                <a:solidFill>
                  <a:schemeClr val="dk1"/>
                </a:solidFill>
                <a:latin typeface="Calibri"/>
                <a:ea typeface="Calibri"/>
                <a:cs typeface="Calibri"/>
                <a:sym typeface="Calibri"/>
              </a:rPr>
              <a:t>Examples of DELETE usage</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We are going to see </a:t>
            </a:r>
            <a:r xmlns:a="http://schemas.openxmlformats.org/drawingml/2006/main">
              <a:rPr lang="en" sz="1800" b="1" i="1">
                <a:solidFill>
                  <a:schemeClr val="dk1"/>
                </a:solidFill>
                <a:latin typeface="Calibri"/>
                <a:ea typeface="Calibri"/>
                <a:cs typeface="Calibri"/>
                <a:sym typeface="Calibri"/>
              </a:rPr>
              <a:t>how </a:t>
            </a:r>
            <a:r xmlns:a="http://schemas.openxmlformats.org/drawingml/2006/main">
              <a:rPr lang="en" sz="1800" b="1" i="1" u="none" strike="noStrike" cap="none">
                <a:solidFill>
                  <a:schemeClr val="dk1"/>
                </a:solidFill>
                <a:latin typeface="Calibri"/>
                <a:ea typeface="Calibri"/>
                <a:cs typeface="Calibri"/>
                <a:sym typeface="Calibri"/>
              </a:rPr>
              <a:t>instructions can be executed, in this case deleting rows, within a transaction and after detecting that we have accidentally deleted data, we can recover it by canceling the transaction.</a:t>
            </a:r>
            <a:endParaRPr xmlns:a="http://schemas.openxmlformats.org/drawingml/2006/main"/>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1.- Start a transaction</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START TRANSACTION;</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2.- Delete the last contract from the contracts table</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DELETE FROM contracts ORDER BY contractnum DESC LIMIT 1;</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3.- Now we want to delete the contracts made today and we accidentally execute:</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DELETE FROM contracts WHERE fini;</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4.- We obtain the content of the contracts table and we realize that we have loaded all the contracts.</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5.- We can return to the point where the database was before starting the transaction by canceling it with the instruction:</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ROLLBACK;</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6.- If everything had gone well, instead of ROLLBACK, we would have executed COMMIT to confirm everything done during the transaction.</a:t>
            </a:r>
            <a:endParaRPr xmlns:a="http://schemas.openxmlformats.org/drawingml/2006/main" sz="1800" b="1" i="0" u="none" strike="noStrike" cap="none">
              <a:solidFill>
                <a:schemeClr val="dk1"/>
              </a:solidFill>
              <a:latin typeface="Calibri"/>
              <a:ea typeface="Calibri"/>
              <a:cs typeface="Calibri"/>
              <a:sym typeface="Calibri"/>
            </a:endParaRPr>
          </a:p>
        </p:txBody>
      </p:sp>
      <p:sp>
        <p:nvSpPr>
          <p:cNvPr id="149" name="Google Shape;149;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0" name="Google Shape;150;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Elimination of rows. DELETE</a:t>
            </a:r>
            <a:endParaRPr xmlns:a="http://schemas.openxmlformats.org/drawingml/2006/main"/>
          </a:p>
        </p:txBody>
      </p:sp>
      <p:sp>
        <p:nvSpPr>
          <p:cNvPr id="156" name="Google Shape;156;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7" name="Google Shape;157;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8</a:t>
            </a:fld>
            <a:endParaRPr sz="2800" b="0" i="0" u="none" strike="noStrike" cap="none">
              <a:solidFill>
                <a:srgbClr val="898989"/>
              </a:solidFill>
              <a:latin typeface="Calibri"/>
              <a:ea typeface="Calibri"/>
              <a:cs typeface="Calibri"/>
              <a:sym typeface="Calibri"/>
            </a:endParaRPr>
          </a:p>
        </p:txBody>
      </p:sp>
      <p:sp>
        <p:nvSpPr>
          <p:cNvPr id="158" name="Google Shape;158;p20"/>
          <p:cNvSpPr txBox="1"/>
          <p:nvPr/>
        </p:nvSpPr>
        <p:spPr>
          <a:xfrm>
            <a:off x="460375" y="850200"/>
            <a:ext cx="7991475" cy="4247317"/>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sng" strike="noStrike" cap="none" dirty="0">
                <a:solidFill>
                  <a:schemeClr val="dk1"/>
                </a:solidFill>
                <a:latin typeface="Calibri"/>
                <a:ea typeface="Calibri"/>
                <a:cs typeface="Calibri"/>
                <a:sym typeface="Calibri"/>
              </a:rPr>
              <a:t>Examples of DELETE usage</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a:solidFill>
                  <a:schemeClr val="dk1"/>
                </a:solidFill>
                <a:latin typeface="Calibri"/>
                <a:ea typeface="Calibri"/>
                <a:cs typeface="Calibri"/>
                <a:sym typeface="Calibri"/>
              </a:rPr>
              <a:t>Now we are going to use a table join to condition which rows are deleted in a table.</a:t>
            </a:r>
            <a:endParaRPr xmlns:a="http://schemas.openxmlformats.org/drawingml/2006/main"/>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a:solidFill>
                  <a:schemeClr val="dk1"/>
                </a:solidFill>
                <a:latin typeface="Calibri"/>
                <a:ea typeface="Calibri"/>
                <a:cs typeface="Calibri"/>
                <a:sym typeface="Calibri"/>
              </a:rPr>
              <a:t>Perform the example within a transaction so as not to lose information in the database. This is an example and we just want to see what works, we don't want to actually delete those rows.</a:t>
            </a:r>
            <a:endParaRPr xmlns:a="http://schemas.openxmlformats.org/drawingml/2006/main"/>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a:solidFill>
                  <a:schemeClr val="dk1"/>
                </a:solidFill>
                <a:latin typeface="Calibri"/>
                <a:ea typeface="Calibri"/>
                <a:cs typeface="Calibri"/>
                <a:sym typeface="Calibri"/>
              </a:rPr>
              <a:t>Example 5: Delete all contracts made </a:t>
            </a:r>
            <a:r xmlns:a="http://schemas.openxmlformats.org/drawingml/2006/main">
              <a:rPr lang="en" sz="1800" b="1" i="1" u="none" strike="noStrike" cap="none" dirty="0" smtClean="0">
                <a:solidFill>
                  <a:schemeClr val="dk1"/>
                </a:solidFill>
                <a:latin typeface="Calibri"/>
                <a:ea typeface="Calibri"/>
                <a:cs typeface="Calibri"/>
                <a:sym typeface="Calibri"/>
              </a:rPr>
              <a:t>by </a:t>
            </a:r>
            <a:r xmlns:a="http://schemas.openxmlformats.org/drawingml/2006/main">
              <a:rPr lang="en" sz="1800" b="1" i="1" u="none" strike="noStrike" cap="none" dirty="0">
                <a:solidFill>
                  <a:schemeClr val="dk1"/>
                </a:solidFill>
                <a:latin typeface="Calibri"/>
                <a:ea typeface="Calibri"/>
                <a:cs typeface="Calibri"/>
                <a:sym typeface="Calibri"/>
              </a:rPr>
              <a:t>the client named Carlos Javier and surname </a:t>
            </a:r>
            <a:r xmlns:a="http://schemas.openxmlformats.org/drawingml/2006/main">
              <a:rPr lang="en" sz="1800" b="1" i="1" u="none" strike="noStrike" cap="none" dirty="0" err="1">
                <a:solidFill>
                  <a:schemeClr val="dk1"/>
                </a:solidFill>
                <a:latin typeface="Calibri"/>
                <a:ea typeface="Calibri"/>
                <a:cs typeface="Calibri"/>
                <a:sym typeface="Calibri"/>
              </a:rPr>
              <a:t>Lopez </a:t>
            </a:r>
            <a:r xmlns:a="http://schemas.openxmlformats.org/drawingml/2006/main">
              <a:rPr lang="en" sz="1800" b="1" i="1" u="none" strike="noStrike" cap="none" dirty="0">
                <a:solidFill>
                  <a:schemeClr val="dk1"/>
                </a:solidFill>
                <a:latin typeface="Calibri"/>
                <a:ea typeface="Calibri"/>
                <a:cs typeface="Calibri"/>
                <a:sym typeface="Calibri"/>
              </a:rPr>
              <a:t>Carvajal. Note that it is eliminated in contracts and that the elimination condition is established on data from the customers table.</a:t>
            </a:r>
            <a:endParaRPr xmlns:a="http://schemas.openxmlformats.org/drawingml/2006/main"/>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70C0"/>
                </a:solidFill>
                <a:latin typeface="Calibri"/>
                <a:ea typeface="Calibri"/>
                <a:cs typeface="Calibri"/>
                <a:sym typeface="Calibri"/>
              </a:rPr>
              <a:t>DELETE contracts FROM contracts INNER JOIN clients ON </a:t>
            </a:r>
            <a:r xmlns:a="http://schemas.openxmlformats.org/drawingml/2006/main">
              <a:rPr lang="en" sz="1800" b="1" i="0" u="none" strike="noStrike" cap="none" dirty="0" err="1">
                <a:solidFill>
                  <a:srgbClr val="0070C0"/>
                </a:solidFill>
                <a:latin typeface="Calibri"/>
                <a:ea typeface="Calibri"/>
                <a:cs typeface="Calibri"/>
                <a:sym typeface="Calibri"/>
              </a:rPr>
              <a:t>dnicliente </a:t>
            </a:r>
            <a:r xmlns:a="http://schemas.openxmlformats.org/drawingml/2006/main">
              <a:rPr lang="en" sz="1800" b="1" i="0" u="none" strike="noStrike" cap="none" dirty="0">
                <a:solidFill>
                  <a:srgbClr val="0070C0"/>
                </a:solidFill>
                <a:latin typeface="Calibri"/>
                <a:ea typeface="Calibri"/>
                <a:cs typeface="Calibri"/>
                <a:sym typeface="Calibri"/>
              </a:rPr>
              <a:t>= </a:t>
            </a:r>
            <a:r xmlns:a="http://schemas.openxmlformats.org/drawingml/2006/main">
              <a:rPr lang="en" sz="1800" b="1" i="0" u="none" strike="noStrike" cap="none" dirty="0" err="1">
                <a:solidFill>
                  <a:srgbClr val="0070C0"/>
                </a:solidFill>
                <a:latin typeface="Calibri"/>
                <a:ea typeface="Calibri"/>
                <a:cs typeface="Calibri"/>
                <a:sym typeface="Calibri"/>
              </a:rPr>
              <a:t>dni </a:t>
            </a:r>
            <a:r xmlns:a="http://schemas.openxmlformats.org/drawingml/2006/main">
              <a:rPr lang="en" sz="1800" b="1" i="0" u="none" strike="noStrike" cap="none" dirty="0">
                <a:solidFill>
                  <a:srgbClr val="0070C0"/>
                </a:solidFill>
                <a:latin typeface="Calibri"/>
                <a:ea typeface="Calibri"/>
                <a:cs typeface="Calibri"/>
                <a:sym typeface="Calibri"/>
              </a:rPr>
              <a:t>WHERE name=' </a:t>
            </a:r>
            <a:r xmlns:a="http://schemas.openxmlformats.org/drawingml/2006/main">
              <a:rPr lang="en" sz="1800" b="1" i="0" u="none" strike="noStrike" cap="none" dirty="0" err="1">
                <a:solidFill>
                  <a:srgbClr val="0070C0"/>
                </a:solidFill>
                <a:latin typeface="Calibri"/>
                <a:ea typeface="Calibri"/>
                <a:cs typeface="Calibri"/>
                <a:sym typeface="Calibri"/>
              </a:rPr>
              <a:t>carlos</a:t>
            </a:r>
            <a:r xmlns:a="http://schemas.openxmlformats.org/drawingml/2006/main">
              <a:rPr lang="en" sz="1800" b="1" i="0" u="none" strike="noStrike" cap="none" dirty="0">
                <a:solidFill>
                  <a:srgbClr val="0070C0"/>
                </a:solidFill>
                <a:latin typeface="Calibri"/>
                <a:ea typeface="Calibri"/>
                <a:cs typeface="Calibri"/>
                <a:sym typeface="Calibri"/>
              </a:rPr>
              <a:t> </a:t>
            </a:r>
            <a:r xmlns:a="http://schemas.openxmlformats.org/drawingml/2006/main">
              <a:rPr lang="en" sz="1800" b="1" i="0" u="none" strike="noStrike" cap="none" dirty="0" err="1">
                <a:solidFill>
                  <a:srgbClr val="0070C0"/>
                </a:solidFill>
                <a:latin typeface="Calibri"/>
                <a:ea typeface="Calibri"/>
                <a:cs typeface="Calibri"/>
                <a:sym typeface="Calibri"/>
              </a:rPr>
              <a:t>javier </a:t>
            </a:r>
            <a:r xmlns:a="http://schemas.openxmlformats.org/drawingml/2006/main">
              <a:rPr lang="en" sz="1800" b="1" i="0" u="none" strike="noStrike" cap="none" dirty="0">
                <a:solidFill>
                  <a:srgbClr val="0070C0"/>
                </a:solidFill>
                <a:latin typeface="Calibri"/>
                <a:ea typeface="Calibri"/>
                <a:cs typeface="Calibri"/>
                <a:sym typeface="Calibri"/>
              </a:rPr>
              <a:t>' AND last name=' </a:t>
            </a:r>
            <a:r xmlns:a="http://schemas.openxmlformats.org/drawingml/2006/main">
              <a:rPr lang="en" sz="1800" b="1" i="0" u="none" strike="noStrike" cap="none" dirty="0" err="1">
                <a:solidFill>
                  <a:srgbClr val="0070C0"/>
                </a:solidFill>
                <a:latin typeface="Calibri"/>
                <a:ea typeface="Calibri"/>
                <a:cs typeface="Calibri"/>
                <a:sym typeface="Calibri"/>
              </a:rPr>
              <a:t>lopez</a:t>
            </a:r>
            <a:r xmlns:a="http://schemas.openxmlformats.org/drawingml/2006/main">
              <a:rPr lang="en" sz="1800" b="1" i="0" u="none" strike="noStrike" cap="none" dirty="0">
                <a:solidFill>
                  <a:srgbClr val="0070C0"/>
                </a:solidFill>
                <a:latin typeface="Calibri"/>
                <a:ea typeface="Calibri"/>
                <a:cs typeface="Calibri"/>
                <a:sym typeface="Calibri"/>
              </a:rPr>
              <a:t> </a:t>
            </a:r>
            <a:r xmlns:a="http://schemas.openxmlformats.org/drawingml/2006/main">
              <a:rPr lang="en" sz="1800" b="1" i="0" u="none" strike="noStrike" cap="none" dirty="0" err="1">
                <a:solidFill>
                  <a:srgbClr val="0070C0"/>
                </a:solidFill>
                <a:latin typeface="Calibri"/>
                <a:ea typeface="Calibri"/>
                <a:cs typeface="Calibri"/>
                <a:sym typeface="Calibri"/>
              </a:rPr>
              <a:t>carvajal </a:t>
            </a:r>
            <a:r xmlns:a="http://schemas.openxmlformats.org/drawingml/2006/main">
              <a:rPr lang="en" sz="1800" b="1" i="0" u="none" strike="noStrike" cap="none" dirty="0">
                <a:solidFill>
                  <a:srgbClr val="0070C0"/>
                </a:solidFill>
                <a:latin typeface="Calibri"/>
                <a:ea typeface="Calibri"/>
                <a:cs typeface="Calibri"/>
                <a:sym typeface="Calibri"/>
              </a:rPr>
              <a:t>';</a:t>
            </a:r>
            <a:endParaRPr xmlns:a="http://schemas.openxmlformats.org/drawingml/2006/main"/>
          </a:p>
        </p:txBody>
      </p:sp>
      <p:sp>
        <p:nvSpPr>
          <p:cNvPr id="159" name="Google Shape;159;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0" name="Google Shape;160;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1"/>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Elimination of rows. DELETE</a:t>
            </a:r>
            <a:endParaRPr xmlns:a="http://schemas.openxmlformats.org/drawingml/2006/main"/>
          </a:p>
        </p:txBody>
      </p:sp>
      <p:sp>
        <p:nvSpPr>
          <p:cNvPr id="166" name="Google Shape;166;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7" name="Google Shape;167;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pPr marL="0" lvl="0" indent="0" algn="r" rtl="0">
                <a:spcBef>
                  <a:spcPts val="0"/>
                </a:spcBef>
                <a:spcAft>
                  <a:spcPts val="0"/>
                </a:spcAft>
                <a:buNone/>
              </a:pPr>
              <a:t>9</a:t>
            </a:fld>
            <a:endParaRPr sz="2800" b="0" i="0" u="none" strike="noStrike" cap="none">
              <a:solidFill>
                <a:srgbClr val="898989"/>
              </a:solidFill>
              <a:latin typeface="Calibri"/>
              <a:ea typeface="Calibri"/>
              <a:cs typeface="Calibri"/>
              <a:sym typeface="Calibri"/>
            </a:endParaRPr>
          </a:p>
        </p:txBody>
      </p:sp>
      <p:sp>
        <p:nvSpPr>
          <p:cNvPr id="168" name="Google Shape;168;p21"/>
          <p:cNvSpPr txBox="1"/>
          <p:nvPr/>
        </p:nvSpPr>
        <p:spPr>
          <a:xfrm>
            <a:off x="460375" y="850200"/>
            <a:ext cx="7991475" cy="5755422"/>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0" u="sng" strike="noStrike" cap="none">
                <a:solidFill>
                  <a:schemeClr val="dk1"/>
                </a:solidFill>
                <a:latin typeface="Calibri"/>
                <a:ea typeface="Calibri"/>
                <a:cs typeface="Calibri"/>
                <a:sym typeface="Calibri"/>
              </a:rPr>
              <a:t>Examples of DELETE usage</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a:t>
            </a:r>
            <a:r xmlns:a="http://schemas.openxmlformats.org/drawingml/2006/main">
              <a:rPr lang="en" sz="1800" b="1" i="1">
                <a:solidFill>
                  <a:schemeClr val="dk1"/>
                </a:solidFill>
                <a:latin typeface="Calibri"/>
                <a:ea typeface="Calibri"/>
                <a:cs typeface="Calibri"/>
                <a:sym typeface="Calibri"/>
              </a:rPr>
              <a:t>6 </a:t>
            </a:r>
            <a:r xmlns:a="http://schemas.openxmlformats.org/drawingml/2006/main">
              <a:rPr lang="en" sz="1800" b="1" i="1" u="none" strike="noStrike" cap="none">
                <a:solidFill>
                  <a:schemeClr val="dk1"/>
                </a:solidFill>
                <a:latin typeface="Calibri"/>
                <a:ea typeface="Calibri"/>
                <a:cs typeface="Calibri"/>
                <a:sym typeface="Calibri"/>
              </a:rPr>
              <a:t>: Delete all contracts made by Mariano Dorado and the data of that client.</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600" b="0" i="1" u="none" strike="noStrike" cap="none">
                <a:solidFill>
                  <a:schemeClr val="dk1"/>
                </a:solidFill>
                <a:latin typeface="Calibri"/>
                <a:ea typeface="Calibri"/>
                <a:cs typeface="Calibri"/>
                <a:sym typeface="Calibri"/>
              </a:rPr>
              <a:t>The following could be done if there was a referential integrity relationship with a cascading deletion rule between clients and contracts. Deleting the client would delete all of its contracts.</a:t>
            </a:r>
            <a:endParaRPr xmlns:a="http://schemas.openxmlformats.org/drawingml/2006/main"/>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DELETE FROM clients WHERE firstname='marian' AND lastname='golden';</a:t>
            </a:r>
            <a:endParaRPr xmlns:a="http://schemas.openxmlformats.org/drawingml/2006/main"/>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0" i="1" u="none" strike="noStrike" cap="none">
                <a:solidFill>
                  <a:schemeClr val="dk1"/>
                </a:solidFill>
                <a:latin typeface="Calibri"/>
                <a:ea typeface="Calibri"/>
                <a:cs typeface="Calibri"/>
                <a:sym typeface="Calibri"/>
              </a:rPr>
              <a:t>But that cannot be done since there is no such rule, it is about deleting a client that has contracts and the server does not allow it since there is NO ACTION deletion restriction. This would also not be allowed for the same reason.</a:t>
            </a:r>
            <a:endParaRPr xmlns:a="http://schemas.openxmlformats.org/drawingml/2006/main"/>
          </a:p>
          <a:p>
            <a:pPr marL="0" marR="0" lvl="0" indent="0" algn="l" rtl="0">
              <a:spcBef>
                <a:spcPts val="0"/>
              </a:spcBef>
              <a:spcAft>
                <a:spcPts val="0"/>
              </a:spcAft>
              <a:buNone/>
            </a:pPr>
            <a:endParaRPr sz="1800" b="1" i="1"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DELETE clients, contracts FROM contracts INNER JOIN clients ON dniclient=dni WHERE name='mariano' AND surname='golden';</a:t>
            </a:r>
            <a:endParaRPr xmlns:a="http://schemas.openxmlformats.org/drawingml/2006/main"/>
          </a:p>
          <a:p>
            <a:pPr marL="0" marR="0" lvl="0" indent="0" algn="l" rtl="0">
              <a:spcBef>
                <a:spcPts val="0"/>
              </a:spcBef>
              <a:spcAft>
                <a:spcPts val="0"/>
              </a:spcAft>
              <a:buNone/>
            </a:pPr>
            <a:endParaRPr sz="1800" b="1" i="0" u="none" strike="noStrike" cap="none">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Therefore, the contracts must be eliminated first and then the client:</a:t>
            </a:r>
            <a:endParaRPr xmlns:a="http://schemas.openxmlformats.org/drawingml/2006/main"/>
          </a:p>
          <a:p>
            <a:pPr marL="0" marR="0" lvl="0" indent="0" algn="l" rtl="0">
              <a:spcBef>
                <a:spcPts val="0"/>
              </a:spcBef>
              <a:spcAft>
                <a:spcPts val="0"/>
              </a:spcAft>
              <a:buNone/>
            </a:pPr>
            <a:endParaRPr sz="1800" b="1" i="1" u="none" strike="noStrike" cap="none">
              <a:solidFill>
                <a:srgbClr val="0070C0"/>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DELETE contracts FROM contracts INNER JOIN clients ON dniclient=dni WHERE name='mariano' AND surname='golden';</a:t>
            </a:r>
            <a:endParaRPr xmlns:a="http://schemas.openxmlformats.org/drawingml/2006/main"/>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70C0"/>
                </a:solidFill>
                <a:latin typeface="Calibri"/>
                <a:ea typeface="Calibri"/>
                <a:cs typeface="Calibri"/>
                <a:sym typeface="Calibri"/>
              </a:rPr>
              <a:t>DELETE FROM clients WHERE firstname='marian' AND lastname='golden';</a:t>
            </a:r>
            <a:endParaRPr xmlns:a="http://schemas.openxmlformats.org/drawingml/2006/main"/>
          </a:p>
        </p:txBody>
      </p:sp>
      <p:sp>
        <p:nvSpPr>
          <p:cNvPr id="169" name="Google Shape;169;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0" name="Google Shape;170;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1010</Words>
  <PresentationFormat>Presentación en pantalla (4:3)</PresentationFormat>
  <Paragraphs>140</Paragraphs>
  <Slides>9</Slides>
  <Notes>9</Notes>
  <HiddenSlides>0</HiddenSlides>
  <MMClips>0</MMClip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Tema de Office</vt:lpstr>
      <vt:lpstr>Diapositiva 1</vt:lpstr>
      <vt:lpstr>Diapositiva 2</vt:lpstr>
      <vt:lpstr>Diapositiva 3</vt:lpstr>
      <vt:lpstr>Diapositiva 4</vt:lpstr>
      <vt:lpstr>Diapositiva 5</vt:lpstr>
      <vt:lpstr>Diapositiva 6</vt:lpstr>
      <vt:lpstr>Diapositiva 7</vt:lpstr>
      <vt:lpstr>Diapositiva 8</vt:lpstr>
      <vt:lpstr>Diapositiva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cp:lastModifiedBy>Pedro Pérez Quesada</cp:lastModifiedBy>
  <cp:revision>1</cp:revision>
  <dcterms:modified xsi:type="dcterms:W3CDTF">2021-03-23T12:06:08Z</dcterms:modified>
</cp:coreProperties>
</file>