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37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4" name="Google Shape;17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4" name="Google Shape;22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4" name="Google Shape;23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4" name="Google Shape;24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847755"/>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0" i="0" u="none" strike="noStrike" cap="none">
                <a:solidFill>
                  <a:schemeClr val="dk1"/>
                </a:solidFill>
                <a:latin typeface="Calibri"/>
                <a:ea typeface="Calibri"/>
                <a:cs typeface="Calibri"/>
                <a:sym typeface="Calibri"/>
              </a:rPr>
              <a:t>Unit 6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Simple data editing.</a:t>
            </a:r>
            <a:endParaRPr xmlns:a="http://schemas.openxmlformats.org/drawingml/2006/main" sz="3200" b="1"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1">
                <a:solidFill>
                  <a:schemeClr val="dk1"/>
                </a:solidFill>
                <a:latin typeface="Calibri"/>
                <a:ea typeface="Calibri"/>
                <a:cs typeface="Calibri"/>
                <a:sym typeface="Calibri"/>
              </a:rPr>
              <a:t>Part 1: </a:t>
            </a:r>
            <a:r xmlns:a="http://schemas.openxmlformats.org/drawingml/2006/main">
              <a:rPr lang="en" sz="3200" b="1" i="0" u="none" strike="noStrike" cap="none">
                <a:solidFill>
                  <a:schemeClr val="dk1"/>
                </a:solidFill>
                <a:latin typeface="Calibri"/>
                <a:ea typeface="Calibri"/>
                <a:cs typeface="Calibri"/>
                <a:sym typeface="Calibri"/>
              </a:rPr>
              <a:t>INSERT</a:t>
            </a:r>
            <a:endParaRPr xmlns:a="http://schemas.openxmlformats.org/drawingml/2006/main"/>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600" b="1" i="0" u="none" strike="noStrike" cap="none">
                <a:solidFill>
                  <a:schemeClr val="dk1"/>
                </a:solidFill>
                <a:latin typeface="Calibri"/>
                <a:ea typeface="Calibri"/>
                <a:cs typeface="Calibri"/>
                <a:sym typeface="Calibri"/>
              </a:rPr>
              <a:t>Databases</a:t>
            </a:r>
            <a:endParaRPr xmlns:a="http://schemas.openxmlformats.org/drawingml/2006/main"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77" name="Google Shape;177;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8" name="Google Shape;178;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10</a:t>
            </a:fld>
            <a:endParaRPr sz="2800" b="0" i="0" u="none" strike="noStrike" cap="none">
              <a:solidFill>
                <a:srgbClr val="898989"/>
              </a:solidFill>
              <a:latin typeface="Calibri"/>
              <a:ea typeface="Calibri"/>
              <a:cs typeface="Calibri"/>
              <a:sym typeface="Calibri"/>
            </a:endParaRPr>
          </a:p>
        </p:txBody>
      </p:sp>
      <p:sp>
        <p:nvSpPr>
          <p:cNvPr id="179" name="Google Shape;179;p22"/>
          <p:cNvSpPr txBox="1"/>
          <p:nvPr/>
        </p:nvSpPr>
        <p:spPr>
          <a:xfrm>
            <a:off x="576263" y="1196975"/>
            <a:ext cx="7991475" cy="526297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INSERT ….. SET Syntax:</a:t>
            </a:r>
            <a:endParaRPr xmlns:a="http://schemas.openxmlformats.org/drawingml/2006/main"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INSERT INTO table</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SET col1={expr1 | DEFAULT}, col2={expr2 | DEFAULT}, ...</a:t>
            </a:r>
            <a:endParaRPr xmlns:a="http://schemas.openxmlformats.org/drawingml/2006/main" sz="1800" b="0"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 ON DUPLICATE KEY UPDATE col_name1=expr1 , col_name2=expr2, ... ]</a:t>
            </a:r>
            <a:endParaRPr xmlns:a="http://schemas.openxmlformats.org/drawingml/2006/main" sz="1800" b="0"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It can be used for the same cases as VALUES although </a:t>
            </a:r>
            <a:r xmlns:a="http://schemas.openxmlformats.org/drawingml/2006/main">
              <a:rPr lang="en" sz="1600" b="1" i="0" u="none" strike="noStrike" cap="none" dirty="0">
                <a:solidFill>
                  <a:schemeClr val="dk1"/>
                </a:solidFill>
                <a:latin typeface="Calibri"/>
                <a:ea typeface="Calibri"/>
                <a:cs typeface="Calibri"/>
                <a:sym typeface="Calibri"/>
              </a:rPr>
              <a:t>it can never be used to insert multiple rows.</a:t>
            </a:r>
            <a:endParaRPr xmlns:a="http://schemas.openxmlformats.org/drawingml/2006/main" dirty="0"/>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After SET, values are assigned to each of the columns of the row to be inserted, although it is not necessary to assign them to all the columns (only to those that do not allow nulls and do not have a default value).</a:t>
            </a:r>
            <a:endParaRPr xmlns:a="http://schemas.openxmlformats.org/drawingml/2006/main" dirty="0"/>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DEFAULT is used to indicate that the column be assigned the default value, if that column has been designed with a default value.</a:t>
            </a:r>
            <a:endParaRPr xmlns:a="http://schemas.openxmlformats.org/drawingml/2006/main" dirty="0"/>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Columns that are not assigned values in INSERT, those that are not in the column list, receive the default value or null. If null is not allowed, the statement fails.</a:t>
            </a:r>
            <a:endParaRPr xmlns:a="http://schemas.openxmlformats.org/drawingml/2006/main" dirty="0"/>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The ON DUPLICATE KEY UPDATE clause establishes that if an error occurs due to a duplicate or repeated PRIMARY KEY when inserting a row, the values indicated after that clause are assigned.</a:t>
            </a:r>
            <a:endParaRPr xmlns:a="http://schemas.openxmlformats.org/drawingml/2006/main"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80" name="Google Shape;180;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1" name="Google Shape;181;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87" name="Google Shape;187;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8" name="Google Shape;188;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11</a:t>
            </a:fld>
            <a:endParaRPr sz="2800" b="0" i="0" u="none" strike="noStrike" cap="none">
              <a:solidFill>
                <a:srgbClr val="898989"/>
              </a:solidFill>
              <a:latin typeface="Calibri"/>
              <a:ea typeface="Calibri"/>
              <a:cs typeface="Calibri"/>
              <a:sym typeface="Calibri"/>
            </a:endParaRPr>
          </a:p>
        </p:txBody>
      </p:sp>
      <p:sp>
        <p:nvSpPr>
          <p:cNvPr id="189" name="Google Shape;189;p23"/>
          <p:cNvSpPr txBox="1"/>
          <p:nvPr/>
        </p:nvSpPr>
        <p:spPr>
          <a:xfrm>
            <a:off x="683568" y="1111652"/>
            <a:ext cx="7991475" cy="452431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Examples of use of INSERT….. SET:</a:t>
            </a:r>
            <a:endParaRPr xmlns:a="http://schemas.openxmlformats.org/drawingml/2006/main"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dirty="0">
                <a:solidFill>
                  <a:schemeClr val="dk1"/>
                </a:solidFill>
                <a:latin typeface="Calibri"/>
                <a:ea typeface="Calibri"/>
                <a:cs typeface="Calibri"/>
                <a:sym typeface="Calibri"/>
              </a:rPr>
              <a:t>Example 7:</a:t>
            </a:r>
            <a:endParaRPr xmlns:a="http://schemas.openxmlformats.org/drawingml/2006/main"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Insert a row in the automobiles table for a </a:t>
            </a:r>
            <a:r xmlns:a="http://schemas.openxmlformats.org/drawingml/2006/main">
              <a:rPr lang="en" sz="1800" b="1" i="1" u="none" strike="noStrike" cap="none" dirty="0" err="1">
                <a:solidFill>
                  <a:schemeClr val="dk1"/>
                </a:solidFill>
                <a:latin typeface="Calibri"/>
                <a:ea typeface="Calibri"/>
                <a:cs typeface="Calibri"/>
                <a:sym typeface="Calibri"/>
              </a:rPr>
              <a:t>Seat</a:t>
            </a:r>
            <a:r xmlns:a="http://schemas.openxmlformats.org/drawingml/2006/main">
              <a:rPr lang="en" sz="1800" b="1" i="1" u="none" strike="noStrike" cap="none" dirty="0">
                <a:solidFill>
                  <a:schemeClr val="dk1"/>
                </a:solidFill>
                <a:latin typeface="Calibri"/>
                <a:ea typeface="Calibri"/>
                <a:cs typeface="Calibri"/>
                <a:sym typeface="Calibri"/>
              </a:rPr>
              <a:t> </a:t>
            </a:r>
            <a:r xmlns:a="http://schemas.openxmlformats.org/drawingml/2006/main">
              <a:rPr lang="en" sz="1800" b="1" i="1" u="none" strike="noStrike" cap="none" dirty="0" err="1">
                <a:solidFill>
                  <a:schemeClr val="dk1"/>
                </a:solidFill>
                <a:latin typeface="Calibri"/>
                <a:ea typeface="Calibri"/>
                <a:cs typeface="Calibri"/>
                <a:sym typeface="Calibri"/>
              </a:rPr>
              <a:t>Leon </a:t>
            </a:r>
            <a:r xmlns:a="http://schemas.openxmlformats.org/drawingml/2006/main">
              <a:rPr lang="en" sz="1800" b="1" i="1" u="none" strike="noStrike" cap="none" dirty="0">
                <a:solidFill>
                  <a:schemeClr val="dk1"/>
                </a:solidFill>
                <a:latin typeface="Calibri"/>
                <a:ea typeface="Calibri"/>
                <a:cs typeface="Calibri"/>
                <a:sym typeface="Calibri"/>
              </a:rPr>
              <a:t>2.0 TDI black, registration 4751JVW, with GPS and SN extras and 20 kilometers traveled and not rented. The price is not charged (or the default value is charged).</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INSERT INTO </a:t>
            </a:r>
            <a:r xmlns:a="http://schemas.openxmlformats.org/drawingml/2006/main">
              <a:rPr lang="en" sz="1800" b="1" i="0" u="none" strike="noStrike" cap="none" dirty="0" err="1">
                <a:solidFill>
                  <a:srgbClr val="0070C0"/>
                </a:solidFill>
                <a:latin typeface="Calibri"/>
                <a:ea typeface="Calibri"/>
                <a:cs typeface="Calibri"/>
                <a:sym typeface="Calibri"/>
              </a:rPr>
              <a:t>automobiles </a:t>
            </a:r>
            <a:r xmlns:a="http://schemas.openxmlformats.org/drawingml/2006/main">
              <a:rPr lang="en" sz="1800" b="1" i="0" u="none" strike="noStrike" cap="none" dirty="0">
                <a:solidFill>
                  <a:srgbClr val="0070C0"/>
                </a:solidFill>
                <a:latin typeface="Calibri"/>
                <a:ea typeface="Calibri"/>
                <a:cs typeface="Calibri"/>
                <a:sym typeface="Calibri"/>
              </a:rPr>
              <a:t>SET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registration='4751JVW',</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brand=' </a:t>
            </a:r>
            <a:r xmlns:a="http://schemas.openxmlformats.org/drawingml/2006/main">
              <a:rPr lang="en" sz="1800" b="1" i="0" u="none" strike="noStrike" cap="none" dirty="0" err="1">
                <a:solidFill>
                  <a:srgbClr val="0070C0"/>
                </a:solidFill>
                <a:latin typeface="Calibri"/>
                <a:ea typeface="Calibri"/>
                <a:cs typeface="Calibri"/>
                <a:sym typeface="Calibri"/>
              </a:rPr>
              <a:t>Seat </a:t>
            </a:r>
            <a:r xmlns:a="http://schemas.openxmlformats.org/drawingml/2006/main">
              <a:rPr lang="en" sz="18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model= ' </a:t>
            </a:r>
            <a:r xmlns:a="http://schemas.openxmlformats.org/drawingml/2006/main">
              <a:rPr lang="en" sz="1800" b="1" i="0" u="none" strike="noStrike" cap="none" dirty="0" err="1">
                <a:solidFill>
                  <a:srgbClr val="0070C0"/>
                </a:solidFill>
                <a:latin typeface="Calibri"/>
                <a:ea typeface="Calibri"/>
                <a:cs typeface="Calibri"/>
                <a:sym typeface="Calibri"/>
              </a:rPr>
              <a:t>Leon </a:t>
            </a:r>
            <a:r xmlns:a="http://schemas.openxmlformats.org/drawingml/2006/main">
              <a:rPr lang="en" sz="1800" b="1" i="0" u="none" strike="noStrike" cap="none" dirty="0">
                <a:solidFill>
                  <a:srgbClr val="0070C0"/>
                </a:solidFill>
                <a:latin typeface="Calibri"/>
                <a:ea typeface="Calibri"/>
                <a:cs typeface="Calibri"/>
                <a:sym typeface="Calibri"/>
              </a:rPr>
              <a:t>2.0 TDI',</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color='Black',</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err="1">
                <a:solidFill>
                  <a:srgbClr val="0070C0"/>
                </a:solidFill>
                <a:latin typeface="Calibri"/>
                <a:ea typeface="Calibri"/>
                <a:cs typeface="Calibri"/>
                <a:sym typeface="Calibri"/>
              </a:rPr>
              <a:t>kilometers </a:t>
            </a:r>
            <a:r xmlns:a="http://schemas.openxmlformats.org/drawingml/2006/main">
              <a:rPr lang="en" sz="1800" b="1" i="0" u="none" strike="noStrike" cap="none" dirty="0">
                <a:solidFill>
                  <a:srgbClr val="0070C0"/>
                </a:solidFill>
                <a:latin typeface="Calibri"/>
                <a:ea typeface="Calibri"/>
                <a:cs typeface="Calibri"/>
                <a:sym typeface="Calibri"/>
              </a:rPr>
              <a:t>= 20,</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extras= 'GPS,SN',</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rented= false;</a:t>
            </a:r>
            <a:endParaRPr xmlns:a="http://schemas.openxmlformats.org/drawingml/2006/main" dirty="0"/>
          </a:p>
        </p:txBody>
      </p:sp>
      <p:sp>
        <p:nvSpPr>
          <p:cNvPr id="190" name="Google Shape;190;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1" name="Google Shape;191;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97" name="Google Shape;197;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8" name="Google Shape;198;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12</a:t>
            </a:fld>
            <a:endParaRPr sz="2800" b="0" i="0" u="none" strike="noStrike" cap="none">
              <a:solidFill>
                <a:srgbClr val="898989"/>
              </a:solidFill>
              <a:latin typeface="Calibri"/>
              <a:ea typeface="Calibri"/>
              <a:cs typeface="Calibri"/>
              <a:sym typeface="Calibri"/>
            </a:endParaRPr>
          </a:p>
        </p:txBody>
      </p:sp>
      <p:sp>
        <p:nvSpPr>
          <p:cNvPr id="199" name="Google Shape;199;p24"/>
          <p:cNvSpPr txBox="1"/>
          <p:nvPr/>
        </p:nvSpPr>
        <p:spPr>
          <a:xfrm>
            <a:off x="576263" y="1196975"/>
            <a:ext cx="7991475" cy="49244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INSERT Syntax….. SELECT:</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INSERT INTO table (col1,_col2, ...)</a:t>
            </a:r>
            <a:endParaRPr xmlns:a="http://schemas.openxmlformats.org/drawingml/2006/main"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a:t>
            </a:r>
            <a:endParaRPr xmlns:a="http://schemas.openxmlformats.org/drawingml/2006/main"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 ON DUPLICATE KEY UPDATE col_name1=expr1, col_name2=expr2, ... ]</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a:solidFill>
                  <a:schemeClr val="dk1"/>
                </a:solidFill>
                <a:latin typeface="Calibri"/>
                <a:ea typeface="Calibri"/>
                <a:cs typeface="Calibri"/>
                <a:sym typeface="Calibri"/>
              </a:rPr>
              <a:t>Allows insertion into TABLE as many rows as rows resulting from executing the SELECT that is applied to the insertion.</a:t>
            </a:r>
            <a:endParaRPr xmlns:a="http://schemas.openxmlformats.org/drawingml/2006/main"/>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a:solidFill>
                  <a:schemeClr val="dk1"/>
                </a:solidFill>
                <a:latin typeface="Calibri"/>
                <a:ea typeface="Calibri"/>
                <a:cs typeface="Calibri"/>
                <a:sym typeface="Calibri"/>
              </a:rPr>
              <a:t>The columns obtained in SELECT must be of the same type or compatible (they do not need to have the same name) as the corresponding columns where the data will be inserted.</a:t>
            </a:r>
            <a:endParaRPr xmlns:a="http://schemas.openxmlformats.org/drawingml/2006/main"/>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a:solidFill>
                  <a:schemeClr val="dk1"/>
                </a:solidFill>
                <a:latin typeface="Calibri"/>
                <a:ea typeface="Calibri"/>
                <a:cs typeface="Calibri"/>
                <a:sym typeface="Calibri"/>
              </a:rPr>
              <a:t>Columns that are not assigned values in INSERT, those that are not in the column list, receive the default value or null. If null is not allowed, the statement fails.</a:t>
            </a:r>
            <a:endParaRPr xmlns:a="http://schemas.openxmlformats.org/drawingml/2006/main"/>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a:solidFill>
                  <a:schemeClr val="dk1"/>
                </a:solidFill>
                <a:latin typeface="Calibri"/>
                <a:ea typeface="Calibri"/>
                <a:cs typeface="Calibri"/>
                <a:sym typeface="Calibri"/>
              </a:rPr>
              <a:t>The ON DUPLICATE KEY UPDATE clause establishes that if an error occurs due to a duplicate or repeated PRIMARY KEY when inserting a row, the values indicated after that clause are assigned.</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00" name="Google Shape;200;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1" name="Google Shape;201;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207" name="Google Shape;207;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8" name="Google Shape;208;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13</a:t>
            </a:fld>
            <a:endParaRPr sz="2800" b="0" i="0" u="none" strike="noStrike" cap="none">
              <a:solidFill>
                <a:srgbClr val="898989"/>
              </a:solidFill>
              <a:latin typeface="Calibri"/>
              <a:ea typeface="Calibri"/>
              <a:cs typeface="Calibri"/>
              <a:sym typeface="Calibri"/>
            </a:endParaRPr>
          </a:p>
        </p:txBody>
      </p:sp>
      <p:sp>
        <p:nvSpPr>
          <p:cNvPr id="209" name="Google Shape;209;p25"/>
          <p:cNvSpPr txBox="1"/>
          <p:nvPr/>
        </p:nvSpPr>
        <p:spPr>
          <a:xfrm>
            <a:off x="576263" y="1196975"/>
            <a:ext cx="7991475" cy="424731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SELECT:</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 8:</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Add the contracts from the contracts2 table to the contracts table.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SELECT * FROM contracts2;</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rentals </a:t>
            </a:r>
            <a:r xmlns:a="http://schemas.openxmlformats.org/drawingml/2006/main">
              <a:rPr lang="en" sz="1800" b="0" i="0" u="none" strike="noStrike" cap="none">
                <a:solidFill>
                  <a:schemeClr val="dk1"/>
                </a:solidFill>
                <a:latin typeface="Calibri"/>
                <a:ea typeface="Calibri"/>
                <a:cs typeface="Calibri"/>
                <a:sym typeface="Calibri"/>
              </a:rPr>
              <a:t>database , </a:t>
            </a:r>
            <a:r xmlns:a="http://schemas.openxmlformats.org/drawingml/2006/main">
              <a:rPr lang="en" sz="1800" b="0" i="0" u="none" strike="noStrike" cap="none">
                <a:solidFill>
                  <a:schemeClr val="dk1"/>
                </a:solidFill>
                <a:latin typeface="Calibri"/>
                <a:ea typeface="Calibri"/>
                <a:cs typeface="Calibri"/>
                <a:sym typeface="Calibri"/>
              </a:rPr>
              <a:t>the error occurs since at least one contract exists in contracts2 with number 1 and that contract number also exists in </a:t>
            </a:r>
            <a:r xmlns:a="http://schemas.openxmlformats.org/drawingml/2006/main">
              <a:rPr lang="en" sz="1800" b="1" i="0" u="none" strike="noStrike" cap="none">
                <a:solidFill>
                  <a:schemeClr val="dk1"/>
                </a:solidFill>
                <a:latin typeface="Calibri"/>
                <a:ea typeface="Calibri"/>
                <a:cs typeface="Calibri"/>
                <a:sym typeface="Calibri"/>
              </a:rPr>
              <a:t>contracts. </a:t>
            </a:r>
            <a:r xmlns:a="http://schemas.openxmlformats.org/drawingml/2006/main">
              <a:rPr lang="en" sz="1800" b="0" i="0" u="none" strike="noStrike" cap="none">
                <a:solidFill>
                  <a:schemeClr val="dk1"/>
                </a:solidFill>
                <a:latin typeface="Calibri"/>
                <a:ea typeface="Calibri"/>
                <a:cs typeface="Calibri"/>
                <a:sym typeface="Calibri"/>
              </a:rPr>
              <a:t>If there is an error, all rows to be inserted are rejected.</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FF0000"/>
                </a:solidFill>
                <a:latin typeface="Calibri"/>
                <a:ea typeface="Calibri"/>
                <a:cs typeface="Calibri"/>
                <a:sym typeface="Calibri"/>
              </a:rPr>
              <a:t>Error Code: 1062. Duplicate entry '1' for key 'PRIMARY'</a:t>
            </a:r>
            <a:endParaRPr xmlns:a="http://schemas.openxmlformats.org/drawingml/2006/main" sz="1800" b="0" i="0"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p:txBody>
      </p:sp>
      <p:sp>
        <p:nvSpPr>
          <p:cNvPr id="210" name="Google Shape;210;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1" name="Google Shape;211;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217" name="Google Shape;217;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14</a:t>
            </a:fld>
            <a:endParaRPr sz="2800" b="0" i="0" u="none" strike="noStrike" cap="none">
              <a:solidFill>
                <a:srgbClr val="898989"/>
              </a:solidFill>
              <a:latin typeface="Calibri"/>
              <a:ea typeface="Calibri"/>
              <a:cs typeface="Calibri"/>
              <a:sym typeface="Calibri"/>
            </a:endParaRPr>
          </a:p>
        </p:txBody>
      </p:sp>
      <p:sp>
        <p:nvSpPr>
          <p:cNvPr id="219" name="Google Shape;219;p26"/>
          <p:cNvSpPr txBox="1"/>
          <p:nvPr/>
        </p:nvSpPr>
        <p:spPr>
          <a:xfrm>
            <a:off x="576263" y="1196975"/>
            <a:ext cx="7991475" cy="369331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SELECT:</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 8:</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Continuing with the previous example, to solve the error, we are going to make the contract number that is inserted be the sum of the contract number in contracts 2 plus the largest existing contract number in the contracts table (suppose it is 24) .</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contracts(contractnum, registration,dnicliente, fini, ffin, kini, kfin) SELECT contractnum+24, registration,dnicclient, fini, ffin, kini, kfin FROM contracts2;</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p:txBody>
      </p:sp>
      <p:sp>
        <p:nvSpPr>
          <p:cNvPr id="220" name="Google Shape;220;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227" name="Google Shape;227;p2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8" name="Google Shape;228;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15</a:t>
            </a:fld>
            <a:endParaRPr sz="2800" b="0" i="0" u="none" strike="noStrike" cap="none">
              <a:solidFill>
                <a:srgbClr val="898989"/>
              </a:solidFill>
              <a:latin typeface="Calibri"/>
              <a:ea typeface="Calibri"/>
              <a:cs typeface="Calibri"/>
              <a:sym typeface="Calibri"/>
            </a:endParaRPr>
          </a:p>
        </p:txBody>
      </p:sp>
      <p:sp>
        <p:nvSpPr>
          <p:cNvPr id="229" name="Google Shape;229;p27"/>
          <p:cNvSpPr txBox="1"/>
          <p:nvPr/>
        </p:nvSpPr>
        <p:spPr>
          <a:xfrm>
            <a:off x="576263" y="1196975"/>
            <a:ext cx="7991475" cy="424731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SELECT:</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 9:</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The customer with ID 08785691K has communicated that today he wants to rent all Seat brand cars that are not currently rented.</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Insert the new contracts for that client with the current date and the license plates of those cars.</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The kilometers recorded in the cars table will be inserted in initial kilometers and it will be verified that they are not rented.</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(registration, customer number, fini, kini)</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SELECT license plate, '08785691K',curdate(),kilometers FROM cars WHERE rented=false AND make='seat';</a:t>
            </a:r>
            <a:endParaRPr xmlns:a="http://schemas.openxmlformats.org/drawingml/2006/main"/>
          </a:p>
        </p:txBody>
      </p:sp>
      <p:sp>
        <p:nvSpPr>
          <p:cNvPr id="230" name="Google Shape;230;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1" name="Google Shape;231;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237" name="Google Shape;237;p2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8" name="Google Shape;238;p2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16</a:t>
            </a:fld>
            <a:endParaRPr sz="2800" b="0" i="0" u="none" strike="noStrike" cap="none">
              <a:solidFill>
                <a:srgbClr val="898989"/>
              </a:solidFill>
              <a:latin typeface="Calibri"/>
              <a:ea typeface="Calibri"/>
              <a:cs typeface="Calibri"/>
              <a:sym typeface="Calibri"/>
            </a:endParaRPr>
          </a:p>
        </p:txBody>
      </p:sp>
      <p:sp>
        <p:nvSpPr>
          <p:cNvPr id="239" name="Google Shape;239;p28"/>
          <p:cNvSpPr txBox="1"/>
          <p:nvPr/>
        </p:nvSpPr>
        <p:spPr>
          <a:xfrm>
            <a:off x="576263" y="1196975"/>
            <a:ext cx="7991475" cy="369331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SELECT:</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 10:</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Mariano Dorado has announced that today he wants to rent all cars priced less than €70 that are not currently rented. Insert the new contracts for that client assuming that we cannot know their ID first and then use it in INSERT.</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(registration, customer number, fini, kini)</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SELECT registration, ID, curdate(), kilometers FROM automobiles, clients WHERE rented=false AND price&lt;70 AND name='mariano' AND surname='golden';</a:t>
            </a:r>
            <a:endParaRPr xmlns:a="http://schemas.openxmlformats.org/drawingml/2006/main" sz="1800" b="0" i="0" u="none" strike="noStrike" cap="none">
              <a:solidFill>
                <a:srgbClr val="0070C0"/>
              </a:solidFill>
              <a:latin typeface="Calibri"/>
              <a:ea typeface="Calibri"/>
              <a:cs typeface="Calibri"/>
              <a:sym typeface="Calibri"/>
            </a:endParaRPr>
          </a:p>
        </p:txBody>
      </p:sp>
      <p:sp>
        <p:nvSpPr>
          <p:cNvPr id="240" name="Google Shape;240;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1" name="Google Shape;241;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247" name="Google Shape;247;p2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8" name="Google Shape;248;p2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17</a:t>
            </a:fld>
            <a:endParaRPr sz="2800" b="0" i="0" u="none" strike="noStrike" cap="none">
              <a:solidFill>
                <a:srgbClr val="898989"/>
              </a:solidFill>
              <a:latin typeface="Calibri"/>
              <a:ea typeface="Calibri"/>
              <a:cs typeface="Calibri"/>
              <a:sym typeface="Calibri"/>
            </a:endParaRPr>
          </a:p>
        </p:txBody>
      </p:sp>
      <p:sp>
        <p:nvSpPr>
          <p:cNvPr id="249" name="Google Shape;249;p29"/>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SELECT:</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 11:</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Suppose that in the LIGATERCERA database we have a table CALENDAR (eqLocal, eqVisitante, numjornada, numpartido, date) where the primary key is made up of the first two columns (the home and visitor team codes) and the other columns are nullable. , insert all possible confrontations or matches between the teams in the league.</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calendar (eqLocal, eqVisitor)</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SELECT a.codeq, b.codeq FROM devices AS a, devices AS b WHERE a.codeq!=b.codeq;</a:t>
            </a:r>
            <a:endParaRPr xmlns:a="http://schemas.openxmlformats.org/drawingml/2006/main" sz="1800" b="0" i="0" u="none" strike="noStrike" cap="none">
              <a:solidFill>
                <a:srgbClr val="0070C0"/>
              </a:solidFill>
              <a:latin typeface="Calibri"/>
              <a:ea typeface="Calibri"/>
              <a:cs typeface="Calibri"/>
              <a:sym typeface="Calibri"/>
            </a:endParaRPr>
          </a:p>
        </p:txBody>
      </p:sp>
      <p:sp>
        <p:nvSpPr>
          <p:cNvPr id="250" name="Google Shape;250;p2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1" name="Google Shape;251;p2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489364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To insert rows into a table, use the instruction:</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400" b="0" i="0" u="none" strike="noStrike" cap="none">
                <a:solidFill>
                  <a:schemeClr val="dk1"/>
                </a:solidFill>
                <a:latin typeface="Calibri"/>
                <a:ea typeface="Calibri"/>
                <a:cs typeface="Calibri"/>
                <a:sym typeface="Calibri"/>
              </a:rPr>
              <a:t>  </a:t>
            </a:r>
            <a:r xmlns:a="http://schemas.openxmlformats.org/drawingml/2006/main">
              <a:rPr lang="en" sz="2400" b="1" i="0" u="none" strike="noStrike" cap="none">
                <a:solidFill>
                  <a:schemeClr val="dk1"/>
                </a:solidFill>
                <a:latin typeface="Calibri"/>
                <a:ea typeface="Calibri"/>
                <a:cs typeface="Calibri"/>
                <a:sym typeface="Calibri"/>
              </a:rPr>
              <a:t>INSERT</a:t>
            </a:r>
            <a:endParaRPr xmlns:a="http://schemas.openxmlformats.org/drawingml/2006/main" sz="2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Using this instruction:</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285750" marR="0" lvl="0" indent="-285750" algn="l" rtl="0">
              <a:spcBef>
                <a:spcPts val="0"/>
              </a:spcBef>
              <a:spcAft>
                <a:spcPts val="0"/>
              </a:spcAft>
              <a:buClr>
                <a:schemeClr val="dk1"/>
              </a:buClr>
              <a:buSzPts val="1800"/>
              <a:buFont typeface="Arial"/>
              <a:buChar char="•"/>
            </a:pPr>
            <a:r xmlns:a="http://schemas.openxmlformats.org/drawingml/2006/main">
              <a:rPr lang="en" sz="1800" b="0" i="0" u="none" strike="noStrike" cap="none">
                <a:solidFill>
                  <a:schemeClr val="dk1"/>
                </a:solidFill>
                <a:latin typeface="Calibri"/>
                <a:ea typeface="Calibri"/>
                <a:cs typeface="Calibri"/>
                <a:sym typeface="Calibri"/>
              </a:rPr>
              <a:t>One or more rows can be inserted with the values that you specify in the statement.</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INSERT ….. VALUES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INSERT…..SET</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285750" marR="0" lvl="0" indent="-285750" algn="l" rtl="0">
              <a:spcBef>
                <a:spcPts val="0"/>
              </a:spcBef>
              <a:spcAft>
                <a:spcPts val="0"/>
              </a:spcAft>
              <a:buClr>
                <a:schemeClr val="dk1"/>
              </a:buClr>
              <a:buSzPts val="1800"/>
              <a:buFont typeface="Arial"/>
              <a:buChar char="•"/>
            </a:pPr>
            <a:r xmlns:a="http://schemas.openxmlformats.org/drawingml/2006/main">
              <a:rPr lang="en" sz="1800" b="0" i="0" u="none" strike="noStrike" cap="none">
                <a:solidFill>
                  <a:schemeClr val="dk1"/>
                </a:solidFill>
                <a:latin typeface="Calibri"/>
                <a:ea typeface="Calibri"/>
                <a:cs typeface="Calibri"/>
                <a:sym typeface="Calibri"/>
              </a:rPr>
              <a:t>You can insert data corresponding to several rows resulting from a SELECT query on one or more tables.</a:t>
            </a:r>
            <a:endParaRPr xmlns:a="http://schemas.openxmlformats.org/drawingml/2006/main"/>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xmlns:a="http://schemas.openxmlformats.org/drawingml/2006/main" marL="1657350" marR="0" lvl="3"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INSERT…..SELECT</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5570756"/>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INSERT Syntax….. VALUES:</a:t>
            </a:r>
            <a:endParaRPr xmlns:a="http://schemas.openxmlformats.org/drawingml/2006/main"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INSERT INTO table (col1, col2, ...)</a:t>
            </a:r>
            <a:endParaRPr xmlns:a="http://schemas.openxmlformats.org/drawingml/2006/main" sz="1800" b="0"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VALUES ({expr1 | DEFAULT} , {expr2 | DEFAULT},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({expr1 | DEFAULT} , {expr2 | DEFAULT},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a:t>
            </a:r>
            <a:endParaRPr xmlns:a="http://schemas.openxmlformats.org/drawingml/2006/main" sz="1800" b="0"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 ON DUPLICATE KEY UPDATE col_name1= </a:t>
            </a:r>
            <a:r xmlns:a="http://schemas.openxmlformats.org/drawingml/2006/main">
              <a:rPr lang="en" sz="1800" b="1" i="0" u="none" strike="noStrike" cap="none" dirty="0" err="1">
                <a:solidFill>
                  <a:srgbClr val="0070C0"/>
                </a:solidFill>
                <a:latin typeface="Calibri"/>
                <a:ea typeface="Calibri"/>
                <a:cs typeface="Calibri"/>
                <a:sym typeface="Calibri"/>
              </a:rPr>
              <a:t>expr </a:t>
            </a:r>
            <a:r xmlns:a="http://schemas.openxmlformats.org/drawingml/2006/main">
              <a:rPr lang="en" sz="1800" b="1" i="0" u="none" strike="noStrike" cap="none" dirty="0">
                <a:solidFill>
                  <a:srgbClr val="0070C0"/>
                </a:solidFill>
                <a:latin typeface="Calibri"/>
                <a:ea typeface="Calibri"/>
                <a:cs typeface="Calibri"/>
                <a:sym typeface="Calibri"/>
              </a:rPr>
              <a:t>[, col_name2= </a:t>
            </a:r>
            <a:r xmlns:a="http://schemas.openxmlformats.org/drawingml/2006/main">
              <a:rPr lang="en" sz="1800" b="1" i="0" u="none" strike="noStrike" cap="none" dirty="0" err="1">
                <a:solidFill>
                  <a:srgbClr val="0070C0"/>
                </a:solidFill>
                <a:latin typeface="Calibri"/>
                <a:ea typeface="Calibri"/>
                <a:cs typeface="Calibri"/>
                <a:sym typeface="Calibri"/>
              </a:rPr>
              <a:t>expr </a:t>
            </a:r>
            <a:r xmlns:a="http://schemas.openxmlformats.org/drawingml/2006/main">
              <a:rPr lang="en" sz="1800" b="1" i="0" u="none" strike="noStrike" cap="none" dirty="0">
                <a:solidFill>
                  <a:srgbClr val="0070C0"/>
                </a:solidFill>
                <a:latin typeface="Calibri"/>
                <a:ea typeface="Calibri"/>
                <a:cs typeface="Calibri"/>
                <a:sym typeface="Calibri"/>
              </a:rPr>
              <a:t>] ... ]</a:t>
            </a:r>
            <a:endParaRPr xmlns:a="http://schemas.openxmlformats.org/drawingml/2006/main" sz="1800" b="0"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The names of the columns in which values are assigned are written in parentheses.</a:t>
            </a:r>
            <a:endParaRPr xmlns:a="http://schemas.openxmlformats.org/drawingml/2006/main" dirty="0"/>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After VALUES and in parentheses, the values that are assigned to the columns for each inserted row are specified.</a:t>
            </a:r>
            <a:endParaRPr xmlns:a="http://schemas.openxmlformats.org/drawingml/2006/main" dirty="0"/>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Multiple rows can be added or inserted in a single INSERT.</a:t>
            </a:r>
            <a:endParaRPr xmlns:a="http://schemas.openxmlformats.org/drawingml/2006/main" dirty="0"/>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DEFAULT is used to indicate that the column be assigned the default value, if that column has been designed with a default value.</a:t>
            </a:r>
            <a:endParaRPr xmlns:a="http://schemas.openxmlformats.org/drawingml/2006/main" dirty="0"/>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Columns that are not assigned values in INSERT, those that are not in the column list, receive the default value or null. If null is not allowed, the statement fails.</a:t>
            </a:r>
            <a:endParaRPr xmlns:a="http://schemas.openxmlformats.org/drawingml/2006/main" dirty="0"/>
          </a:p>
          <a:p>
            <a:pPr xmlns:a="http://schemas.openxmlformats.org/drawingml/2006/main" marL="285750" marR="0" lvl="0" indent="-285750" algn="l" rtl="0">
              <a:spcBef>
                <a:spcPts val="0"/>
              </a:spcBef>
              <a:spcAft>
                <a:spcPts val="0"/>
              </a:spcAft>
              <a:buClr>
                <a:schemeClr val="dk1"/>
              </a:buClr>
              <a:buSzPts val="1600"/>
              <a:buFont typeface="Arial"/>
              <a:buChar char="•"/>
            </a:pPr>
            <a:r xmlns:a="http://schemas.openxmlformats.org/drawingml/2006/main">
              <a:rPr lang="en" sz="1600" b="0" i="0" u="none" strike="noStrike" cap="none" dirty="0">
                <a:solidFill>
                  <a:schemeClr val="dk1"/>
                </a:solidFill>
                <a:latin typeface="Calibri"/>
                <a:ea typeface="Calibri"/>
                <a:cs typeface="Calibri"/>
                <a:sym typeface="Calibri"/>
              </a:rPr>
              <a:t>The ON DUPLICATE KEY UPDATE clause establishes that, if an error occurs due to a duplicate or repeated PRIMARY KEY when inserting a row, the values indicated after that clause are assigned.</a:t>
            </a:r>
            <a:endParaRPr xmlns:a="http://schemas.openxmlformats.org/drawingml/2006/main"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VALUES: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 1:</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Insert a row in the cars table for a black Seat Leon 2.0 TDI, license plate 4751JVW, with GPS and SN extras and 20 kilometers traveled and not rented status. The price is not charged (or the default value is charged).</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automobiles (license plate, make, model, color, kilometers, extras, rented)</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VALUES ('4751JVW', 'Seat', 'Leon 2.0 TDI', 'Black', 20, 'GPS,SN', false);</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Another possible solution can be given by not specifying the list of columns, in which case, the values must be indicated for all the columns and in the order in which they are declared in the table.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cars VALUES ('4751JVW', 'Seat', 'Leon 2.0 TDI', 'Black', </a:t>
            </a:r>
            <a:r xmlns:a="http://schemas.openxmlformats.org/drawingml/2006/main">
              <a:rPr lang="en" sz="1800" b="1" i="0" u="none" strike="noStrike" cap="none">
                <a:solidFill>
                  <a:srgbClr val="FF0000"/>
                </a:solidFill>
                <a:latin typeface="Calibri"/>
                <a:ea typeface="Calibri"/>
                <a:cs typeface="Calibri"/>
                <a:sym typeface="Calibri"/>
              </a:rPr>
              <a:t>null, </a:t>
            </a:r>
            <a:r xmlns:a="http://schemas.openxmlformats.org/drawingml/2006/main">
              <a:rPr lang="en" sz="1800" b="1" i="0" u="none" strike="noStrike" cap="none">
                <a:solidFill>
                  <a:srgbClr val="0070C0"/>
                </a:solidFill>
                <a:latin typeface="Calibri"/>
                <a:ea typeface="Calibri"/>
                <a:cs typeface="Calibri"/>
                <a:sym typeface="Calibri"/>
              </a:rPr>
              <a:t>20, 'GPS,SN', false);</a:t>
            </a:r>
            <a:endParaRPr xmlns:a="http://schemas.openxmlformats.org/drawingml/2006/main" sz="1800" b="0" i="0" u="none" strike="noStrike" cap="none">
              <a:solidFill>
                <a:srgbClr val="0070C0"/>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26" name="Google Shape;126;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a:t>
            </a:fld>
            <a:endParaRPr sz="2800" b="0" i="0" u="none" strike="noStrike" cap="none">
              <a:solidFill>
                <a:srgbClr val="898989"/>
              </a:solidFill>
              <a:latin typeface="Calibri"/>
              <a:ea typeface="Calibri"/>
              <a:cs typeface="Calibri"/>
              <a:sym typeface="Calibri"/>
            </a:endParaRPr>
          </a:p>
        </p:txBody>
      </p:sp>
      <p:sp>
        <p:nvSpPr>
          <p:cNvPr id="128" name="Google Shape;128;p17"/>
          <p:cNvSpPr txBox="1"/>
          <p:nvPr/>
        </p:nvSpPr>
        <p:spPr>
          <a:xfrm>
            <a:off x="576263" y="1196975"/>
            <a:ext cx="7991475" cy="3139321"/>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VALUES: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 2:</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Insert a new contract started on February 19, 2018 by the customer with DNI 00371569B of the car with registration number 5678JRZ, with initial kilometers 7659.</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(registration, customer number, fini, kini)</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VALUES ('5678JRZ','00371569B','2018-02-19',7659);</a:t>
            </a:r>
            <a:endParaRPr xmlns:a="http://schemas.openxmlformats.org/drawingml/2006/main" sz="1800" b="0" i="0" u="none" strike="noStrike" cap="none">
              <a:solidFill>
                <a:srgbClr val="0070C0"/>
              </a:solidFill>
              <a:latin typeface="Calibri"/>
              <a:ea typeface="Calibri"/>
              <a:cs typeface="Calibri"/>
              <a:sym typeface="Calibri"/>
            </a:endParaRPr>
          </a:p>
        </p:txBody>
      </p:sp>
      <p:sp>
        <p:nvSpPr>
          <p:cNvPr id="129" name="Google Shape;129;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36" name="Google Shape;136;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a:t>
            </a:fld>
            <a:endParaRPr sz="2800" b="0" i="0" u="none" strike="noStrike" cap="none">
              <a:solidFill>
                <a:srgbClr val="898989"/>
              </a:solidFill>
              <a:latin typeface="Calibri"/>
              <a:ea typeface="Calibri"/>
              <a:cs typeface="Calibri"/>
              <a:sym typeface="Calibri"/>
            </a:endParaRPr>
          </a:p>
        </p:txBody>
      </p:sp>
      <p:sp>
        <p:nvSpPr>
          <p:cNvPr id="138" name="Google Shape;138;p18"/>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VALUES: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 3:</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Insert a new client named Javier, surname: Quesada Gómez, city: Madrid, address: C/ Marques de Otaiza 3, 4º B, type of permit B.</a:t>
            </a:r>
            <a:endParaRPr xmlns:a="http://schemas.openxmlformats.org/drawingml/2006/main"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 </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clients (name, surname, location, address, ID)</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VALUES ("Javier","Quesada Gómez","Madrid","C/ Marques de Otaiza 3, 4º B", "B");</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rgbClr val="FF0000"/>
                </a:solidFill>
                <a:latin typeface="Calibri"/>
                <a:ea typeface="Calibri"/>
                <a:cs typeface="Calibri"/>
                <a:sym typeface="Calibri"/>
              </a:rPr>
              <a:t>What happens with this insertion?</a:t>
            </a:r>
            <a:endParaRPr xmlns:a="http://schemas.openxmlformats.org/drawingml/2006/main"/>
          </a:p>
        </p:txBody>
      </p:sp>
      <p:sp>
        <p:nvSpPr>
          <p:cNvPr id="139" name="Google Shape;139;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46" name="Google Shape;146;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7" name="Google Shape;147;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7</a:t>
            </a:fld>
            <a:endParaRPr sz="2800" b="0" i="0" u="none" strike="noStrike" cap="none">
              <a:solidFill>
                <a:srgbClr val="898989"/>
              </a:solidFill>
              <a:latin typeface="Calibri"/>
              <a:ea typeface="Calibri"/>
              <a:cs typeface="Calibri"/>
              <a:sym typeface="Calibri"/>
            </a:endParaRPr>
          </a:p>
        </p:txBody>
      </p:sp>
      <p:sp>
        <p:nvSpPr>
          <p:cNvPr id="148" name="Google Shape;148;p19"/>
          <p:cNvSpPr txBox="1"/>
          <p:nvPr/>
        </p:nvSpPr>
        <p:spPr>
          <a:xfrm>
            <a:off x="576262" y="1017726"/>
            <a:ext cx="7991475" cy="590931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VALUES: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 4:</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A contract is noted that it is not known if it was inserted in the data table. It is known that this contract was number 20 for the registration number 2123JTB and the client with DNI 03549358G. The start date was to be January 9, 2018 and the end date was January 21, the initial kilometers were 34,323 and the final kilometers were 36,545.</a:t>
            </a:r>
            <a:endParaRPr xmlns:a="http://schemas.openxmlformats.org/drawingml/2006/main"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sng" strike="noStrike" cap="none">
                <a:solidFill>
                  <a:schemeClr val="dk1"/>
                </a:solidFill>
                <a:latin typeface="Calibri"/>
                <a:ea typeface="Calibri"/>
                <a:cs typeface="Calibri"/>
                <a:sym typeface="Calibri"/>
              </a:rPr>
              <a:t>Insert the new contract.</a:t>
            </a:r>
            <a:endParaRPr xmlns:a="http://schemas.openxmlformats.org/drawingml/2006/main"/>
          </a:p>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(contractnum, clientd, registration, fini, ffin, kini, kfin)</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VALUES (20, '03549358G', '2123JTB', '2018-01-9', '2018-01-21', 34323, 36545);</a:t>
            </a:r>
            <a:endParaRPr xmlns:a="http://schemas.openxmlformats.org/drawingml/2006/main"/>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rgbClr val="FF0000"/>
                </a:solidFill>
                <a:latin typeface="Calibri"/>
                <a:ea typeface="Calibri"/>
                <a:cs typeface="Calibri"/>
                <a:sym typeface="Calibri"/>
              </a:rPr>
              <a:t>This instruction gives us an error since contract number 20 exists. We are going to modify it so that in the case of DUPLICATE KEY, the values that have been indicated for the final date and final kilometers are assigned to the existing contract:</a:t>
            </a:r>
            <a:endParaRPr xmlns:a="http://schemas.openxmlformats.org/drawingml/2006/main"/>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(contractnum, clientd, registration, fini, ffin, kini, kfin) VALUES (20, '03549358G','2123JTB', '2018-01-9', '2018-01-21', 34323, 36545)</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ON DUPLICATE KEY UPDATE ffin='2018-01-21', kfin=36545;</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rgbClr val="0070C0"/>
              </a:solidFill>
              <a:latin typeface="Calibri"/>
              <a:ea typeface="Calibri"/>
              <a:cs typeface="Calibri"/>
              <a:sym typeface="Calibri"/>
            </a:endParaRPr>
          </a:p>
        </p:txBody>
      </p:sp>
      <p:sp>
        <p:nvSpPr>
          <p:cNvPr id="149" name="Google Shape;149;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0" name="Google Shape;150;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56" name="Google Shape;156;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8</a:t>
            </a:fld>
            <a:endParaRPr sz="2800" b="0" i="0" u="none" strike="noStrike" cap="none">
              <a:solidFill>
                <a:srgbClr val="898989"/>
              </a:solidFill>
              <a:latin typeface="Calibri"/>
              <a:ea typeface="Calibri"/>
              <a:cs typeface="Calibri"/>
              <a:sym typeface="Calibri"/>
            </a:endParaRPr>
          </a:p>
        </p:txBody>
      </p:sp>
      <p:sp>
        <p:nvSpPr>
          <p:cNvPr id="158" name="Google Shape;158;p20"/>
          <p:cNvSpPr txBox="1"/>
          <p:nvPr/>
        </p:nvSpPr>
        <p:spPr>
          <a:xfrm>
            <a:off x="576263" y="1196975"/>
            <a:ext cx="7991475" cy="4678204"/>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Examples of use of INSERT….. VALUES: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5: It involves inserting a contract for a client with DNI 13987654C. The client wants to hire the car with registration number 4387JDD today, which currently has 23057 kilometers.</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(dniclient, registration, fini, kini)</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VALUES ('13987654C','4387JDD', curdate(), 23057);</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You will see that an error has occurred:</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rgbClr val="FF0000"/>
                </a:solidFill>
                <a:latin typeface="Calibri"/>
                <a:ea typeface="Calibri"/>
                <a:cs typeface="Calibri"/>
                <a:sym typeface="Calibri"/>
              </a:rPr>
              <a:t>Error Code: 1452. Cannot add or update a child row: a foreign key constraint fails (`rentals`.`contracts`, CONSTRAINT `fk_cliente_contract` FOREIGN KEY (`dnicliente`) REFERENCES `clientes` (`dni`) ON DELETE NO ACTION ON UPDATE CASCADE)</a:t>
            </a:r>
            <a:endParaRPr xmlns:a="http://schemas.openxmlformats.org/drawingml/2006/main" sz="1600" b="0" i="0"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The error occurred because a new row cannot be added in which </a:t>
            </a:r>
            <a:r xmlns:a="http://schemas.openxmlformats.org/drawingml/2006/main">
              <a:rPr lang="en" sz="1800" b="1" i="0" u="none" strike="noStrike" cap="none">
                <a:solidFill>
                  <a:schemeClr val="dk1"/>
                </a:solidFill>
                <a:latin typeface="Calibri"/>
                <a:ea typeface="Calibri"/>
                <a:cs typeface="Calibri"/>
                <a:sym typeface="Calibri"/>
              </a:rPr>
              <a:t>a foreign key restriction fails </a:t>
            </a:r>
            <a:r xmlns:a="http://schemas.openxmlformats.org/drawingml/2006/main">
              <a:rPr lang="en" sz="1800" b="0" i="0" u="none" strike="noStrike" cap="none">
                <a:solidFill>
                  <a:schemeClr val="dk1"/>
                </a:solidFill>
                <a:latin typeface="Calibri"/>
                <a:ea typeface="Calibri"/>
                <a:cs typeface="Calibri"/>
                <a:sym typeface="Calibri"/>
              </a:rPr>
              <a:t>, the one corresponding to the client's </a:t>
            </a:r>
            <a:r xmlns:a="http://schemas.openxmlformats.org/drawingml/2006/main">
              <a:rPr lang="en" sz="1800" b="1" i="0" u="none" strike="noStrike" cap="none">
                <a:solidFill>
                  <a:schemeClr val="dk1"/>
                </a:solidFill>
                <a:latin typeface="Calibri"/>
                <a:ea typeface="Calibri"/>
                <a:cs typeface="Calibri"/>
                <a:sym typeface="Calibri"/>
              </a:rPr>
              <a:t>ID </a:t>
            </a:r>
            <a:r xmlns:a="http://schemas.openxmlformats.org/drawingml/2006/main">
              <a:rPr lang="en" sz="1800" b="0" i="0" u="none" strike="noStrike" cap="none">
                <a:solidFill>
                  <a:schemeClr val="dk1"/>
                </a:solidFill>
                <a:latin typeface="Calibri"/>
                <a:ea typeface="Calibri"/>
                <a:cs typeface="Calibri"/>
                <a:sym typeface="Calibri"/>
              </a:rPr>
              <a:t>, since that </a:t>
            </a:r>
            <a:r xmlns:a="http://schemas.openxmlformats.org/drawingml/2006/main">
              <a:rPr lang="en" sz="1800" b="1" i="0" u="none" strike="noStrike" cap="none">
                <a:solidFill>
                  <a:schemeClr val="dk1"/>
                </a:solidFill>
                <a:latin typeface="Calibri"/>
                <a:ea typeface="Calibri"/>
                <a:cs typeface="Calibri"/>
                <a:sym typeface="Calibri"/>
              </a:rPr>
              <a:t>ID</a:t>
            </a:r>
            <a:r xmlns:a="http://schemas.openxmlformats.org/drawingml/2006/main">
              <a:rPr lang="en" sz="1800" b="0" i="0" u="none" strike="noStrike" cap="none">
                <a:solidFill>
                  <a:schemeClr val="dk1"/>
                </a:solidFill>
                <a:latin typeface="Calibri"/>
                <a:ea typeface="Calibri"/>
                <a:cs typeface="Calibri"/>
                <a:sym typeface="Calibri"/>
              </a:rPr>
              <a:t> </a:t>
            </a:r>
            <a:r xmlns:a="http://schemas.openxmlformats.org/drawingml/2006/main">
              <a:rPr lang="en" sz="1800" b="1" i="0" u="none" strike="noStrike" cap="none">
                <a:solidFill>
                  <a:schemeClr val="dk1"/>
                </a:solidFill>
                <a:latin typeface="Calibri"/>
                <a:ea typeface="Calibri"/>
                <a:cs typeface="Calibri"/>
                <a:sym typeface="Calibri"/>
              </a:rPr>
              <a:t>13987654C </a:t>
            </a:r>
            <a:r xmlns:a="http://schemas.openxmlformats.org/drawingml/2006/main">
              <a:rPr lang="en" sz="1800" b="0" i="0" u="none" strike="noStrike" cap="none">
                <a:solidFill>
                  <a:schemeClr val="dk1"/>
                </a:solidFill>
                <a:latin typeface="Calibri"/>
                <a:ea typeface="Calibri"/>
                <a:cs typeface="Calibri"/>
                <a:sym typeface="Calibri"/>
              </a:rPr>
              <a:t>does not exist in the customers table.</a:t>
            </a:r>
            <a:endParaRPr xmlns:a="http://schemas.openxmlformats.org/drawingml/2006/main"/>
          </a:p>
        </p:txBody>
      </p:sp>
      <p:sp>
        <p:nvSpPr>
          <p:cNvPr id="159" name="Google Shape;159;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66" name="Google Shape;166;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7" name="Google Shape;167;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9</a:t>
            </a:fld>
            <a:endParaRPr sz="2800" b="0" i="0" u="none" strike="noStrike" cap="none">
              <a:solidFill>
                <a:srgbClr val="898989"/>
              </a:solidFill>
              <a:latin typeface="Calibri"/>
              <a:ea typeface="Calibri"/>
              <a:cs typeface="Calibri"/>
              <a:sym typeface="Calibri"/>
            </a:endParaRPr>
          </a:p>
        </p:txBody>
      </p:sp>
      <p:sp>
        <p:nvSpPr>
          <p:cNvPr id="168" name="Google Shape;168;p21"/>
          <p:cNvSpPr txBox="1"/>
          <p:nvPr/>
        </p:nvSpPr>
        <p:spPr>
          <a:xfrm>
            <a:off x="442259" y="1124744"/>
            <a:ext cx="8208913" cy="4493538"/>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Examples of use of INSERT….. VALUES:</a:t>
            </a:r>
            <a:endParaRPr xmlns:a="http://schemas.openxmlformats.org/drawingml/2006/main"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dirty="0">
                <a:solidFill>
                  <a:schemeClr val="dk1"/>
                </a:solidFill>
                <a:latin typeface="Calibri"/>
                <a:ea typeface="Calibri"/>
                <a:cs typeface="Calibri"/>
                <a:sym typeface="Calibri"/>
              </a:rPr>
              <a:t>Example 6. Inserting multiple rows:</a:t>
            </a:r>
            <a:endParaRPr xmlns:a="http://schemas.openxmlformats.org/drawingml/2006/main"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Insert with a single INSERT statement the clients whose data is shown below and with card type B:</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INSERT INTO clients ( </a:t>
            </a:r>
            <a:r xmlns:a="http://schemas.openxmlformats.org/drawingml/2006/main">
              <a:rPr lang="en" sz="1600" b="1" i="0" u="none" strike="noStrike" cap="none" dirty="0" err="1">
                <a:solidFill>
                  <a:srgbClr val="0070C0"/>
                </a:solidFill>
                <a:latin typeface="Calibri"/>
                <a:ea typeface="Calibri"/>
                <a:cs typeface="Calibri"/>
                <a:sym typeface="Calibri"/>
              </a:rPr>
              <a:t>ID, name </a:t>
            </a:r>
            <a:r xmlns:a="http://schemas.openxmlformats.org/drawingml/2006/main">
              <a:rPr lang="en" sz="1600" b="1" i="0" u="none" strike="noStrike" cap="none" dirty="0">
                <a:solidFill>
                  <a:srgbClr val="0070C0"/>
                </a:solidFill>
                <a:latin typeface="Calibri"/>
                <a:ea typeface="Calibri"/>
                <a:cs typeface="Calibri"/>
                <a:sym typeface="Calibri"/>
              </a:rPr>
              <a:t>, surname, </a:t>
            </a:r>
            <a:r xmlns:a="http://schemas.openxmlformats.org/drawingml/2006/main">
              <a:rPr lang="en" sz="1600" b="1" i="0" u="none" strike="noStrike" cap="none" dirty="0" err="1">
                <a:solidFill>
                  <a:srgbClr val="0070C0"/>
                </a:solidFill>
                <a:latin typeface="Calibri"/>
                <a:ea typeface="Calibri"/>
                <a:cs typeface="Calibri"/>
                <a:sym typeface="Calibri"/>
              </a:rPr>
              <a:t>address </a:t>
            </a:r>
            <a:r xmlns:a="http://schemas.openxmlformats.org/drawingml/2006/main">
              <a:rPr lang="en" sz="1600" b="1" i="0" u="none" strike="noStrike" cap="none" dirty="0">
                <a:solidFill>
                  <a:srgbClr val="0070C0"/>
                </a:solidFill>
                <a:latin typeface="Calibri"/>
                <a:ea typeface="Calibri"/>
                <a:cs typeface="Calibri"/>
                <a:sym typeface="Calibri"/>
              </a:rPr>
              <a:t>, </a:t>
            </a:r>
            <a:r xmlns:a="http://schemas.openxmlformats.org/drawingml/2006/main">
              <a:rPr lang="en" sz="1600" b="1" i="0" u="none" strike="noStrike" cap="none" dirty="0" err="1">
                <a:solidFill>
                  <a:srgbClr val="0070C0"/>
                </a:solidFill>
                <a:latin typeface="Calibri"/>
                <a:ea typeface="Calibri"/>
                <a:cs typeface="Calibri"/>
                <a:sym typeface="Calibri"/>
              </a:rPr>
              <a:t>location, fnac </a:t>
            </a:r>
            <a:r xmlns:a="http://schemas.openxmlformats.org/drawingml/2006/main">
              <a:rPr lang="en" sz="1600" b="1" i="0" u="none" strike="noStrike" cap="none" dirty="0">
                <a:solidFill>
                  <a:srgbClr val="0070C0"/>
                </a:solidFill>
                <a:latin typeface="Calibri"/>
                <a:ea typeface="Calibri"/>
                <a:cs typeface="Calibri"/>
                <a:sym typeface="Calibri"/>
              </a:rPr>
              <a:t>, </a:t>
            </a:r>
            <a:r xmlns:a="http://schemas.openxmlformats.org/drawingml/2006/main">
              <a:rPr lang="en" sz="1600" b="1" i="0" u="none" strike="noStrike" cap="none" dirty="0" err="1">
                <a:solidFill>
                  <a:srgbClr val="0070C0"/>
                </a:solidFill>
                <a:latin typeface="Calibri"/>
                <a:ea typeface="Calibri"/>
                <a:cs typeface="Calibri"/>
                <a:sym typeface="Calibri"/>
              </a:rPr>
              <a:t>fcarnet </a:t>
            </a:r>
            <a:r xmlns:a="http://schemas.openxmlformats.org/drawingml/2006/main">
              <a:rPr lang="en" sz="1600" b="1" i="0" u="none" strike="noStrike" cap="none" dirty="0">
                <a:solidFill>
                  <a:srgbClr val="0070C0"/>
                </a:solidFill>
                <a:latin typeface="Calibri"/>
                <a:ea typeface="Calibri"/>
                <a:cs typeface="Calibri"/>
                <a:sym typeface="Calibri"/>
              </a:rPr>
              <a:t>, license)</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VALUES</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400" b="1" i="0" u="none" strike="noStrike" cap="none" dirty="0">
                <a:solidFill>
                  <a:srgbClr val="0070C0"/>
                </a:solidFill>
                <a:latin typeface="Calibri"/>
                <a:ea typeface="Calibri"/>
                <a:cs typeface="Calibri"/>
                <a:sym typeface="Calibri"/>
              </a:rPr>
              <a:t>('96401636R','Manuel','Gutierrez </a:t>
            </a:r>
            <a:r xmlns:a="http://schemas.openxmlformats.org/drawingml/2006/main">
              <a:rPr lang="en" sz="1400" b="1" i="0" u="none" strike="noStrike" cap="none" dirty="0" err="1">
                <a:solidFill>
                  <a:srgbClr val="0070C0"/>
                </a:solidFill>
                <a:latin typeface="Calibri"/>
                <a:ea typeface="Calibri"/>
                <a:cs typeface="Calibri"/>
                <a:sym typeface="Calibri"/>
              </a:rPr>
              <a:t>Motos','Calle </a:t>
            </a:r>
            <a:r xmlns:a="http://schemas.openxmlformats.org/drawingml/2006/main">
              <a:rPr lang="en" sz="1400" b="1" i="0" u="none" strike="noStrike" cap="none" dirty="0">
                <a:solidFill>
                  <a:srgbClr val="0070C0"/>
                </a:solidFill>
                <a:latin typeface="Calibri"/>
                <a:ea typeface="Calibri"/>
                <a:cs typeface="Calibri"/>
                <a:sym typeface="Calibri"/>
              </a:rPr>
              <a:t>Barrio Camino','Almansa','1992-02-19','2010-08-25','B'),</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400" b="1" i="0" u="none" strike="noStrike" cap="none" dirty="0">
                <a:solidFill>
                  <a:srgbClr val="0070C0"/>
                </a:solidFill>
                <a:latin typeface="Calibri"/>
                <a:ea typeface="Calibri"/>
                <a:cs typeface="Calibri"/>
                <a:sym typeface="Calibri"/>
              </a:rPr>
              <a:t>('1057451R','Pedro','Salas </a:t>
            </a:r>
            <a:r xmlns:a="http://schemas.openxmlformats.org/drawingml/2006/main">
              <a:rPr lang="en" sz="1400" b="1" i="0" u="none" strike="noStrike" cap="none" dirty="0" err="1">
                <a:solidFill>
                  <a:srgbClr val="0070C0"/>
                </a:solidFill>
                <a:latin typeface="Calibri"/>
                <a:ea typeface="Calibri"/>
                <a:cs typeface="Calibri"/>
                <a:sym typeface="Calibri"/>
              </a:rPr>
              <a:t>Nieto',' </a:t>
            </a:r>
            <a:r xmlns:a="http://schemas.openxmlformats.org/drawingml/2006/main">
              <a:rPr lang="en" sz="1400" b="1" i="0" u="none" strike="noStrike" cap="none" dirty="0">
                <a:solidFill>
                  <a:srgbClr val="0070C0"/>
                </a:solidFill>
                <a:latin typeface="Calibri"/>
                <a:ea typeface="Calibri"/>
                <a:cs typeface="Calibri"/>
                <a:sym typeface="Calibri"/>
              </a:rPr>
              <a:t>Camarreal Street','Zaragoza','1970-12-07','1990-06-13','B'),</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400" b="1" i="0" u="none" strike="noStrike" cap="none" dirty="0">
                <a:solidFill>
                  <a:srgbClr val="0070C0"/>
                </a:solidFill>
                <a:latin typeface="Calibri"/>
                <a:ea typeface="Calibri"/>
                <a:cs typeface="Calibri"/>
                <a:sym typeface="Calibri"/>
              </a:rPr>
              <a:t>('66082349R','Alba','Casaus </a:t>
            </a:r>
            <a:r xmlns:a="http://schemas.openxmlformats.org/drawingml/2006/main">
              <a:rPr lang="en" sz="1400" b="1" i="0" u="none" strike="noStrike" cap="none" dirty="0" err="1">
                <a:solidFill>
                  <a:srgbClr val="0070C0"/>
                </a:solidFill>
                <a:latin typeface="Calibri"/>
                <a:ea typeface="Calibri"/>
                <a:cs typeface="Calibri"/>
                <a:sym typeface="Calibri"/>
              </a:rPr>
              <a:t>Rodriguez </a:t>
            </a:r>
            <a:r xmlns:a="http://schemas.openxmlformats.org/drawingml/2006/main">
              <a:rPr lang="en" sz="1400" b="1" i="0" u="none" strike="noStrike" cap="none" dirty="0">
                <a:solidFill>
                  <a:srgbClr val="0070C0"/>
                </a:solidFill>
                <a:latin typeface="Calibri"/>
                <a:ea typeface="Calibri"/>
                <a:cs typeface="Calibri"/>
                <a:sym typeface="Calibri"/>
              </a:rPr>
              <a:t>','Bajada de San Juan','Móstoles','1997-02-08','2015-02-21','B');</a:t>
            </a:r>
            <a:endParaRPr xmlns:a="http://schemas.openxmlformats.org/drawingml/2006/main" sz="1400" b="0" i="0" u="none" strike="noStrike" cap="none" dirty="0">
              <a:solidFill>
                <a:srgbClr val="FF0000"/>
              </a:solidFill>
              <a:latin typeface="Calibri"/>
              <a:ea typeface="Calibri"/>
              <a:cs typeface="Calibri"/>
              <a:sym typeface="Calibri"/>
            </a:endParaRPr>
          </a:p>
        </p:txBody>
      </p:sp>
      <p:sp>
        <p:nvSpPr>
          <p:cNvPr id="169" name="Google Shape;169;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0" name="Google Shape;170;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71" name="Google Shape;171;p21"/>
          <p:cNvPicPr preferRelativeResize="0"/>
          <p:nvPr/>
        </p:nvPicPr>
        <p:blipFill rotWithShape="1">
          <a:blip r:embed="rId3">
            <a:alphaModFix/>
          </a:blip>
          <a:srcRect/>
          <a:stretch/>
        </p:blipFill>
        <p:spPr>
          <a:xfrm>
            <a:off x="233362" y="2862262"/>
            <a:ext cx="8677275" cy="1133475"/>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2170</Words>
  <Application>Microsoft Office PowerPoint</Application>
  <PresentationFormat>Presentación en pantalla (4:3)</PresentationFormat>
  <Paragraphs>238</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Pedro Pérez Quesada</cp:lastModifiedBy>
  <cp:revision>6</cp:revision>
  <dcterms:modified xsi:type="dcterms:W3CDTF">2021-04-12T20:08:48Z</dcterms:modified>
</cp:coreProperties>
</file>