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tor Carreño Marqués" userId="0768d600-4f48-43a4-9e6b-9aa9cac8529c" providerId="ADAL" clId="{675C0155-FA99-433B-BD7C-56EAE08F26B0}"/>
    <pc:docChg chg="modSld">
      <pc:chgData name="Aitor Carreño Marqués" userId="0768d600-4f48-43a4-9e6b-9aa9cac8529c" providerId="ADAL" clId="{675C0155-FA99-433B-BD7C-56EAE08F26B0}" dt="2024-03-07T09:49:40.435" v="12" actId="20577"/>
      <pc:docMkLst>
        <pc:docMk/>
      </pc:docMkLst>
      <pc:sldChg chg="modSp mod">
        <pc:chgData name="Aitor Carreño Marqués" userId="0768d600-4f48-43a4-9e6b-9aa9cac8529c" providerId="ADAL" clId="{675C0155-FA99-433B-BD7C-56EAE08F26B0}" dt="2024-03-07T09:49:40.435" v="12" actId="20577"/>
        <pc:sldMkLst>
          <pc:docMk/>
          <pc:sldMk cId="0" sldId="259"/>
        </pc:sldMkLst>
        <pc:spChg chg="mod">
          <ac:chgData name="Aitor Carreño Marqués" userId="0768d600-4f48-43a4-9e6b-9aa9cac8529c" providerId="ADAL" clId="{675C0155-FA99-433B-BD7C-56EAE08F26B0}" dt="2024-03-07T09:49:40.435" v="12" actId="20577"/>
          <ac:spMkLst>
            <pc:docMk/>
            <pc:sldMk cId="0" sldId="259"/>
            <ac:spMk id="11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4" name="Google Shape;17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4" name="Google Shape;18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204" name="Google Shape;20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9ea032ac4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4" name="Google Shape;214;g59ea032ac4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ea032ac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4" name="Google Shape;144;g59ea032ac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4" name="Google Shape;15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847755"/>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 sz="3200" b="0" i="0" u="none" strike="noStrike" cap="none">
                <a:solidFill>
                  <a:schemeClr val="dk1"/>
                </a:solidFill>
                <a:latin typeface="Calibri"/>
                <a:ea typeface="Calibri"/>
                <a:cs typeface="Calibri"/>
                <a:sym typeface="Calibri"/>
              </a:rPr>
              <a:t>Unit 7 </a:t>
            </a:r>
            <a:r>
              <a:rPr lang="en" sz="4400" b="0" i="0" u="none" strike="noStrike" cap="none">
                <a:solidFill>
                  <a:schemeClr val="dk1"/>
                </a:solidFill>
                <a:latin typeface="Calibri"/>
                <a:ea typeface="Calibri"/>
                <a:cs typeface="Calibri"/>
                <a:sym typeface="Calibri"/>
              </a:rPr>
              <a:t>:</a:t>
            </a:r>
            <a:endParaRPr/>
          </a:p>
          <a:p>
            <a:pPr marL="0" marR="0" lvl="0" indent="0" algn="ctr" rtl="0">
              <a:spcBef>
                <a:spcPts val="0"/>
              </a:spcBef>
              <a:spcAft>
                <a:spcPts val="0"/>
              </a:spcAft>
              <a:buNone/>
            </a:pPr>
            <a:r>
              <a:rPr lang="en" sz="3200" b="1" i="0" u="none" strike="noStrike" cap="none">
                <a:solidFill>
                  <a:schemeClr val="dk1"/>
                </a:solidFill>
                <a:latin typeface="Calibri"/>
                <a:ea typeface="Calibri"/>
                <a:cs typeface="Calibri"/>
                <a:sym typeface="Calibri"/>
              </a:rPr>
              <a:t>Advanced data editing. Transactions</a:t>
            </a:r>
            <a:endParaRPr/>
          </a:p>
          <a:p>
            <a:pPr marL="0" marR="0" lvl="0" indent="0" algn="ctr" rtl="0">
              <a:spcBef>
                <a:spcPts val="0"/>
              </a:spcBef>
              <a:spcAft>
                <a:spcPts val="0"/>
              </a:spcAft>
              <a:buNone/>
            </a:pPr>
            <a:endParaRPr sz="3200" b="1"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3600" b="1" i="0" u="none" strike="noStrike" cap="none">
                <a:solidFill>
                  <a:schemeClr val="dk1"/>
                </a:solidFill>
                <a:latin typeface="Calibri"/>
                <a:ea typeface="Calibri"/>
                <a:cs typeface="Calibri"/>
                <a:sym typeface="Calibri"/>
              </a:rPr>
              <a:t>Databases</a:t>
            </a:r>
            <a:endParaRPr sz="3200" b="1"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a:t>
            </a:fld>
            <a:endParaRPr sz="2800" b="0" i="0" u="none" strike="noStrike" cap="non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Transactions</a:t>
            </a:r>
            <a:endParaRPr/>
          </a:p>
        </p:txBody>
      </p:sp>
      <p:sp>
        <p:nvSpPr>
          <p:cNvPr id="177" name="Google Shape;177;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8" name="Google Shape;178;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10</a:t>
            </a:fld>
            <a:endParaRPr sz="2800" b="0" i="0" u="none" strike="noStrike" cap="none">
              <a:solidFill>
                <a:srgbClr val="898989"/>
              </a:solidFill>
              <a:latin typeface="Calibri"/>
              <a:ea typeface="Calibri"/>
              <a:cs typeface="Calibri"/>
              <a:sym typeface="Calibri"/>
            </a:endParaRPr>
          </a:p>
        </p:txBody>
      </p:sp>
      <p:sp>
        <p:nvSpPr>
          <p:cNvPr id="179" name="Google Shape;179;p22"/>
          <p:cNvSpPr txBox="1"/>
          <p:nvPr/>
        </p:nvSpPr>
        <p:spPr>
          <a:xfrm>
            <a:off x="576275" y="1196975"/>
            <a:ext cx="7991400" cy="520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u="none" strike="noStrike" cap="none">
                <a:solidFill>
                  <a:schemeClr val="dk1"/>
                </a:solidFill>
                <a:latin typeface="Calibri"/>
                <a:ea typeface="Calibri"/>
                <a:cs typeface="Calibri"/>
                <a:sym typeface="Calibri"/>
              </a:rPr>
              <a:t>Change of transaction management status.</a:t>
            </a:r>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 sz="1800" b="1" i="1" u="none" strike="noStrike" cap="none">
                <a:solidFill>
                  <a:schemeClr val="dk1"/>
                </a:solidFill>
                <a:latin typeface="Calibri"/>
                <a:ea typeface="Calibri"/>
                <a:cs typeface="Calibri"/>
                <a:sym typeface="Calibri"/>
              </a:rPr>
              <a:t>Each MySQL client session works in a state (transactional or non-transactional).</a:t>
            </a:r>
            <a:endParaRPr/>
          </a:p>
          <a:p>
            <a:pPr marL="285750" marR="0" lvl="0" indent="-171450" algn="l" rtl="0">
              <a:spcBef>
                <a:spcPts val="0"/>
              </a:spcBef>
              <a:spcAft>
                <a:spcPts val="0"/>
              </a:spcAft>
              <a:buClr>
                <a:schemeClr val="dk1"/>
              </a:buClr>
              <a:buSzPts val="1800"/>
              <a:buFont typeface="Arial"/>
              <a:buNone/>
            </a:pPr>
            <a:endParaRPr sz="1800" b="1" i="1"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 sz="1800" b="1" i="1" u="none" strike="noStrike" cap="none">
                <a:solidFill>
                  <a:schemeClr val="dk1"/>
                </a:solidFill>
                <a:latin typeface="Calibri"/>
                <a:ea typeface="Calibri"/>
                <a:cs typeface="Calibri"/>
                <a:sym typeface="Calibri"/>
              </a:rPr>
              <a:t>You can change the state for your session using the SET AUTOCOMMIT statement.</a:t>
            </a:r>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u="none" strike="noStrike" cap="none">
                <a:solidFill>
                  <a:schemeClr val="dk1"/>
                </a:solidFill>
                <a:latin typeface="Calibri"/>
                <a:ea typeface="Calibri"/>
                <a:cs typeface="Calibri"/>
                <a:sym typeface="Calibri"/>
              </a:rPr>
              <a:t>SET AUTOCOMMIT=0; </a:t>
            </a:r>
            <a:r>
              <a:rPr lang="en" sz="1800" b="0" i="1" u="none" strike="noStrike" cap="none">
                <a:solidFill>
                  <a:schemeClr val="dk1"/>
                </a:solidFill>
                <a:latin typeface="Calibri"/>
                <a:ea typeface="Calibri"/>
                <a:cs typeface="Calibri"/>
                <a:sym typeface="Calibri"/>
              </a:rPr>
              <a:t>/*Set transactional state*/</a:t>
            </a:r>
            <a:endParaRPr/>
          </a:p>
          <a:p>
            <a:pPr marL="0" marR="0" lvl="0" indent="0" algn="l" rtl="0">
              <a:spcBef>
                <a:spcPts val="0"/>
              </a:spcBef>
              <a:spcAft>
                <a:spcPts val="0"/>
              </a:spcAft>
              <a:buNone/>
            </a:pPr>
            <a:r>
              <a:rPr lang="en" sz="1800" b="1" i="1" u="none" strike="noStrike" cap="none">
                <a:solidFill>
                  <a:schemeClr val="dk1"/>
                </a:solidFill>
                <a:latin typeface="Calibri"/>
                <a:ea typeface="Calibri"/>
                <a:cs typeface="Calibri"/>
                <a:sym typeface="Calibri"/>
              </a:rPr>
              <a:t>SET AUTOCOMMIT=1; </a:t>
            </a:r>
            <a:r>
              <a:rPr lang="en" sz="1800" b="0" i="1" u="none" strike="noStrike" cap="none">
                <a:solidFill>
                  <a:schemeClr val="dk1"/>
                </a:solidFill>
                <a:latin typeface="Calibri"/>
                <a:ea typeface="Calibri"/>
                <a:cs typeface="Calibri"/>
                <a:sym typeface="Calibri"/>
              </a:rPr>
              <a:t>/*Set the NON-transactional state*/</a:t>
            </a:r>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800" b="0" i="0" u="none" strike="noStrike" cap="none">
                <a:solidFill>
                  <a:schemeClr val="dk1"/>
                </a:solidFill>
                <a:latin typeface="Calibri"/>
                <a:ea typeface="Calibri"/>
                <a:cs typeface="Calibri"/>
                <a:sym typeface="Calibri"/>
              </a:rPr>
              <a:t>By default, </a:t>
            </a:r>
            <a:r>
              <a:rPr lang="en" sz="1800" b="0" i="0" u="sng" strike="noStrike" cap="none">
                <a:solidFill>
                  <a:schemeClr val="dk1"/>
                </a:solidFill>
                <a:latin typeface="Calibri"/>
                <a:ea typeface="Calibri"/>
                <a:cs typeface="Calibri"/>
                <a:sym typeface="Calibri"/>
              </a:rPr>
              <a:t>every session starts in a non-transactional state </a:t>
            </a:r>
            <a:r>
              <a:rPr lang="en" sz="1800" b="0" i="0" u="none" strike="noStrike" cap="none">
                <a:solidFill>
                  <a:schemeClr val="dk1"/>
                </a:solidFill>
                <a:latin typeface="Calibri"/>
                <a:ea typeface="Calibri"/>
                <a:cs typeface="Calibri"/>
                <a:sym typeface="Calibri"/>
              </a:rPr>
              <a:t>(every instruction is a transaction that self-confirms when executed).</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a:solidFill>
                  <a:schemeClr val="dk1"/>
                </a:solidFill>
                <a:latin typeface="Calibri"/>
                <a:ea typeface="Calibri"/>
                <a:cs typeface="Calibri"/>
                <a:sym typeface="Calibri"/>
              </a:rPr>
              <a:t>We can also read the state of this system variable with the statement: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 sz="1800" b="1" i="1">
                <a:solidFill>
                  <a:schemeClr val="dk1"/>
                </a:solidFill>
                <a:latin typeface="Calibri"/>
                <a:ea typeface="Calibri"/>
                <a:cs typeface="Calibri"/>
                <a:sym typeface="Calibri"/>
              </a:rPr>
              <a:t>SHOW VARIABLES WHERE Variable_name='autocommit';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1" name="Google Shape;181;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Transactions</a:t>
            </a:r>
            <a:endParaRPr/>
          </a:p>
        </p:txBody>
      </p:sp>
      <p:sp>
        <p:nvSpPr>
          <p:cNvPr id="187" name="Google Shape;187;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8" name="Google Shape;188;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11</a:t>
            </a:fld>
            <a:endParaRPr sz="2800" b="0" i="0" u="none" strike="noStrike" cap="none">
              <a:solidFill>
                <a:srgbClr val="898989"/>
              </a:solidFill>
              <a:latin typeface="Calibri"/>
              <a:ea typeface="Calibri"/>
              <a:cs typeface="Calibri"/>
              <a:sym typeface="Calibri"/>
            </a:endParaRPr>
          </a:p>
        </p:txBody>
      </p:sp>
      <p:sp>
        <p:nvSpPr>
          <p:cNvPr id="189" name="Google Shape;189;p23"/>
          <p:cNvSpPr txBox="1"/>
          <p:nvPr/>
        </p:nvSpPr>
        <p:spPr>
          <a:xfrm>
            <a:off x="576263" y="1196975"/>
            <a:ext cx="7991475"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u="none" strike="noStrike" cap="none" dirty="0">
                <a:solidFill>
                  <a:schemeClr val="dk1"/>
                </a:solidFill>
                <a:latin typeface="Calibri"/>
                <a:ea typeface="Calibri"/>
                <a:cs typeface="Calibri"/>
                <a:sym typeface="Calibri"/>
              </a:rPr>
              <a:t>Example of execution of instructions in transactional state:</a:t>
            </a:r>
            <a:endParaRPr dirty="0"/>
          </a:p>
          <a:p>
            <a:pPr marL="0" marR="0" lvl="0" indent="0" algn="l"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u="none" strike="noStrike" cap="none" dirty="0">
                <a:solidFill>
                  <a:srgbClr val="0070C0"/>
                </a:solidFill>
                <a:latin typeface="Calibri"/>
                <a:ea typeface="Calibri"/>
                <a:cs typeface="Calibri"/>
                <a:sym typeface="Calibri"/>
              </a:rPr>
              <a:t>1.- INSTRUCTION 1</a:t>
            </a:r>
            <a:endParaRPr dirty="0"/>
          </a:p>
          <a:p>
            <a:pPr marL="0" marR="0" lvl="0" indent="0" algn="l" rtl="0">
              <a:spcBef>
                <a:spcPts val="0"/>
              </a:spcBef>
              <a:spcAft>
                <a:spcPts val="0"/>
              </a:spcAft>
              <a:buNone/>
            </a:pPr>
            <a:r>
              <a:rPr lang="en" sz="1800" b="1" i="1" u="none" strike="noStrike" cap="none" dirty="0">
                <a:solidFill>
                  <a:srgbClr val="0070C0"/>
                </a:solidFill>
                <a:latin typeface="Calibri"/>
                <a:ea typeface="Calibri"/>
                <a:cs typeface="Calibri"/>
                <a:sym typeface="Calibri"/>
              </a:rPr>
              <a:t>2.- INSTRUCTION 2</a:t>
            </a:r>
            <a:endParaRPr dirty="0"/>
          </a:p>
          <a:p>
            <a:pPr marL="0" marR="0" lvl="0" indent="0" algn="l" rtl="0">
              <a:spcBef>
                <a:spcPts val="0"/>
              </a:spcBef>
              <a:spcAft>
                <a:spcPts val="0"/>
              </a:spcAft>
              <a:buNone/>
            </a:pPr>
            <a:r>
              <a:rPr lang="en" sz="1800" b="1" i="1" u="none" strike="noStrike" cap="none" dirty="0">
                <a:solidFill>
                  <a:srgbClr val="0070C0"/>
                </a:solidFill>
                <a:latin typeface="Calibri"/>
                <a:ea typeface="Calibri"/>
                <a:cs typeface="Calibri"/>
                <a:sym typeface="Calibri"/>
              </a:rPr>
              <a:t>3.- INSTRUCTION 3</a:t>
            </a:r>
            <a:endParaRPr dirty="0"/>
          </a:p>
          <a:p>
            <a:pPr marL="0" marR="0" lvl="0" indent="0" algn="l" rtl="0">
              <a:spcBef>
                <a:spcPts val="0"/>
              </a:spcBef>
              <a:spcAft>
                <a:spcPts val="0"/>
              </a:spcAft>
              <a:buNone/>
            </a:pPr>
            <a:r>
              <a:rPr lang="en" sz="1800" b="1" i="1" u="none" strike="noStrike" cap="none" dirty="0">
                <a:solidFill>
                  <a:srgbClr val="0070C0"/>
                </a:solidFill>
                <a:latin typeface="Calibri"/>
                <a:ea typeface="Calibri"/>
                <a:cs typeface="Calibri"/>
                <a:sym typeface="Calibri"/>
              </a:rPr>
              <a:t>4.- COMMIT; (instructions 1, 2 and 3 are actually done)</a:t>
            </a:r>
            <a:endParaRPr dirty="0"/>
          </a:p>
          <a:p>
            <a:pPr marL="0" marR="0" lvl="0" indent="0" algn="l" rtl="0">
              <a:spcBef>
                <a:spcPts val="0"/>
              </a:spcBef>
              <a:spcAft>
                <a:spcPts val="0"/>
              </a:spcAft>
              <a:buNone/>
            </a:pPr>
            <a:r>
              <a:rPr lang="en" sz="1800" b="1" i="1" u="none" strike="noStrike" cap="none" dirty="0">
                <a:solidFill>
                  <a:srgbClr val="FF0000"/>
                </a:solidFill>
                <a:latin typeface="Calibri"/>
                <a:ea typeface="Calibri"/>
                <a:cs typeface="Calibri"/>
                <a:sym typeface="Calibri"/>
              </a:rPr>
              <a:t>5.- INSTRUCTION 4</a:t>
            </a:r>
            <a:endParaRPr dirty="0"/>
          </a:p>
          <a:p>
            <a:pPr marL="0" marR="0" lvl="0" indent="0" algn="l" rtl="0">
              <a:spcBef>
                <a:spcPts val="0"/>
              </a:spcBef>
              <a:spcAft>
                <a:spcPts val="0"/>
              </a:spcAft>
              <a:buNone/>
            </a:pPr>
            <a:r>
              <a:rPr lang="en" sz="1800" b="1" i="1" u="none" strike="noStrike" cap="none" dirty="0">
                <a:solidFill>
                  <a:srgbClr val="FF0000"/>
                </a:solidFill>
                <a:latin typeface="Calibri"/>
                <a:ea typeface="Calibri"/>
                <a:cs typeface="Calibri"/>
                <a:sym typeface="Calibri"/>
              </a:rPr>
              <a:t>6.- INSTRUCTION 5 (a problem has occurred because the instruction was incorrect, its execution was rejected, etc. and we want to cancel the execution)</a:t>
            </a:r>
            <a:endParaRPr dirty="0"/>
          </a:p>
          <a:p>
            <a:pPr marL="0" marR="0" lvl="0" indent="0" algn="l" rtl="0">
              <a:spcBef>
                <a:spcPts val="0"/>
              </a:spcBef>
              <a:spcAft>
                <a:spcPts val="0"/>
              </a:spcAft>
              <a:buNone/>
            </a:pPr>
            <a:r>
              <a:rPr lang="en" sz="1800" b="1" i="1" u="none" strike="noStrike" cap="none" dirty="0">
                <a:solidFill>
                  <a:srgbClr val="FF0000"/>
                </a:solidFill>
                <a:latin typeface="Calibri"/>
                <a:ea typeface="Calibri"/>
                <a:cs typeface="Calibri"/>
                <a:sym typeface="Calibri"/>
              </a:rPr>
              <a:t>7.- ROLLBACK; (instructions 4 and 5 are cancelled, returning to the state in which the database was in point 4)</a:t>
            </a:r>
            <a:endParaRPr dirty="0"/>
          </a:p>
          <a:p>
            <a:pPr marL="0" marR="0" lvl="0" indent="0" algn="l" rtl="0">
              <a:spcBef>
                <a:spcPts val="0"/>
              </a:spcBef>
              <a:spcAft>
                <a:spcPts val="0"/>
              </a:spcAft>
              <a:buNone/>
            </a:pPr>
            <a:r>
              <a:rPr lang="en" sz="1800" b="1" i="1" u="none" strike="noStrike" cap="none" dirty="0">
                <a:solidFill>
                  <a:srgbClr val="0070C0"/>
                </a:solidFill>
                <a:latin typeface="Calibri"/>
                <a:ea typeface="Calibri"/>
                <a:cs typeface="Calibri"/>
                <a:sym typeface="Calibri"/>
              </a:rPr>
              <a:t>8.- INSTRUCTION 6</a:t>
            </a:r>
            <a:endParaRPr dirty="0"/>
          </a:p>
          <a:p>
            <a:pPr marL="0" marR="0" lvl="0" indent="0" algn="l" rtl="0">
              <a:spcBef>
                <a:spcPts val="0"/>
              </a:spcBef>
              <a:spcAft>
                <a:spcPts val="0"/>
              </a:spcAft>
              <a:buNone/>
            </a:pPr>
            <a:r>
              <a:rPr lang="en" sz="1800" b="1" i="1" u="none" strike="noStrike" cap="none" dirty="0">
                <a:solidFill>
                  <a:srgbClr val="0070C0"/>
                </a:solidFill>
                <a:latin typeface="Calibri"/>
                <a:ea typeface="Calibri"/>
                <a:cs typeface="Calibri"/>
                <a:sym typeface="Calibri"/>
              </a:rPr>
              <a:t>9.- ALTER TABLE …..; (produces a COMMIT so instruction 6 is actually done</a:t>
            </a:r>
            <a:endParaRPr dirty="0"/>
          </a:p>
          <a:p>
            <a:pPr marL="0" marR="0" lvl="0" indent="0" algn="l" rtl="0">
              <a:spcBef>
                <a:spcPts val="0"/>
              </a:spcBef>
              <a:spcAft>
                <a:spcPts val="0"/>
              </a:spcAft>
              <a:buNone/>
            </a:pPr>
            <a:r>
              <a:rPr lang="en" sz="1800" b="1" i="1" u="none" strike="noStrike" cap="none" dirty="0">
                <a:solidFill>
                  <a:srgbClr val="FF0000"/>
                </a:solidFill>
                <a:latin typeface="Calibri"/>
                <a:ea typeface="Calibri"/>
                <a:cs typeface="Calibri"/>
                <a:sym typeface="Calibri"/>
              </a:rPr>
              <a:t>10.- INSTRUCTION 7</a:t>
            </a:r>
            <a:endParaRPr dirty="0"/>
          </a:p>
          <a:p>
            <a:pPr marL="0" marR="0" lvl="0" indent="0" algn="l" rtl="0">
              <a:spcBef>
                <a:spcPts val="0"/>
              </a:spcBef>
              <a:spcAft>
                <a:spcPts val="0"/>
              </a:spcAft>
              <a:buNone/>
            </a:pPr>
            <a:r>
              <a:rPr lang="en" sz="1800" b="1" i="1" u="none" strike="noStrike" cap="none" dirty="0">
                <a:solidFill>
                  <a:srgbClr val="FF0000"/>
                </a:solidFill>
                <a:latin typeface="Calibri"/>
                <a:ea typeface="Calibri"/>
                <a:cs typeface="Calibri"/>
                <a:sym typeface="Calibri"/>
              </a:rPr>
              <a:t>11.- INSTRUCTION 8</a:t>
            </a:r>
            <a:endParaRPr dirty="0"/>
          </a:p>
          <a:p>
            <a:pPr marL="0" marR="0" lvl="0" indent="0" algn="l" rtl="0">
              <a:spcBef>
                <a:spcPts val="0"/>
              </a:spcBef>
              <a:spcAft>
                <a:spcPts val="0"/>
              </a:spcAft>
              <a:buNone/>
            </a:pPr>
            <a:r>
              <a:rPr lang="en" sz="1800" b="1" i="1" u="none" strike="noStrike" cap="none" dirty="0">
                <a:solidFill>
                  <a:srgbClr val="FF0000"/>
                </a:solidFill>
                <a:latin typeface="Calibri"/>
                <a:ea typeface="Calibri"/>
                <a:cs typeface="Calibri"/>
                <a:sym typeface="Calibri"/>
              </a:rPr>
              <a:t>12.- We end the client session (The transaction has not been confirmed and what was done in instructions 7 and 8 is cancelled).</a:t>
            </a:r>
            <a:endParaRPr sz="1800" b="0" i="0" u="none" strike="noStrike" cap="none" dirty="0">
              <a:solidFill>
                <a:srgbClr val="FF0000"/>
              </a:solidFill>
              <a:latin typeface="Calibri"/>
              <a:ea typeface="Calibri"/>
              <a:cs typeface="Calibri"/>
              <a:sym typeface="Calibri"/>
            </a:endParaRPr>
          </a:p>
        </p:txBody>
      </p:sp>
      <p:sp>
        <p:nvSpPr>
          <p:cNvPr id="190" name="Google Shape;190;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1" name="Google Shape;191;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Transactions</a:t>
            </a:r>
            <a:endParaRPr/>
          </a:p>
        </p:txBody>
      </p:sp>
      <p:sp>
        <p:nvSpPr>
          <p:cNvPr id="197" name="Google Shape;197;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8" name="Google Shape;198;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12</a:t>
            </a:fld>
            <a:endParaRPr sz="2800" b="0" i="0" u="none" strike="noStrike" cap="none">
              <a:solidFill>
                <a:srgbClr val="898989"/>
              </a:solidFill>
              <a:latin typeface="Calibri"/>
              <a:ea typeface="Calibri"/>
              <a:cs typeface="Calibri"/>
              <a:sym typeface="Calibri"/>
            </a:endParaRPr>
          </a:p>
        </p:txBody>
      </p:sp>
      <p:sp>
        <p:nvSpPr>
          <p:cNvPr id="199" name="Google Shape;199;p24"/>
          <p:cNvSpPr txBox="1"/>
          <p:nvPr/>
        </p:nvSpPr>
        <p:spPr>
          <a:xfrm>
            <a:off x="460375" y="877591"/>
            <a:ext cx="7991475"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u="none" strike="noStrike" cap="none" dirty="0">
                <a:solidFill>
                  <a:schemeClr val="dk1"/>
                </a:solidFill>
                <a:latin typeface="Calibri"/>
                <a:ea typeface="Calibri"/>
                <a:cs typeface="Calibri"/>
                <a:sym typeface="Calibri"/>
              </a:rPr>
              <a:t>Example of execution of instructions in NON-transactional state:</a:t>
            </a:r>
            <a:endParaRPr dirty="0"/>
          </a:p>
          <a:p>
            <a:pPr marL="0" marR="0" lvl="0" indent="0" algn="l"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R="0" lvl="0" algn="l" rtl="0">
              <a:lnSpc>
                <a:spcPct val="150000"/>
              </a:lnSpc>
              <a:spcBef>
                <a:spcPts val="0"/>
              </a:spcBef>
              <a:spcAft>
                <a:spcPts val="0"/>
              </a:spcAft>
            </a:pPr>
            <a:r>
              <a:rPr lang="en" sz="1800" b="1" i="1" u="none" strike="noStrike" cap="none" dirty="0">
                <a:solidFill>
                  <a:srgbClr val="0070C0"/>
                </a:solidFill>
                <a:latin typeface="Calibri"/>
                <a:ea typeface="Calibri"/>
                <a:cs typeface="Calibri"/>
                <a:sym typeface="Calibri"/>
              </a:rPr>
              <a:t>1.- INSTRUCTION 1 (instruction 1 is actually done)</a:t>
            </a:r>
            <a:endParaRPr dirty="0"/>
          </a:p>
          <a:p>
            <a:pPr marR="0" lvl="0" algn="l" rtl="0">
              <a:lnSpc>
                <a:spcPct val="150000"/>
              </a:lnSpc>
              <a:spcBef>
                <a:spcPts val="0"/>
              </a:spcBef>
              <a:spcAft>
                <a:spcPts val="0"/>
              </a:spcAft>
            </a:pPr>
            <a:r>
              <a:rPr lang="en" sz="1800" b="1" i="1" u="none" strike="noStrike" cap="none" dirty="0">
                <a:solidFill>
                  <a:srgbClr val="0070C0"/>
                </a:solidFill>
                <a:latin typeface="Calibri"/>
                <a:ea typeface="Calibri"/>
                <a:cs typeface="Calibri"/>
                <a:sym typeface="Calibri"/>
              </a:rPr>
              <a:t>2.- START TRANSACTION (a transaction starts)</a:t>
            </a:r>
            <a:endParaRPr dirty="0"/>
          </a:p>
          <a:p>
            <a:pPr marR="0" lvl="0" algn="l" rtl="0">
              <a:lnSpc>
                <a:spcPct val="150000"/>
              </a:lnSpc>
              <a:spcBef>
                <a:spcPts val="0"/>
              </a:spcBef>
              <a:spcAft>
                <a:spcPts val="0"/>
              </a:spcAft>
            </a:pPr>
            <a:r>
              <a:rPr lang="en" sz="1800" b="1" i="1" u="none" strike="noStrike" cap="none" dirty="0">
                <a:solidFill>
                  <a:srgbClr val="0070C0"/>
                </a:solidFill>
                <a:latin typeface="Calibri"/>
                <a:ea typeface="Calibri"/>
                <a:cs typeface="Calibri"/>
                <a:sym typeface="Calibri"/>
              </a:rPr>
              <a:t>3.- INSTRUCTION 2</a:t>
            </a:r>
            <a:endParaRPr dirty="0"/>
          </a:p>
          <a:p>
            <a:pPr marR="0" lvl="0" algn="l" rtl="0">
              <a:lnSpc>
                <a:spcPct val="150000"/>
              </a:lnSpc>
              <a:spcBef>
                <a:spcPts val="0"/>
              </a:spcBef>
              <a:spcAft>
                <a:spcPts val="0"/>
              </a:spcAft>
            </a:pPr>
            <a:r>
              <a:rPr lang="en" sz="1800" b="1" i="1" u="none" strike="noStrike" cap="none" dirty="0">
                <a:solidFill>
                  <a:srgbClr val="0070C0"/>
                </a:solidFill>
                <a:latin typeface="Calibri"/>
                <a:ea typeface="Calibri"/>
                <a:cs typeface="Calibri"/>
                <a:sym typeface="Calibri"/>
              </a:rPr>
              <a:t>4.- INSTRUCTION 3</a:t>
            </a:r>
            <a:endParaRPr dirty="0"/>
          </a:p>
          <a:p>
            <a:pPr marR="0" lvl="0" algn="l" rtl="0">
              <a:lnSpc>
                <a:spcPct val="150000"/>
              </a:lnSpc>
              <a:spcBef>
                <a:spcPts val="0"/>
              </a:spcBef>
              <a:spcAft>
                <a:spcPts val="0"/>
              </a:spcAft>
            </a:pPr>
            <a:r>
              <a:rPr lang="en" sz="1800" b="1" i="1" u="none" strike="noStrike" cap="none" dirty="0">
                <a:solidFill>
                  <a:srgbClr val="0070C0"/>
                </a:solidFill>
                <a:latin typeface="Calibri"/>
                <a:ea typeface="Calibri"/>
                <a:cs typeface="Calibri"/>
                <a:sym typeface="Calibri"/>
              </a:rPr>
              <a:t>5.- COMMIT; (instructions 2 and 3 are actually done)</a:t>
            </a:r>
            <a:endParaRPr dirty="0"/>
          </a:p>
          <a:p>
            <a:pPr marR="0" lvl="0" algn="l" rtl="0">
              <a:lnSpc>
                <a:spcPct val="150000"/>
              </a:lnSpc>
              <a:spcBef>
                <a:spcPts val="0"/>
              </a:spcBef>
              <a:spcAft>
                <a:spcPts val="0"/>
              </a:spcAft>
            </a:pPr>
            <a:r>
              <a:rPr lang="en" sz="1800" b="1" i="1" u="none" strike="noStrike" cap="none" dirty="0">
                <a:solidFill>
                  <a:srgbClr val="0070C0"/>
                </a:solidFill>
                <a:latin typeface="Calibri"/>
                <a:ea typeface="Calibri"/>
                <a:cs typeface="Calibri"/>
                <a:sym typeface="Calibri"/>
              </a:rPr>
              <a:t>6.- INSTRUCTION 4 (instruction 4 is actually done)</a:t>
            </a:r>
            <a:endParaRPr dirty="0"/>
          </a:p>
          <a:p>
            <a:pPr marR="0" lvl="0" algn="l" rtl="0">
              <a:lnSpc>
                <a:spcPct val="150000"/>
              </a:lnSpc>
              <a:spcBef>
                <a:spcPts val="0"/>
              </a:spcBef>
              <a:spcAft>
                <a:spcPts val="0"/>
              </a:spcAft>
            </a:pPr>
            <a:r>
              <a:rPr lang="en" sz="1800" b="1" i="1" u="none" strike="noStrike" cap="none" dirty="0">
                <a:solidFill>
                  <a:srgbClr val="0070C0"/>
                </a:solidFill>
                <a:latin typeface="Calibri"/>
                <a:ea typeface="Calibri"/>
                <a:cs typeface="Calibri"/>
                <a:sym typeface="Calibri"/>
              </a:rPr>
              <a:t>7.- INSTRUCTION 5 (instruction 5 is actually done)</a:t>
            </a:r>
            <a:endParaRPr dirty="0"/>
          </a:p>
          <a:p>
            <a:pPr marR="0" lvl="0" algn="l" rtl="0">
              <a:lnSpc>
                <a:spcPct val="150000"/>
              </a:lnSpc>
              <a:spcBef>
                <a:spcPts val="0"/>
              </a:spcBef>
              <a:spcAft>
                <a:spcPts val="0"/>
              </a:spcAft>
            </a:pPr>
            <a:r>
              <a:rPr lang="en" sz="1800" b="1" i="1" u="none" strike="noStrike" cap="none" dirty="0">
                <a:solidFill>
                  <a:srgbClr val="FF0000"/>
                </a:solidFill>
                <a:latin typeface="Calibri"/>
                <a:ea typeface="Calibri"/>
                <a:cs typeface="Calibri"/>
                <a:sym typeface="Calibri"/>
              </a:rPr>
              <a:t>8.- START TRANSACTION; (a transaction is started)</a:t>
            </a:r>
            <a:endParaRPr dirty="0"/>
          </a:p>
          <a:p>
            <a:pPr marR="0" lvl="0" algn="l" rtl="0">
              <a:lnSpc>
                <a:spcPct val="150000"/>
              </a:lnSpc>
              <a:spcBef>
                <a:spcPts val="0"/>
              </a:spcBef>
              <a:spcAft>
                <a:spcPts val="0"/>
              </a:spcAft>
            </a:pPr>
            <a:r>
              <a:rPr lang="en" sz="1800" b="1" i="1" u="none" strike="noStrike" cap="none" dirty="0">
                <a:solidFill>
                  <a:srgbClr val="FF0000"/>
                </a:solidFill>
                <a:latin typeface="Calibri"/>
                <a:ea typeface="Calibri"/>
                <a:cs typeface="Calibri"/>
                <a:sym typeface="Calibri"/>
              </a:rPr>
              <a:t>9.- INSTRUCTION 6</a:t>
            </a:r>
            <a:endParaRPr dirty="0"/>
          </a:p>
          <a:p>
            <a:pPr marR="0" lvl="0" algn="l" rtl="0">
              <a:lnSpc>
                <a:spcPct val="150000"/>
              </a:lnSpc>
              <a:spcBef>
                <a:spcPts val="0"/>
              </a:spcBef>
              <a:spcAft>
                <a:spcPts val="0"/>
              </a:spcAft>
            </a:pPr>
            <a:r>
              <a:rPr lang="en" sz="1800" b="1" i="1" u="none" strike="noStrike" cap="none" dirty="0">
                <a:solidFill>
                  <a:srgbClr val="FF0000"/>
                </a:solidFill>
                <a:latin typeface="Calibri"/>
                <a:ea typeface="Calibri"/>
                <a:cs typeface="Calibri"/>
                <a:sym typeface="Calibri"/>
              </a:rPr>
              <a:t>10.- INSTRUCTION 7 (there has been a problem)</a:t>
            </a:r>
            <a:endParaRPr dirty="0"/>
          </a:p>
          <a:p>
            <a:pPr marR="0" lvl="0" algn="l" rtl="0">
              <a:lnSpc>
                <a:spcPct val="150000"/>
              </a:lnSpc>
              <a:spcBef>
                <a:spcPts val="0"/>
              </a:spcBef>
              <a:spcAft>
                <a:spcPts val="0"/>
              </a:spcAft>
            </a:pPr>
            <a:r>
              <a:rPr lang="en" sz="1800" b="1" i="1" u="none" strike="noStrike" cap="none" dirty="0">
                <a:solidFill>
                  <a:srgbClr val="FF0000"/>
                </a:solidFill>
                <a:latin typeface="Calibri"/>
                <a:ea typeface="Calibri"/>
                <a:cs typeface="Calibri"/>
                <a:sym typeface="Calibri"/>
              </a:rPr>
              <a:t>11.- ROLLBACK; (instructions 6 and 7 are cancelled)</a:t>
            </a:r>
            <a:endParaRPr dirty="0"/>
          </a:p>
          <a:p>
            <a:pPr marR="0" lvl="0" algn="l" rtl="0">
              <a:lnSpc>
                <a:spcPct val="150000"/>
              </a:lnSpc>
              <a:spcBef>
                <a:spcPts val="0"/>
              </a:spcBef>
              <a:spcAft>
                <a:spcPts val="0"/>
              </a:spcAft>
            </a:pPr>
            <a:r>
              <a:rPr lang="en" sz="1800" b="1" i="1" u="none" strike="noStrike" cap="none" dirty="0">
                <a:solidFill>
                  <a:srgbClr val="0070C0"/>
                </a:solidFill>
                <a:latin typeface="Calibri"/>
                <a:ea typeface="Calibri"/>
                <a:cs typeface="Calibri"/>
                <a:sym typeface="Calibri"/>
              </a:rPr>
              <a:t>12.- INSTRUCTION 8 (instruction 8 is actually done)</a:t>
            </a:r>
            <a:endParaRPr dirty="0"/>
          </a:p>
        </p:txBody>
      </p:sp>
      <p:sp>
        <p:nvSpPr>
          <p:cNvPr id="200" name="Google Shape;200;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1" name="Google Shape;201;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Transactions</a:t>
            </a:r>
            <a:endParaRPr/>
          </a:p>
        </p:txBody>
      </p:sp>
      <p:sp>
        <p:nvSpPr>
          <p:cNvPr id="207" name="Google Shape;207;p2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8" name="Google Shape;208;p2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13</a:t>
            </a:fld>
            <a:endParaRPr sz="2800" b="0" i="0" u="none" strike="noStrike" cap="none">
              <a:solidFill>
                <a:srgbClr val="898989"/>
              </a:solidFill>
              <a:latin typeface="Calibri"/>
              <a:ea typeface="Calibri"/>
              <a:cs typeface="Calibri"/>
              <a:sym typeface="Calibri"/>
            </a:endParaRPr>
          </a:p>
        </p:txBody>
      </p:sp>
      <p:sp>
        <p:nvSpPr>
          <p:cNvPr id="209" name="Google Shape;209;p25"/>
          <p:cNvSpPr txBox="1"/>
          <p:nvPr/>
        </p:nvSpPr>
        <p:spPr>
          <a:xfrm>
            <a:off x="576263" y="1196975"/>
            <a:ext cx="7991475"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800" b="0" i="0" u="none" strike="noStrike" cap="none">
                <a:solidFill>
                  <a:schemeClr val="dk1"/>
                </a:solidFill>
                <a:latin typeface="Calibri"/>
                <a:ea typeface="Calibri"/>
                <a:cs typeface="Calibri"/>
                <a:sym typeface="Calibri"/>
              </a:rPr>
              <a:t>In MySQL InnoDB the transaction management instructions are:</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0" u="none" strike="noStrike" cap="none">
                <a:solidFill>
                  <a:schemeClr val="dk1"/>
                </a:solidFill>
                <a:latin typeface="Calibri"/>
                <a:ea typeface="Calibri"/>
                <a:cs typeface="Calibri"/>
                <a:sym typeface="Calibri"/>
              </a:rPr>
              <a:t>START TRANSACTION </a:t>
            </a:r>
            <a:r>
              <a:rPr lang="en" sz="1800" b="0" i="0" u="none" strike="noStrike" cap="none">
                <a:solidFill>
                  <a:schemeClr val="dk1"/>
                </a:solidFill>
                <a:latin typeface="Calibri"/>
                <a:ea typeface="Calibri"/>
                <a:cs typeface="Calibri"/>
                <a:sym typeface="Calibri"/>
              </a:rPr>
              <a:t>or </a:t>
            </a:r>
            <a:r>
              <a:rPr lang="en" sz="1800" b="1" i="0" u="none" strike="noStrike" cap="none">
                <a:solidFill>
                  <a:schemeClr val="dk1"/>
                </a:solidFill>
                <a:latin typeface="Calibri"/>
                <a:ea typeface="Calibri"/>
                <a:cs typeface="Calibri"/>
                <a:sym typeface="Calibri"/>
              </a:rPr>
              <a:t>BEGIN </a:t>
            </a:r>
            <a:r>
              <a:rPr lang="en" sz="1800" b="0" i="0" u="none" strike="noStrike" cap="none">
                <a:solidFill>
                  <a:schemeClr val="dk1"/>
                </a:solidFill>
                <a:latin typeface="Calibri"/>
                <a:ea typeface="Calibri"/>
                <a:cs typeface="Calibri"/>
                <a:sym typeface="Calibri"/>
              </a:rPr>
              <a:t>: marks the start of a transaction in a non-transactional state.</a:t>
            </a:r>
            <a:endParaRPr/>
          </a:p>
          <a:p>
            <a:pPr marL="0" marR="0" lvl="0" indent="0" algn="l" rtl="0">
              <a:spcBef>
                <a:spcPts val="0"/>
              </a:spcBef>
              <a:spcAft>
                <a:spcPts val="0"/>
              </a:spcAft>
              <a:buNone/>
            </a:pPr>
            <a:r>
              <a:rPr lang="en" sz="1800" b="1" i="0" u="none" strike="noStrike" cap="none">
                <a:solidFill>
                  <a:schemeClr val="dk1"/>
                </a:solidFill>
                <a:latin typeface="Calibri"/>
                <a:ea typeface="Calibri"/>
                <a:cs typeface="Calibri"/>
                <a:sym typeface="Calibri"/>
              </a:rPr>
              <a:t>ROLLBACK </a:t>
            </a:r>
            <a:r>
              <a:rPr lang="en" sz="1800" b="0" i="0" u="none" strike="noStrike" cap="none">
                <a:solidFill>
                  <a:schemeClr val="dk1"/>
                </a:solidFill>
                <a:latin typeface="Calibri"/>
                <a:ea typeface="Calibri"/>
                <a:cs typeface="Calibri"/>
                <a:sym typeface="Calibri"/>
              </a:rPr>
              <a:t>: Closes the transaction in progress. Overrides the instructions made in it.</a:t>
            </a:r>
            <a:endParaRPr/>
          </a:p>
          <a:p>
            <a:pPr marL="0" marR="0" lvl="0" indent="0" algn="l" rtl="0">
              <a:spcBef>
                <a:spcPts val="0"/>
              </a:spcBef>
              <a:spcAft>
                <a:spcPts val="0"/>
              </a:spcAft>
              <a:buNone/>
            </a:pPr>
            <a:r>
              <a:rPr lang="en" sz="1800" b="1" i="0" u="none" strike="noStrike" cap="none">
                <a:solidFill>
                  <a:schemeClr val="dk1"/>
                </a:solidFill>
                <a:latin typeface="Calibri"/>
                <a:ea typeface="Calibri"/>
                <a:cs typeface="Calibri"/>
                <a:sym typeface="Calibri"/>
              </a:rPr>
              <a:t>COMMIT </a:t>
            </a:r>
            <a:r>
              <a:rPr lang="en" sz="1800" b="0" i="0" u="none" strike="noStrike" cap="none">
                <a:solidFill>
                  <a:schemeClr val="dk1"/>
                </a:solidFill>
                <a:latin typeface="Calibri"/>
                <a:ea typeface="Calibri"/>
                <a:cs typeface="Calibri"/>
                <a:sym typeface="Calibri"/>
              </a:rPr>
              <a:t>: Confirms the set of operations executed after the beginning of the transaction.</a:t>
            </a:r>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0" u="none" strike="noStrike" cap="none">
                <a:solidFill>
                  <a:schemeClr val="dk1"/>
                </a:solidFill>
                <a:latin typeface="Calibri"/>
                <a:ea typeface="Calibri"/>
                <a:cs typeface="Calibri"/>
                <a:sym typeface="Calibri"/>
              </a:rPr>
              <a:t>SAVEPOINT label </a:t>
            </a:r>
            <a:r>
              <a:rPr lang="en" sz="1800" b="0" i="0" u="none" strike="noStrike" cap="none">
                <a:solidFill>
                  <a:schemeClr val="dk1"/>
                </a:solidFill>
                <a:latin typeface="Calibri"/>
                <a:ea typeface="Calibri"/>
                <a:cs typeface="Calibri"/>
                <a:sym typeface="Calibri"/>
              </a:rPr>
              <a:t>: Where executed, marks a return point or point to cancel instructions executed from then on. On the label we can put the name we want. Within a transaction we can establish several return points.</a:t>
            </a:r>
            <a:endParaRPr/>
          </a:p>
          <a:p>
            <a:pPr marL="0" marR="0" lvl="0" indent="0" algn="l" rtl="0">
              <a:spcBef>
                <a:spcPts val="0"/>
              </a:spcBef>
              <a:spcAft>
                <a:spcPts val="0"/>
              </a:spcAft>
              <a:buNone/>
            </a:pPr>
            <a:r>
              <a:rPr lang="en" sz="1800" b="1" i="0" u="none" strike="noStrike" cap="none">
                <a:solidFill>
                  <a:schemeClr val="dk1"/>
                </a:solidFill>
                <a:latin typeface="Calibri"/>
                <a:ea typeface="Calibri"/>
                <a:cs typeface="Calibri"/>
                <a:sym typeface="Calibri"/>
              </a:rPr>
              <a:t>ROLLBACK TO SAVEPOINT tag </a:t>
            </a:r>
            <a:r>
              <a:rPr lang="en" sz="1800" b="0" i="0" u="none" strike="noStrike" cap="none">
                <a:solidFill>
                  <a:schemeClr val="dk1"/>
                </a:solidFill>
                <a:latin typeface="Calibri"/>
                <a:ea typeface="Calibri"/>
                <a:cs typeface="Calibri"/>
                <a:sym typeface="Calibri"/>
              </a:rPr>
              <a:t>: Causes instructions executed from the point where the SAVEPOINT tag was executed to be rolled back. It does not commit the instructions executed from the beginning of the transaction up to the SAVEPOINT tag.</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0" u="none" strike="noStrike" cap="none">
                <a:solidFill>
                  <a:schemeClr val="dk1"/>
                </a:solidFill>
                <a:latin typeface="Calibri"/>
                <a:ea typeface="Calibri"/>
                <a:cs typeface="Calibri"/>
                <a:sym typeface="Calibri"/>
              </a:rPr>
              <a:t>SET AUTOCOMMIT=value </a:t>
            </a:r>
            <a:r>
              <a:rPr lang="en" sz="1800" b="0" i="0" u="none" strike="noStrike" cap="none">
                <a:solidFill>
                  <a:schemeClr val="dk1"/>
                </a:solidFill>
                <a:latin typeface="Calibri"/>
                <a:ea typeface="Calibri"/>
                <a:cs typeface="Calibri"/>
                <a:sym typeface="Calibri"/>
              </a:rPr>
              <a:t>: Allows you to change the transactional state of the session</a:t>
            </a:r>
            <a:endParaRPr/>
          </a:p>
        </p:txBody>
      </p:sp>
      <p:sp>
        <p:nvSpPr>
          <p:cNvPr id="210" name="Google Shape;210;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1" name="Google Shape;211;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p:nvPr/>
        </p:nvSpPr>
        <p:spPr>
          <a:xfrm>
            <a:off x="250825" y="207963"/>
            <a:ext cx="2016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Transactions</a:t>
            </a:r>
            <a:endParaRPr/>
          </a:p>
        </p:txBody>
      </p:sp>
      <p:sp>
        <p:nvSpPr>
          <p:cNvPr id="217" name="Google Shape;217;p2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8" name="Google Shape;218;p2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14</a:t>
            </a:fld>
            <a:endParaRPr sz="2800" b="0" i="0" u="none" strike="noStrike" cap="none">
              <a:solidFill>
                <a:srgbClr val="898989"/>
              </a:solidFill>
              <a:latin typeface="Calibri"/>
              <a:ea typeface="Calibri"/>
              <a:cs typeface="Calibri"/>
              <a:sym typeface="Calibri"/>
            </a:endParaRPr>
          </a:p>
        </p:txBody>
      </p:sp>
      <p:sp>
        <p:nvSpPr>
          <p:cNvPr id="219" name="Google Shape;219;p26"/>
          <p:cNvSpPr txBox="1"/>
          <p:nvPr/>
        </p:nvSpPr>
        <p:spPr>
          <a:xfrm>
            <a:off x="576263" y="1196975"/>
            <a:ext cx="7991400" cy="535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800">
                <a:solidFill>
                  <a:schemeClr val="dk1"/>
                </a:solidFill>
                <a:latin typeface="Calibri"/>
                <a:ea typeface="Calibri"/>
                <a:cs typeface="Calibri"/>
                <a:sym typeface="Calibri"/>
              </a:rPr>
              <a:t>There are many statements that produce an IMPLIED COMMIT.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a:solidFill>
                  <a:schemeClr val="dk1"/>
                </a:solidFill>
                <a:latin typeface="Calibri"/>
                <a:ea typeface="Calibri"/>
                <a:cs typeface="Calibri"/>
                <a:sym typeface="Calibri"/>
              </a:rPr>
              <a:t>That is, after its execution it is as if you had also executed a commit.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a:solidFill>
                  <a:schemeClr val="dk1"/>
                </a:solidFill>
                <a:latin typeface="Calibri"/>
                <a:ea typeface="Calibri"/>
                <a:cs typeface="Calibri"/>
                <a:sym typeface="Calibri"/>
              </a:rPr>
              <a:t>Some of them are:</a:t>
            </a: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Those that </a:t>
            </a:r>
            <a:r>
              <a:rPr lang="en" sz="1800" b="1">
                <a:solidFill>
                  <a:schemeClr val="dk1"/>
                </a:solidFill>
                <a:latin typeface="Calibri"/>
                <a:ea typeface="Calibri"/>
                <a:cs typeface="Calibri"/>
                <a:sym typeface="Calibri"/>
              </a:rPr>
              <a:t>define or modify database objects </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r>
              <a:rPr lang="en" sz="1800">
                <a:solidFill>
                  <a:schemeClr val="dk1"/>
                </a:solidFill>
                <a:latin typeface="Calibri"/>
                <a:ea typeface="Calibri"/>
                <a:cs typeface="Calibri"/>
                <a:sym typeface="Calibri"/>
              </a:rPr>
              <a:t>ALTER EVENT, ALTER FUNCTION, ALTER PROCEDURE, ALTER SERVER, ALTER TABLE, ALTER VIEW, CREATE DATABASE, CREATE EVENT, CREATE FUNCTION, CREATE INDEX, CREATE PROCEDURE, CREATE ROLE, CREATE SERVER, CREATE SPATIAL REFERENCE SYSTEM, CREATE TABLE, CREATE TRIGGER, CREATE VIEW, DROP DATABASE, DROP EVENT, DROP FUNCTION, DROP INDEX, DROP PROCEDURE, DROP ROLE, DROP SERVER, DROP SPATIAL REFERENCE SYSTEM, DROP TABLE, DROP TRIGGER, DROP VIEW...</a:t>
            </a: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Those that modify the </a:t>
            </a:r>
            <a:r>
              <a:rPr lang="en" sz="1800" b="1">
                <a:solidFill>
                  <a:schemeClr val="dk1"/>
                </a:solidFill>
                <a:latin typeface="Calibri"/>
                <a:ea typeface="Calibri"/>
                <a:cs typeface="Calibri"/>
                <a:sym typeface="Calibri"/>
              </a:rPr>
              <a:t>mysql database </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r>
              <a:rPr lang="en" sz="1800">
                <a:solidFill>
                  <a:schemeClr val="dk1"/>
                </a:solidFill>
                <a:latin typeface="Calibri"/>
                <a:ea typeface="Calibri"/>
                <a:cs typeface="Calibri"/>
                <a:sym typeface="Calibri"/>
              </a:rPr>
              <a:t>ALTER USER, CREATE USER, DROP USER, GRANT, RENAME USER, REVOKE, SET PASSWORD</a:t>
            </a: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20" name="Google Shape;220;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1" name="Google Shape;221;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Transactions</a:t>
            </a:r>
            <a:endParaRPr/>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2</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76263" y="1196975"/>
            <a:ext cx="7991475"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u="none" strike="noStrike" cap="none">
                <a:solidFill>
                  <a:schemeClr val="dk1"/>
                </a:solidFill>
                <a:latin typeface="Calibri"/>
                <a:ea typeface="Calibri"/>
                <a:cs typeface="Calibri"/>
                <a:sym typeface="Calibri"/>
              </a:rPr>
              <a:t>A transaction is a set of operations or SQL statements, usually updating data, that form a joint process </a:t>
            </a:r>
            <a:r>
              <a:rPr lang="en" sz="1800" b="0"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The instruction set of a transaction is not half performed, either all operations are performed or none of the operations in the transaction are performed.</a:t>
            </a:r>
            <a:endParaRPr/>
          </a:p>
          <a:p>
            <a:pPr marL="285750" marR="0" lvl="0" indent="-171450" algn="l" rtl="0">
              <a:spcBef>
                <a:spcPts val="0"/>
              </a:spcBef>
              <a:spcAft>
                <a:spcPts val="0"/>
              </a:spcAft>
              <a:buClr>
                <a:schemeClr val="dk1"/>
              </a:buClr>
              <a:buSzPts val="1800"/>
              <a:buFont typeface="Arial"/>
              <a:buNone/>
            </a:pPr>
            <a:endParaRPr sz="1800" b="0" i="0" u="none" strike="noStrike" cap="none">
              <a:solidFill>
                <a:srgbClr val="0070C0"/>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During the execution of the instructions that form a transaction, we can cancel all instructions or confirm them.</a:t>
            </a:r>
            <a:endParaRPr/>
          </a:p>
          <a:p>
            <a:pPr marL="285750" marR="0" lvl="0" indent="-17145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By default, MySQL behaves in such a way that every statement is a transaction that is automatically committed when it is executed. Therefore, its execution cannot be canceled once it has been carried out. IT IS SAID THAT BY DEFAULT IT WORKS IN NON-TRANSACTIONAL STATE.</a:t>
            </a:r>
            <a:endParaRPr/>
          </a:p>
          <a:p>
            <a:pPr marL="285750" marR="0" lvl="0" indent="-17145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In MySQL you can use transactions with InnoDB tables (the tables that are created by default). In some other types of tables they cannot be used, for example in MyISAM tables.</a:t>
            </a:r>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Transactions</a:t>
            </a:r>
            <a:endParaRPr/>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3</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76263" y="1196975"/>
            <a:ext cx="7991475"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u="none" strike="noStrike" cap="none">
                <a:solidFill>
                  <a:schemeClr val="dk1"/>
                </a:solidFill>
                <a:latin typeface="Calibri"/>
                <a:ea typeface="Calibri"/>
                <a:cs typeface="Calibri"/>
                <a:sym typeface="Calibri"/>
              </a:rPr>
              <a:t>A typical example is a banking transaction </a:t>
            </a:r>
            <a:r>
              <a:rPr lang="en" sz="1800" b="0"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800" b="0" i="0" u="none" strike="noStrike" cap="none">
                <a:solidFill>
                  <a:schemeClr val="dk1"/>
                </a:solidFill>
                <a:latin typeface="Calibri"/>
                <a:ea typeface="Calibri"/>
                <a:cs typeface="Calibri"/>
                <a:sym typeface="Calibri"/>
              </a:rPr>
              <a:t>It is necessary that the update of the balance of the account from which the money comes and that of the account where the balance increases be executed jointly, or, where appropriate, that neither of them be executed.</a:t>
            </a:r>
            <a:endParaRPr/>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11" name="Google Shape;111;p15"/>
          <p:cNvPicPr preferRelativeResize="0"/>
          <p:nvPr/>
        </p:nvPicPr>
        <p:blipFill rotWithShape="1">
          <a:blip r:embed="rId3">
            <a:alphaModFix/>
          </a:blip>
          <a:srcRect/>
          <a:stretch/>
        </p:blipFill>
        <p:spPr>
          <a:xfrm>
            <a:off x="1595437" y="2927379"/>
            <a:ext cx="5953125" cy="382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p:nvPr/>
        </p:nvSpPr>
        <p:spPr>
          <a:xfrm>
            <a:off x="264893"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Transactions</a:t>
            </a:r>
            <a:endParaRPr dirty="0"/>
          </a:p>
        </p:txBody>
      </p:sp>
      <p:sp>
        <p:nvSpPr>
          <p:cNvPr id="117" name="Google Shape;117;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8" name="Google Shape;118;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a:t>
            </a:fld>
            <a:endParaRPr sz="2800" b="0" i="0" u="none" strike="noStrike" cap="none">
              <a:solidFill>
                <a:srgbClr val="898989"/>
              </a:solidFill>
              <a:latin typeface="Calibri"/>
              <a:ea typeface="Calibri"/>
              <a:cs typeface="Calibri"/>
              <a:sym typeface="Calibri"/>
            </a:endParaRPr>
          </a:p>
        </p:txBody>
      </p:sp>
      <p:sp>
        <p:nvSpPr>
          <p:cNvPr id="119" name="Google Shape;119;p16"/>
          <p:cNvSpPr txBox="1"/>
          <p:nvPr/>
        </p:nvSpPr>
        <p:spPr>
          <a:xfrm>
            <a:off x="576263" y="1196975"/>
            <a:ext cx="7991475"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u="none" strike="noStrike" cap="none">
                <a:solidFill>
                  <a:schemeClr val="dk1"/>
                </a:solidFill>
                <a:latin typeface="Calibri"/>
                <a:ea typeface="Calibri"/>
                <a:cs typeface="Calibri"/>
                <a:sym typeface="Calibri"/>
              </a:rPr>
              <a:t>The four properties of transactions (ACID)</a:t>
            </a:r>
            <a:r>
              <a:rPr lang="en" sz="18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0" u="sng" strike="noStrike" cap="none">
                <a:solidFill>
                  <a:schemeClr val="dk1"/>
                </a:solidFill>
                <a:latin typeface="Calibri"/>
                <a:ea typeface="Calibri"/>
                <a:cs typeface="Calibri"/>
                <a:sym typeface="Calibri"/>
              </a:rPr>
              <a:t>Tomicity : </a:t>
            </a:r>
            <a:r>
              <a:rPr lang="en" sz="1800" b="1" i="0" u="none" strike="noStrike" cap="none">
                <a:solidFill>
                  <a:schemeClr val="dk1"/>
                </a:solidFill>
                <a:latin typeface="Calibri"/>
                <a:ea typeface="Calibri"/>
                <a:cs typeface="Calibri"/>
                <a:sym typeface="Calibri"/>
              </a:rPr>
              <a:t>It </a:t>
            </a:r>
            <a:r>
              <a:rPr lang="en" sz="1800" b="0" i="0" u="none" strike="noStrike" cap="none">
                <a:solidFill>
                  <a:schemeClr val="dk1"/>
                </a:solidFill>
                <a:latin typeface="Calibri"/>
                <a:ea typeface="Calibri"/>
                <a:cs typeface="Calibri"/>
                <a:sym typeface="Calibri"/>
              </a:rPr>
              <a:t>means that it is an indivisible unit. It is the property that ensures that the operation has been carried out or not, and therefore in the event of a system failure it cannot be left half done.</a:t>
            </a:r>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0" u="sng" strike="noStrike" cap="none">
                <a:solidFill>
                  <a:schemeClr val="dk1"/>
                </a:solidFill>
                <a:latin typeface="Calibri"/>
                <a:ea typeface="Calibri"/>
                <a:cs typeface="Calibri"/>
                <a:sym typeface="Calibri"/>
              </a:rPr>
              <a:t>C </a:t>
            </a:r>
            <a:r>
              <a:rPr lang="en" sz="1800" b="1" i="0" u="none" strike="noStrike" cap="none">
                <a:solidFill>
                  <a:schemeClr val="dk1"/>
                </a:solidFill>
                <a:latin typeface="Calibri"/>
                <a:ea typeface="Calibri"/>
                <a:cs typeface="Calibri"/>
                <a:sym typeface="Calibri"/>
              </a:rPr>
              <a:t>onsistency </a:t>
            </a:r>
            <a:r>
              <a:rPr lang="en" sz="1800" b="0" i="0" u="none" strike="noStrike" cap="none">
                <a:solidFill>
                  <a:schemeClr val="dk1"/>
                </a:solidFill>
                <a:latin typeface="Calibri"/>
                <a:ea typeface="Calibri"/>
                <a:cs typeface="Calibri"/>
                <a:sym typeface="Calibri"/>
              </a:rPr>
              <a:t>: Indicates that after a transaction is executed, the DB must remain in a correct state.</a:t>
            </a:r>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0" u="sng" strike="noStrike" cap="none">
                <a:solidFill>
                  <a:schemeClr val="dk1"/>
                </a:solidFill>
                <a:latin typeface="Calibri"/>
                <a:ea typeface="Calibri"/>
                <a:cs typeface="Calibri"/>
                <a:sym typeface="Calibri"/>
              </a:rPr>
              <a:t>I </a:t>
            </a:r>
            <a:r>
              <a:rPr lang="en" sz="1800" b="1" i="0" u="none" strike="noStrike" cap="none">
                <a:solidFill>
                  <a:schemeClr val="dk1"/>
                </a:solidFill>
                <a:latin typeface="Calibri"/>
                <a:ea typeface="Calibri"/>
                <a:cs typeface="Calibri"/>
                <a:sym typeface="Calibri"/>
              </a:rPr>
              <a:t>solation (Isolation) </a:t>
            </a:r>
            <a:r>
              <a:rPr lang="en" sz="1800" b="0" i="0" u="none" strike="noStrike" cap="none">
                <a:solidFill>
                  <a:schemeClr val="dk1"/>
                </a:solidFill>
                <a:latin typeface="Calibri"/>
                <a:ea typeface="Calibri"/>
                <a:cs typeface="Calibri"/>
                <a:sym typeface="Calibri"/>
              </a:rPr>
              <a:t>: Indicates that the behavior of a transaction is not affected by the fact that other transactions are executed at the same time.</a:t>
            </a:r>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0" u="sng" strike="noStrike" cap="none">
                <a:solidFill>
                  <a:schemeClr val="dk1"/>
                </a:solidFill>
                <a:latin typeface="Calibri"/>
                <a:ea typeface="Calibri"/>
                <a:cs typeface="Calibri"/>
                <a:sym typeface="Calibri"/>
              </a:rPr>
              <a:t>D </a:t>
            </a:r>
            <a:r>
              <a:rPr lang="en" sz="1800" b="1" i="0" u="none" strike="noStrike" cap="none">
                <a:solidFill>
                  <a:schemeClr val="dk1"/>
                </a:solidFill>
                <a:latin typeface="Calibri"/>
                <a:ea typeface="Calibri"/>
                <a:cs typeface="Calibri"/>
                <a:sym typeface="Calibri"/>
              </a:rPr>
              <a:t>urability </a:t>
            </a:r>
            <a:r>
              <a:rPr lang="en" sz="1800" b="0" i="0" u="none" strike="noStrike" cap="none">
                <a:solidFill>
                  <a:schemeClr val="dk1"/>
                </a:solidFill>
                <a:latin typeface="Calibri"/>
                <a:ea typeface="Calibri"/>
                <a:cs typeface="Calibri"/>
                <a:sym typeface="Calibri"/>
              </a:rPr>
              <a:t>: When a transaction is completed successfully the changes become permanent.</a:t>
            </a:r>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Transactions</a:t>
            </a:r>
            <a:endParaRPr/>
          </a:p>
        </p:txBody>
      </p:sp>
      <p:sp>
        <p:nvSpPr>
          <p:cNvPr id="127" name="Google Shape;127;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8" name="Google Shape;128;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a:t>
            </a:fld>
            <a:endParaRPr sz="2800" b="0" i="0" u="none" strike="noStrike" cap="none">
              <a:solidFill>
                <a:srgbClr val="898989"/>
              </a:solidFill>
              <a:latin typeface="Calibri"/>
              <a:ea typeface="Calibri"/>
              <a:cs typeface="Calibri"/>
              <a:sym typeface="Calibri"/>
            </a:endParaRPr>
          </a:p>
        </p:txBody>
      </p:sp>
      <p:sp>
        <p:nvSpPr>
          <p:cNvPr id="129" name="Google Shape;129;p17"/>
          <p:cNvSpPr txBox="1"/>
          <p:nvPr/>
        </p:nvSpPr>
        <p:spPr>
          <a:xfrm>
            <a:off x="576263" y="1196975"/>
            <a:ext cx="7991475"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u="none" strike="noStrike" cap="none" dirty="0">
                <a:solidFill>
                  <a:schemeClr val="dk1"/>
                </a:solidFill>
                <a:latin typeface="Calibri"/>
                <a:ea typeface="Calibri"/>
                <a:cs typeface="Calibri"/>
                <a:sym typeface="Calibri"/>
              </a:rPr>
              <a:t>Example of transaction in rental database</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0" i="0" u="none" strike="noStrike" cap="none" dirty="0">
                <a:solidFill>
                  <a:schemeClr val="dk1"/>
                </a:solidFill>
                <a:latin typeface="Calibri"/>
                <a:ea typeface="Calibri"/>
                <a:cs typeface="Calibri"/>
                <a:sym typeface="Calibri"/>
              </a:rPr>
              <a:t>When a contract ends, several update operations must be performed:</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Set the end date of the contract</a:t>
            </a:r>
            <a:endParaRPr dirty="0"/>
          </a:p>
          <a:p>
            <a:pPr marL="285750" marR="0" lvl="0" indent="-285750" algn="l" rtl="0">
              <a:spcBef>
                <a:spcPts val="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Establish the final kilometers of the contract</a:t>
            </a:r>
            <a:endParaRPr dirty="0"/>
          </a:p>
          <a:p>
            <a:pPr marL="285750" marR="0" lvl="0" indent="-285750" algn="l" rtl="0">
              <a:spcBef>
                <a:spcPts val="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Set the contract amount</a:t>
            </a:r>
            <a:endParaRPr dirty="0"/>
          </a:p>
          <a:p>
            <a:pPr marL="285750" marR="0" lvl="0" indent="-285750" algn="l" rtl="0">
              <a:spcBef>
                <a:spcPts val="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Mark the car as not rented or available</a:t>
            </a:r>
            <a:endParaRPr dirty="0"/>
          </a:p>
          <a:p>
            <a:pPr marL="285750" marR="0" lvl="0" indent="-285750" algn="l" rtl="0">
              <a:spcBef>
                <a:spcPts val="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Establish in kilometers of the car the kilometers that the car had at the end of the contract.</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0" i="0" u="none" strike="noStrike" cap="none" dirty="0">
                <a:solidFill>
                  <a:schemeClr val="dk1"/>
                </a:solidFill>
                <a:latin typeface="Calibri"/>
                <a:ea typeface="Calibri"/>
                <a:cs typeface="Calibri"/>
                <a:sym typeface="Calibri"/>
              </a:rPr>
              <a:t>All instructions that carry out these operations must be carried out or none must be carried out.</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0" i="0" u="none" strike="noStrike" cap="none" dirty="0">
                <a:solidFill>
                  <a:schemeClr val="dk1"/>
                </a:solidFill>
                <a:latin typeface="Calibri"/>
                <a:ea typeface="Calibri"/>
                <a:cs typeface="Calibri"/>
                <a:sym typeface="Calibri"/>
              </a:rPr>
              <a:t>If some of them are done and others are not, the database would be left in an </a:t>
            </a:r>
            <a:r>
              <a:rPr lang="en" sz="1800" b="1" i="0" u="none" strike="noStrike" cap="none" dirty="0">
                <a:solidFill>
                  <a:schemeClr val="dk1"/>
                </a:solidFill>
                <a:latin typeface="Calibri"/>
                <a:ea typeface="Calibri"/>
                <a:cs typeface="Calibri"/>
                <a:sym typeface="Calibri"/>
              </a:rPr>
              <a:t>inconsistent state.</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0" i="0" u="none" strike="noStrike" cap="none" dirty="0">
                <a:solidFill>
                  <a:srgbClr val="FF0000"/>
                </a:solidFill>
                <a:latin typeface="Calibri"/>
                <a:ea typeface="Calibri"/>
                <a:cs typeface="Calibri"/>
                <a:sym typeface="Calibri"/>
              </a:rPr>
              <a:t>For example, if the last operation is not carried out, a car will have fewer kilometers than those recorded in its last contract.</a:t>
            </a:r>
            <a:endParaRPr dirty="0"/>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1" name="Google Shape;131;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Transactions</a:t>
            </a:r>
            <a:endParaRPr/>
          </a:p>
        </p:txBody>
      </p:sp>
      <p:sp>
        <p:nvSpPr>
          <p:cNvPr id="137" name="Google Shape;137;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8" name="Google Shape;138;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a:t>
            </a:fld>
            <a:endParaRPr sz="2800" b="0" i="0" u="none" strike="noStrike" cap="none">
              <a:solidFill>
                <a:srgbClr val="898989"/>
              </a:solidFill>
              <a:latin typeface="Calibri"/>
              <a:ea typeface="Calibri"/>
              <a:cs typeface="Calibri"/>
              <a:sym typeface="Calibri"/>
            </a:endParaRPr>
          </a:p>
        </p:txBody>
      </p:sp>
      <p:sp>
        <p:nvSpPr>
          <p:cNvPr id="139" name="Google Shape;139;p18"/>
          <p:cNvSpPr txBox="1"/>
          <p:nvPr/>
        </p:nvSpPr>
        <p:spPr>
          <a:xfrm>
            <a:off x="576263" y="1196975"/>
            <a:ext cx="7991475" cy="5078313"/>
          </a:xfrm>
          <a:prstGeom prst="rect">
            <a:avLst/>
          </a:prstGeom>
          <a:noFill/>
          <a:ln>
            <a:noFill/>
          </a:ln>
        </p:spPr>
        <p:txBody>
          <a:bodyPr spcFirstLastPara="1" wrap="square" lIns="91425" tIns="45700" rIns="91425" bIns="45700" anchor="t" anchorCtr="0">
            <a:noAutofit/>
          </a:bodyPr>
          <a:lstStyle/>
          <a:p>
            <a:pPr lvl="0"/>
            <a:r>
              <a:rPr lang="en" sz="1800" b="1" i="1" u="sng" strike="noStrike" cap="none" dirty="0">
                <a:solidFill>
                  <a:schemeClr val="dk1"/>
                </a:solidFill>
                <a:latin typeface="Calibri"/>
                <a:ea typeface="Calibri"/>
                <a:cs typeface="Calibri"/>
                <a:sym typeface="Calibri"/>
              </a:rPr>
              <a:t>Example of a transaction in a rental database: </a:t>
            </a:r>
            <a:r>
              <a:rPr lang="en" sz="1800" b="1" i="1" u="none" strike="noStrike" cap="none" dirty="0">
                <a:solidFill>
                  <a:schemeClr val="dk1"/>
                </a:solidFill>
                <a:latin typeface="Calibri"/>
                <a:ea typeface="Calibri"/>
                <a:cs typeface="Calibri"/>
                <a:sym typeface="Calibri"/>
              </a:rPr>
              <a:t>Write the instructions that form the transaction to carry out all the operations corresponding to the fact that contract number 21 ends today, delivering </a:t>
            </a:r>
            <a:r>
              <a:rPr lang="en" sz="1800" b="1" i="1" dirty="0">
                <a:solidFill>
                  <a:schemeClr val="dk1"/>
                </a:solidFill>
                <a:latin typeface="Calibri"/>
                <a:ea typeface="Calibri"/>
                <a:cs typeface="Calibri"/>
                <a:sym typeface="Calibri"/>
              </a:rPr>
              <a:t>the car with </a:t>
            </a:r>
            <a:r>
              <a:rPr lang="en" sz="1800" b="1" i="1" u="none" strike="noStrike" cap="none" dirty="0">
                <a:solidFill>
                  <a:schemeClr val="dk1"/>
                </a:solidFill>
                <a:latin typeface="Calibri"/>
                <a:ea typeface="Calibri"/>
                <a:cs typeface="Calibri"/>
                <a:sym typeface="Calibri"/>
              </a:rPr>
              <a:t>73,256 kilometers at the end of the contract.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140" name="Google Shape;140;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1" name="Google Shape;141;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p:nvPr/>
        </p:nvSpPr>
        <p:spPr>
          <a:xfrm>
            <a:off x="250825" y="207963"/>
            <a:ext cx="2016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Transactions</a:t>
            </a:r>
            <a:endParaRPr/>
          </a:p>
        </p:txBody>
      </p:sp>
      <p:sp>
        <p:nvSpPr>
          <p:cNvPr id="147" name="Google Shape;147;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8" name="Google Shape;148;p1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7</a:t>
            </a:fld>
            <a:endParaRPr sz="2800" b="0" i="0" u="none" strike="noStrike" cap="none">
              <a:solidFill>
                <a:srgbClr val="898989"/>
              </a:solidFill>
              <a:latin typeface="Calibri"/>
              <a:ea typeface="Calibri"/>
              <a:cs typeface="Calibri"/>
              <a:sym typeface="Calibri"/>
            </a:endParaRPr>
          </a:p>
        </p:txBody>
      </p:sp>
      <p:sp>
        <p:nvSpPr>
          <p:cNvPr id="149" name="Google Shape;149;p19"/>
          <p:cNvSpPr txBox="1"/>
          <p:nvPr/>
        </p:nvSpPr>
        <p:spPr>
          <a:xfrm>
            <a:off x="576263" y="1196975"/>
            <a:ext cx="7991400" cy="5078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u="sng" strike="noStrike" cap="none" dirty="0">
                <a:solidFill>
                  <a:schemeClr val="dk1"/>
                </a:solidFill>
                <a:latin typeface="Calibri"/>
                <a:ea typeface="Calibri"/>
                <a:cs typeface="Calibri"/>
                <a:sym typeface="Calibri"/>
              </a:rPr>
              <a:t>Example of transaction in rental database:</a:t>
            </a:r>
            <a:r>
              <a:rPr lang="en" sz="1800" b="1" i="1" strike="noStrike" cap="none" dirty="0">
                <a:solidFill>
                  <a:schemeClr val="dk1"/>
                </a:solidFill>
                <a:latin typeface="Calibri"/>
                <a:ea typeface="Calibri"/>
                <a:cs typeface="Calibri"/>
                <a:sym typeface="Calibri"/>
              </a:rPr>
              <a:t> </a:t>
            </a:r>
            <a:r>
              <a:rPr lang="en" sz="1800" b="1" i="1" u="none" strike="noStrike" cap="none" dirty="0">
                <a:solidFill>
                  <a:schemeClr val="dk1"/>
                </a:solidFill>
                <a:latin typeface="Calibri"/>
                <a:ea typeface="Calibri"/>
                <a:cs typeface="Calibri"/>
                <a:sym typeface="Calibri"/>
              </a:rPr>
              <a:t>Write the instructions that form the transaction to carry out all the operations corresponding to the fact that contract number 21 ends today, delivering the car with 73,256 kilometers at the end of the contract.</a:t>
            </a: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0" u="none" strike="noStrike" cap="none" dirty="0">
                <a:solidFill>
                  <a:srgbClr val="0070C0"/>
                </a:solidFill>
                <a:latin typeface="Calibri"/>
                <a:ea typeface="Calibri"/>
                <a:cs typeface="Calibri"/>
                <a:sym typeface="Calibri"/>
              </a:rPr>
              <a:t>UPDATE contracts</a:t>
            </a:r>
            <a:endParaRPr dirty="0"/>
          </a:p>
          <a:p>
            <a:pPr marL="0" marR="0" lvl="0" indent="0" algn="l" rtl="0">
              <a:spcBef>
                <a:spcPts val="0"/>
              </a:spcBef>
              <a:spcAft>
                <a:spcPts val="0"/>
              </a:spcAft>
              <a:buNone/>
            </a:pPr>
            <a:r>
              <a:rPr lang="en" sz="1800" b="1" i="0" u="none" strike="noStrike" cap="none" dirty="0">
                <a:solidFill>
                  <a:srgbClr val="0070C0"/>
                </a:solidFill>
                <a:latin typeface="Calibri"/>
                <a:ea typeface="Calibri"/>
                <a:cs typeface="Calibri"/>
                <a:sym typeface="Calibri"/>
              </a:rPr>
              <a:t>SET </a:t>
            </a:r>
            <a:r>
              <a:rPr lang="en" sz="1800" b="1" i="0" u="none" strike="noStrike" cap="none" dirty="0" err="1">
                <a:solidFill>
                  <a:srgbClr val="0070C0"/>
                </a:solidFill>
                <a:latin typeface="Calibri"/>
                <a:ea typeface="Calibri"/>
                <a:cs typeface="Calibri"/>
                <a:sym typeface="Calibri"/>
              </a:rPr>
              <a:t>ffin </a:t>
            </a:r>
            <a:r>
              <a:rPr lang="en" sz="1800" b="1" i="0" u="none" strike="noStrike" cap="none" dirty="0">
                <a:solidFill>
                  <a:srgbClr val="0070C0"/>
                </a:solidFill>
                <a:latin typeface="Calibri"/>
                <a:ea typeface="Calibri"/>
                <a:cs typeface="Calibri"/>
                <a:sym typeface="Calibri"/>
              </a:rPr>
              <a:t>= </a:t>
            </a:r>
            <a:r>
              <a:rPr lang="en" sz="1800" b="1" i="0" u="none" strike="noStrike" cap="none" dirty="0" err="1">
                <a:solidFill>
                  <a:srgbClr val="0070C0"/>
                </a:solidFill>
                <a:latin typeface="Calibri"/>
                <a:ea typeface="Calibri"/>
                <a:cs typeface="Calibri"/>
                <a:sym typeface="Calibri"/>
              </a:rPr>
              <a:t>curdate </a:t>
            </a:r>
            <a:r>
              <a:rPr lang="en" sz="1800" b="1" i="0" u="none" strike="noStrike" cap="none" dirty="0">
                <a:solidFill>
                  <a:srgbClr val="0070C0"/>
                </a:solidFill>
                <a:latin typeface="Calibri"/>
                <a:ea typeface="Calibri"/>
                <a:cs typeface="Calibri"/>
                <a:sym typeface="Calibri"/>
              </a:rPr>
              <a:t>(), </a:t>
            </a:r>
            <a:r>
              <a:rPr lang="en" sz="1800" b="1" i="0" u="none" strike="noStrike" cap="none" dirty="0" err="1">
                <a:solidFill>
                  <a:srgbClr val="0070C0"/>
                </a:solidFill>
                <a:latin typeface="Calibri"/>
                <a:ea typeface="Calibri"/>
                <a:cs typeface="Calibri"/>
                <a:sym typeface="Calibri"/>
              </a:rPr>
              <a:t>kfin </a:t>
            </a:r>
            <a:r>
              <a:rPr lang="en" sz="1800" b="1" i="0" u="none" strike="noStrike" cap="none" dirty="0">
                <a:solidFill>
                  <a:srgbClr val="0070C0"/>
                </a:solidFill>
                <a:latin typeface="Calibri"/>
                <a:ea typeface="Calibri"/>
                <a:cs typeface="Calibri"/>
                <a:sym typeface="Calibri"/>
              </a:rPr>
              <a:t>=73256</a:t>
            </a:r>
            <a:endParaRPr dirty="0"/>
          </a:p>
          <a:p>
            <a:pPr marL="0" marR="0" lvl="0" indent="0" algn="l" rtl="0">
              <a:spcBef>
                <a:spcPts val="0"/>
              </a:spcBef>
              <a:spcAft>
                <a:spcPts val="0"/>
              </a:spcAft>
              <a:buNone/>
            </a:pPr>
            <a:r>
              <a:rPr lang="en" sz="1800" b="1" i="0" u="none" strike="noStrike" cap="none" dirty="0">
                <a:solidFill>
                  <a:srgbClr val="0070C0"/>
                </a:solidFill>
                <a:latin typeface="Calibri"/>
                <a:ea typeface="Calibri"/>
                <a:cs typeface="Calibri"/>
                <a:sym typeface="Calibri"/>
              </a:rPr>
              <a:t>WHERE </a:t>
            </a:r>
            <a:r>
              <a:rPr lang="en" sz="1800" b="1" i="0" u="none" strike="noStrike" cap="none" dirty="0" err="1">
                <a:solidFill>
                  <a:srgbClr val="0070C0"/>
                </a:solidFill>
                <a:latin typeface="Calibri"/>
                <a:ea typeface="Calibri"/>
                <a:cs typeface="Calibri"/>
                <a:sym typeface="Calibri"/>
              </a:rPr>
              <a:t>contractnum </a:t>
            </a:r>
            <a:r>
              <a:rPr lang="en" sz="1800" b="1" i="0" u="none" strike="noStrike" cap="none" dirty="0">
                <a:solidFill>
                  <a:srgbClr val="0070C0"/>
                </a:solidFill>
                <a:latin typeface="Calibri"/>
                <a:ea typeface="Calibri"/>
                <a:cs typeface="Calibri"/>
                <a:sym typeface="Calibri"/>
              </a:rPr>
              <a:t>=21;</a:t>
            </a:r>
            <a:endParaRPr dirty="0"/>
          </a:p>
          <a:p>
            <a:pPr marL="0" marR="0" lvl="0" indent="0" algn="l" rtl="0">
              <a:spcBef>
                <a:spcPts val="0"/>
              </a:spcBef>
              <a:spcAft>
                <a:spcPts val="0"/>
              </a:spcAft>
              <a:buNone/>
            </a:pPr>
            <a:endParaRPr sz="18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n" sz="1800" b="1" i="0" u="none" strike="noStrike" cap="none" dirty="0">
                <a:solidFill>
                  <a:srgbClr val="0070C0"/>
                </a:solidFill>
                <a:latin typeface="Calibri"/>
                <a:ea typeface="Calibri"/>
                <a:cs typeface="Calibri"/>
                <a:sym typeface="Calibri"/>
              </a:rPr>
              <a:t>UPDATE contracts INNER JOIN </a:t>
            </a:r>
            <a:r>
              <a:rPr lang="en" sz="1800" b="1" i="0" u="none" strike="noStrike" cap="none" dirty="0" err="1">
                <a:solidFill>
                  <a:srgbClr val="0070C0"/>
                </a:solidFill>
                <a:latin typeface="Calibri"/>
                <a:ea typeface="Calibri"/>
                <a:cs typeface="Calibri"/>
                <a:sym typeface="Calibri"/>
              </a:rPr>
              <a:t>automobiles</a:t>
            </a:r>
            <a:r>
              <a:rPr lang="en" sz="1800" b="1" i="0" u="none" strike="noStrike" cap="none" dirty="0">
                <a:solidFill>
                  <a:srgbClr val="0070C0"/>
                </a:solidFill>
                <a:latin typeface="Calibri"/>
                <a:ea typeface="Calibri"/>
                <a:cs typeface="Calibri"/>
                <a:sym typeface="Calibri"/>
              </a:rPr>
              <a:t> </a:t>
            </a:r>
            <a:endParaRPr dirty="0"/>
          </a:p>
          <a:p>
            <a:pPr marL="0" marR="0" lvl="0" indent="0" algn="l" rtl="0">
              <a:spcBef>
                <a:spcPts val="0"/>
              </a:spcBef>
              <a:spcAft>
                <a:spcPts val="0"/>
              </a:spcAft>
              <a:buNone/>
            </a:pPr>
            <a:r>
              <a:rPr lang="en" sz="1800" b="1" i="0" u="none" strike="noStrike" cap="none" dirty="0">
                <a:solidFill>
                  <a:srgbClr val="0070C0"/>
                </a:solidFill>
                <a:latin typeface="Calibri"/>
                <a:ea typeface="Calibri"/>
                <a:cs typeface="Calibri"/>
                <a:sym typeface="Calibri"/>
              </a:rPr>
              <a:t>ON </a:t>
            </a:r>
            <a:r>
              <a:rPr lang="en" sz="1800" b="1" i="0" u="none" strike="noStrike" cap="none" dirty="0" err="1">
                <a:solidFill>
                  <a:srgbClr val="0070C0"/>
                </a:solidFill>
                <a:latin typeface="Calibri"/>
                <a:ea typeface="Calibri"/>
                <a:cs typeface="Calibri"/>
                <a:sym typeface="Calibri"/>
              </a:rPr>
              <a:t>contracts.registration </a:t>
            </a:r>
            <a:r>
              <a:rPr lang="en" sz="1800" b="1" i="0" u="none" strike="noStrike" cap="none" dirty="0">
                <a:solidFill>
                  <a:srgbClr val="0070C0"/>
                </a:solidFill>
                <a:latin typeface="Calibri"/>
                <a:ea typeface="Calibri"/>
                <a:cs typeface="Calibri"/>
                <a:sym typeface="Calibri"/>
              </a:rPr>
              <a:t>= </a:t>
            </a:r>
            <a:r>
              <a:rPr lang="en" sz="1800" b="1" i="0" u="none" strike="noStrike" cap="none" dirty="0" err="1">
                <a:solidFill>
                  <a:srgbClr val="0070C0"/>
                </a:solidFill>
                <a:latin typeface="Calibri"/>
                <a:ea typeface="Calibri"/>
                <a:cs typeface="Calibri"/>
                <a:sym typeface="Calibri"/>
              </a:rPr>
              <a:t>automobiles.registration</a:t>
            </a:r>
            <a:r>
              <a:rPr lang="en" sz="1800" b="1" i="0" u="none" strike="noStrike" cap="none" dirty="0">
                <a:solidFill>
                  <a:srgbClr val="0070C0"/>
                </a:solidFill>
                <a:latin typeface="Calibri"/>
                <a:ea typeface="Calibri"/>
                <a:cs typeface="Calibri"/>
                <a:sym typeface="Calibri"/>
              </a:rPr>
              <a:t> </a:t>
            </a:r>
            <a:endParaRPr dirty="0"/>
          </a:p>
          <a:p>
            <a:pPr marL="0" marR="0" lvl="0" indent="0" algn="l" rtl="0">
              <a:spcBef>
                <a:spcPts val="0"/>
              </a:spcBef>
              <a:spcAft>
                <a:spcPts val="0"/>
              </a:spcAft>
              <a:buNone/>
            </a:pPr>
            <a:r>
              <a:rPr lang="en" sz="1800" b="1" i="0" u="none" strike="noStrike" cap="none" dirty="0">
                <a:solidFill>
                  <a:srgbClr val="0070C0"/>
                </a:solidFill>
                <a:latin typeface="Calibri"/>
                <a:ea typeface="Calibri"/>
                <a:cs typeface="Calibri"/>
                <a:sym typeface="Calibri"/>
              </a:rPr>
              <a:t>SET amount=price* </a:t>
            </a:r>
            <a:r>
              <a:rPr lang="en" sz="1800" b="1" i="0" u="none" strike="noStrike" cap="none" dirty="0" err="1">
                <a:solidFill>
                  <a:srgbClr val="0070C0"/>
                </a:solidFill>
                <a:latin typeface="Calibri"/>
                <a:ea typeface="Calibri"/>
                <a:cs typeface="Calibri"/>
                <a:sym typeface="Calibri"/>
              </a:rPr>
              <a:t>datediff </a:t>
            </a:r>
            <a:r>
              <a:rPr lang="en" sz="1800" b="1" i="0" u="none" strike="noStrike" cap="none" dirty="0">
                <a:solidFill>
                  <a:srgbClr val="0070C0"/>
                </a:solidFill>
                <a:latin typeface="Calibri"/>
                <a:ea typeface="Calibri"/>
                <a:cs typeface="Calibri"/>
                <a:sym typeface="Calibri"/>
              </a:rPr>
              <a:t>( </a:t>
            </a:r>
            <a:r>
              <a:rPr lang="en" sz="1800" b="1" i="0" u="none" strike="noStrike" cap="none" dirty="0" err="1">
                <a:solidFill>
                  <a:srgbClr val="0070C0"/>
                </a:solidFill>
                <a:latin typeface="Calibri"/>
                <a:ea typeface="Calibri"/>
                <a:cs typeface="Calibri"/>
                <a:sym typeface="Calibri"/>
              </a:rPr>
              <a:t>ffin,fini </a:t>
            </a:r>
            <a:r>
              <a:rPr lang="en" sz="1800" b="1" i="0" u="none" strike="noStrike" cap="none" dirty="0">
                <a:solidFill>
                  <a:srgbClr val="0070C0"/>
                </a:solidFill>
                <a:latin typeface="Calibri"/>
                <a:ea typeface="Calibri"/>
                <a:cs typeface="Calibri"/>
                <a:sym typeface="Calibri"/>
              </a:rPr>
              <a:t>)</a:t>
            </a:r>
            <a:endParaRPr dirty="0"/>
          </a:p>
          <a:p>
            <a:pPr marL="0" marR="0" lvl="0" indent="0" algn="l" rtl="0">
              <a:spcBef>
                <a:spcPts val="0"/>
              </a:spcBef>
              <a:spcAft>
                <a:spcPts val="0"/>
              </a:spcAft>
              <a:buNone/>
            </a:pPr>
            <a:r>
              <a:rPr lang="en" sz="1800" b="1" i="0" u="none" strike="noStrike" cap="none" dirty="0">
                <a:solidFill>
                  <a:srgbClr val="0070C0"/>
                </a:solidFill>
                <a:latin typeface="Calibri"/>
                <a:ea typeface="Calibri"/>
                <a:cs typeface="Calibri"/>
                <a:sym typeface="Calibri"/>
              </a:rPr>
              <a:t>WHERE </a:t>
            </a:r>
            <a:r>
              <a:rPr lang="en" sz="1800" b="1" i="0" u="none" strike="noStrike" cap="none" dirty="0" err="1">
                <a:solidFill>
                  <a:srgbClr val="0070C0"/>
                </a:solidFill>
                <a:latin typeface="Calibri"/>
                <a:ea typeface="Calibri"/>
                <a:cs typeface="Calibri"/>
                <a:sym typeface="Calibri"/>
              </a:rPr>
              <a:t>contractnum </a:t>
            </a:r>
            <a:r>
              <a:rPr lang="en" sz="1800" b="1" i="0" u="none" strike="noStrike" cap="none" dirty="0">
                <a:solidFill>
                  <a:srgbClr val="0070C0"/>
                </a:solidFill>
                <a:latin typeface="Calibri"/>
                <a:ea typeface="Calibri"/>
                <a:cs typeface="Calibri"/>
                <a:sym typeface="Calibri"/>
              </a:rPr>
              <a:t>=21;</a:t>
            </a:r>
            <a:endParaRPr dirty="0"/>
          </a:p>
          <a:p>
            <a:pPr marL="0" marR="0" lvl="0" indent="0" algn="l" rtl="0">
              <a:spcBef>
                <a:spcPts val="0"/>
              </a:spcBef>
              <a:spcAft>
                <a:spcPts val="0"/>
              </a:spcAft>
              <a:buNone/>
            </a:pPr>
            <a:endParaRPr sz="18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n" sz="1800" b="1" i="0" u="none" strike="noStrike" cap="none" dirty="0">
                <a:solidFill>
                  <a:srgbClr val="0070C0"/>
                </a:solidFill>
                <a:latin typeface="Calibri"/>
                <a:ea typeface="Calibri"/>
                <a:cs typeface="Calibri"/>
                <a:sym typeface="Calibri"/>
              </a:rPr>
              <a:t>UPDATE contracts INNER JOIN </a:t>
            </a:r>
            <a:r>
              <a:rPr lang="en" sz="1800" b="1" i="0" u="none" strike="noStrike" cap="none" dirty="0" err="1">
                <a:solidFill>
                  <a:srgbClr val="0070C0"/>
                </a:solidFill>
                <a:latin typeface="Calibri"/>
                <a:ea typeface="Calibri"/>
                <a:cs typeface="Calibri"/>
                <a:sym typeface="Calibri"/>
              </a:rPr>
              <a:t>automobiles</a:t>
            </a:r>
            <a:r>
              <a:rPr lang="en" sz="1800" b="1" i="0" u="none" strike="noStrike" cap="none" dirty="0">
                <a:solidFill>
                  <a:srgbClr val="0070C0"/>
                </a:solidFill>
                <a:latin typeface="Calibri"/>
                <a:ea typeface="Calibri"/>
                <a:cs typeface="Calibri"/>
                <a:sym typeface="Calibri"/>
              </a:rPr>
              <a:t> </a:t>
            </a:r>
            <a:endParaRPr dirty="0"/>
          </a:p>
          <a:p>
            <a:pPr marL="0" marR="0" lvl="0" indent="0" algn="l" rtl="0">
              <a:spcBef>
                <a:spcPts val="0"/>
              </a:spcBef>
              <a:spcAft>
                <a:spcPts val="0"/>
              </a:spcAft>
              <a:buNone/>
            </a:pPr>
            <a:r>
              <a:rPr lang="en" sz="1800" b="1" i="0" u="none" strike="noStrike" cap="none" dirty="0">
                <a:solidFill>
                  <a:srgbClr val="0070C0"/>
                </a:solidFill>
                <a:latin typeface="Calibri"/>
                <a:ea typeface="Calibri"/>
                <a:cs typeface="Calibri"/>
                <a:sym typeface="Calibri"/>
              </a:rPr>
              <a:t>ON </a:t>
            </a:r>
            <a:r>
              <a:rPr lang="en" sz="1800" b="1" i="0" u="none" strike="noStrike" cap="none" dirty="0" err="1">
                <a:solidFill>
                  <a:srgbClr val="0070C0"/>
                </a:solidFill>
                <a:latin typeface="Calibri"/>
                <a:ea typeface="Calibri"/>
                <a:cs typeface="Calibri"/>
                <a:sym typeface="Calibri"/>
              </a:rPr>
              <a:t>contracts.registration </a:t>
            </a:r>
            <a:r>
              <a:rPr lang="en" sz="1800" b="1" i="0" u="none" strike="noStrike" cap="none" dirty="0">
                <a:solidFill>
                  <a:srgbClr val="0070C0"/>
                </a:solidFill>
                <a:latin typeface="Calibri"/>
                <a:ea typeface="Calibri"/>
                <a:cs typeface="Calibri"/>
                <a:sym typeface="Calibri"/>
              </a:rPr>
              <a:t>= </a:t>
            </a:r>
            <a:r>
              <a:rPr lang="en" sz="1800" b="1" i="0" u="none" strike="noStrike" cap="none" dirty="0" err="1">
                <a:solidFill>
                  <a:srgbClr val="0070C0"/>
                </a:solidFill>
                <a:latin typeface="Calibri"/>
                <a:ea typeface="Calibri"/>
                <a:cs typeface="Calibri"/>
                <a:sym typeface="Calibri"/>
              </a:rPr>
              <a:t>automobiles.registration</a:t>
            </a:r>
            <a:r>
              <a:rPr lang="en" sz="1800" b="1" i="0" u="none" strike="noStrike" cap="none" dirty="0">
                <a:solidFill>
                  <a:srgbClr val="0070C0"/>
                </a:solidFill>
                <a:latin typeface="Calibri"/>
                <a:ea typeface="Calibri"/>
                <a:cs typeface="Calibri"/>
                <a:sym typeface="Calibri"/>
              </a:rPr>
              <a:t> </a:t>
            </a:r>
            <a:endParaRPr dirty="0"/>
          </a:p>
          <a:p>
            <a:pPr marL="0" marR="0" lvl="0" indent="0" algn="l" rtl="0">
              <a:spcBef>
                <a:spcPts val="0"/>
              </a:spcBef>
              <a:spcAft>
                <a:spcPts val="0"/>
              </a:spcAft>
              <a:buNone/>
            </a:pPr>
            <a:r>
              <a:rPr lang="en" sz="1800" b="1" i="0" u="none" strike="noStrike" cap="none" dirty="0">
                <a:solidFill>
                  <a:srgbClr val="0070C0"/>
                </a:solidFill>
                <a:latin typeface="Calibri"/>
                <a:ea typeface="Calibri"/>
                <a:cs typeface="Calibri"/>
                <a:sym typeface="Calibri"/>
              </a:rPr>
              <a:t>Rented SET= </a:t>
            </a:r>
            <a:r>
              <a:rPr lang="en" sz="1800" b="1" i="0" u="none" strike="noStrike" cap="none" dirty="0" err="1">
                <a:solidFill>
                  <a:srgbClr val="0070C0"/>
                </a:solidFill>
                <a:latin typeface="Calibri"/>
                <a:ea typeface="Calibri"/>
                <a:cs typeface="Calibri"/>
                <a:sym typeface="Calibri"/>
              </a:rPr>
              <a:t>false, kilometers </a:t>
            </a:r>
            <a:r>
              <a:rPr lang="en" sz="1800" b="1" i="0" u="none" strike="noStrike" cap="none" dirty="0">
                <a:solidFill>
                  <a:srgbClr val="0070C0"/>
                </a:solidFill>
                <a:latin typeface="Calibri"/>
                <a:ea typeface="Calibri"/>
                <a:cs typeface="Calibri"/>
                <a:sym typeface="Calibri"/>
              </a:rPr>
              <a:t>=73256</a:t>
            </a:r>
            <a:endParaRPr dirty="0"/>
          </a:p>
          <a:p>
            <a:pPr marL="0" marR="0" lvl="0" indent="0" algn="l" rtl="0">
              <a:spcBef>
                <a:spcPts val="0"/>
              </a:spcBef>
              <a:spcAft>
                <a:spcPts val="0"/>
              </a:spcAft>
              <a:buNone/>
            </a:pPr>
            <a:r>
              <a:rPr lang="en" sz="1800" b="1" i="0" u="none" strike="noStrike" cap="none" dirty="0">
                <a:solidFill>
                  <a:srgbClr val="0070C0"/>
                </a:solidFill>
                <a:latin typeface="Calibri"/>
                <a:ea typeface="Calibri"/>
                <a:cs typeface="Calibri"/>
                <a:sym typeface="Calibri"/>
              </a:rPr>
              <a:t>WHERE </a:t>
            </a:r>
            <a:r>
              <a:rPr lang="en" sz="1800" b="1" i="0" u="none" strike="noStrike" cap="none" dirty="0" err="1">
                <a:solidFill>
                  <a:srgbClr val="0070C0"/>
                </a:solidFill>
                <a:latin typeface="Calibri"/>
                <a:ea typeface="Calibri"/>
                <a:cs typeface="Calibri"/>
                <a:sym typeface="Calibri"/>
              </a:rPr>
              <a:t>contractnum </a:t>
            </a:r>
            <a:r>
              <a:rPr lang="en" sz="1800" b="1" i="0" u="none" strike="noStrike" cap="none" dirty="0">
                <a:solidFill>
                  <a:srgbClr val="0070C0"/>
                </a:solidFill>
                <a:latin typeface="Calibri"/>
                <a:ea typeface="Calibri"/>
                <a:cs typeface="Calibri"/>
                <a:sym typeface="Calibri"/>
              </a:rPr>
              <a:t>=21;</a:t>
            </a:r>
            <a:endParaRPr dirty="0"/>
          </a:p>
        </p:txBody>
      </p:sp>
      <p:sp>
        <p:nvSpPr>
          <p:cNvPr id="150" name="Google Shape;150;p19"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1" name="Google Shape;151;p19"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Transactions</a:t>
            </a:r>
            <a:endParaRPr/>
          </a:p>
        </p:txBody>
      </p:sp>
      <p:sp>
        <p:nvSpPr>
          <p:cNvPr id="157" name="Google Shape;157;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8" name="Google Shape;158;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8</a:t>
            </a:fld>
            <a:endParaRPr sz="2800" b="0" i="0" u="none" strike="noStrike" cap="none">
              <a:solidFill>
                <a:srgbClr val="898989"/>
              </a:solidFill>
              <a:latin typeface="Calibri"/>
              <a:ea typeface="Calibri"/>
              <a:cs typeface="Calibri"/>
              <a:sym typeface="Calibri"/>
            </a:endParaRPr>
          </a:p>
        </p:txBody>
      </p:sp>
      <p:sp>
        <p:nvSpPr>
          <p:cNvPr id="159" name="Google Shape;159;p20"/>
          <p:cNvSpPr txBox="1"/>
          <p:nvPr/>
        </p:nvSpPr>
        <p:spPr>
          <a:xfrm>
            <a:off x="530415" y="965099"/>
            <a:ext cx="7991475" cy="54168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u="sng" strike="noStrike" cap="none">
                <a:solidFill>
                  <a:schemeClr val="dk1"/>
                </a:solidFill>
                <a:latin typeface="Calibri"/>
                <a:ea typeface="Calibri"/>
                <a:cs typeface="Calibri"/>
                <a:sym typeface="Calibri"/>
              </a:rPr>
              <a:t>In short, to carry out the above as a transaction, we would execute:</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600" b="1" i="0" u="none" strike="noStrike" cap="none">
                <a:solidFill>
                  <a:srgbClr val="0070C0"/>
                </a:solidFill>
                <a:latin typeface="Calibri"/>
                <a:ea typeface="Calibri"/>
                <a:cs typeface="Calibri"/>
                <a:sym typeface="Calibri"/>
              </a:rPr>
              <a:t>START TRANSACTION;</a:t>
            </a:r>
            <a:endParaRPr/>
          </a:p>
          <a:p>
            <a:pPr marL="0" marR="0" lvl="0" indent="0" algn="l" rtl="0">
              <a:spcBef>
                <a:spcPts val="0"/>
              </a:spcBef>
              <a:spcAft>
                <a:spcPts val="0"/>
              </a:spcAft>
              <a:buNone/>
            </a:pPr>
            <a:endParaRPr sz="1600" b="1"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r>
              <a:rPr lang="en" sz="1600" b="1" i="0" u="none" strike="noStrike" cap="none">
                <a:solidFill>
                  <a:srgbClr val="0070C0"/>
                </a:solidFill>
                <a:latin typeface="Calibri"/>
                <a:ea typeface="Calibri"/>
                <a:cs typeface="Calibri"/>
                <a:sym typeface="Calibri"/>
              </a:rPr>
              <a:t>UPDATE contracts</a:t>
            </a:r>
            <a:endParaRPr/>
          </a:p>
          <a:p>
            <a:pPr marL="0" marR="0" lvl="0" indent="0" algn="l" rtl="0">
              <a:spcBef>
                <a:spcPts val="0"/>
              </a:spcBef>
              <a:spcAft>
                <a:spcPts val="0"/>
              </a:spcAft>
              <a:buNone/>
            </a:pPr>
            <a:r>
              <a:rPr lang="en" sz="1600" b="1" i="0" u="none" strike="noStrike" cap="none">
                <a:solidFill>
                  <a:srgbClr val="0070C0"/>
                </a:solidFill>
                <a:latin typeface="Calibri"/>
                <a:ea typeface="Calibri"/>
                <a:cs typeface="Calibri"/>
                <a:sym typeface="Calibri"/>
              </a:rPr>
              <a:t>SET ffin=curdate(),kfin=73256</a:t>
            </a:r>
            <a:endParaRPr/>
          </a:p>
          <a:p>
            <a:pPr marL="0" marR="0" lvl="0" indent="0" algn="l" rtl="0">
              <a:spcBef>
                <a:spcPts val="0"/>
              </a:spcBef>
              <a:spcAft>
                <a:spcPts val="0"/>
              </a:spcAft>
              <a:buNone/>
            </a:pPr>
            <a:r>
              <a:rPr lang="en" sz="1600" b="1" i="0" u="none" strike="noStrike" cap="none">
                <a:solidFill>
                  <a:srgbClr val="0070C0"/>
                </a:solidFill>
                <a:latin typeface="Calibri"/>
                <a:ea typeface="Calibri"/>
                <a:cs typeface="Calibri"/>
                <a:sym typeface="Calibri"/>
              </a:rPr>
              <a:t>WHERE contractnum=21;</a:t>
            </a:r>
            <a:endParaRPr/>
          </a:p>
          <a:p>
            <a:pPr marL="0" marR="0" lvl="0" indent="0" algn="l" rtl="0">
              <a:spcBef>
                <a:spcPts val="0"/>
              </a:spcBef>
              <a:spcAft>
                <a:spcPts val="0"/>
              </a:spcAft>
              <a:buNone/>
            </a:pPr>
            <a:endParaRPr sz="1600" b="1"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r>
              <a:rPr lang="en" sz="1600" b="1" i="0" u="none" strike="noStrike" cap="none">
                <a:solidFill>
                  <a:srgbClr val="0070C0"/>
                </a:solidFill>
                <a:latin typeface="Calibri"/>
                <a:ea typeface="Calibri"/>
                <a:cs typeface="Calibri"/>
                <a:sym typeface="Calibri"/>
              </a:rPr>
              <a:t>UPDATE contracts INNER JOIN automobiles</a:t>
            </a:r>
            <a:endParaRPr/>
          </a:p>
          <a:p>
            <a:pPr marL="0" marR="0" lvl="0" indent="0" algn="l" rtl="0">
              <a:spcBef>
                <a:spcPts val="0"/>
              </a:spcBef>
              <a:spcAft>
                <a:spcPts val="0"/>
              </a:spcAft>
              <a:buNone/>
            </a:pPr>
            <a:r>
              <a:rPr lang="en" sz="1600" b="1" i="0" u="none" strike="noStrike" cap="none">
                <a:solidFill>
                  <a:srgbClr val="0070C0"/>
                </a:solidFill>
                <a:latin typeface="Calibri"/>
                <a:ea typeface="Calibri"/>
                <a:cs typeface="Calibri"/>
                <a:sym typeface="Calibri"/>
              </a:rPr>
              <a:t>ON contracts.matricula=automobiles.matricula</a:t>
            </a:r>
            <a:endParaRPr/>
          </a:p>
          <a:p>
            <a:pPr marL="0" marR="0" lvl="0" indent="0" algn="l" rtl="0">
              <a:spcBef>
                <a:spcPts val="0"/>
              </a:spcBef>
              <a:spcAft>
                <a:spcPts val="0"/>
              </a:spcAft>
              <a:buNone/>
            </a:pPr>
            <a:r>
              <a:rPr lang="en" sz="1600" b="1" i="0" u="none" strike="noStrike" cap="none">
                <a:solidFill>
                  <a:srgbClr val="0070C0"/>
                </a:solidFill>
                <a:latin typeface="Calibri"/>
                <a:ea typeface="Calibri"/>
                <a:cs typeface="Calibri"/>
                <a:sym typeface="Calibri"/>
              </a:rPr>
              <a:t>SET amount=price*datediff(ffin,fini)</a:t>
            </a:r>
            <a:endParaRPr/>
          </a:p>
          <a:p>
            <a:pPr marL="0" marR="0" lvl="0" indent="0" algn="l" rtl="0">
              <a:spcBef>
                <a:spcPts val="0"/>
              </a:spcBef>
              <a:spcAft>
                <a:spcPts val="0"/>
              </a:spcAft>
              <a:buNone/>
            </a:pPr>
            <a:r>
              <a:rPr lang="en" sz="1600" b="1" i="0" u="none" strike="noStrike" cap="none">
                <a:solidFill>
                  <a:srgbClr val="0070C0"/>
                </a:solidFill>
                <a:latin typeface="Calibri"/>
                <a:ea typeface="Calibri"/>
                <a:cs typeface="Calibri"/>
                <a:sym typeface="Calibri"/>
              </a:rPr>
              <a:t>WHERE contractnum=21;</a:t>
            </a:r>
            <a:endParaRPr/>
          </a:p>
          <a:p>
            <a:pPr marL="0" marR="0" lvl="0" indent="0" algn="l" rtl="0">
              <a:spcBef>
                <a:spcPts val="0"/>
              </a:spcBef>
              <a:spcAft>
                <a:spcPts val="0"/>
              </a:spcAft>
              <a:buNone/>
            </a:pPr>
            <a:endParaRPr sz="1600" b="1"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r>
              <a:rPr lang="en" sz="1600" b="1" i="0" u="none" strike="noStrike" cap="none">
                <a:solidFill>
                  <a:srgbClr val="0070C0"/>
                </a:solidFill>
                <a:latin typeface="Calibri"/>
                <a:ea typeface="Calibri"/>
                <a:cs typeface="Calibri"/>
                <a:sym typeface="Calibri"/>
              </a:rPr>
              <a:t>UPDATE contracts INNER JOIN automobiles</a:t>
            </a:r>
            <a:endParaRPr/>
          </a:p>
          <a:p>
            <a:pPr marL="0" marR="0" lvl="0" indent="0" algn="l" rtl="0">
              <a:spcBef>
                <a:spcPts val="0"/>
              </a:spcBef>
              <a:spcAft>
                <a:spcPts val="0"/>
              </a:spcAft>
              <a:buNone/>
            </a:pPr>
            <a:r>
              <a:rPr lang="en" sz="1600" b="1" i="0" u="none" strike="noStrike" cap="none">
                <a:solidFill>
                  <a:srgbClr val="0070C0"/>
                </a:solidFill>
                <a:latin typeface="Calibri"/>
                <a:ea typeface="Calibri"/>
                <a:cs typeface="Calibri"/>
                <a:sym typeface="Calibri"/>
              </a:rPr>
              <a:t>ON contracts.matricula=automobiles.matricula</a:t>
            </a:r>
            <a:endParaRPr/>
          </a:p>
          <a:p>
            <a:pPr marL="0" marR="0" lvl="0" indent="0" algn="l" rtl="0">
              <a:spcBef>
                <a:spcPts val="0"/>
              </a:spcBef>
              <a:spcAft>
                <a:spcPts val="0"/>
              </a:spcAft>
              <a:buNone/>
            </a:pPr>
            <a:r>
              <a:rPr lang="en" sz="1600" b="1" i="0" u="none" strike="noStrike" cap="none">
                <a:solidFill>
                  <a:srgbClr val="0070C0"/>
                </a:solidFill>
                <a:latin typeface="Calibri"/>
                <a:ea typeface="Calibri"/>
                <a:cs typeface="Calibri"/>
                <a:sym typeface="Calibri"/>
              </a:rPr>
              <a:t>Rented SET=false,kilometers=73256</a:t>
            </a:r>
            <a:endParaRPr/>
          </a:p>
          <a:p>
            <a:pPr marL="0" marR="0" lvl="0" indent="0" algn="l" rtl="0">
              <a:spcBef>
                <a:spcPts val="0"/>
              </a:spcBef>
              <a:spcAft>
                <a:spcPts val="0"/>
              </a:spcAft>
              <a:buNone/>
            </a:pPr>
            <a:r>
              <a:rPr lang="en" sz="1600" b="1" i="0" u="none" strike="noStrike" cap="none">
                <a:solidFill>
                  <a:srgbClr val="0070C0"/>
                </a:solidFill>
                <a:latin typeface="Calibri"/>
                <a:ea typeface="Calibri"/>
                <a:cs typeface="Calibri"/>
                <a:sym typeface="Calibri"/>
              </a:rPr>
              <a:t>WHERE contractnum=21;</a:t>
            </a:r>
            <a:endParaRPr/>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r>
              <a:rPr lang="en" sz="1600" b="0" i="0" u="none" strike="noStrike" cap="none">
                <a:solidFill>
                  <a:schemeClr val="dk1"/>
                </a:solidFill>
                <a:latin typeface="Calibri"/>
                <a:ea typeface="Calibri"/>
                <a:cs typeface="Calibri"/>
                <a:sym typeface="Calibri"/>
              </a:rPr>
              <a:t>And if everything went well, we would finally execute the instruction to confirm the transaction:</a:t>
            </a:r>
            <a:endParaRPr/>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r>
              <a:rPr lang="en" sz="1800" b="1" i="0" u="none" strike="noStrike" cap="none">
                <a:solidFill>
                  <a:srgbClr val="0070C0"/>
                </a:solidFill>
                <a:latin typeface="Calibri"/>
                <a:ea typeface="Calibri"/>
                <a:cs typeface="Calibri"/>
                <a:sym typeface="Calibri"/>
              </a:rPr>
              <a:t>COMMIT;</a:t>
            </a:r>
            <a:endParaRPr/>
          </a:p>
        </p:txBody>
      </p:sp>
      <p:sp>
        <p:nvSpPr>
          <p:cNvPr id="160" name="Google Shape;160;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1" name="Google Shape;161;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Transactions</a:t>
            </a:r>
            <a:endParaRPr/>
          </a:p>
        </p:txBody>
      </p:sp>
      <p:sp>
        <p:nvSpPr>
          <p:cNvPr id="167" name="Google Shape;167;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8" name="Google Shape;168;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9</a:t>
            </a:fld>
            <a:endParaRPr sz="2800" b="0" i="0" u="none" strike="noStrike" cap="none">
              <a:solidFill>
                <a:srgbClr val="898989"/>
              </a:solidFill>
              <a:latin typeface="Calibri"/>
              <a:ea typeface="Calibri"/>
              <a:cs typeface="Calibri"/>
              <a:sym typeface="Calibri"/>
            </a:endParaRPr>
          </a:p>
        </p:txBody>
      </p:sp>
      <p:sp>
        <p:nvSpPr>
          <p:cNvPr id="169" name="Google Shape;169;p21"/>
          <p:cNvSpPr txBox="1"/>
          <p:nvPr/>
        </p:nvSpPr>
        <p:spPr>
          <a:xfrm>
            <a:off x="576263" y="1196975"/>
            <a:ext cx="7991475"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u="none" strike="noStrike" cap="none">
                <a:solidFill>
                  <a:schemeClr val="dk1"/>
                </a:solidFill>
                <a:latin typeface="Calibri"/>
                <a:ea typeface="Calibri"/>
                <a:cs typeface="Calibri"/>
                <a:sym typeface="Calibri"/>
              </a:rPr>
              <a:t>In MySQL </a:t>
            </a:r>
            <a:r>
              <a:rPr lang="en" sz="1800" b="0" i="1" u="none" strike="noStrike" cap="none">
                <a:solidFill>
                  <a:schemeClr val="dk1"/>
                </a:solidFill>
                <a:latin typeface="Calibri"/>
                <a:ea typeface="Calibri"/>
                <a:cs typeface="Calibri"/>
                <a:sym typeface="Calibri"/>
              </a:rPr>
              <a:t>we can use </a:t>
            </a:r>
            <a:r>
              <a:rPr lang="en" sz="1800" b="0" i="0" u="none" strike="noStrike" cap="none">
                <a:solidFill>
                  <a:schemeClr val="dk1"/>
                </a:solidFill>
                <a:latin typeface="Calibri"/>
                <a:ea typeface="Calibri"/>
                <a:cs typeface="Calibri"/>
                <a:sym typeface="Calibri"/>
              </a:rPr>
              <a:t>two transaction management states.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800" b="0" i="0" u="none" strike="noStrike" cap="none">
                <a:solidFill>
                  <a:schemeClr val="dk1"/>
                </a:solidFill>
                <a:latin typeface="Calibri"/>
                <a:ea typeface="Calibri"/>
                <a:cs typeface="Calibri"/>
                <a:sym typeface="Calibri"/>
              </a:rPr>
              <a:t>In its default configuration, it has the </a:t>
            </a:r>
            <a:r>
              <a:rPr lang="en" sz="1800" b="1" i="0" u="sng" strike="noStrike" cap="none">
                <a:solidFill>
                  <a:schemeClr val="dk1"/>
                </a:solidFill>
                <a:latin typeface="Calibri"/>
                <a:ea typeface="Calibri"/>
                <a:cs typeface="Calibri"/>
                <a:sym typeface="Calibri"/>
              </a:rPr>
              <a:t>non-transactional </a:t>
            </a:r>
            <a:r>
              <a:rPr lang="en" sz="1800" b="0" i="0" u="sng" strike="noStrike" cap="none">
                <a:solidFill>
                  <a:schemeClr val="dk1"/>
                </a:solidFill>
                <a:latin typeface="Calibri"/>
                <a:ea typeface="Calibri"/>
                <a:cs typeface="Calibri"/>
                <a:sym typeface="Calibri"/>
              </a:rPr>
              <a:t>state set .</a:t>
            </a:r>
            <a:endParaRPr/>
          </a:p>
          <a:p>
            <a:pPr marL="0" marR="0" lvl="0" indent="0" algn="l" rtl="0">
              <a:spcBef>
                <a:spcPts val="0"/>
              </a:spcBef>
              <a:spcAft>
                <a:spcPts val="0"/>
              </a:spcAft>
              <a:buNone/>
            </a:pPr>
            <a:endParaRPr sz="1800" b="0" i="0" u="sng"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If we execute a data update instruction, it is actually carried out, </a:t>
            </a:r>
            <a:r>
              <a:rPr lang="en" sz="1800" b="1" i="0" u="none" strike="noStrike" cap="none">
                <a:solidFill>
                  <a:schemeClr val="dk1"/>
                </a:solidFill>
                <a:latin typeface="Calibri"/>
                <a:ea typeface="Calibri"/>
                <a:cs typeface="Calibri"/>
                <a:sym typeface="Calibri"/>
              </a:rPr>
              <a:t>there is no going back </a:t>
            </a:r>
            <a:r>
              <a:rPr lang="en" sz="1800" b="0" i="0" u="none" strike="noStrike" cap="none">
                <a:solidFill>
                  <a:schemeClr val="dk1"/>
                </a:solidFill>
                <a:latin typeface="Calibri"/>
                <a:ea typeface="Calibri"/>
                <a:cs typeface="Calibri"/>
                <a:sym typeface="Calibri"/>
              </a:rPr>
              <a:t>.</a:t>
            </a:r>
            <a:endParaRPr/>
          </a:p>
          <a:p>
            <a:pPr marL="285750" marR="0" lvl="0" indent="-285750" algn="l" rtl="0">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We can perform transactions with multiple statements by starting a transaction with START TRANSACTION.</a:t>
            </a:r>
            <a:endParaRPr/>
          </a:p>
          <a:p>
            <a:pPr marL="285750" marR="0" lvl="0" indent="-285750" algn="l" rtl="0">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We can confirm everything done in the transaction with COMMIT or cancel it with ROLLBACK.</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800" b="0" i="0" u="none" strike="noStrike" cap="none">
                <a:solidFill>
                  <a:schemeClr val="dk1"/>
                </a:solidFill>
                <a:latin typeface="Calibri"/>
                <a:ea typeface="Calibri"/>
                <a:cs typeface="Calibri"/>
                <a:sym typeface="Calibri"/>
              </a:rPr>
              <a:t>The other is the </a:t>
            </a:r>
            <a:r>
              <a:rPr lang="en" sz="1800" b="1" i="0" u="sng" strike="noStrike" cap="none">
                <a:solidFill>
                  <a:schemeClr val="dk1"/>
                </a:solidFill>
                <a:latin typeface="Calibri"/>
                <a:ea typeface="Calibri"/>
                <a:cs typeface="Calibri"/>
                <a:sym typeface="Calibri"/>
              </a:rPr>
              <a:t>transactional </a:t>
            </a:r>
            <a:r>
              <a:rPr lang="en" sz="1800" b="0" i="0" u="sng" strike="noStrike" cap="none">
                <a:solidFill>
                  <a:schemeClr val="dk1"/>
                </a:solidFill>
                <a:latin typeface="Calibri"/>
                <a:ea typeface="Calibri"/>
                <a:cs typeface="Calibri"/>
                <a:sym typeface="Calibri"/>
              </a:rPr>
              <a:t>state </a:t>
            </a:r>
            <a:r>
              <a:rPr lang="en" sz="1800" b="1" i="0" u="none" strike="noStrike" cap="none">
                <a:solidFill>
                  <a:schemeClr val="dk1"/>
                </a:solidFill>
                <a:latin typeface="Calibri"/>
                <a:ea typeface="Calibri"/>
                <a:cs typeface="Calibri"/>
                <a:sym typeface="Calibri"/>
              </a:rPr>
              <a:t>. </a:t>
            </a:r>
            <a:r>
              <a:rPr lang="en" sz="1800" b="0" i="0" u="none" strike="noStrike" cap="none">
                <a:solidFill>
                  <a:schemeClr val="dk1"/>
                </a:solidFill>
                <a:latin typeface="Calibri"/>
                <a:ea typeface="Calibri"/>
                <a:cs typeface="Calibri"/>
                <a:sym typeface="Calibri"/>
              </a:rPr>
              <a:t>In this state </a:t>
            </a:r>
            <a:r>
              <a:rPr lang="en" sz="1800" b="1"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There is no need to indicate that a transaction is started.</a:t>
            </a:r>
            <a:endParaRPr/>
          </a:p>
          <a:p>
            <a:pPr marL="285750" marR="0" lvl="0" indent="-285750" algn="l" rtl="0">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One transaction starts when another ends.</a:t>
            </a:r>
            <a:endParaRPr/>
          </a:p>
          <a:p>
            <a:pPr marL="285750" marR="0" lvl="0" indent="-285750" algn="l" rtl="0">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A transaction ends when its completion is confirmed or when its completion is canceled.</a:t>
            </a:r>
            <a:endParaRPr/>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p:txBody>
      </p:sp>
      <p:sp>
        <p:nvSpPr>
          <p:cNvPr id="170" name="Google Shape;170;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1" name="Google Shape;171;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1540</Words>
  <Application>Microsoft Office PowerPoint</Application>
  <PresentationFormat>On-screen Show (4:3)</PresentationFormat>
  <Paragraphs>193</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Aitor Carreño Marqués</cp:lastModifiedBy>
  <cp:revision>2</cp:revision>
  <dcterms:modified xsi:type="dcterms:W3CDTF">2024-03-07T09:49:41Z</dcterms:modified>
</cp:coreProperties>
</file>