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1320"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0" name="Google Shape;18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0" name="Google Shape;19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1" name="Google Shape;20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3" name="Google Shape;12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3" name="Google Shape;14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7" name="Google Shape;15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0" name="Google Shape;17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a:solidFill>
                  <a:srgbClr val="898989"/>
                </a:solidFill>
                <a:latin typeface="Calibri"/>
                <a:ea typeface="Calibri"/>
                <a:cs typeface="Calibri"/>
                <a:sym typeface="Calibri"/>
              </a:defRPr>
            </a:lvl1pPr>
            <a:lvl2pPr marL="0" marR="0" lvl="1" indent="0" algn="r">
              <a:spcBef>
                <a:spcPts val="0"/>
              </a:spcBef>
              <a:spcAft>
                <a:spcPts val="0"/>
              </a:spcAft>
              <a:buNone/>
              <a:defRPr sz="900">
                <a:solidFill>
                  <a:srgbClr val="898989"/>
                </a:solidFill>
                <a:latin typeface="Calibri"/>
                <a:ea typeface="Calibri"/>
                <a:cs typeface="Calibri"/>
                <a:sym typeface="Calibri"/>
              </a:defRPr>
            </a:lvl2pPr>
            <a:lvl3pPr marL="0" marR="0" lvl="2" indent="0" algn="r">
              <a:spcBef>
                <a:spcPts val="0"/>
              </a:spcBef>
              <a:spcAft>
                <a:spcPts val="0"/>
              </a:spcAft>
              <a:buNone/>
              <a:defRPr sz="900">
                <a:solidFill>
                  <a:srgbClr val="898989"/>
                </a:solidFill>
                <a:latin typeface="Calibri"/>
                <a:ea typeface="Calibri"/>
                <a:cs typeface="Calibri"/>
                <a:sym typeface="Calibri"/>
              </a:defRPr>
            </a:lvl3pPr>
            <a:lvl4pPr marL="0" marR="0" lvl="3" indent="0" algn="r">
              <a:spcBef>
                <a:spcPts val="0"/>
              </a:spcBef>
              <a:spcAft>
                <a:spcPts val="0"/>
              </a:spcAft>
              <a:buNone/>
              <a:defRPr sz="900">
                <a:solidFill>
                  <a:srgbClr val="898989"/>
                </a:solidFill>
                <a:latin typeface="Calibri"/>
                <a:ea typeface="Calibri"/>
                <a:cs typeface="Calibri"/>
                <a:sym typeface="Calibri"/>
              </a:defRPr>
            </a:lvl4pPr>
            <a:lvl5pPr marL="0" marR="0" lvl="4" indent="0" algn="r">
              <a:spcBef>
                <a:spcPts val="0"/>
              </a:spcBef>
              <a:spcAft>
                <a:spcPts val="0"/>
              </a:spcAft>
              <a:buNone/>
              <a:defRPr sz="900">
                <a:solidFill>
                  <a:srgbClr val="898989"/>
                </a:solidFill>
                <a:latin typeface="Calibri"/>
                <a:ea typeface="Calibri"/>
                <a:cs typeface="Calibri"/>
                <a:sym typeface="Calibri"/>
              </a:defRPr>
            </a:lvl5pPr>
            <a:lvl6pPr marL="0" marR="0" lvl="5" indent="0" algn="r">
              <a:spcBef>
                <a:spcPts val="0"/>
              </a:spcBef>
              <a:spcAft>
                <a:spcPts val="0"/>
              </a:spcAft>
              <a:buNone/>
              <a:defRPr sz="900">
                <a:solidFill>
                  <a:srgbClr val="898989"/>
                </a:solidFill>
                <a:latin typeface="Calibri"/>
                <a:ea typeface="Calibri"/>
                <a:cs typeface="Calibri"/>
                <a:sym typeface="Calibri"/>
              </a:defRPr>
            </a:lvl6pPr>
            <a:lvl7pPr marL="0" marR="0" lvl="6" indent="0" algn="r">
              <a:spcBef>
                <a:spcPts val="0"/>
              </a:spcBef>
              <a:spcAft>
                <a:spcPts val="0"/>
              </a:spcAft>
              <a:buNone/>
              <a:defRPr sz="900">
                <a:solidFill>
                  <a:srgbClr val="898989"/>
                </a:solidFill>
                <a:latin typeface="Calibri"/>
                <a:ea typeface="Calibri"/>
                <a:cs typeface="Calibri"/>
                <a:sym typeface="Calibri"/>
              </a:defRPr>
            </a:lvl7pPr>
            <a:lvl8pPr marL="0" marR="0" lvl="7" indent="0" algn="r">
              <a:spcBef>
                <a:spcPts val="0"/>
              </a:spcBef>
              <a:spcAft>
                <a:spcPts val="0"/>
              </a:spcAft>
              <a:buNone/>
              <a:defRPr sz="900">
                <a:solidFill>
                  <a:srgbClr val="898989"/>
                </a:solidFill>
                <a:latin typeface="Calibri"/>
                <a:ea typeface="Calibri"/>
                <a:cs typeface="Calibri"/>
                <a:sym typeface="Calibri"/>
              </a:defRPr>
            </a:lvl8pPr>
            <a:lvl9pPr marL="0" marR="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3" y="333375"/>
            <a:ext cx="8286750" cy="5354638"/>
          </a:xfrm>
          <a:prstGeom prst="rect">
            <a:avLst/>
          </a:prstGeom>
          <a:solidFill>
            <a:srgbClr val="FFD966"/>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 sz="3200" b="0" i="0" u="none" strike="noStrike" cap="none">
                <a:solidFill>
                  <a:schemeClr val="dk1"/>
                </a:solidFill>
                <a:latin typeface="Calibri"/>
                <a:ea typeface="Calibri"/>
                <a:cs typeface="Calibri"/>
                <a:sym typeface="Calibri"/>
              </a:rPr>
              <a:t>Unit 8 </a:t>
            </a:r>
            <a:r>
              <a:rPr lang="en" sz="4400" b="0" i="0" u="none" strike="noStrike" cap="none">
                <a:solidFill>
                  <a:schemeClr val="dk1"/>
                </a:solidFill>
                <a:latin typeface="Calibri"/>
                <a:ea typeface="Calibri"/>
                <a:cs typeface="Calibri"/>
                <a:sym typeface="Calibri"/>
              </a:rPr>
              <a:t>:</a:t>
            </a:r>
            <a:endParaRPr/>
          </a:p>
          <a:p>
            <a:pPr marL="0" marR="0" lvl="0" indent="0" algn="ctr" rtl="0">
              <a:spcBef>
                <a:spcPts val="0"/>
              </a:spcBef>
              <a:spcAft>
                <a:spcPts val="0"/>
              </a:spcAft>
              <a:buNone/>
            </a:pPr>
            <a:r>
              <a:rPr lang="en" sz="3200" b="1" i="0" u="none" strike="noStrike" cap="none">
                <a:solidFill>
                  <a:schemeClr val="dk1"/>
                </a:solidFill>
                <a:latin typeface="Calibri"/>
                <a:ea typeface="Calibri"/>
                <a:cs typeface="Calibri"/>
                <a:sym typeface="Calibri"/>
              </a:rPr>
              <a:t>Programming data bases</a:t>
            </a:r>
            <a:endParaRPr/>
          </a:p>
          <a:p>
            <a:pPr marL="0" marR="0" lvl="0" indent="0" algn="ctr" rtl="0">
              <a:spcBef>
                <a:spcPts val="0"/>
              </a:spcBef>
              <a:spcAft>
                <a:spcPts val="0"/>
              </a:spcAft>
              <a:buNone/>
            </a:pPr>
            <a:r>
              <a:rPr lang="en" sz="3200" b="1" i="0" u="none" strike="noStrike" cap="none">
                <a:solidFill>
                  <a:schemeClr val="dk1"/>
                </a:solidFill>
                <a:latin typeface="Calibri"/>
                <a:ea typeface="Calibri"/>
                <a:cs typeface="Calibri"/>
                <a:sym typeface="Calibri"/>
              </a:rPr>
              <a:t>Session 2</a:t>
            </a:r>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name="adj" fmla="val 16667"/>
            </a:avLst>
          </a:prstGeom>
          <a:solidFill>
            <a:srgbClr val="2F549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 sz="3600" b="1" i="0" u="none" strike="noStrike" cap="none">
                <a:solidFill>
                  <a:schemeClr val="dk1"/>
                </a:solidFill>
                <a:latin typeface="Calibri"/>
                <a:ea typeface="Calibri"/>
                <a:cs typeface="Calibri"/>
                <a:sym typeface="Calibri"/>
              </a:rPr>
              <a:t>Datos Basics</a:t>
            </a:r>
            <a:endParaRPr sz="3200" b="1" i="0" u="none" strike="noStrike" cap="none">
              <a:solidFill>
                <a:schemeClr val="dk1"/>
              </a:solidFill>
              <a:latin typeface="Calibri"/>
              <a:ea typeface="Calibri"/>
              <a:cs typeface="Calibri"/>
              <a:sym typeface="Calibri"/>
            </a:endParaRPr>
          </a:p>
        </p:txBody>
      </p:sp>
      <p:sp>
        <p:nvSpPr>
          <p:cNvPr id="90" name="Google Shape;90;p1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a:t>
            </a:fld>
            <a:endParaRPr sz="2800" b="0" i="0" u="none" strike="noStrike" cap="none">
              <a:solidFill>
                <a:srgbClr val="89898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a:solidFill>
                  <a:srgbClr val="11151A"/>
                </a:solidFill>
                <a:latin typeface="Arial"/>
                <a:ea typeface="Arial"/>
                <a:cs typeface="Arial"/>
                <a:sym typeface="Arial"/>
              </a:rPr>
              <a:t>3.- Dismantling of stored processes</a:t>
            </a:r>
            <a:endParaRPr/>
          </a:p>
        </p:txBody>
      </p:sp>
      <p:sp>
        <p:nvSpPr>
          <p:cNvPr id="183" name="Google Shape;183;p2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4" name="Google Shape;184;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10</a:t>
            </a:fld>
            <a:endParaRPr sz="2800">
              <a:solidFill>
                <a:srgbClr val="898989"/>
              </a:solidFill>
              <a:latin typeface="Calibri"/>
              <a:ea typeface="Calibri"/>
              <a:cs typeface="Calibri"/>
              <a:sym typeface="Calibri"/>
            </a:endParaRPr>
          </a:p>
        </p:txBody>
      </p:sp>
      <p:sp>
        <p:nvSpPr>
          <p:cNvPr id="185" name="Google Shape;185;p22"/>
          <p:cNvSpPr txBox="1"/>
          <p:nvPr/>
        </p:nvSpPr>
        <p:spPr>
          <a:xfrm>
            <a:off x="576262" y="975659"/>
            <a:ext cx="7991475" cy="563231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 sz="1800" b="1" i="1" u="sng" dirty="0">
                <a:solidFill>
                  <a:schemeClr val="dk1"/>
                </a:solidFill>
                <a:latin typeface="Calibri"/>
                <a:ea typeface="Calibri"/>
                <a:cs typeface="Calibri"/>
                <a:sym typeface="Calibri"/>
              </a:rPr>
              <a:t>Local variables:</a:t>
            </a:r>
            <a:r>
              <a:rPr lang="en" sz="1800"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dirty="0">
                <a:solidFill>
                  <a:schemeClr val="dk1"/>
                </a:solidFill>
                <a:latin typeface="Calibri"/>
                <a:ea typeface="Calibri"/>
                <a:cs typeface="Calibri"/>
                <a:sym typeface="Calibri"/>
              </a:rPr>
              <a:t>In addition to the parameters, in a process we can declare and use </a:t>
            </a:r>
            <a:r>
              <a:rPr lang="en" sz="1800" b="1" dirty="0">
                <a:solidFill>
                  <a:schemeClr val="dk1"/>
                </a:solidFill>
                <a:latin typeface="Calibri"/>
                <a:ea typeface="Calibri"/>
                <a:cs typeface="Calibri"/>
                <a:sym typeface="Calibri"/>
              </a:rPr>
              <a:t>local variables.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dirty="0">
                <a:solidFill>
                  <a:schemeClr val="dk1"/>
                </a:solidFill>
                <a:latin typeface="Calibri"/>
                <a:ea typeface="Calibri"/>
                <a:cs typeface="Calibri"/>
                <a:sym typeface="Calibri"/>
              </a:rPr>
              <a:t>These local variables only exist when the process is carried out, after which </a:t>
            </a:r>
            <a:r>
              <a:rPr lang="en" sz="1800" dirty="0" smtClean="0">
                <a:solidFill>
                  <a:schemeClr val="dk1"/>
                </a:solidFill>
                <a:latin typeface="Calibri"/>
                <a:ea typeface="Calibri"/>
                <a:cs typeface="Calibri"/>
                <a:sym typeface="Calibri"/>
              </a:rPr>
              <a:t>they are</a:t>
            </a:r>
            <a:r>
              <a:rPr lang="en" sz="1800" dirty="0" smtClean="0">
                <a:solidFill>
                  <a:schemeClr val="dk1"/>
                </a:solidFill>
                <a:latin typeface="Calibri"/>
                <a:ea typeface="Calibri"/>
                <a:cs typeface="Calibri"/>
                <a:sym typeface="Calibri"/>
              </a:rPr>
              <a:t> </a:t>
            </a:r>
            <a:r>
              <a:rPr lang="en" sz="1800" dirty="0">
                <a:solidFill>
                  <a:schemeClr val="dk1"/>
                </a:solidFill>
                <a:latin typeface="Calibri"/>
                <a:ea typeface="Calibri"/>
                <a:cs typeface="Calibri"/>
                <a:sym typeface="Calibri"/>
              </a:rPr>
              <a:t>destroyed.</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dirty="0">
                <a:solidFill>
                  <a:schemeClr val="dk1"/>
                </a:solidFill>
                <a:latin typeface="Calibri"/>
                <a:ea typeface="Calibri"/>
                <a:cs typeface="Calibri"/>
                <a:sym typeface="Calibri"/>
              </a:rPr>
              <a:t>Just like the previous instructions for the procedure, the declaration of variables must be inside the block BEGIN.... END. To define or declare any variable use the instruction:</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742950" marR="0" lvl="1" indent="-285750" algn="l" rtl="0">
              <a:spcBef>
                <a:spcPts val="0"/>
              </a:spcBef>
              <a:spcAft>
                <a:spcPts val="0"/>
              </a:spcAft>
              <a:buNone/>
            </a:pPr>
            <a:r>
              <a:rPr lang="en" sz="1800" b="1" i="1" u="none" strike="noStrike" cap="none" dirty="0">
                <a:solidFill>
                  <a:schemeClr val="dk1"/>
                </a:solidFill>
                <a:latin typeface="Calibri"/>
                <a:ea typeface="Calibri"/>
                <a:cs typeface="Calibri"/>
                <a:sym typeface="Calibri"/>
              </a:rPr>
              <a:t>DECLARE number tipo[DEFAULT valor];</a:t>
            </a:r>
            <a:endParaRPr dirty="0"/>
          </a:p>
          <a:p>
            <a:pPr marL="742950" marR="0" lvl="1" indent="-28575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dirty="0">
                <a:solidFill>
                  <a:schemeClr val="dk1"/>
                </a:solidFill>
                <a:latin typeface="Calibri"/>
                <a:ea typeface="Calibri"/>
                <a:cs typeface="Calibri"/>
                <a:sym typeface="Calibri"/>
              </a:rPr>
              <a:t>This type is just one of the types allowed by MySQL. To modify the value of a variable or parameter with the assigning operator =, follow the instructions:</a:t>
            </a:r>
            <a:endParaRPr dirty="0"/>
          </a:p>
          <a:p>
            <a:pPr marL="742950" marR="0" lvl="1" indent="-285750" algn="l"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marL="742950" marR="0" lvl="1" indent="-285750" algn="l" rtl="0">
              <a:spcBef>
                <a:spcPts val="0"/>
              </a:spcBef>
              <a:spcAft>
                <a:spcPts val="0"/>
              </a:spcAft>
              <a:buNone/>
            </a:pPr>
            <a:r>
              <a:rPr lang="en" sz="1800" b="1" i="1" u="none" strike="noStrike" cap="none" dirty="0">
                <a:solidFill>
                  <a:schemeClr val="dk1"/>
                </a:solidFill>
                <a:latin typeface="Calibri"/>
                <a:ea typeface="Calibri"/>
                <a:cs typeface="Calibri"/>
                <a:sym typeface="Calibri"/>
              </a:rPr>
              <a:t>SET variable=expression;</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dirty="0">
                <a:solidFill>
                  <a:schemeClr val="dk1"/>
                </a:solidFill>
                <a:latin typeface="Calibri"/>
                <a:ea typeface="Calibri"/>
                <a:cs typeface="Calibri"/>
                <a:sym typeface="Calibri"/>
              </a:rPr>
              <a:t>.</a:t>
            </a:r>
            <a:endParaRPr sz="1800" b="1" i="1" u="sng" dirty="0">
              <a:solidFill>
                <a:schemeClr val="dk1"/>
              </a:solidFill>
              <a:latin typeface="Calibri"/>
              <a:ea typeface="Calibri"/>
              <a:cs typeface="Calibri"/>
              <a:sym typeface="Calibri"/>
            </a:endParaRPr>
          </a:p>
        </p:txBody>
      </p:sp>
      <p:sp>
        <p:nvSpPr>
          <p:cNvPr id="186" name="Google Shape;186;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7" name="Google Shape;187;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a:solidFill>
                  <a:srgbClr val="11151A"/>
                </a:solidFill>
                <a:latin typeface="Arial"/>
                <a:ea typeface="Arial"/>
                <a:cs typeface="Arial"/>
                <a:sym typeface="Arial"/>
              </a:rPr>
              <a:t>3.- Dismantling of stored processes</a:t>
            </a:r>
            <a:endParaRPr/>
          </a:p>
        </p:txBody>
      </p:sp>
      <p:sp>
        <p:nvSpPr>
          <p:cNvPr id="193" name="Google Shape;193;p23"/>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4" name="Google Shape;194;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11</a:t>
            </a:fld>
            <a:endParaRPr sz="2800">
              <a:solidFill>
                <a:srgbClr val="898989"/>
              </a:solidFill>
              <a:latin typeface="Calibri"/>
              <a:ea typeface="Calibri"/>
              <a:cs typeface="Calibri"/>
              <a:sym typeface="Calibri"/>
            </a:endParaRPr>
          </a:p>
        </p:txBody>
      </p:sp>
      <p:sp>
        <p:nvSpPr>
          <p:cNvPr id="195" name="Google Shape;195;p23"/>
          <p:cNvSpPr txBox="1"/>
          <p:nvPr/>
        </p:nvSpPr>
        <p:spPr>
          <a:xfrm>
            <a:off x="576263" y="1196975"/>
            <a:ext cx="7991475" cy="397031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 sz="1800" b="1" i="1" u="sng">
                <a:solidFill>
                  <a:schemeClr val="dk1"/>
                </a:solidFill>
                <a:latin typeface="Calibri"/>
                <a:ea typeface="Calibri"/>
                <a:cs typeface="Calibri"/>
                <a:sym typeface="Calibri"/>
              </a:rPr>
              <a:t>Example 3 of use of local variables: Create a </a:t>
            </a:r>
            <a:r>
              <a:rPr lang="en" sz="1800" b="1">
                <a:solidFill>
                  <a:schemeClr val="dk1"/>
                </a:solidFill>
                <a:latin typeface="Calibri"/>
                <a:ea typeface="Calibri"/>
                <a:cs typeface="Calibri"/>
                <a:sym typeface="Calibri"/>
              </a:rPr>
              <a:t>usovariable </a:t>
            </a:r>
            <a:r>
              <a:rPr lang="en" sz="1800">
                <a:solidFill>
                  <a:schemeClr val="dk1"/>
                </a:solidFill>
                <a:latin typeface="Calibri"/>
                <a:ea typeface="Calibri"/>
                <a:cs typeface="Calibri"/>
                <a:sym typeface="Calibri"/>
              </a:rPr>
              <a:t>procedure that lists vehicles with less than 2500 kilometers and, subsequently, vehicles with less kilometers than previous ones of more than 5000 kilometers.</a:t>
            </a: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p:txBody>
      </p:sp>
      <p:sp>
        <p:nvSpPr>
          <p:cNvPr id="196" name="Google Shape;196;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7" name="Google Shape;197;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98" name="Google Shape;198;p23"/>
          <p:cNvSpPr txBox="1"/>
          <p:nvPr/>
        </p:nvSpPr>
        <p:spPr>
          <a:xfrm>
            <a:off x="683568" y="2520055"/>
            <a:ext cx="7704856" cy="2308324"/>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i="1">
                <a:solidFill>
                  <a:schemeClr val="dk1"/>
                </a:solidFill>
                <a:latin typeface="Calibri"/>
                <a:ea typeface="Calibri"/>
                <a:cs typeface="Calibri"/>
                <a:sym typeface="Calibri"/>
              </a:rPr>
              <a:t>CREATE PROCEDURE usovariable()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1">
                <a:solidFill>
                  <a:schemeClr val="dk1"/>
                </a:solidFill>
                <a:latin typeface="Calibri"/>
                <a:ea typeface="Calibri"/>
                <a:cs typeface="Calibri"/>
                <a:sym typeface="Calibri"/>
              </a:rPr>
              <a:t>BEGIN</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1">
                <a:solidFill>
                  <a:schemeClr val="dk1"/>
                </a:solidFill>
                <a:latin typeface="Calibri"/>
                <a:ea typeface="Calibri"/>
                <a:cs typeface="Calibri"/>
                <a:sym typeface="Calibri"/>
              </a:rPr>
              <a:t>DECLARE to INT;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1">
                <a:solidFill>
                  <a:schemeClr val="dk1"/>
                </a:solidFill>
                <a:latin typeface="Calibri"/>
                <a:ea typeface="Calibri"/>
                <a:cs typeface="Calibri"/>
                <a:sym typeface="Calibri"/>
              </a:rPr>
              <a:t>SET a=2500;</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1">
                <a:solidFill>
                  <a:schemeClr val="dk1"/>
                </a:solidFill>
                <a:latin typeface="Calibri"/>
                <a:ea typeface="Calibri"/>
                <a:cs typeface="Calibri"/>
                <a:sym typeface="Calibri"/>
              </a:rPr>
              <a:t>SELECT * FROM automobiles WHERE kilometros&lt;a;</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1">
                <a:solidFill>
                  <a:schemeClr val="dk1"/>
                </a:solidFill>
                <a:latin typeface="Calibri"/>
                <a:ea typeface="Calibri"/>
                <a:cs typeface="Calibri"/>
                <a:sym typeface="Calibri"/>
              </a:rPr>
              <a:t>SET a=a+5000;</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1">
                <a:solidFill>
                  <a:schemeClr val="dk1"/>
                </a:solidFill>
                <a:latin typeface="Calibri"/>
                <a:ea typeface="Calibri"/>
                <a:cs typeface="Calibri"/>
                <a:sym typeface="Calibri"/>
              </a:rPr>
              <a:t>SELECT * FROM automobiles WHERE kilometros&lt;a;</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1">
                <a:solidFill>
                  <a:schemeClr val="dk1"/>
                </a:solidFill>
                <a:latin typeface="Calibri"/>
                <a:ea typeface="Calibri"/>
                <a:cs typeface="Calibri"/>
                <a:sym typeface="Calibri"/>
              </a:rPr>
              <a:t>END//</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a:solidFill>
                  <a:srgbClr val="11151A"/>
                </a:solidFill>
                <a:latin typeface="Arial"/>
                <a:ea typeface="Arial"/>
                <a:cs typeface="Arial"/>
                <a:sym typeface="Arial"/>
              </a:rPr>
              <a:t>3.- Dismantling of stored processes</a:t>
            </a:r>
            <a:endParaRPr/>
          </a:p>
        </p:txBody>
      </p:sp>
      <p:sp>
        <p:nvSpPr>
          <p:cNvPr id="204" name="Google Shape;204;p2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5" name="Google Shape;205;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12</a:t>
            </a:fld>
            <a:endParaRPr sz="2800">
              <a:solidFill>
                <a:srgbClr val="898989"/>
              </a:solidFill>
              <a:latin typeface="Calibri"/>
              <a:ea typeface="Calibri"/>
              <a:cs typeface="Calibri"/>
              <a:sym typeface="Calibri"/>
            </a:endParaRPr>
          </a:p>
        </p:txBody>
      </p:sp>
      <p:sp>
        <p:nvSpPr>
          <p:cNvPr id="206" name="Google Shape;206;p24"/>
          <p:cNvSpPr txBox="1"/>
          <p:nvPr/>
        </p:nvSpPr>
        <p:spPr>
          <a:xfrm>
            <a:off x="576263" y="1196975"/>
            <a:ext cx="7991475" cy="5078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i="1" u="sng">
                <a:solidFill>
                  <a:schemeClr val="dk1"/>
                </a:solidFill>
                <a:latin typeface="Calibri"/>
                <a:ea typeface="Calibri"/>
                <a:cs typeface="Calibri"/>
                <a:sym typeface="Calibri"/>
              </a:rPr>
              <a:t>Example 4:</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i="1">
                <a:solidFill>
                  <a:schemeClr val="dk1"/>
                </a:solidFill>
                <a:latin typeface="Calibri"/>
                <a:ea typeface="Calibri"/>
                <a:cs typeface="Calibri"/>
                <a:sym typeface="Calibri"/>
              </a:rPr>
              <a:t>Carry out a procedure that receives the vehicle registration number and writes it to you:</a:t>
            </a:r>
            <a:endParaRPr/>
          </a:p>
          <a:p>
            <a:pPr marL="285750" marR="0" lvl="0" indent="-285750" algn="l" rtl="0">
              <a:spcBef>
                <a:spcPts val="0"/>
              </a:spcBef>
              <a:spcAft>
                <a:spcPts val="0"/>
              </a:spcAft>
              <a:buClr>
                <a:schemeClr val="dk1"/>
              </a:buClr>
              <a:buSzPts val="1800"/>
              <a:buFont typeface="Noto Sans Symbols"/>
              <a:buChar char="❑"/>
            </a:pPr>
            <a:r>
              <a:rPr lang="en" sz="1800" i="1">
                <a:solidFill>
                  <a:schemeClr val="dk1"/>
                </a:solidFill>
                <a:latin typeface="Calibri"/>
                <a:ea typeface="Calibri"/>
                <a:cs typeface="Calibri"/>
                <a:sym typeface="Calibri"/>
              </a:rPr>
              <a:t>The brand and model of the automobile.</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 sz="1800" i="1">
                <a:solidFill>
                  <a:schemeClr val="dk1"/>
                </a:solidFill>
                <a:latin typeface="Calibri"/>
                <a:ea typeface="Calibri"/>
                <a:cs typeface="Calibri"/>
                <a:sym typeface="Calibri"/>
              </a:rPr>
              <a:t>The number of contracts carried out for the vehicle.</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 sz="1800" i="1">
                <a:solidFill>
                  <a:schemeClr val="dk1"/>
                </a:solidFill>
                <a:latin typeface="Calibri"/>
                <a:ea typeface="Calibri"/>
                <a:cs typeface="Calibri"/>
                <a:sym typeface="Calibri"/>
              </a:rPr>
              <a:t>The number of customers that have been purchased by the car.</a:t>
            </a: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 sz="1800" i="1">
                <a:solidFill>
                  <a:schemeClr val="dk1"/>
                </a:solidFill>
                <a:latin typeface="Calibri"/>
                <a:ea typeface="Calibri"/>
                <a:cs typeface="Calibri"/>
                <a:sym typeface="Calibri"/>
              </a:rPr>
              <a:t>The numbers of users that have been purchased by cars.</a:t>
            </a: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p:txBody>
      </p:sp>
      <p:sp>
        <p:nvSpPr>
          <p:cNvPr id="207" name="Google Shape;207;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8" name="Google Shape;208;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9" name="Google Shape;209;p24"/>
          <p:cNvSpPr txBox="1"/>
          <p:nvPr/>
        </p:nvSpPr>
        <p:spPr>
          <a:xfrm>
            <a:off x="583938" y="3356992"/>
            <a:ext cx="8092517" cy="2308324"/>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Calibri"/>
                <a:ea typeface="Calibri"/>
                <a:cs typeface="Calibri"/>
                <a:sym typeface="Calibri"/>
              </a:rPr>
              <a:t>create procedure ejemplo4(in mat char(7))</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begin</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SELECT brand, model FROM automobiles WHERE matricula=mat;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SELECT count(*) FROM contracts WHERE matricula=mat;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SELECT count(DISTINCT dnicliente) FROM contracts WHERE matricula=mat;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SELECT DISTINCT number, apellidos FROM clients INNER JOIN contracts ON dnicliente = dni WHERE matricula=mat;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END</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3.- Dismantling of stored processes</a:t>
            </a:r>
            <a:endParaRPr/>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2</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576263" y="1196975"/>
            <a:ext cx="7991475" cy="34163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0" i="0" u="none" strike="noStrike" cap="none" dirty="0">
                <a:solidFill>
                  <a:schemeClr val="dk1"/>
                </a:solidFill>
                <a:latin typeface="Calibri"/>
                <a:ea typeface="Calibri"/>
                <a:cs typeface="Calibri"/>
                <a:sym typeface="Calibri"/>
              </a:rPr>
              <a:t>A procedure or PROCEDURE is a routine formed by a set of SQL instructions including:</a:t>
            </a:r>
            <a:endParaRPr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 sz="1800" b="0" i="0" u="none" strike="noStrike" cap="none" dirty="0">
                <a:solidFill>
                  <a:schemeClr val="dk1"/>
                </a:solidFill>
                <a:latin typeface="Calibri"/>
                <a:ea typeface="Calibri"/>
                <a:cs typeface="Calibri"/>
                <a:sym typeface="Calibri"/>
              </a:rPr>
              <a:t>There is a determined </a:t>
            </a:r>
            <a:r>
              <a:rPr lang="en" sz="1800" b="1" i="0" u="none" strike="noStrike" cap="none" dirty="0">
                <a:solidFill>
                  <a:schemeClr val="dk1"/>
                </a:solidFill>
                <a:latin typeface="Calibri"/>
                <a:ea typeface="Calibri"/>
                <a:cs typeface="Calibri"/>
                <a:sym typeface="Calibri"/>
              </a:rPr>
              <a:t>number </a:t>
            </a:r>
            <a:r>
              <a:rPr lang="en" sz="1800" b="0" i="0" u="none" strike="noStrike" cap="none" dirty="0">
                <a:solidFill>
                  <a:schemeClr val="dk1"/>
                </a:solidFill>
                <a:latin typeface="Calibri"/>
                <a:ea typeface="Calibri"/>
                <a:cs typeface="Calibri"/>
                <a:sym typeface="Calibri"/>
              </a:rPr>
              <a:t>formed by a combination of alphanumeric characters and each of them (. $_).</a:t>
            </a:r>
            <a:endParaRPr dirty="0"/>
          </a:p>
          <a:p>
            <a:pPr marL="285750" marR="0" lvl="0" indent="-285750" algn="l" rtl="0">
              <a:spcBef>
                <a:spcPts val="0"/>
              </a:spcBef>
              <a:spcAft>
                <a:spcPts val="0"/>
              </a:spcAft>
              <a:buClr>
                <a:schemeClr val="dk1"/>
              </a:buClr>
              <a:buSzPts val="1800"/>
              <a:buFont typeface="Noto Sans Symbols"/>
              <a:buChar char="❑"/>
            </a:pPr>
            <a:r>
              <a:rPr lang="en" sz="1800" b="0" i="0" u="none" strike="noStrike" cap="none" dirty="0">
                <a:solidFill>
                  <a:schemeClr val="dk1"/>
                </a:solidFill>
                <a:latin typeface="Calibri"/>
                <a:ea typeface="Calibri"/>
                <a:cs typeface="Calibri"/>
                <a:sym typeface="Calibri"/>
              </a:rPr>
              <a:t>You can receive the values when you send them through </a:t>
            </a:r>
            <a:r>
              <a:rPr lang="en" sz="1800" b="1" i="0" u="none" strike="noStrike" cap="none" dirty="0">
                <a:solidFill>
                  <a:schemeClr val="dk1"/>
                </a:solidFill>
                <a:latin typeface="Calibri"/>
                <a:ea typeface="Calibri"/>
                <a:cs typeface="Calibri"/>
                <a:sym typeface="Calibri"/>
              </a:rPr>
              <a:t>parameters </a:t>
            </a:r>
            <a:r>
              <a:rPr lang="en" sz="1800" b="0" i="0" u="none" strike="noStrike" cap="none" dirty="0">
                <a:solidFill>
                  <a:schemeClr val="dk1"/>
                </a:solidFill>
                <a:latin typeface="Calibri"/>
                <a:ea typeface="Calibri"/>
                <a:cs typeface="Calibri"/>
                <a:sym typeface="Calibri"/>
              </a:rPr>
              <a:t>enclosed between parents.</a:t>
            </a:r>
            <a:endParaRPr dirty="0"/>
          </a:p>
          <a:p>
            <a:pPr marL="285750" marR="0" lvl="0" indent="-285750" algn="l" rtl="0">
              <a:spcBef>
                <a:spcPts val="0"/>
              </a:spcBef>
              <a:spcAft>
                <a:spcPts val="0"/>
              </a:spcAft>
              <a:buClr>
                <a:schemeClr val="dk1"/>
              </a:buClr>
              <a:buSzPts val="1800"/>
              <a:buFont typeface="Noto Sans Symbols"/>
              <a:buChar char="❑"/>
            </a:pPr>
            <a:r>
              <a:rPr lang="en" sz="1800" b="0" i="0" u="none" strike="noStrike" cap="none" dirty="0">
                <a:solidFill>
                  <a:schemeClr val="dk1"/>
                </a:solidFill>
                <a:latin typeface="Calibri"/>
                <a:ea typeface="Calibri"/>
                <a:cs typeface="Calibri"/>
                <a:sym typeface="Calibri"/>
              </a:rPr>
              <a:t>You can </a:t>
            </a:r>
            <a:r>
              <a:rPr lang="en" sz="1800" dirty="0" smtClean="0">
                <a:solidFill>
                  <a:schemeClr val="dk1"/>
                </a:solidFill>
                <a:latin typeface="Calibri"/>
                <a:ea typeface="Calibri"/>
                <a:cs typeface="Calibri"/>
                <a:sym typeface="Calibri"/>
              </a:rPr>
              <a:t>input</a:t>
            </a:r>
            <a:r>
              <a:rPr lang="en" sz="1800" b="0" i="0" u="none" strike="noStrike" cap="none" dirty="0" smtClean="0">
                <a:solidFill>
                  <a:schemeClr val="dk1"/>
                </a:solidFill>
                <a:latin typeface="Calibri"/>
                <a:ea typeface="Calibri"/>
                <a:cs typeface="Calibri"/>
                <a:sym typeface="Calibri"/>
              </a:rPr>
              <a:t> </a:t>
            </a:r>
            <a:r>
              <a:rPr lang="en" sz="1800" b="0" i="0" u="none" strike="noStrike" cap="none" dirty="0">
                <a:solidFill>
                  <a:schemeClr val="dk1"/>
                </a:solidFill>
                <a:latin typeface="Calibri"/>
                <a:ea typeface="Calibri"/>
                <a:cs typeface="Calibri"/>
                <a:sym typeface="Calibri"/>
              </a:rPr>
              <a:t>values across </a:t>
            </a:r>
            <a:r>
              <a:rPr lang="en" sz="1800" b="1" i="0" u="none" strike="noStrike" cap="none" dirty="0">
                <a:solidFill>
                  <a:schemeClr val="dk1"/>
                </a:solidFill>
                <a:latin typeface="Calibri"/>
                <a:ea typeface="Calibri"/>
                <a:cs typeface="Calibri"/>
                <a:sym typeface="Calibri"/>
              </a:rPr>
              <a:t>parameters </a:t>
            </a:r>
            <a:r>
              <a:rPr lang="en" sz="1800" b="0" i="0" u="none" strike="noStrike" cap="none" dirty="0">
                <a:solidFill>
                  <a:schemeClr val="dk1"/>
                </a:solidFill>
                <a:latin typeface="Calibri"/>
                <a:ea typeface="Calibri"/>
                <a:cs typeface="Calibri"/>
                <a:sym typeface="Calibri"/>
              </a:rPr>
              <a:t>enclosed between parents.</a:t>
            </a:r>
            <a:endParaRPr dirty="0"/>
          </a:p>
          <a:p>
            <a:pPr marL="285750" marR="0" lvl="0" indent="-285750" algn="l" rtl="0">
              <a:spcBef>
                <a:spcPts val="0"/>
              </a:spcBef>
              <a:spcAft>
                <a:spcPts val="0"/>
              </a:spcAft>
              <a:buClr>
                <a:schemeClr val="dk1"/>
              </a:buClr>
              <a:buSzPts val="1800"/>
              <a:buFont typeface="Noto Sans Symbols"/>
              <a:buChar char="❑"/>
            </a:pPr>
            <a:r>
              <a:rPr lang="en" sz="1800" b="0" i="0" u="none" strike="noStrike" cap="none" dirty="0">
                <a:solidFill>
                  <a:schemeClr val="dk1"/>
                </a:solidFill>
                <a:latin typeface="Calibri"/>
                <a:ea typeface="Calibri"/>
                <a:cs typeface="Calibri"/>
                <a:sym typeface="Calibri"/>
              </a:rPr>
              <a:t>To start a procedure you will have to declare the parameters you will use, which can be of three types: </a:t>
            </a:r>
            <a:r>
              <a:rPr lang="en" sz="1800" b="1" i="0" u="none" strike="noStrike" cap="none" dirty="0">
                <a:solidFill>
                  <a:schemeClr val="dk1"/>
                </a:solidFill>
                <a:latin typeface="Calibri"/>
                <a:ea typeface="Calibri"/>
                <a:cs typeface="Calibri"/>
                <a:sym typeface="Calibri"/>
              </a:rPr>
              <a:t>IN, OUT, INOUT.</a:t>
            </a:r>
            <a:endParaRPr sz="1800" b="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 sz="1800" b="0" i="0" u="none" strike="noStrike" cap="none" dirty="0">
                <a:solidFill>
                  <a:schemeClr val="dk1"/>
                </a:solidFill>
                <a:latin typeface="Calibri"/>
                <a:ea typeface="Calibri"/>
                <a:cs typeface="Calibri"/>
                <a:sym typeface="Calibri"/>
              </a:rPr>
              <a:t>A procedure is created using the </a:t>
            </a:r>
            <a:r>
              <a:rPr lang="en" sz="1800" b="1" i="0" u="none" strike="noStrike" cap="none" dirty="0">
                <a:solidFill>
                  <a:schemeClr val="dk1"/>
                </a:solidFill>
                <a:latin typeface="Calibri"/>
                <a:ea typeface="Calibri"/>
                <a:cs typeface="Calibri"/>
                <a:sym typeface="Calibri"/>
              </a:rPr>
              <a:t>CREATE PROCEDURE instruction.</a:t>
            </a:r>
            <a:endParaRPr dirty="0"/>
          </a:p>
          <a:p>
            <a:pPr marL="285750" marR="0" lvl="0" indent="-285750" algn="l" rtl="0">
              <a:spcBef>
                <a:spcPts val="0"/>
              </a:spcBef>
              <a:spcAft>
                <a:spcPts val="0"/>
              </a:spcAft>
              <a:buClr>
                <a:schemeClr val="dk1"/>
              </a:buClr>
              <a:buSzPts val="1800"/>
              <a:buFont typeface="Noto Sans Symbols"/>
              <a:buChar char="❑"/>
            </a:pPr>
            <a:r>
              <a:rPr lang="en" sz="1800" b="0" i="0" u="none" strike="noStrike" cap="none" dirty="0">
                <a:solidFill>
                  <a:schemeClr val="dk1"/>
                </a:solidFill>
                <a:latin typeface="Calibri"/>
                <a:ea typeface="Calibri"/>
                <a:cs typeface="Calibri"/>
                <a:sym typeface="Calibri"/>
              </a:rPr>
              <a:t>A procedure is carried out with the instruction </a:t>
            </a:r>
            <a:r>
              <a:rPr lang="en" sz="1800" b="1" i="0" u="none" strike="noStrike" cap="none" dirty="0">
                <a:solidFill>
                  <a:schemeClr val="dk1"/>
                </a:solidFill>
                <a:latin typeface="Calibri"/>
                <a:ea typeface="Calibri"/>
                <a:cs typeface="Calibri"/>
                <a:sym typeface="Calibri"/>
              </a:rPr>
              <a:t>CALL numberProc (params)</a:t>
            </a:r>
            <a:endParaRPr sz="1800" b="0" i="0" u="none" strike="noStrike" cap="none" dirty="0">
              <a:solidFill>
                <a:schemeClr val="dk1"/>
              </a:solidFill>
              <a:latin typeface="Calibri"/>
              <a:ea typeface="Calibri"/>
              <a:cs typeface="Calibri"/>
              <a:sym typeface="Calibri"/>
            </a:endParaRPr>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3.- Dismantling of stored processes</a:t>
            </a:r>
            <a:endParaRPr/>
          </a:p>
        </p:txBody>
      </p:sp>
      <p:sp>
        <p:nvSpPr>
          <p:cNvPr id="106" name="Google Shape;106;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7" name="Google Shape;107;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3</a:t>
            </a:fld>
            <a:endParaRPr sz="2800" b="0" i="0" u="none" strike="noStrike" cap="none">
              <a:solidFill>
                <a:srgbClr val="898989"/>
              </a:solidFill>
              <a:latin typeface="Calibri"/>
              <a:ea typeface="Calibri"/>
              <a:cs typeface="Calibri"/>
              <a:sym typeface="Calibri"/>
            </a:endParaRPr>
          </a:p>
        </p:txBody>
      </p:sp>
      <p:sp>
        <p:nvSpPr>
          <p:cNvPr id="108" name="Google Shape;108;p15"/>
          <p:cNvSpPr txBox="1"/>
          <p:nvPr/>
        </p:nvSpPr>
        <p:spPr>
          <a:xfrm>
            <a:off x="576263" y="1196975"/>
            <a:ext cx="7991475" cy="5601533"/>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chemeClr val="dk1"/>
              </a:buClr>
              <a:buSzPts val="2000"/>
              <a:buFont typeface="Noto Sans Symbols"/>
              <a:buChar char="❑"/>
            </a:pPr>
            <a:r>
              <a:rPr lang="en" sz="2000" b="1" i="0" u="none" strike="noStrike" cap="none" dirty="0">
                <a:solidFill>
                  <a:schemeClr val="dk1"/>
                </a:solidFill>
                <a:latin typeface="Calibri"/>
                <a:ea typeface="Calibri"/>
                <a:cs typeface="Calibri"/>
                <a:sym typeface="Calibri"/>
              </a:rPr>
              <a:t>All procedures associated with the data base will be created when the procedure is created.</a:t>
            </a:r>
            <a:r>
              <a:rPr lang="en" sz="2000" b="0" i="0" u="none" strike="noStrike" cap="none" dirty="0">
                <a:solidFill>
                  <a:schemeClr val="dk1"/>
                </a:solidFill>
                <a:latin typeface="Calibri"/>
                <a:ea typeface="Calibri"/>
                <a:cs typeface="Calibri"/>
                <a:sym typeface="Calibri"/>
              </a:rPr>
              <a:t> </a:t>
            </a:r>
            <a:endParaRPr dirty="0"/>
          </a:p>
          <a:p>
            <a:pPr marL="285750" marR="0" lvl="0" indent="-285750" algn="just" rtl="0">
              <a:spcBef>
                <a:spcPts val="0"/>
              </a:spcBef>
              <a:spcAft>
                <a:spcPts val="0"/>
              </a:spcAft>
              <a:buClr>
                <a:schemeClr val="dk1"/>
              </a:buClr>
              <a:buSzPts val="2000"/>
              <a:buFont typeface="Noto Sans Symbols"/>
              <a:buChar char="❑"/>
            </a:pPr>
            <a:r>
              <a:rPr lang="en" sz="2000" b="0" i="0" u="none" strike="noStrike" cap="none" dirty="0">
                <a:solidFill>
                  <a:schemeClr val="dk1"/>
                </a:solidFill>
                <a:latin typeface="Calibri"/>
                <a:ea typeface="Calibri"/>
                <a:cs typeface="Calibri"/>
                <a:sym typeface="Calibri"/>
              </a:rPr>
              <a:t>When executing a procedure, the MySQL server will automatically execute a </a:t>
            </a:r>
            <a:r>
              <a:rPr lang="en" sz="2000" b="1" i="0" u="none" strike="noStrike" cap="none" dirty="0">
                <a:solidFill>
                  <a:schemeClr val="dk1"/>
                </a:solidFill>
                <a:latin typeface="Calibri"/>
                <a:ea typeface="Calibri"/>
                <a:cs typeface="Calibri"/>
                <a:sym typeface="Calibri"/>
              </a:rPr>
              <a:t>USE based instruction </a:t>
            </a:r>
            <a:r>
              <a:rPr lang="en" sz="2000" b="0" i="0" u="none" strike="noStrike" cap="none" dirty="0">
                <a:solidFill>
                  <a:schemeClr val="dk1"/>
                </a:solidFill>
                <a:latin typeface="Calibri"/>
                <a:ea typeface="Calibri"/>
                <a:cs typeface="Calibri"/>
                <a:sym typeface="Calibri"/>
              </a:rPr>
              <a:t>, which </a:t>
            </a:r>
            <a:r>
              <a:rPr lang="en" sz="2000" b="1" i="0" u="none" strike="noStrike" cap="none" dirty="0">
                <a:solidFill>
                  <a:schemeClr val="dk1"/>
                </a:solidFill>
                <a:latin typeface="Calibri"/>
                <a:ea typeface="Calibri"/>
                <a:cs typeface="Calibri"/>
                <a:sym typeface="Calibri"/>
              </a:rPr>
              <a:t>will </a:t>
            </a:r>
            <a:r>
              <a:rPr lang="en" sz="2000" b="0" i="0" u="none" strike="noStrike" cap="none" dirty="0">
                <a:solidFill>
                  <a:schemeClr val="dk1"/>
                </a:solidFill>
                <a:latin typeface="Calibri"/>
                <a:ea typeface="Calibri"/>
                <a:cs typeface="Calibri"/>
                <a:sym typeface="Calibri"/>
              </a:rPr>
              <a:t>associate the procedure.</a:t>
            </a:r>
            <a:endParaRPr dirty="0"/>
          </a:p>
          <a:p>
            <a:pPr marL="285750" marR="0" lvl="0" indent="-285750" algn="just" rtl="0">
              <a:spcBef>
                <a:spcPts val="0"/>
              </a:spcBef>
              <a:spcAft>
                <a:spcPts val="0"/>
              </a:spcAft>
              <a:buClr>
                <a:schemeClr val="dk1"/>
              </a:buClr>
              <a:buSzPts val="2000"/>
              <a:buFont typeface="Noto Sans Symbols"/>
              <a:buChar char="❑"/>
            </a:pPr>
            <a:r>
              <a:rPr lang="en" sz="2000" b="0" i="0" u="none" strike="noStrike" cap="none" dirty="0">
                <a:solidFill>
                  <a:schemeClr val="dk1"/>
                </a:solidFill>
                <a:latin typeface="Calibri"/>
                <a:ea typeface="Calibri"/>
                <a:cs typeface="Calibri"/>
                <a:sym typeface="Calibri"/>
              </a:rPr>
              <a:t>From this form, we can carry out a procedure associated with a separate data base to which we have specific information, in the following procedure, a </a:t>
            </a:r>
            <a:r>
              <a:rPr lang="en" sz="2000" b="1" i="0" u="none" strike="noStrike" cap="none" dirty="0">
                <a:solidFill>
                  <a:schemeClr val="dk1"/>
                </a:solidFill>
                <a:latin typeface="Calibri"/>
                <a:ea typeface="Calibri"/>
                <a:cs typeface="Calibri"/>
                <a:sym typeface="Calibri"/>
              </a:rPr>
              <a:t>qualifier </a:t>
            </a:r>
            <a:r>
              <a:rPr lang="en" sz="2000" b="0" i="0" u="none" strike="noStrike" cap="none" dirty="0">
                <a:solidFill>
                  <a:schemeClr val="dk1"/>
                </a:solidFill>
                <a:latin typeface="Calibri"/>
                <a:ea typeface="Calibri"/>
                <a:cs typeface="Calibri"/>
                <a:sym typeface="Calibri"/>
              </a:rPr>
              <a:t>of the data base, of the form:</a:t>
            </a:r>
            <a:endParaRPr dirty="0"/>
          </a:p>
          <a:p>
            <a:pPr marL="742950" marR="0" lvl="1" indent="-285750" algn="just" rtl="0">
              <a:spcBef>
                <a:spcPts val="0"/>
              </a:spcBef>
              <a:spcAft>
                <a:spcPts val="0"/>
              </a:spcAft>
              <a:buNone/>
            </a:pPr>
            <a:endParaRPr sz="2000" b="1" i="1" u="none" strike="noStrike" cap="none" dirty="0">
              <a:solidFill>
                <a:schemeClr val="dk1"/>
              </a:solidFill>
              <a:latin typeface="Calibri"/>
              <a:ea typeface="Calibri"/>
              <a:cs typeface="Calibri"/>
              <a:sym typeface="Calibri"/>
            </a:endParaRPr>
          </a:p>
          <a:p>
            <a:pPr marL="742950" marR="0" lvl="1" indent="-285750" algn="just" rtl="0">
              <a:spcBef>
                <a:spcPts val="0"/>
              </a:spcBef>
              <a:spcAft>
                <a:spcPts val="0"/>
              </a:spcAft>
              <a:buNone/>
            </a:pPr>
            <a:r>
              <a:rPr lang="en" sz="2000" b="1" i="1" u="none" strike="noStrike" cap="none" dirty="0">
                <a:solidFill>
                  <a:schemeClr val="dk1"/>
                </a:solidFill>
                <a:latin typeface="Calibri"/>
                <a:ea typeface="Calibri"/>
                <a:cs typeface="Calibri"/>
                <a:sym typeface="Calibri"/>
              </a:rPr>
              <a:t>CALL BASEDATOSName.ProcName (parameters) </a:t>
            </a:r>
            <a:r>
              <a:rPr lang="en" sz="2000" b="0" i="0" u="none" strike="noStrike" cap="none" dirty="0">
                <a:solidFill>
                  <a:schemeClr val="dk1"/>
                </a:solidFill>
                <a:latin typeface="Calibri"/>
                <a:ea typeface="Calibri"/>
                <a:cs typeface="Calibri"/>
                <a:sym typeface="Calibri"/>
              </a:rPr>
              <a:t>.</a:t>
            </a:r>
            <a:endParaRPr dirty="0"/>
          </a:p>
          <a:p>
            <a:pPr marL="742950" marR="0" lvl="1" indent="-285750" algn="just" rtl="0">
              <a:spcBef>
                <a:spcPts val="0"/>
              </a:spcBef>
              <a:spcAft>
                <a:spcPts val="0"/>
              </a:spcAft>
              <a:buNone/>
            </a:pPr>
            <a:endParaRPr sz="2000" b="0" i="0" u="none" strike="noStrike" cap="none" dirty="0">
              <a:solidFill>
                <a:schemeClr val="dk1"/>
              </a:solidFill>
              <a:latin typeface="Calibri"/>
              <a:ea typeface="Calibri"/>
              <a:cs typeface="Calibri"/>
              <a:sym typeface="Calibri"/>
            </a:endParaRPr>
          </a:p>
          <a:p>
            <a:pPr marL="0" marR="0" lvl="0" indent="-127000" algn="just" rtl="0">
              <a:spcBef>
                <a:spcPts val="0"/>
              </a:spcBef>
              <a:spcAft>
                <a:spcPts val="0"/>
              </a:spcAft>
              <a:buClr>
                <a:schemeClr val="dk1"/>
              </a:buClr>
              <a:buSzPts val="2000"/>
              <a:buFont typeface="Noto Sans Symbols"/>
              <a:buChar char="❑"/>
            </a:pPr>
            <a:r>
              <a:rPr lang="en" sz="2000" b="0" i="0" u="none" strike="noStrike" cap="none" dirty="0">
                <a:solidFill>
                  <a:schemeClr val="dk1"/>
                </a:solidFill>
                <a:latin typeface="Calibri"/>
                <a:ea typeface="Calibri"/>
                <a:cs typeface="Calibri"/>
                <a:sym typeface="Calibri"/>
              </a:rPr>
              <a:t>If </a:t>
            </a:r>
            <a:r>
              <a:rPr lang="en" sz="2000" dirty="0" smtClean="0">
                <a:solidFill>
                  <a:schemeClr val="dk1"/>
                </a:solidFill>
                <a:latin typeface="Calibri"/>
                <a:ea typeface="Calibri"/>
                <a:cs typeface="Calibri"/>
                <a:sym typeface="Calibri"/>
              </a:rPr>
              <a:t>we run</a:t>
            </a:r>
            <a:endParaRPr dirty="0"/>
          </a:p>
          <a:p>
            <a:pPr marL="0" marR="0" lvl="0" indent="0" algn="just" rtl="0">
              <a:spcBef>
                <a:spcPts val="0"/>
              </a:spcBef>
              <a:spcAft>
                <a:spcPts val="0"/>
              </a:spcAft>
              <a:buClr>
                <a:schemeClr val="dk1"/>
              </a:buClr>
              <a:buSzPts val="2000"/>
              <a:buFont typeface="Noto Sans Symbols"/>
              <a:buNone/>
            </a:pPr>
            <a:endParaRPr sz="2000" b="1"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 sz="2000" b="1" i="0" u="none" strike="noStrike" cap="none" dirty="0">
                <a:solidFill>
                  <a:schemeClr val="dk1"/>
                </a:solidFill>
                <a:latin typeface="Calibri"/>
                <a:ea typeface="Calibri"/>
                <a:cs typeface="Calibri"/>
                <a:sym typeface="Calibri"/>
              </a:rPr>
              <a:t>CALL ProcName(parameters),</a:t>
            </a:r>
            <a:endParaRPr dirty="0"/>
          </a:p>
          <a:p>
            <a:pPr marL="0" marR="0" lvl="0" indent="0" algn="just" rtl="0">
              <a:spcBef>
                <a:spcPts val="0"/>
              </a:spcBef>
              <a:spcAft>
                <a:spcPts val="0"/>
              </a:spcAft>
              <a:buNone/>
            </a:pPr>
            <a:endParaRPr sz="2000" b="1"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 sz="2000" b="0" i="0" u="none" strike="noStrike" cap="none" dirty="0">
                <a:solidFill>
                  <a:schemeClr val="dk1"/>
                </a:solidFill>
                <a:latin typeface="Calibri"/>
                <a:ea typeface="Calibri"/>
                <a:cs typeface="Calibri"/>
                <a:sym typeface="Calibri"/>
              </a:rPr>
              <a:t>It will be necessary for the procedure to be based on the data that you will receive.</a:t>
            </a:r>
            <a:endParaRPr dirty="0"/>
          </a:p>
          <a:p>
            <a:pPr marL="285750" marR="0" lvl="0" indent="-171450" algn="l"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p:txBody>
      </p:sp>
      <p:sp>
        <p:nvSpPr>
          <p:cNvPr id="109" name="Google Shape;109;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3.- Dismantling of stored processes</a:t>
            </a:r>
            <a:endParaRPr/>
          </a:p>
        </p:txBody>
      </p:sp>
      <p:sp>
        <p:nvSpPr>
          <p:cNvPr id="116" name="Google Shape;116;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7" name="Google Shape;117;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4</a:t>
            </a:fld>
            <a:endParaRPr sz="2800" b="0" i="0" u="none" strike="noStrike" cap="none">
              <a:solidFill>
                <a:srgbClr val="898989"/>
              </a:solidFill>
              <a:latin typeface="Calibri"/>
              <a:ea typeface="Calibri"/>
              <a:cs typeface="Calibri"/>
              <a:sym typeface="Calibri"/>
            </a:endParaRPr>
          </a:p>
        </p:txBody>
      </p:sp>
      <p:sp>
        <p:nvSpPr>
          <p:cNvPr id="118" name="Google Shape;118;p16"/>
          <p:cNvSpPr txBox="1"/>
          <p:nvPr/>
        </p:nvSpPr>
        <p:spPr>
          <a:xfrm>
            <a:off x="576263" y="1196975"/>
            <a:ext cx="7991475" cy="4708981"/>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chemeClr val="dk1"/>
              </a:buClr>
              <a:buSzPts val="1800"/>
              <a:buFont typeface="Noto Sans Symbols"/>
              <a:buChar char="❑"/>
            </a:pPr>
            <a:r>
              <a:rPr lang="en" sz="1800" b="0" i="0" u="none" strike="noStrike" cap="none" dirty="0">
                <a:solidFill>
                  <a:schemeClr val="dk1"/>
                </a:solidFill>
                <a:latin typeface="Calibri"/>
                <a:ea typeface="Calibri"/>
                <a:cs typeface="Calibri"/>
                <a:sym typeface="Calibri"/>
              </a:rPr>
              <a:t>When </a:t>
            </a:r>
            <a:r>
              <a:rPr lang="en" sz="2000" b="0" i="0" u="none" strike="noStrike" cap="none" dirty="0">
                <a:solidFill>
                  <a:schemeClr val="dk1"/>
                </a:solidFill>
                <a:latin typeface="Calibri"/>
                <a:ea typeface="Calibri"/>
                <a:cs typeface="Calibri"/>
                <a:sym typeface="Calibri"/>
              </a:rPr>
              <a:t>a process is created, the MySQL server will display any errors that may not persist in the process. If the sequence of the procedure is correct, the server will start the procedure, but </a:t>
            </a:r>
            <a:r>
              <a:rPr lang="en" sz="2000" b="1" i="0" u="none" strike="noStrike" cap="none" dirty="0">
                <a:solidFill>
                  <a:schemeClr val="dk1"/>
                </a:solidFill>
                <a:latin typeface="Calibri"/>
                <a:ea typeface="Calibri"/>
                <a:cs typeface="Calibri"/>
                <a:sym typeface="Calibri"/>
              </a:rPr>
              <a:t>it will not be </a:t>
            </a:r>
            <a:r>
              <a:rPr lang="en" sz="2000" b="1" dirty="0" smtClean="0">
                <a:solidFill>
                  <a:schemeClr val="dk1"/>
                </a:solidFill>
                <a:latin typeface="Calibri"/>
                <a:ea typeface="Calibri"/>
                <a:cs typeface="Calibri"/>
                <a:sym typeface="Calibri"/>
              </a:rPr>
              <a:t>run</a:t>
            </a:r>
            <a:r>
              <a:rPr lang="en" sz="2000" b="1" i="0" u="none" strike="noStrike" cap="none" dirty="0" smtClean="0">
                <a:solidFill>
                  <a:schemeClr val="dk1"/>
                </a:solidFill>
                <a:latin typeface="Calibri"/>
                <a:ea typeface="Calibri"/>
                <a:cs typeface="Calibri"/>
                <a:sym typeface="Calibri"/>
              </a:rPr>
              <a:t> </a:t>
            </a:r>
            <a:r>
              <a:rPr lang="en" sz="2000" b="1" i="0" u="none" strike="noStrike" cap="none" dirty="0">
                <a:solidFill>
                  <a:schemeClr val="dk1"/>
                </a:solidFill>
                <a:latin typeface="Calibri"/>
                <a:ea typeface="Calibri"/>
                <a:cs typeface="Calibri"/>
                <a:sym typeface="Calibri"/>
              </a:rPr>
              <a:t>at this moment.</a:t>
            </a:r>
            <a:r>
              <a:rPr lang="en" sz="2000" b="0" i="0" u="none" strike="noStrike" cap="none" dirty="0">
                <a:solidFill>
                  <a:schemeClr val="dk1"/>
                </a:solidFill>
                <a:latin typeface="Calibri"/>
                <a:ea typeface="Calibri"/>
                <a:cs typeface="Calibri"/>
                <a:sym typeface="Calibri"/>
              </a:rPr>
              <a:t> </a:t>
            </a:r>
            <a:endParaRPr dirty="0"/>
          </a:p>
          <a:p>
            <a:pPr marL="285750" marR="0" lvl="0" indent="-285750" algn="just" rtl="0">
              <a:spcBef>
                <a:spcPts val="0"/>
              </a:spcBef>
              <a:spcAft>
                <a:spcPts val="0"/>
              </a:spcAft>
              <a:buClr>
                <a:schemeClr val="dk1"/>
              </a:buClr>
              <a:buSzPts val="2000"/>
              <a:buFont typeface="Noto Sans Symbols"/>
              <a:buChar char="❑"/>
            </a:pPr>
            <a:r>
              <a:rPr lang="en" sz="2000" b="0" i="0" u="none" strike="noStrike" cap="none" dirty="0">
                <a:solidFill>
                  <a:schemeClr val="dk1"/>
                </a:solidFill>
                <a:latin typeface="Calibri"/>
                <a:ea typeface="Calibri"/>
                <a:cs typeface="Calibri"/>
                <a:sym typeface="Calibri"/>
              </a:rPr>
              <a:t>If you attempt to create a process with a number that exists, the MySQL server </a:t>
            </a:r>
            <a:r>
              <a:rPr lang="en" sz="2000" dirty="0" smtClean="0">
                <a:solidFill>
                  <a:schemeClr val="dk1"/>
                </a:solidFill>
                <a:latin typeface="Calibri"/>
                <a:ea typeface="Calibri"/>
                <a:cs typeface="Calibri"/>
                <a:sym typeface="Calibri"/>
              </a:rPr>
              <a:t>will not allow that.</a:t>
            </a:r>
            <a:endParaRPr dirty="0"/>
          </a:p>
          <a:p>
            <a:pPr marL="285750" marR="0" lvl="0" indent="-171450" algn="just"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 sz="1800" b="1" i="0" u="sng" strike="noStrike" cap="none" dirty="0">
                <a:solidFill>
                  <a:schemeClr val="dk1"/>
                </a:solidFill>
                <a:latin typeface="Calibri"/>
                <a:ea typeface="Calibri"/>
                <a:cs typeface="Calibri"/>
                <a:sym typeface="Calibri"/>
              </a:rPr>
              <a:t>Syntax to create a procedure:</a:t>
            </a:r>
            <a:r>
              <a:rPr lang="en" sz="1800" b="0" i="0" u="none" strike="noStrike" cap="none"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 sz="1800" b="1" i="0" u="none" strike="noStrike" cap="none" dirty="0">
                <a:solidFill>
                  <a:schemeClr val="dk1"/>
                </a:solidFill>
                <a:latin typeface="Calibri"/>
                <a:ea typeface="Calibri"/>
                <a:cs typeface="Calibri"/>
                <a:sym typeface="Calibri"/>
              </a:rPr>
              <a:t>CREATE PROCEDURE </a:t>
            </a:r>
            <a:r>
              <a:rPr lang="en" sz="1800" b="1" i="1" u="none" strike="noStrike" cap="none" dirty="0">
                <a:solidFill>
                  <a:schemeClr val="dk1"/>
                </a:solidFill>
                <a:latin typeface="Calibri"/>
                <a:ea typeface="Calibri"/>
                <a:cs typeface="Calibri"/>
                <a:sym typeface="Calibri"/>
              </a:rPr>
              <a:t>ProcName </a:t>
            </a:r>
            <a:r>
              <a:rPr lang="en" sz="1800" b="1" i="0" u="none" strike="noStrike" cap="none" dirty="0">
                <a:solidFill>
                  <a:schemeClr val="dk1"/>
                </a:solidFill>
                <a:latin typeface="Calibri"/>
                <a:ea typeface="Calibri"/>
                <a:cs typeface="Calibri"/>
                <a:sym typeface="Calibri"/>
              </a:rPr>
              <a:t>([ </a:t>
            </a:r>
            <a:r>
              <a:rPr lang="en" sz="1800" b="1" i="1" u="none" strike="noStrike" cap="none" dirty="0">
                <a:solidFill>
                  <a:schemeClr val="dk1"/>
                </a:solidFill>
                <a:latin typeface="Calibri"/>
                <a:ea typeface="Calibri"/>
                <a:cs typeface="Calibri"/>
                <a:sym typeface="Calibri"/>
              </a:rPr>
              <a:t>parametro1 </a:t>
            </a:r>
            <a:r>
              <a:rPr lang="en" sz="1800" b="1" i="0" u="none" strike="noStrike" cap="none" dirty="0">
                <a:solidFill>
                  <a:schemeClr val="dk1"/>
                </a:solidFill>
                <a:latin typeface="Calibri"/>
                <a:ea typeface="Calibri"/>
                <a:cs typeface="Calibri"/>
                <a:sym typeface="Calibri"/>
              </a:rPr>
              <a:t>[,...]])</a:t>
            </a:r>
            <a:endParaRPr dirty="0"/>
          </a:p>
          <a:p>
            <a:pPr marL="0" marR="0" lvl="0" indent="0" algn="just" rtl="0">
              <a:spcBef>
                <a:spcPts val="0"/>
              </a:spcBef>
              <a:spcAft>
                <a:spcPts val="0"/>
              </a:spcAft>
              <a:buNone/>
            </a:pPr>
            <a:r>
              <a:rPr lang="en" sz="1800" b="1" i="0" u="none" strike="noStrike" cap="none" dirty="0">
                <a:solidFill>
                  <a:schemeClr val="dk1"/>
                </a:solidFill>
                <a:latin typeface="Calibri"/>
                <a:ea typeface="Calibri"/>
                <a:cs typeface="Calibri"/>
                <a:sym typeface="Calibri"/>
              </a:rPr>
              <a:t>[ </a:t>
            </a:r>
            <a:r>
              <a:rPr lang="en" sz="1800" b="1" i="1" u="none" strike="noStrike" cap="none" dirty="0">
                <a:solidFill>
                  <a:schemeClr val="dk1"/>
                </a:solidFill>
                <a:latin typeface="Calibri"/>
                <a:ea typeface="Calibri"/>
                <a:cs typeface="Calibri"/>
                <a:sym typeface="Calibri"/>
              </a:rPr>
              <a:t>characteristic </a:t>
            </a:r>
            <a:r>
              <a:rPr lang="en" sz="1800" b="1" i="0" u="none" strike="noStrike" cap="none" dirty="0">
                <a:solidFill>
                  <a:schemeClr val="dk1"/>
                </a:solidFill>
                <a:latin typeface="Calibri"/>
                <a:ea typeface="Calibri"/>
                <a:cs typeface="Calibri"/>
                <a:sym typeface="Calibri"/>
              </a:rPr>
              <a:t>...]</a:t>
            </a:r>
            <a:endParaRPr dirty="0"/>
          </a:p>
          <a:p>
            <a:pPr marL="0" marR="0" lvl="0" indent="0" algn="just" rtl="0">
              <a:spcBef>
                <a:spcPts val="0"/>
              </a:spcBef>
              <a:spcAft>
                <a:spcPts val="0"/>
              </a:spcAft>
              <a:buNone/>
            </a:pPr>
            <a:r>
              <a:rPr lang="en" sz="1800" b="1" i="0" u="none" strike="noStrike" cap="none" dirty="0">
                <a:solidFill>
                  <a:schemeClr val="dk1"/>
                </a:solidFill>
                <a:latin typeface="Calibri"/>
                <a:ea typeface="Calibri"/>
                <a:cs typeface="Calibri"/>
                <a:sym typeface="Calibri"/>
              </a:rPr>
              <a:t>BEGIN</a:t>
            </a:r>
            <a:r>
              <a:rPr lang="en" sz="1800" b="1" i="1" u="none" strike="noStrike" cap="none"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r>
              <a:rPr lang="en" sz="1800" b="1" i="1" u="none" strike="noStrike" cap="none" dirty="0">
                <a:solidFill>
                  <a:schemeClr val="dk1"/>
                </a:solidFill>
                <a:latin typeface="Calibri"/>
                <a:ea typeface="Calibri"/>
                <a:cs typeface="Calibri"/>
                <a:sym typeface="Calibri"/>
              </a:rPr>
              <a:t>Cuerpo_procedimiento</a:t>
            </a:r>
            <a:endParaRPr sz="1800" b="1" i="1"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 sz="1800" b="1" i="0" u="none" strike="noStrike" cap="none" dirty="0">
                <a:solidFill>
                  <a:schemeClr val="dk1"/>
                </a:solidFill>
                <a:latin typeface="Calibri"/>
                <a:ea typeface="Calibri"/>
                <a:cs typeface="Calibri"/>
                <a:sym typeface="Calibri"/>
              </a:rPr>
              <a:t>END</a:t>
            </a:r>
            <a:r>
              <a:rPr lang="en" sz="800" b="0" i="0" u="none" strike="noStrike" cap="none" dirty="0">
                <a:solidFill>
                  <a:schemeClr val="dk1"/>
                </a:solidFill>
                <a:latin typeface="Calibri"/>
                <a:ea typeface="Calibri"/>
                <a:cs typeface="Calibri"/>
                <a:sym typeface="Calibri"/>
              </a:rPr>
              <a:t> </a:t>
            </a:r>
            <a:endParaRPr sz="2800" b="0" i="0" u="none" strike="noStrike" cap="none" dirty="0">
              <a:solidFill>
                <a:schemeClr val="dk1"/>
              </a:solidFill>
              <a:latin typeface="Arial"/>
              <a:ea typeface="Arial"/>
              <a:cs typeface="Arial"/>
              <a:sym typeface="Arial"/>
            </a:endParaRPr>
          </a:p>
          <a:p>
            <a:pPr marL="0" marR="0" lvl="0"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p:txBody>
      </p:sp>
      <p:sp>
        <p:nvSpPr>
          <p:cNvPr id="119" name="Google Shape;119;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0" name="Google Shape;120;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3.- Dismantling of stored processes</a:t>
            </a:r>
            <a:endParaRPr/>
          </a:p>
        </p:txBody>
      </p:sp>
      <p:sp>
        <p:nvSpPr>
          <p:cNvPr id="126" name="Google Shape;126;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7" name="Google Shape;127;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a:t>
            </a:fld>
            <a:endParaRPr sz="2800" b="0" i="0" u="none" strike="noStrike" cap="none">
              <a:solidFill>
                <a:srgbClr val="898989"/>
              </a:solidFill>
              <a:latin typeface="Calibri"/>
              <a:ea typeface="Calibri"/>
              <a:cs typeface="Calibri"/>
              <a:sym typeface="Calibri"/>
            </a:endParaRPr>
          </a:p>
        </p:txBody>
      </p:sp>
      <p:sp>
        <p:nvSpPr>
          <p:cNvPr id="128" name="Google Shape;128;p17"/>
          <p:cNvSpPr txBox="1"/>
          <p:nvPr/>
        </p:nvSpPr>
        <p:spPr>
          <a:xfrm>
            <a:off x="576263" y="1196975"/>
            <a:ext cx="7991475" cy="535531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 sz="1800" b="1" i="1" u="sng" strike="noStrike" cap="none" dirty="0">
                <a:solidFill>
                  <a:schemeClr val="dk1"/>
                </a:solidFill>
                <a:latin typeface="Calibri"/>
                <a:ea typeface="Calibri"/>
                <a:cs typeface="Calibri"/>
                <a:sym typeface="Calibri"/>
              </a:rPr>
              <a:t>Elements of the instruction syntax CREATE PROCEDURE</a:t>
            </a:r>
            <a:endParaRPr dirty="0"/>
          </a:p>
          <a:p>
            <a:pPr marL="0" marR="0" lvl="0" indent="0" algn="just" rtl="0">
              <a:spcBef>
                <a:spcPts val="0"/>
              </a:spcBef>
              <a:spcAft>
                <a:spcPts val="0"/>
              </a:spcAft>
              <a:buNone/>
            </a:pPr>
            <a:endParaRPr sz="1800" b="0" i="1" u="sng"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 sz="1800" b="1" i="1" u="none" strike="noStrike" cap="none" dirty="0">
                <a:solidFill>
                  <a:schemeClr val="dk1"/>
                </a:solidFill>
                <a:latin typeface="Calibri"/>
                <a:ea typeface="Calibri"/>
                <a:cs typeface="Calibri"/>
                <a:sym typeface="Calibri"/>
              </a:rPr>
              <a:t>Parameter</a:t>
            </a:r>
            <a:r>
              <a:rPr lang="en" sz="1800" b="0" i="1" u="none" strike="noStrike" cap="none" dirty="0">
                <a:solidFill>
                  <a:schemeClr val="dk1"/>
                </a:solidFill>
                <a:latin typeface="Calibri"/>
                <a:ea typeface="Calibri"/>
                <a:cs typeface="Calibri"/>
                <a:sym typeface="Calibri"/>
              </a:rPr>
              <a:t> </a:t>
            </a:r>
            <a:r>
              <a:rPr lang="en" sz="1800" b="0" i="0" u="none" strike="noStrike" cap="none" dirty="0">
                <a:solidFill>
                  <a:schemeClr val="dk1"/>
                </a:solidFill>
                <a:latin typeface="Calibri"/>
                <a:ea typeface="Calibri"/>
                <a:cs typeface="Calibri"/>
                <a:sym typeface="Calibri"/>
              </a:rPr>
              <a:t>hold the syntax:</a:t>
            </a:r>
            <a:endParaRPr dirty="0"/>
          </a:p>
          <a:p>
            <a:pPr marL="0" marR="0" lvl="0" indent="0" algn="just"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 sz="1800" b="1" i="0" u="none" strike="noStrike" cap="none" dirty="0">
                <a:solidFill>
                  <a:schemeClr val="dk1"/>
                </a:solidFill>
                <a:latin typeface="Calibri"/>
                <a:ea typeface="Calibri"/>
                <a:cs typeface="Calibri"/>
                <a:sym typeface="Calibri"/>
              </a:rPr>
              <a:t>[ IN | OUT | INOUT ] </a:t>
            </a:r>
            <a:r>
              <a:rPr lang="en" sz="1800" b="1" i="1" u="none" strike="noStrike" cap="none" dirty="0">
                <a:solidFill>
                  <a:schemeClr val="dk1"/>
                </a:solidFill>
                <a:latin typeface="Calibri"/>
                <a:ea typeface="Calibri"/>
                <a:cs typeface="Calibri"/>
                <a:sym typeface="Calibri"/>
              </a:rPr>
              <a:t>ParamName type</a:t>
            </a:r>
            <a:r>
              <a:rPr lang="en" sz="1800" b="0" i="0" u="none" strike="noStrike" cap="none"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 sz="1800" b="1" i="1" u="none" strike="noStrike" cap="none" dirty="0">
                <a:solidFill>
                  <a:schemeClr val="dk1"/>
                </a:solidFill>
                <a:latin typeface="Calibri"/>
                <a:ea typeface="Calibri"/>
                <a:cs typeface="Calibri"/>
                <a:sym typeface="Calibri"/>
              </a:rPr>
              <a:t>type </a:t>
            </a:r>
            <a:r>
              <a:rPr lang="en" sz="1800" b="1" i="0" u="none" strike="noStrike" cap="none" dirty="0">
                <a:solidFill>
                  <a:schemeClr val="dk1"/>
                </a:solidFill>
                <a:latin typeface="Calibri"/>
                <a:ea typeface="Calibri"/>
                <a:cs typeface="Calibri"/>
                <a:sym typeface="Calibri"/>
              </a:rPr>
              <a:t>:</a:t>
            </a:r>
            <a:r>
              <a:rPr lang="en" sz="1800" b="0" i="0" u="none" strike="noStrike" cap="none"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 sz="1800" b="0" i="0" u="none" strike="noStrike" cap="none" dirty="0">
                <a:solidFill>
                  <a:schemeClr val="dk1"/>
                </a:solidFill>
                <a:latin typeface="Calibri"/>
                <a:ea typeface="Calibri"/>
                <a:cs typeface="Calibri"/>
                <a:sym typeface="Calibri"/>
              </a:rPr>
              <a:t>What type of MySQL data</a:t>
            </a:r>
            <a:endParaRPr dirty="0"/>
          </a:p>
          <a:p>
            <a:pPr marL="0" marR="0" lvl="0" indent="0" algn="just"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 sz="1800" b="1" i="1" u="none" strike="noStrike" cap="none" dirty="0">
                <a:solidFill>
                  <a:schemeClr val="dk1"/>
                </a:solidFill>
                <a:latin typeface="Calibri"/>
                <a:ea typeface="Calibri"/>
                <a:cs typeface="Calibri"/>
                <a:sym typeface="Calibri"/>
              </a:rPr>
              <a:t>characteristic </a:t>
            </a:r>
            <a:r>
              <a:rPr lang="en" sz="1800" b="1" i="0" u="none" strike="noStrike" cap="none" dirty="0">
                <a:solidFill>
                  <a:schemeClr val="dk1"/>
                </a:solidFill>
                <a:latin typeface="Calibri"/>
                <a:ea typeface="Calibri"/>
                <a:cs typeface="Calibri"/>
                <a:sym typeface="Calibri"/>
              </a:rPr>
              <a:t>:</a:t>
            </a:r>
            <a:r>
              <a:rPr lang="en" sz="1800" b="0" i="0" u="none" strike="noStrike" cap="none"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 sz="1800" b="0" i="0" u="none" strike="noStrike" cap="none" dirty="0">
                <a:solidFill>
                  <a:schemeClr val="dk1"/>
                </a:solidFill>
                <a:latin typeface="Calibri"/>
                <a:ea typeface="Calibri"/>
                <a:cs typeface="Calibri"/>
                <a:sym typeface="Calibri"/>
              </a:rPr>
              <a:t>SQL LANGUAGE | [NOT] DETERMINISTIC | SQL SECURITY {DEFINE | INVOK} | COMMENT ' </a:t>
            </a:r>
            <a:r>
              <a:rPr lang="en" sz="1800" b="0" i="1" u="none" strike="noStrike" cap="none" dirty="0">
                <a:solidFill>
                  <a:schemeClr val="dk1"/>
                </a:solidFill>
                <a:latin typeface="Calibri"/>
                <a:ea typeface="Calibri"/>
                <a:cs typeface="Calibri"/>
                <a:sym typeface="Calibri"/>
              </a:rPr>
              <a:t>string </a:t>
            </a:r>
            <a:r>
              <a:rPr lang="en" sz="1800" b="0" i="0" u="none" strike="noStrike" cap="none" dirty="0">
                <a:solidFill>
                  <a:schemeClr val="dk1"/>
                </a:solidFill>
                <a:latin typeface="Calibri"/>
                <a:ea typeface="Calibri"/>
                <a:cs typeface="Calibri"/>
                <a:sym typeface="Calibri"/>
              </a:rPr>
              <a:t>'</a:t>
            </a:r>
            <a:endParaRPr dirty="0"/>
          </a:p>
          <a:p>
            <a:pPr marL="0" marR="0" lvl="0" indent="0" algn="just" rtl="0">
              <a:spcBef>
                <a:spcPts val="0"/>
              </a:spcBef>
              <a:spcAft>
                <a:spcPts val="0"/>
              </a:spcAft>
              <a:buNone/>
            </a:pPr>
            <a:endParaRPr sz="1800" b="1" i="1"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 sz="1800" b="1" i="1" u="none" strike="noStrike" cap="none" dirty="0">
                <a:solidFill>
                  <a:schemeClr val="dk1"/>
                </a:solidFill>
                <a:latin typeface="Calibri"/>
                <a:ea typeface="Calibri"/>
                <a:cs typeface="Calibri"/>
                <a:sym typeface="Calibri"/>
              </a:rPr>
              <a:t>cuerpo_procedimiento </a:t>
            </a:r>
            <a:r>
              <a:rPr lang="en" sz="1800" b="1" i="0" u="none" strike="noStrike" cap="none" dirty="0">
                <a:solidFill>
                  <a:schemeClr val="dk1"/>
                </a:solidFill>
                <a:latin typeface="Calibri"/>
                <a:ea typeface="Calibri"/>
                <a:cs typeface="Calibri"/>
                <a:sym typeface="Calibri"/>
              </a:rPr>
              <a:t>:</a:t>
            </a:r>
            <a:r>
              <a:rPr lang="en" sz="1800" b="0" i="0" u="none" strike="noStrike" cap="none"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r>
              <a:rPr lang="en" sz="1800" b="0" i="0" u="none" strike="noStrike" cap="none" dirty="0">
                <a:solidFill>
                  <a:schemeClr val="dk1"/>
                </a:solidFill>
                <a:latin typeface="Calibri"/>
                <a:ea typeface="Calibri"/>
                <a:cs typeface="Calibri"/>
                <a:sym typeface="Calibri"/>
              </a:rPr>
              <a:t>SQL instructions to carry out the </a:t>
            </a:r>
            <a:r>
              <a:rPr lang="en" sz="1800" b="0" i="0" u="none" strike="noStrike" cap="none" dirty="0" smtClean="0">
                <a:solidFill>
                  <a:schemeClr val="dk1"/>
                </a:solidFill>
                <a:latin typeface="Calibri"/>
                <a:ea typeface="Calibri"/>
                <a:cs typeface="Calibri"/>
                <a:sym typeface="Calibri"/>
              </a:rPr>
              <a:t>task.</a:t>
            </a:r>
            <a:endParaRPr dirty="0"/>
          </a:p>
          <a:p>
            <a:pPr marL="285750" marR="0" lvl="0" indent="-171450" algn="l" rtl="0">
              <a:spcBef>
                <a:spcPts val="0"/>
              </a:spcBef>
              <a:spcAft>
                <a:spcPts val="0"/>
              </a:spcAft>
              <a:buClr>
                <a:schemeClr val="dk1"/>
              </a:buClr>
              <a:buSzPts val="1800"/>
              <a:buFont typeface="Noto Sans Symbols"/>
              <a:buNone/>
            </a:pPr>
            <a:endParaRPr sz="1800" b="0" i="0" u="none" strike="noStrike" cap="none" dirty="0">
              <a:solidFill>
                <a:schemeClr val="dk1"/>
              </a:solidFill>
              <a:latin typeface="Calibri"/>
              <a:ea typeface="Calibri"/>
              <a:cs typeface="Calibri"/>
              <a:sym typeface="Calibri"/>
            </a:endParaRPr>
          </a:p>
        </p:txBody>
      </p:sp>
      <p:sp>
        <p:nvSpPr>
          <p:cNvPr id="129" name="Google Shape;129;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0" name="Google Shape;130;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3.- Dismantling of stored processes</a:t>
            </a:r>
            <a:endParaRPr/>
          </a:p>
        </p:txBody>
      </p:sp>
      <p:sp>
        <p:nvSpPr>
          <p:cNvPr id="136" name="Google Shape;136;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7" name="Google Shape;137;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6</a:t>
            </a:fld>
            <a:endParaRPr sz="2800" b="0" i="0" u="none" strike="noStrike" cap="none">
              <a:solidFill>
                <a:srgbClr val="898989"/>
              </a:solidFill>
              <a:latin typeface="Calibri"/>
              <a:ea typeface="Calibri"/>
              <a:cs typeface="Calibri"/>
              <a:sym typeface="Calibri"/>
            </a:endParaRPr>
          </a:p>
        </p:txBody>
      </p:sp>
      <p:sp>
        <p:nvSpPr>
          <p:cNvPr id="138" name="Google Shape;138;p18"/>
          <p:cNvSpPr txBox="1"/>
          <p:nvPr/>
        </p:nvSpPr>
        <p:spPr>
          <a:xfrm>
            <a:off x="576263" y="1196975"/>
            <a:ext cx="7991475" cy="535531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 sz="1800" b="1" i="1" u="sng" strike="noStrike" cap="none">
                <a:solidFill>
                  <a:schemeClr val="dk1"/>
                </a:solidFill>
                <a:latin typeface="Calibri"/>
                <a:ea typeface="Calibri"/>
                <a:cs typeface="Calibri"/>
                <a:sym typeface="Calibri"/>
              </a:rPr>
              <a:t>The character delimiter of the final instructions</a:t>
            </a:r>
            <a:endParaRPr/>
          </a:p>
          <a:p>
            <a:pPr marL="0" marR="0" lvl="0" indent="0" algn="just" rtl="0">
              <a:spcBef>
                <a:spcPts val="0"/>
              </a:spcBef>
              <a:spcAft>
                <a:spcPts val="0"/>
              </a:spcAft>
              <a:buNone/>
            </a:pPr>
            <a:endParaRPr sz="1800" b="1" i="1" u="sng" strike="noStrike" cap="none">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Noto Sans Symbols"/>
              <a:buChar char="❑"/>
            </a:pPr>
            <a:r>
              <a:rPr lang="en" sz="1800" b="0" i="0" u="none" strike="noStrike" cap="none">
                <a:solidFill>
                  <a:schemeClr val="dk1"/>
                </a:solidFill>
                <a:latin typeface="Calibri"/>
                <a:ea typeface="Calibri"/>
                <a:cs typeface="Calibri"/>
                <a:sym typeface="Calibri"/>
              </a:rPr>
              <a:t>The </a:t>
            </a:r>
            <a:r>
              <a:rPr lang="en" sz="1800" b="0" i="0" u="sng" strike="noStrike" cap="none">
                <a:solidFill>
                  <a:schemeClr val="dk1"/>
                </a:solidFill>
                <a:latin typeface="Calibri"/>
                <a:ea typeface="Calibri"/>
                <a:cs typeface="Calibri"/>
                <a:sym typeface="Calibri"/>
              </a:rPr>
              <a:t>final delimiter of </a:t>
            </a:r>
            <a:r>
              <a:rPr lang="en" sz="1800" b="0" i="0" u="none" strike="noStrike" cap="none">
                <a:solidFill>
                  <a:schemeClr val="dk1"/>
                </a:solidFill>
                <a:latin typeface="Calibri"/>
                <a:ea typeface="Calibri"/>
                <a:cs typeface="Calibri"/>
                <a:sym typeface="Calibri"/>
              </a:rPr>
              <a:t>SQL statements is the point and coma (;).</a:t>
            </a:r>
            <a:endParaRPr/>
          </a:p>
          <a:p>
            <a:pPr marL="285750" marR="0" lvl="0" indent="-171450" algn="just"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Noto Sans Symbols"/>
              <a:buChar char="❑"/>
            </a:pPr>
            <a:r>
              <a:rPr lang="en" sz="1800" b="0" i="0" u="none" strike="noStrike" cap="none">
                <a:solidFill>
                  <a:schemeClr val="dk1"/>
                </a:solidFill>
                <a:latin typeface="Calibri"/>
                <a:ea typeface="Calibri"/>
                <a:cs typeface="Calibri"/>
                <a:sym typeface="Calibri"/>
              </a:rPr>
              <a:t>The instructions for the procedure </a:t>
            </a:r>
            <a:r>
              <a:rPr lang="en" sz="1800" b="0" i="0" u="sng" strike="noStrike" cap="none">
                <a:solidFill>
                  <a:schemeClr val="dk1"/>
                </a:solidFill>
                <a:latin typeface="Calibri"/>
                <a:ea typeface="Calibri"/>
                <a:cs typeface="Calibri"/>
                <a:sym typeface="Calibri"/>
              </a:rPr>
              <a:t>must be completed at point and end.</a:t>
            </a:r>
            <a:endParaRPr/>
          </a:p>
          <a:p>
            <a:pPr marL="285750" marR="0" lvl="0" indent="-171450" algn="just"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Noto Sans Symbols"/>
              <a:buChar char="❑"/>
            </a:pPr>
            <a:r>
              <a:rPr lang="en" sz="1800" b="0" i="0" u="none" strike="noStrike" cap="none">
                <a:solidFill>
                  <a:schemeClr val="dk1"/>
                </a:solidFill>
                <a:latin typeface="Calibri"/>
                <a:ea typeface="Calibri"/>
                <a:cs typeface="Calibri"/>
                <a:sym typeface="Calibri"/>
              </a:rPr>
              <a:t>If you keep the delimiter point and coma, follow the instructions if you intend to create the procedure and do not create it.</a:t>
            </a:r>
            <a:endParaRPr/>
          </a:p>
          <a:p>
            <a:pPr marL="285750" marR="0" lvl="0" indent="-171450" algn="just"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Noto Sans Symbols"/>
              <a:buChar char="❑"/>
            </a:pPr>
            <a:r>
              <a:rPr lang="en" sz="1800" b="0" i="0" u="none" strike="noStrike" cap="none">
                <a:solidFill>
                  <a:schemeClr val="dk1"/>
                </a:solidFill>
                <a:latin typeface="Calibri"/>
                <a:ea typeface="Calibri"/>
                <a:cs typeface="Calibri"/>
                <a:sym typeface="Calibri"/>
              </a:rPr>
              <a:t>To create processes, we need to </a:t>
            </a:r>
            <a:r>
              <a:rPr lang="en" sz="1800" b="0" i="0" u="sng" strike="noStrike" cap="none">
                <a:solidFill>
                  <a:schemeClr val="dk1"/>
                </a:solidFill>
                <a:latin typeface="Calibri"/>
                <a:ea typeface="Calibri"/>
                <a:cs typeface="Calibri"/>
                <a:sym typeface="Calibri"/>
              </a:rPr>
              <a:t>change them temporally </a:t>
            </a:r>
            <a:r>
              <a:rPr lang="en" sz="1800" b="0" i="0" u="none" strike="noStrike" cap="none">
                <a:solidFill>
                  <a:schemeClr val="dk1"/>
                </a:solidFill>
                <a:latin typeface="Calibri"/>
                <a:ea typeface="Calibri"/>
                <a:cs typeface="Calibri"/>
                <a:sym typeface="Calibri"/>
              </a:rPr>
              <a:t>, before you start creating them </a:t>
            </a:r>
            <a:r>
              <a:rPr lang="en" sz="1800" b="0" i="0" u="sng" strike="noStrike" cap="none">
                <a:solidFill>
                  <a:schemeClr val="dk1"/>
                </a:solidFill>
                <a:latin typeface="Calibri"/>
                <a:ea typeface="Calibri"/>
                <a:cs typeface="Calibri"/>
                <a:sym typeface="Calibri"/>
              </a:rPr>
              <a:t>, the character delimiter </a:t>
            </a:r>
            <a:r>
              <a:rPr lang="en" sz="1800" b="0" i="0" u="none" strike="noStrike" cap="none">
                <a:solidFill>
                  <a:schemeClr val="dk1"/>
                </a:solidFill>
                <a:latin typeface="Calibri"/>
                <a:ea typeface="Calibri"/>
                <a:cs typeface="Calibri"/>
                <a:sym typeface="Calibri"/>
              </a:rPr>
              <a:t>or finalizer of SQL statements in MySQL.</a:t>
            </a:r>
            <a:endParaRPr/>
          </a:p>
          <a:p>
            <a:pPr marL="285750" marR="0" lvl="0" indent="-171450" algn="just"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Noto Sans Symbols"/>
              <a:buChar char="❑"/>
            </a:pPr>
            <a:r>
              <a:rPr lang="en" sz="1800" b="0" i="0" u="none" strike="noStrike" cap="none">
                <a:solidFill>
                  <a:schemeClr val="dk1"/>
                </a:solidFill>
                <a:latin typeface="Calibri"/>
                <a:ea typeface="Calibri"/>
                <a:cs typeface="Calibri"/>
                <a:sym typeface="Calibri"/>
              </a:rPr>
              <a:t>To change the delimiter character, use the </a:t>
            </a:r>
            <a:r>
              <a:rPr lang="en" sz="1800" b="1" i="0" u="none" strike="noStrike" cap="none">
                <a:solidFill>
                  <a:schemeClr val="dk1"/>
                </a:solidFill>
                <a:latin typeface="Calibri"/>
                <a:ea typeface="Calibri"/>
                <a:cs typeface="Calibri"/>
                <a:sym typeface="Calibri"/>
              </a:rPr>
              <a:t>DELIMITER instruction </a:t>
            </a:r>
            <a:r>
              <a:rPr lang="en" sz="1800" b="0" i="0" u="none" strike="noStrike" cap="none">
                <a:solidFill>
                  <a:schemeClr val="dk1"/>
                </a:solidFill>
                <a:latin typeface="Calibri"/>
                <a:ea typeface="Calibri"/>
                <a:cs typeface="Calibri"/>
                <a:sym typeface="Calibri"/>
              </a:rPr>
              <a:t>. For example, to have the delimiter of instructions sea '//', have to send:</a:t>
            </a:r>
            <a:endParaRPr/>
          </a:p>
          <a:p>
            <a:pPr marL="1143000" marR="0" lvl="2" indent="-228600" algn="l" rtl="0">
              <a:spcBef>
                <a:spcPts val="0"/>
              </a:spcBef>
              <a:spcAft>
                <a:spcPts val="0"/>
              </a:spcAft>
              <a:buNone/>
            </a:pPr>
            <a:r>
              <a:rPr lang="en" sz="1800" b="1" i="1" u="none" strike="noStrike" cap="none">
                <a:solidFill>
                  <a:schemeClr val="dk1"/>
                </a:solidFill>
                <a:latin typeface="Calibri"/>
                <a:ea typeface="Calibri"/>
                <a:cs typeface="Calibri"/>
                <a:sym typeface="Calibri"/>
              </a:rPr>
              <a:t>DELIMITE //</a:t>
            </a:r>
            <a:endParaRPr sz="1800" b="0" i="0" u="none" strike="noStrike" cap="none">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p:txBody>
      </p:sp>
      <p:sp>
        <p:nvSpPr>
          <p:cNvPr id="139" name="Google Shape;139;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0" name="Google Shape;140;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i="0" u="none" strike="noStrike" cap="none">
                <a:solidFill>
                  <a:srgbClr val="11151A"/>
                </a:solidFill>
                <a:latin typeface="Arial"/>
                <a:ea typeface="Arial"/>
                <a:cs typeface="Arial"/>
                <a:sym typeface="Arial"/>
              </a:rPr>
              <a:t>3.- Dismantling of stored processes</a:t>
            </a:r>
            <a:endParaRPr/>
          </a:p>
        </p:txBody>
      </p:sp>
      <p:sp>
        <p:nvSpPr>
          <p:cNvPr id="146" name="Google Shape;146;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7" name="Google Shape;147;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7</a:t>
            </a:fld>
            <a:endParaRPr sz="2800" b="0" i="0" u="none" strike="noStrike" cap="none">
              <a:solidFill>
                <a:srgbClr val="898989"/>
              </a:solidFill>
              <a:latin typeface="Calibri"/>
              <a:ea typeface="Calibri"/>
              <a:cs typeface="Calibri"/>
              <a:sym typeface="Calibri"/>
            </a:endParaRPr>
          </a:p>
        </p:txBody>
      </p:sp>
      <p:sp>
        <p:nvSpPr>
          <p:cNvPr id="148" name="Google Shape;148;p19"/>
          <p:cNvSpPr txBox="1"/>
          <p:nvPr/>
        </p:nvSpPr>
        <p:spPr>
          <a:xfrm>
            <a:off x="576263" y="1196975"/>
            <a:ext cx="7991475" cy="452431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 sz="1800" b="1" i="1" u="sng" strike="noStrike" cap="none">
                <a:solidFill>
                  <a:schemeClr val="dk1"/>
                </a:solidFill>
                <a:latin typeface="Calibri"/>
                <a:ea typeface="Calibri"/>
                <a:cs typeface="Calibri"/>
                <a:sym typeface="Calibri"/>
              </a:rPr>
              <a:t>Example 1 of creation and execution of a procedure</a:t>
            </a:r>
            <a:endParaRPr/>
          </a:p>
          <a:p>
            <a:pPr marL="0" marR="0" lvl="0" indent="0" algn="just" rtl="0">
              <a:spcBef>
                <a:spcPts val="0"/>
              </a:spcBef>
              <a:spcAft>
                <a:spcPts val="0"/>
              </a:spcAft>
              <a:buNone/>
            </a:pPr>
            <a:endParaRPr sz="1800" b="1" i="1" u="sng"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r>
              <a:rPr lang="en" sz="1800" b="0" i="0" u="none" strike="noStrike" cap="none">
                <a:solidFill>
                  <a:schemeClr val="dk1"/>
                </a:solidFill>
                <a:latin typeface="Calibri"/>
                <a:ea typeface="Calibri"/>
                <a:cs typeface="Calibri"/>
                <a:sym typeface="Calibri"/>
              </a:rPr>
              <a:t>O good</a:t>
            </a:r>
            <a:endParaRPr/>
          </a:p>
          <a:p>
            <a:pPr marL="285750" marR="0" lvl="0" indent="-171450" algn="l"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p:txBody>
      </p:sp>
      <p:sp>
        <p:nvSpPr>
          <p:cNvPr id="149" name="Google Shape;149;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0" name="Google Shape;150;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1" name="Google Shape;151;p19"/>
          <p:cNvSpPr txBox="1"/>
          <p:nvPr/>
        </p:nvSpPr>
        <p:spPr>
          <a:xfrm>
            <a:off x="683568" y="1916832"/>
            <a:ext cx="7704856" cy="369332"/>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i="0" u="none" strike="noStrike" cap="none">
                <a:solidFill>
                  <a:schemeClr val="dk1"/>
                </a:solidFill>
                <a:latin typeface="Calibri"/>
                <a:ea typeface="Calibri"/>
                <a:cs typeface="Calibri"/>
                <a:sym typeface="Calibri"/>
              </a:rPr>
              <a:t>delimit //</a:t>
            </a:r>
            <a:endParaRPr/>
          </a:p>
        </p:txBody>
      </p:sp>
      <p:sp>
        <p:nvSpPr>
          <p:cNvPr id="152" name="Google Shape;152;p19"/>
          <p:cNvSpPr txBox="1"/>
          <p:nvPr/>
        </p:nvSpPr>
        <p:spPr>
          <a:xfrm>
            <a:off x="683568" y="2520055"/>
            <a:ext cx="7704856" cy="1477328"/>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i="1">
                <a:solidFill>
                  <a:schemeClr val="dk1"/>
                </a:solidFill>
                <a:latin typeface="Calibri"/>
                <a:ea typeface="Calibri"/>
                <a:cs typeface="Calibri"/>
                <a:sym typeface="Calibri"/>
              </a:rPr>
              <a:t>CREATE PROCEDURE listados()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1">
                <a:solidFill>
                  <a:schemeClr val="dk1"/>
                </a:solidFill>
                <a:latin typeface="Calibri"/>
                <a:ea typeface="Calibri"/>
                <a:cs typeface="Calibri"/>
                <a:sym typeface="Calibri"/>
              </a:rPr>
              <a:t>BEGIN</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1">
                <a:solidFill>
                  <a:schemeClr val="dk1"/>
                </a:solidFill>
                <a:latin typeface="Calibri"/>
                <a:ea typeface="Calibri"/>
                <a:cs typeface="Calibri"/>
                <a:sym typeface="Calibri"/>
              </a:rPr>
              <a:t>SELECT * FROM clients;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1">
                <a:solidFill>
                  <a:schemeClr val="dk1"/>
                </a:solidFill>
                <a:latin typeface="Calibri"/>
                <a:ea typeface="Calibri"/>
                <a:cs typeface="Calibri"/>
                <a:sym typeface="Calibri"/>
              </a:rPr>
              <a:t>SELECT * FROM automobiles;</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1">
                <a:solidFill>
                  <a:schemeClr val="dk1"/>
                </a:solidFill>
                <a:latin typeface="Calibri"/>
                <a:ea typeface="Calibri"/>
                <a:cs typeface="Calibri"/>
                <a:sym typeface="Calibri"/>
              </a:rPr>
              <a:t>END//</a:t>
            </a:r>
            <a:endParaRPr sz="1800" b="1">
              <a:solidFill>
                <a:schemeClr val="dk1"/>
              </a:solidFill>
              <a:latin typeface="Calibri"/>
              <a:ea typeface="Calibri"/>
              <a:cs typeface="Calibri"/>
              <a:sym typeface="Calibri"/>
            </a:endParaRPr>
          </a:p>
        </p:txBody>
      </p:sp>
      <p:sp>
        <p:nvSpPr>
          <p:cNvPr id="153" name="Google Shape;153;p19"/>
          <p:cNvSpPr txBox="1"/>
          <p:nvPr/>
        </p:nvSpPr>
        <p:spPr>
          <a:xfrm>
            <a:off x="683568" y="4342720"/>
            <a:ext cx="7704856" cy="369332"/>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Calibri"/>
                <a:ea typeface="Calibri"/>
                <a:cs typeface="Calibri"/>
                <a:sym typeface="Calibri"/>
              </a:rPr>
              <a:t>call listados()//</a:t>
            </a:r>
            <a:endParaRPr/>
          </a:p>
        </p:txBody>
      </p:sp>
      <p:sp>
        <p:nvSpPr>
          <p:cNvPr id="154" name="Google Shape;154;p19"/>
          <p:cNvSpPr txBox="1"/>
          <p:nvPr/>
        </p:nvSpPr>
        <p:spPr>
          <a:xfrm>
            <a:off x="683568" y="5484822"/>
            <a:ext cx="7704856" cy="646331"/>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Calibri"/>
                <a:ea typeface="Calibri"/>
                <a:cs typeface="Calibri"/>
                <a:sym typeface="Calibri"/>
              </a:rPr>
              <a:t>delimit;</a:t>
            </a:r>
            <a:endParaRPr/>
          </a:p>
          <a:p>
            <a:pPr marL="0" marR="0" lvl="0" indent="0" algn="l" rtl="0">
              <a:spcBef>
                <a:spcPts val="0"/>
              </a:spcBef>
              <a:spcAft>
                <a:spcPts val="0"/>
              </a:spcAft>
              <a:buNone/>
            </a:pPr>
            <a:r>
              <a:rPr lang="en" sz="1800" b="1">
                <a:solidFill>
                  <a:schemeClr val="dk1"/>
                </a:solidFill>
                <a:latin typeface="Calibri"/>
                <a:ea typeface="Calibri"/>
                <a:cs typeface="Calibri"/>
                <a:sym typeface="Calibri"/>
              </a:rPr>
              <a:t>call lists();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0"/>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a:solidFill>
                  <a:srgbClr val="11151A"/>
                </a:solidFill>
                <a:latin typeface="Arial"/>
                <a:ea typeface="Arial"/>
                <a:cs typeface="Arial"/>
                <a:sym typeface="Arial"/>
              </a:rPr>
              <a:t>3.- Dismantling of stored processes</a:t>
            </a:r>
            <a:endParaRPr/>
          </a:p>
        </p:txBody>
      </p:sp>
      <p:sp>
        <p:nvSpPr>
          <p:cNvPr id="160" name="Google Shape;160;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 name="Google Shape;161;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8</a:t>
            </a:fld>
            <a:endParaRPr sz="2800">
              <a:solidFill>
                <a:srgbClr val="898989"/>
              </a:solidFill>
              <a:latin typeface="Calibri"/>
              <a:ea typeface="Calibri"/>
              <a:cs typeface="Calibri"/>
              <a:sym typeface="Calibri"/>
            </a:endParaRPr>
          </a:p>
        </p:txBody>
      </p:sp>
      <p:sp>
        <p:nvSpPr>
          <p:cNvPr id="162" name="Google Shape;162;p20"/>
          <p:cNvSpPr txBox="1"/>
          <p:nvPr/>
        </p:nvSpPr>
        <p:spPr>
          <a:xfrm>
            <a:off x="576263" y="1196975"/>
            <a:ext cx="7991475" cy="397031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 sz="1800" b="1" i="1" u="sng">
                <a:solidFill>
                  <a:schemeClr val="dk1"/>
                </a:solidFill>
                <a:latin typeface="Calibri"/>
                <a:ea typeface="Calibri"/>
                <a:cs typeface="Calibri"/>
                <a:sym typeface="Calibri"/>
              </a:rPr>
              <a:t>Example 2: </a:t>
            </a:r>
            <a:r>
              <a:rPr lang="en" sz="1800">
                <a:solidFill>
                  <a:schemeClr val="dk1"/>
                </a:solidFill>
                <a:latin typeface="Calibri"/>
                <a:ea typeface="Calibri"/>
                <a:cs typeface="Calibri"/>
                <a:sym typeface="Calibri"/>
              </a:rPr>
              <a:t>Create and execute a process </a:t>
            </a:r>
            <a:r>
              <a:rPr lang="en" sz="1800" b="1">
                <a:solidFill>
                  <a:schemeClr val="dk1"/>
                </a:solidFill>
                <a:latin typeface="Calibri"/>
                <a:ea typeface="Calibri"/>
                <a:cs typeface="Calibri"/>
                <a:sym typeface="Calibri"/>
              </a:rPr>
              <a:t>number of contracts </a:t>
            </a:r>
            <a:r>
              <a:rPr lang="en" sz="1800">
                <a:solidFill>
                  <a:schemeClr val="dk1"/>
                </a:solidFill>
                <a:latin typeface="Calibri"/>
                <a:ea typeface="Calibri"/>
                <a:cs typeface="Calibri"/>
                <a:sym typeface="Calibri"/>
              </a:rPr>
              <a:t>that receives in a parameter of entry the number of a car and, in continuation, shows the characteristics of the car and develops in a parameter of validity of the number of contracts carried out for this car</a:t>
            </a: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a:p>
            <a:pPr marL="0" marR="0" lvl="0" indent="0" algn="just" rtl="0">
              <a:spcBef>
                <a:spcPts val="0"/>
              </a:spcBef>
              <a:spcAft>
                <a:spcPts val="0"/>
              </a:spcAft>
              <a:buNone/>
            </a:pPr>
            <a:endParaRPr sz="1800" b="1" i="1" u="sng">
              <a:solidFill>
                <a:schemeClr val="dk1"/>
              </a:solidFill>
              <a:latin typeface="Calibri"/>
              <a:ea typeface="Calibri"/>
              <a:cs typeface="Calibri"/>
              <a:sym typeface="Calibri"/>
            </a:endParaRPr>
          </a:p>
        </p:txBody>
      </p:sp>
      <p:sp>
        <p:nvSpPr>
          <p:cNvPr id="163" name="Google Shape;163;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4" name="Google Shape;164;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5" name="Google Shape;165;p20"/>
          <p:cNvSpPr txBox="1"/>
          <p:nvPr/>
        </p:nvSpPr>
        <p:spPr>
          <a:xfrm>
            <a:off x="683568" y="2520055"/>
            <a:ext cx="7704856" cy="1477328"/>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i="1">
                <a:solidFill>
                  <a:schemeClr val="dk1"/>
                </a:solidFill>
                <a:latin typeface="Calibri"/>
                <a:ea typeface="Calibri"/>
                <a:cs typeface="Calibri"/>
                <a:sym typeface="Calibri"/>
              </a:rPr>
              <a:t>CREATE PROCEDURE numcontratos(m CHAR(7), OUT c INT)</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1">
                <a:solidFill>
                  <a:schemeClr val="dk1"/>
                </a:solidFill>
                <a:latin typeface="Calibri"/>
                <a:ea typeface="Calibri"/>
                <a:cs typeface="Calibri"/>
                <a:sym typeface="Calibri"/>
              </a:rPr>
              <a:t>BEGIN</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1">
                <a:solidFill>
                  <a:schemeClr val="dk1"/>
                </a:solidFill>
                <a:latin typeface="Calibri"/>
                <a:ea typeface="Calibri"/>
                <a:cs typeface="Calibri"/>
                <a:sym typeface="Calibri"/>
              </a:rPr>
              <a:t>SELECT * FROM automobiles WHERE matricula=m;</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1">
                <a:solidFill>
                  <a:schemeClr val="dk1"/>
                </a:solidFill>
                <a:latin typeface="Calibri"/>
                <a:ea typeface="Calibri"/>
                <a:cs typeface="Calibri"/>
                <a:sym typeface="Calibri"/>
              </a:rPr>
              <a:t>SELECT count(*) INTO c FROM contracts WHERE matricula=m;</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 sz="1800" b="1" i="1">
                <a:solidFill>
                  <a:schemeClr val="dk1"/>
                </a:solidFill>
                <a:latin typeface="Calibri"/>
                <a:ea typeface="Calibri"/>
                <a:cs typeface="Calibri"/>
                <a:sym typeface="Calibri"/>
              </a:rPr>
              <a:t>END//</a:t>
            </a:r>
            <a:endParaRPr sz="1800">
              <a:solidFill>
                <a:schemeClr val="dk1"/>
              </a:solidFill>
              <a:latin typeface="Calibri"/>
              <a:ea typeface="Calibri"/>
              <a:cs typeface="Calibri"/>
              <a:sym typeface="Calibri"/>
            </a:endParaRPr>
          </a:p>
        </p:txBody>
      </p:sp>
      <p:sp>
        <p:nvSpPr>
          <p:cNvPr id="166" name="Google Shape;166;p20"/>
          <p:cNvSpPr txBox="1"/>
          <p:nvPr/>
        </p:nvSpPr>
        <p:spPr>
          <a:xfrm>
            <a:off x="683568" y="4342720"/>
            <a:ext cx="7704856" cy="369332"/>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i="1">
                <a:solidFill>
                  <a:schemeClr val="dk1"/>
                </a:solidFill>
                <a:latin typeface="Calibri"/>
                <a:ea typeface="Calibri"/>
                <a:cs typeface="Calibri"/>
                <a:sym typeface="Calibri"/>
              </a:rPr>
              <a:t>CALL numcontratos('3273BGH', @Num)//</a:t>
            </a:r>
            <a:endParaRPr sz="1800">
              <a:solidFill>
                <a:schemeClr val="dk1"/>
              </a:solidFill>
              <a:latin typeface="Calibri"/>
              <a:ea typeface="Calibri"/>
              <a:cs typeface="Calibri"/>
              <a:sym typeface="Calibri"/>
            </a:endParaRPr>
          </a:p>
        </p:txBody>
      </p:sp>
      <p:sp>
        <p:nvSpPr>
          <p:cNvPr id="167" name="Google Shape;167;p20"/>
          <p:cNvSpPr txBox="1"/>
          <p:nvPr/>
        </p:nvSpPr>
        <p:spPr>
          <a:xfrm>
            <a:off x="683568" y="5135797"/>
            <a:ext cx="7704856" cy="369332"/>
          </a:xfrm>
          <a:prstGeom prst="rect">
            <a:avLst/>
          </a:prstGeom>
          <a:solidFill>
            <a:srgbClr val="DDEAF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1">
                <a:solidFill>
                  <a:schemeClr val="dk1"/>
                </a:solidFill>
                <a:latin typeface="Calibri"/>
                <a:ea typeface="Calibri"/>
                <a:cs typeface="Calibri"/>
                <a:sym typeface="Calibri"/>
              </a:rPr>
              <a:t>SELECT @Num//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None/>
            </a:pPr>
            <a:r>
              <a:rPr lang="en" sz="1600" b="1">
                <a:solidFill>
                  <a:srgbClr val="11151A"/>
                </a:solidFill>
                <a:latin typeface="Arial"/>
                <a:ea typeface="Arial"/>
                <a:cs typeface="Arial"/>
                <a:sym typeface="Arial"/>
              </a:rPr>
              <a:t>3.- Dismantling of stored processes</a:t>
            </a:r>
            <a:endParaRPr/>
          </a:p>
        </p:txBody>
      </p:sp>
      <p:sp>
        <p:nvSpPr>
          <p:cNvPr id="173" name="Google Shape;173;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4" name="Google Shape;174;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a:solidFill>
                  <a:srgbClr val="898989"/>
                </a:solidFill>
                <a:latin typeface="Calibri"/>
                <a:ea typeface="Calibri"/>
                <a:cs typeface="Calibri"/>
                <a:sym typeface="Calibri"/>
              </a:rPr>
              <a:t>9</a:t>
            </a:fld>
            <a:endParaRPr sz="2800">
              <a:solidFill>
                <a:srgbClr val="898989"/>
              </a:solidFill>
              <a:latin typeface="Calibri"/>
              <a:ea typeface="Calibri"/>
              <a:cs typeface="Calibri"/>
              <a:sym typeface="Calibri"/>
            </a:endParaRPr>
          </a:p>
        </p:txBody>
      </p:sp>
      <p:sp>
        <p:nvSpPr>
          <p:cNvPr id="175" name="Google Shape;175;p21"/>
          <p:cNvSpPr txBox="1"/>
          <p:nvPr/>
        </p:nvSpPr>
        <p:spPr>
          <a:xfrm>
            <a:off x="576262" y="975659"/>
            <a:ext cx="7991475" cy="535531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 sz="1800" b="1" i="1" u="sng" dirty="0">
                <a:solidFill>
                  <a:schemeClr val="dk1"/>
                </a:solidFill>
                <a:latin typeface="Calibri"/>
                <a:ea typeface="Calibri"/>
                <a:cs typeface="Calibri"/>
                <a:sym typeface="Calibri"/>
              </a:rPr>
              <a:t>Use of settings in procedures:</a:t>
            </a:r>
            <a:r>
              <a:rPr lang="en" sz="1800" dirty="0">
                <a:solidFill>
                  <a:schemeClr val="dk1"/>
                </a:solidFill>
                <a:latin typeface="Calibri"/>
                <a:ea typeface="Calibri"/>
                <a:cs typeface="Calibri"/>
                <a:sym typeface="Calibri"/>
              </a:rPr>
              <a:t> </a:t>
            </a: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dirty="0">
                <a:solidFill>
                  <a:schemeClr val="dk1"/>
                </a:solidFill>
                <a:latin typeface="Calibri"/>
                <a:ea typeface="Calibri"/>
                <a:cs typeface="Calibri"/>
                <a:sym typeface="Calibri"/>
              </a:rPr>
              <a:t>The parameters declared in a procedure can be used within the procedure.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dirty="0">
                <a:solidFill>
                  <a:schemeClr val="dk1"/>
                </a:solidFill>
                <a:latin typeface="Calibri"/>
                <a:ea typeface="Calibri"/>
                <a:cs typeface="Calibri"/>
                <a:sym typeface="Calibri"/>
              </a:rPr>
              <a:t>If a parameter has been declared IN, it cannot be assigned a value within the procedure, unless you can consult its value. If </a:t>
            </a:r>
            <a:r>
              <a:rPr lang="en" sz="1800" dirty="0" smtClean="0">
                <a:solidFill>
                  <a:schemeClr val="dk1"/>
                </a:solidFill>
                <a:latin typeface="Calibri"/>
                <a:ea typeface="Calibri"/>
                <a:cs typeface="Calibri"/>
                <a:sym typeface="Calibri"/>
              </a:rPr>
              <a:t>we have</a:t>
            </a:r>
            <a:r>
              <a:rPr lang="en" sz="1800" dirty="0" smtClean="0">
                <a:solidFill>
                  <a:schemeClr val="dk1"/>
                </a:solidFill>
                <a:latin typeface="Calibri"/>
                <a:ea typeface="Calibri"/>
                <a:cs typeface="Calibri"/>
                <a:sym typeface="Calibri"/>
              </a:rPr>
              <a:t>:</a:t>
            </a:r>
            <a:endParaRPr dirty="0"/>
          </a:p>
          <a:p>
            <a:pPr marL="742950" marR="0" lvl="1" indent="-285750" algn="l" rtl="0">
              <a:spcBef>
                <a:spcPts val="0"/>
              </a:spcBef>
              <a:spcAft>
                <a:spcPts val="0"/>
              </a:spcAft>
              <a:buNone/>
            </a:pPr>
            <a:r>
              <a:rPr lang="en" sz="1800" b="1" i="0" u="none" strike="noStrike" cap="none" dirty="0">
                <a:solidFill>
                  <a:schemeClr val="dk1"/>
                </a:solidFill>
                <a:latin typeface="Calibri"/>
                <a:ea typeface="Calibri"/>
                <a:cs typeface="Calibri"/>
                <a:sym typeface="Calibri"/>
              </a:rPr>
              <a:t>CREATE PROCEDURE example (IN num INT)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dirty="0">
                <a:solidFill>
                  <a:schemeClr val="dk1"/>
                </a:solidFill>
                <a:latin typeface="Calibri"/>
                <a:ea typeface="Calibri"/>
                <a:cs typeface="Calibri"/>
                <a:sym typeface="Calibri"/>
              </a:rPr>
              <a:t>We cannot use this instruction during the procedure:</a:t>
            </a:r>
            <a:endParaRPr dirty="0"/>
          </a:p>
          <a:p>
            <a:pPr marL="742950" marR="0" lvl="1" indent="-285750" algn="l" rtl="0">
              <a:spcBef>
                <a:spcPts val="0"/>
              </a:spcBef>
              <a:spcAft>
                <a:spcPts val="0"/>
              </a:spcAft>
              <a:buNone/>
            </a:pPr>
            <a:r>
              <a:rPr lang="en" sz="1800" b="1" i="0" u="none" strike="noStrike" cap="none" dirty="0">
                <a:solidFill>
                  <a:schemeClr val="dk1"/>
                </a:solidFill>
                <a:latin typeface="Calibri"/>
                <a:ea typeface="Calibri"/>
                <a:cs typeface="Calibri"/>
                <a:sym typeface="Calibri"/>
              </a:rPr>
              <a:t>SELECT count(*) INTO num FROM contracts;</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dirty="0">
                <a:solidFill>
                  <a:schemeClr val="dk1"/>
                </a:solidFill>
                <a:latin typeface="Calibri"/>
                <a:ea typeface="Calibri"/>
                <a:cs typeface="Calibri"/>
                <a:sym typeface="Calibri"/>
              </a:rPr>
              <a:t>If a parameter is declared OUT, you cannot use this parameter to consult its value, if it changes. If </a:t>
            </a:r>
            <a:r>
              <a:rPr lang="en" sz="1800" dirty="0" smtClean="0">
                <a:solidFill>
                  <a:schemeClr val="dk1"/>
                </a:solidFill>
                <a:latin typeface="Calibri"/>
                <a:ea typeface="Calibri"/>
                <a:cs typeface="Calibri"/>
                <a:sym typeface="Calibri"/>
              </a:rPr>
              <a:t>we have</a:t>
            </a:r>
            <a:r>
              <a:rPr lang="en" sz="1800" dirty="0" smtClean="0">
                <a:solidFill>
                  <a:schemeClr val="dk1"/>
                </a:solidFill>
                <a:latin typeface="Calibri"/>
                <a:ea typeface="Calibri"/>
                <a:cs typeface="Calibri"/>
                <a:sym typeface="Calibri"/>
              </a:rPr>
              <a:t>:</a:t>
            </a:r>
            <a:endParaRPr dirty="0"/>
          </a:p>
          <a:p>
            <a:pPr marL="742950" marR="0" lvl="1" indent="-285750" algn="l" rtl="0">
              <a:spcBef>
                <a:spcPts val="0"/>
              </a:spcBef>
              <a:spcAft>
                <a:spcPts val="0"/>
              </a:spcAft>
              <a:buNone/>
            </a:pPr>
            <a:r>
              <a:rPr lang="en" sz="1800" b="1" i="0" u="none" strike="noStrike" cap="none" dirty="0">
                <a:solidFill>
                  <a:schemeClr val="dk1"/>
                </a:solidFill>
                <a:latin typeface="Calibri"/>
                <a:ea typeface="Calibri"/>
                <a:cs typeface="Calibri"/>
                <a:sym typeface="Calibri"/>
              </a:rPr>
              <a:t>CREATE PROCEDURE example (OUT num INT)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dirty="0">
                <a:solidFill>
                  <a:schemeClr val="dk1"/>
                </a:solidFill>
                <a:latin typeface="Calibri"/>
                <a:ea typeface="Calibri"/>
                <a:cs typeface="Calibri"/>
                <a:sym typeface="Calibri"/>
              </a:rPr>
              <a:t>We cannot use this instruction during the procedure:</a:t>
            </a:r>
            <a:endParaRPr dirty="0"/>
          </a:p>
          <a:p>
            <a:pPr marL="742950" marR="0" lvl="1" indent="-285750" algn="l" rtl="0">
              <a:spcBef>
                <a:spcPts val="0"/>
              </a:spcBef>
              <a:spcAft>
                <a:spcPts val="0"/>
              </a:spcAft>
              <a:buNone/>
            </a:pPr>
            <a:r>
              <a:rPr lang="en" sz="1800" b="1" i="0" u="none" strike="noStrike" cap="none" dirty="0">
                <a:solidFill>
                  <a:schemeClr val="dk1"/>
                </a:solidFill>
                <a:latin typeface="Calibri"/>
                <a:ea typeface="Calibri"/>
                <a:cs typeface="Calibri"/>
                <a:sym typeface="Calibri"/>
              </a:rPr>
              <a:t>SELECT count(*) FROM contratos WHERE numcontrato=num;</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 sz="1800" dirty="0">
                <a:solidFill>
                  <a:schemeClr val="dk1"/>
                </a:solidFill>
                <a:latin typeface="Calibri"/>
                <a:ea typeface="Calibri"/>
                <a:cs typeface="Calibri"/>
                <a:sym typeface="Calibri"/>
              </a:rPr>
              <a:t>In change mode, an INOUT setting can be used both for reading and writing.</a:t>
            </a:r>
            <a:endParaRPr sz="1800" b="1" i="1" u="sng" dirty="0">
              <a:solidFill>
                <a:schemeClr val="dk1"/>
              </a:solidFill>
              <a:latin typeface="Calibri"/>
              <a:ea typeface="Calibri"/>
              <a:cs typeface="Calibri"/>
              <a:sym typeface="Calibri"/>
            </a:endParaRPr>
          </a:p>
        </p:txBody>
      </p:sp>
      <p:sp>
        <p:nvSpPr>
          <p:cNvPr id="176" name="Google Shape;176;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77" name="Google Shape;177;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1070</Words>
  <Application>Microsoft Office PowerPoint</Application>
  <PresentationFormat>Presentación en pantalla (4:3)</PresentationFormat>
  <Paragraphs>205</Paragraphs>
  <Slides>12</Slides>
  <Notes>12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Noto Sans Symbols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Alfredo de la Presa Cruz</cp:lastModifiedBy>
  <cp:revision>1</cp:revision>
  <dcterms:modified xsi:type="dcterms:W3CDTF">2024-04-09T06:50:12Z</dcterms:modified>
</cp:coreProperties>
</file>