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32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1" name="Google Shape;19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 sz="3200" b="0" i="0" u="none" strike="noStrike" cap="none">
                <a:solidFill>
                  <a:schemeClr val="dk1"/>
                </a:solidFill>
                <a:latin typeface="Calibri"/>
                <a:ea typeface="Calibri"/>
                <a:cs typeface="Calibri"/>
                <a:sym typeface="Calibri"/>
              </a:rPr>
              <a:t>Unit 8 </a:t>
            </a:r>
            <a:r>
              <a:rPr lang="en" sz="4400" b="0" i="0" u="none" strike="noStrike" cap="none">
                <a:solidFill>
                  <a:schemeClr val="dk1"/>
                </a:solidFill>
                <a:latin typeface="Calibri"/>
                <a:ea typeface="Calibri"/>
                <a:cs typeface="Calibri"/>
                <a:sym typeface="Calibri"/>
              </a:rPr>
              <a:t>:</a:t>
            </a:r>
            <a:endParaRPr/>
          </a:p>
          <a:p>
            <a:pPr marL="0" marR="0" lvl="0" indent="0" algn="ctr" rtl="0">
              <a:spcBef>
                <a:spcPts val="0"/>
              </a:spcBef>
              <a:spcAft>
                <a:spcPts val="0"/>
              </a:spcAft>
              <a:buNone/>
            </a:pPr>
            <a:r>
              <a:rPr lang="en" sz="3200" b="1" i="0" u="none" strike="noStrike" cap="none">
                <a:solidFill>
                  <a:schemeClr val="dk1"/>
                </a:solidFill>
                <a:latin typeface="Calibri"/>
                <a:ea typeface="Calibri"/>
                <a:cs typeface="Calibri"/>
                <a:sym typeface="Calibri"/>
              </a:rPr>
              <a:t>Programming data bases</a:t>
            </a:r>
            <a:endParaRPr/>
          </a:p>
          <a:p>
            <a:pPr marL="0" marR="0" lvl="0" indent="0" algn="ctr" rtl="0">
              <a:spcBef>
                <a:spcPts val="0"/>
              </a:spcBef>
              <a:spcAft>
                <a:spcPts val="0"/>
              </a:spcAft>
              <a:buNone/>
            </a:pPr>
            <a:r>
              <a:rPr lang="en" sz="3200" b="1" i="0" u="none" strike="noStrike" cap="none">
                <a:solidFill>
                  <a:schemeClr val="dk1"/>
                </a:solidFill>
                <a:latin typeface="Calibri"/>
                <a:ea typeface="Calibri"/>
                <a:cs typeface="Calibri"/>
                <a:sym typeface="Calibri"/>
              </a:rPr>
              <a:t>Session 3</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600" b="1" i="0" u="none" strike="noStrike" cap="none" dirty="0" smtClean="0">
                <a:solidFill>
                  <a:schemeClr val="dk1"/>
                </a:solidFill>
                <a:latin typeface="Calibri"/>
                <a:ea typeface="Calibri"/>
                <a:cs typeface="Calibri"/>
                <a:sym typeface="Calibri"/>
              </a:rPr>
              <a:t>DataBases</a:t>
            </a:r>
            <a:endParaRPr sz="3200" b="1" i="0" u="none" strike="noStrike" cap="none" dirty="0">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83" name="Google Shape;183;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pPr marL="0" lvl="0" indent="0" algn="r" rtl="0">
                <a:spcBef>
                  <a:spcPts val="0"/>
                </a:spcBef>
                <a:spcAft>
                  <a:spcPts val="0"/>
                </a:spcAft>
                <a:buNone/>
              </a:pPr>
              <a:t>10</a:t>
            </a:fld>
            <a:endParaRPr sz="2800">
              <a:solidFill>
                <a:srgbClr val="898989"/>
              </a:solidFill>
              <a:latin typeface="Calibri"/>
              <a:ea typeface="Calibri"/>
              <a:cs typeface="Calibri"/>
              <a:sym typeface="Calibri"/>
            </a:endParaRPr>
          </a:p>
        </p:txBody>
      </p:sp>
      <p:sp>
        <p:nvSpPr>
          <p:cNvPr id="185" name="Google Shape;185;p22"/>
          <p:cNvSpPr txBox="1"/>
          <p:nvPr/>
        </p:nvSpPr>
        <p:spPr>
          <a:xfrm>
            <a:off x="523875" y="1053323"/>
            <a:ext cx="7991475" cy="33547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u="sng" dirty="0">
                <a:solidFill>
                  <a:schemeClr val="dk1"/>
                </a:solidFill>
                <a:latin typeface="Calibri"/>
                <a:ea typeface="Calibri"/>
                <a:cs typeface="Calibri"/>
                <a:sym typeface="Calibri"/>
              </a:rPr>
              <a:t>Flujo control instructions - CASE</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CASE is a multiple decision structure. </a:t>
            </a:r>
            <a:r>
              <a:rPr lang="en" sz="1800" dirty="0" smtClean="0">
                <a:solidFill>
                  <a:schemeClr val="dk1"/>
                </a:solidFill>
                <a:latin typeface="Calibri"/>
                <a:ea typeface="Calibri"/>
                <a:cs typeface="Calibri"/>
                <a:sym typeface="Calibri"/>
              </a:rPr>
              <a:t>Two possible syntax.</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2000" b="1" dirty="0">
                <a:solidFill>
                  <a:schemeClr val="dk1"/>
                </a:solidFill>
                <a:latin typeface="Calibri"/>
                <a:ea typeface="Calibri"/>
                <a:cs typeface="Calibri"/>
                <a:sym typeface="Calibri"/>
              </a:rPr>
              <a:t>Syntax 1: </a:t>
            </a:r>
            <a:r>
              <a:rPr lang="en" sz="2000" i="1" dirty="0">
                <a:solidFill>
                  <a:schemeClr val="dk1"/>
                </a:solidFill>
                <a:latin typeface="Calibri"/>
                <a:ea typeface="Calibri"/>
                <a:cs typeface="Calibri"/>
                <a:sym typeface="Calibri"/>
              </a:rPr>
              <a:t>Se </a:t>
            </a:r>
            <a:r>
              <a:rPr lang="en" sz="1800" i="1" dirty="0">
                <a:solidFill>
                  <a:schemeClr val="dk1"/>
                </a:solidFill>
                <a:latin typeface="Calibri"/>
                <a:ea typeface="Calibri"/>
                <a:cs typeface="Calibri"/>
                <a:sym typeface="Calibri"/>
              </a:rPr>
              <a:t>ejecutan las instrucciones correspondientes al primer valor que se igual a la expression. Every possible value is evaluated under the WHEN clause. If none of the values are the same as the expression, follow the instructions that are inside </a:t>
            </a:r>
            <a:r>
              <a:rPr lang="en" sz="1800" i="1" dirty="0" smtClean="0">
                <a:solidFill>
                  <a:schemeClr val="dk1"/>
                </a:solidFill>
                <a:latin typeface="Calibri"/>
                <a:ea typeface="Calibri"/>
                <a:cs typeface="Calibri"/>
                <a:sym typeface="Calibri"/>
              </a:rPr>
              <a:t>ELSE</a:t>
            </a:r>
            <a:r>
              <a:rPr lang="en" sz="1800" i="1"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24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1" dirty="0">
              <a:solidFill>
                <a:schemeClr val="dk1"/>
              </a:solidFill>
              <a:latin typeface="Calibri"/>
              <a:ea typeface="Calibri"/>
              <a:cs typeface="Calibri"/>
              <a:sym typeface="Calibri"/>
            </a:endParaRPr>
          </a:p>
        </p:txBody>
      </p:sp>
      <p:sp>
        <p:nvSpPr>
          <p:cNvPr id="186" name="Google Shape;186;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22"/>
          <p:cNvSpPr/>
          <p:nvPr/>
        </p:nvSpPr>
        <p:spPr>
          <a:xfrm>
            <a:off x="683568" y="3912875"/>
            <a:ext cx="7776864" cy="2200602"/>
          </a:xfrm>
          <a:prstGeom prst="rect">
            <a:avLst/>
          </a:prstGeom>
          <a:solidFill>
            <a:srgbClr val="BBD6EE"/>
          </a:solidFill>
          <a:ln>
            <a:noFill/>
          </a:ln>
        </p:spPr>
        <p:txBody>
          <a:bodyPr spcFirstLastPara="1" wrap="square" lIns="91425" tIns="45700" rIns="95200" bIns="0" anchor="ctr" anchorCtr="0">
            <a:noAutofit/>
          </a:bodyPr>
          <a:lstStyle/>
          <a:p>
            <a:pPr marL="0" marR="0" lvl="0" indent="450850" algn="just" rtl="0">
              <a:lnSpc>
                <a:spcPct val="100000"/>
              </a:lnSpc>
              <a:spcBef>
                <a:spcPts val="0"/>
              </a:spcBef>
              <a:spcAft>
                <a:spcPts val="0"/>
              </a:spcAft>
              <a:buClr>
                <a:schemeClr val="dk1"/>
              </a:buClr>
              <a:buSzPts val="2000"/>
              <a:buFont typeface="Calibri"/>
              <a:buNone/>
            </a:pPr>
            <a:r>
              <a:rPr lang="en" sz="2000" b="1" i="0" u="none" strike="noStrike" cap="none">
                <a:solidFill>
                  <a:schemeClr val="dk1"/>
                </a:solidFill>
                <a:latin typeface="Calibri"/>
                <a:ea typeface="Calibri"/>
                <a:cs typeface="Calibri"/>
                <a:sym typeface="Calibri"/>
              </a:rPr>
              <a:t>CASE </a:t>
            </a:r>
            <a:r>
              <a:rPr lang="en" sz="2000" b="1" i="1" u="none" strike="noStrike" cap="none">
                <a:solidFill>
                  <a:schemeClr val="dk1"/>
                </a:solidFill>
                <a:latin typeface="Calibri"/>
                <a:ea typeface="Calibri"/>
                <a:cs typeface="Calibri"/>
                <a:sym typeface="Calibri"/>
              </a:rPr>
              <a:t>expression</a:t>
            </a:r>
            <a:r>
              <a:rPr lang="en" sz="2000" b="1" i="0" u="none" strike="noStrike" cap="none">
                <a:solidFill>
                  <a:schemeClr val="dk1"/>
                </a:solidFill>
                <a:latin typeface="Calibri"/>
                <a:ea typeface="Calibri"/>
                <a:cs typeface="Calibri"/>
                <a:sym typeface="Calibri"/>
              </a:rPr>
              <a:t>    </a:t>
            </a:r>
            <a:endParaRPr/>
          </a:p>
          <a:p>
            <a:pPr marL="0" marR="0" lvl="0" indent="450850" algn="just" rtl="0">
              <a:lnSpc>
                <a:spcPct val="100000"/>
              </a:lnSpc>
              <a:spcBef>
                <a:spcPts val="0"/>
              </a:spcBef>
              <a:spcAft>
                <a:spcPts val="0"/>
              </a:spcAft>
              <a:buClr>
                <a:schemeClr val="dk1"/>
              </a:buClr>
              <a:buSzPts val="2000"/>
              <a:buFont typeface="Calibri"/>
              <a:buNone/>
            </a:pPr>
            <a:r>
              <a:rPr lang="en" sz="2000" b="1" i="0" u="none" strike="noStrike" cap="none">
                <a:solidFill>
                  <a:schemeClr val="dk1"/>
                </a:solidFill>
                <a:latin typeface="Calibri"/>
                <a:ea typeface="Calibri"/>
                <a:cs typeface="Calibri"/>
                <a:sym typeface="Calibri"/>
              </a:rPr>
              <a:t>WHEN </a:t>
            </a:r>
            <a:r>
              <a:rPr lang="en" sz="2000" b="1" i="1" u="none" strike="noStrike" cap="none">
                <a:solidFill>
                  <a:schemeClr val="dk1"/>
                </a:solidFill>
                <a:latin typeface="Calibri"/>
                <a:ea typeface="Calibri"/>
                <a:cs typeface="Calibri"/>
                <a:sym typeface="Calibri"/>
              </a:rPr>
              <a:t>valor1 </a:t>
            </a:r>
            <a:r>
              <a:rPr lang="en" sz="2000" b="1" i="0" u="none" strike="noStrike" cap="none">
                <a:solidFill>
                  <a:schemeClr val="dk1"/>
                </a:solidFill>
                <a:latin typeface="Calibri"/>
                <a:ea typeface="Calibri"/>
                <a:cs typeface="Calibri"/>
                <a:sym typeface="Calibri"/>
              </a:rPr>
              <a:t>THEN </a:t>
            </a:r>
            <a:r>
              <a:rPr lang="en" sz="2000" b="1" i="1" u="none" strike="noStrike" cap="none">
                <a:solidFill>
                  <a:schemeClr val="dk1"/>
                </a:solidFill>
                <a:latin typeface="Calibri"/>
                <a:ea typeface="Calibri"/>
                <a:cs typeface="Calibri"/>
                <a:sym typeface="Calibri"/>
              </a:rPr>
              <a:t>instructions1</a:t>
            </a:r>
            <a:r>
              <a:rPr lang="en" sz="2000" b="1" i="0" u="none" strike="noStrike" cap="none">
                <a:solidFill>
                  <a:schemeClr val="dk1"/>
                </a:solidFill>
                <a:latin typeface="Calibri"/>
                <a:ea typeface="Calibri"/>
                <a:cs typeface="Calibri"/>
                <a:sym typeface="Calibri"/>
              </a:rPr>
              <a:t>   </a:t>
            </a:r>
            <a:endParaRPr/>
          </a:p>
          <a:p>
            <a:pPr marL="0" marR="0" lvl="0" indent="450850" algn="just" rtl="0">
              <a:lnSpc>
                <a:spcPct val="100000"/>
              </a:lnSpc>
              <a:spcBef>
                <a:spcPts val="0"/>
              </a:spcBef>
              <a:spcAft>
                <a:spcPts val="0"/>
              </a:spcAft>
              <a:buClr>
                <a:schemeClr val="dk1"/>
              </a:buClr>
              <a:buSzPts val="2000"/>
              <a:buFont typeface="Calibri"/>
              <a:buNone/>
            </a:pPr>
            <a:r>
              <a:rPr lang="en" sz="2000" b="1" i="0" u="none" strike="noStrike" cap="none">
                <a:solidFill>
                  <a:schemeClr val="dk1"/>
                </a:solidFill>
                <a:latin typeface="Calibri"/>
                <a:ea typeface="Calibri"/>
                <a:cs typeface="Calibri"/>
                <a:sym typeface="Calibri"/>
              </a:rPr>
              <a:t>[WHEN </a:t>
            </a:r>
            <a:r>
              <a:rPr lang="en" sz="2000" b="1" i="1" u="none" strike="noStrike" cap="none">
                <a:solidFill>
                  <a:schemeClr val="dk1"/>
                </a:solidFill>
                <a:latin typeface="Calibri"/>
                <a:ea typeface="Calibri"/>
                <a:cs typeface="Calibri"/>
                <a:sym typeface="Calibri"/>
              </a:rPr>
              <a:t>valor2 </a:t>
            </a:r>
            <a:r>
              <a:rPr lang="en" sz="2000" b="1" i="0" u="none" strike="noStrike" cap="none">
                <a:solidFill>
                  <a:schemeClr val="dk1"/>
                </a:solidFill>
                <a:latin typeface="Calibri"/>
                <a:ea typeface="Calibri"/>
                <a:cs typeface="Calibri"/>
                <a:sym typeface="Calibri"/>
              </a:rPr>
              <a:t>THEN </a:t>
            </a:r>
            <a:r>
              <a:rPr lang="en" sz="2000" b="1" i="1" u="none" strike="noStrike" cap="none">
                <a:solidFill>
                  <a:schemeClr val="dk1"/>
                </a:solidFill>
                <a:latin typeface="Calibri"/>
                <a:ea typeface="Calibri"/>
                <a:cs typeface="Calibri"/>
                <a:sym typeface="Calibri"/>
              </a:rPr>
              <a:t>instructions2 </a:t>
            </a:r>
            <a:r>
              <a:rPr lang="en" sz="2000" b="1" i="0" u="none" strike="noStrike" cap="none">
                <a:solidFill>
                  <a:schemeClr val="dk1"/>
                </a:solidFill>
                <a:latin typeface="Calibri"/>
                <a:ea typeface="Calibri"/>
                <a:cs typeface="Calibri"/>
                <a:sym typeface="Calibri"/>
              </a:rPr>
              <a:t>]</a:t>
            </a:r>
            <a:endParaRPr/>
          </a:p>
          <a:p>
            <a:pPr marL="0" marR="0" lvl="0" indent="450850" algn="just" rtl="0">
              <a:lnSpc>
                <a:spcPct val="100000"/>
              </a:lnSpc>
              <a:spcBef>
                <a:spcPts val="0"/>
              </a:spcBef>
              <a:spcAft>
                <a:spcPts val="0"/>
              </a:spcAft>
              <a:buClr>
                <a:schemeClr val="dk1"/>
              </a:buClr>
              <a:buSzPts val="2000"/>
              <a:buFont typeface="Calibri"/>
              <a:buNone/>
            </a:pPr>
            <a:r>
              <a:rPr lang="en" sz="2000" b="1" i="0" u="none" strike="noStrike" cap="none">
                <a:solidFill>
                  <a:schemeClr val="dk1"/>
                </a:solidFill>
                <a:latin typeface="Calibri"/>
                <a:ea typeface="Calibri"/>
                <a:cs typeface="Calibri"/>
                <a:sym typeface="Calibri"/>
              </a:rPr>
              <a:t>………………………..</a:t>
            </a:r>
            <a:endParaRPr/>
          </a:p>
          <a:p>
            <a:pPr marL="0" marR="0" lvl="0" indent="450850" algn="just" rtl="0">
              <a:lnSpc>
                <a:spcPct val="100000"/>
              </a:lnSpc>
              <a:spcBef>
                <a:spcPts val="0"/>
              </a:spcBef>
              <a:spcAft>
                <a:spcPts val="0"/>
              </a:spcAft>
              <a:buClr>
                <a:schemeClr val="dk1"/>
              </a:buClr>
              <a:buSzPts val="2000"/>
              <a:buFont typeface="Calibri"/>
              <a:buNone/>
            </a:pPr>
            <a:r>
              <a:rPr lang="en" sz="2000" b="1" i="0" u="none" strike="noStrike" cap="none">
                <a:solidFill>
                  <a:schemeClr val="dk1"/>
                </a:solidFill>
                <a:latin typeface="Calibri"/>
                <a:ea typeface="Calibri"/>
                <a:cs typeface="Calibri"/>
                <a:sym typeface="Calibri"/>
              </a:rPr>
              <a:t>[WHEN </a:t>
            </a:r>
            <a:r>
              <a:rPr lang="en" sz="2000" b="1" i="1" u="none" strike="noStrike" cap="none">
                <a:solidFill>
                  <a:schemeClr val="dk1"/>
                </a:solidFill>
                <a:latin typeface="Calibri"/>
                <a:ea typeface="Calibri"/>
                <a:cs typeface="Calibri"/>
                <a:sym typeface="Calibri"/>
              </a:rPr>
              <a:t>value </a:t>
            </a:r>
            <a:r>
              <a:rPr lang="en" sz="2000" b="1" i="0" u="none" strike="noStrike" cap="none">
                <a:solidFill>
                  <a:schemeClr val="dk1"/>
                </a:solidFill>
                <a:latin typeface="Calibri"/>
                <a:ea typeface="Calibri"/>
                <a:cs typeface="Calibri"/>
                <a:sym typeface="Calibri"/>
              </a:rPr>
              <a:t>THEN </a:t>
            </a:r>
            <a:r>
              <a:rPr lang="en" sz="2000" b="1" i="1" u="none" strike="noStrike" cap="none">
                <a:solidFill>
                  <a:schemeClr val="dk1"/>
                </a:solidFill>
                <a:latin typeface="Calibri"/>
                <a:ea typeface="Calibri"/>
                <a:cs typeface="Calibri"/>
                <a:sym typeface="Calibri"/>
              </a:rPr>
              <a:t>instructions </a:t>
            </a:r>
            <a:r>
              <a:rPr lang="en" sz="2000" b="1" i="0" u="none" strike="noStrike" cap="none">
                <a:solidFill>
                  <a:schemeClr val="dk1"/>
                </a:solidFill>
                <a:latin typeface="Calibri"/>
                <a:ea typeface="Calibri"/>
                <a:cs typeface="Calibri"/>
                <a:sym typeface="Calibri"/>
              </a:rPr>
              <a:t>]</a:t>
            </a:r>
            <a:endParaRPr/>
          </a:p>
          <a:p>
            <a:pPr marL="0" marR="0" lvl="0" indent="450850" algn="just" rtl="0">
              <a:lnSpc>
                <a:spcPct val="100000"/>
              </a:lnSpc>
              <a:spcBef>
                <a:spcPts val="0"/>
              </a:spcBef>
              <a:spcAft>
                <a:spcPts val="0"/>
              </a:spcAft>
              <a:buClr>
                <a:schemeClr val="dk1"/>
              </a:buClr>
              <a:buSzPts val="2000"/>
              <a:buFont typeface="Calibri"/>
              <a:buNone/>
            </a:pPr>
            <a:r>
              <a:rPr lang="en" sz="2000" b="1" i="0" u="none" strike="noStrike" cap="none">
                <a:solidFill>
                  <a:schemeClr val="dk1"/>
                </a:solidFill>
                <a:latin typeface="Calibri"/>
                <a:ea typeface="Calibri"/>
                <a:cs typeface="Calibri"/>
                <a:sym typeface="Calibri"/>
              </a:rPr>
              <a:t>[ELSE </a:t>
            </a:r>
            <a:r>
              <a:rPr lang="en" sz="2000" b="1" i="1" u="none" strike="noStrike" cap="none">
                <a:solidFill>
                  <a:schemeClr val="dk1"/>
                </a:solidFill>
                <a:latin typeface="Calibri"/>
                <a:ea typeface="Calibri"/>
                <a:cs typeface="Calibri"/>
                <a:sym typeface="Calibri"/>
              </a:rPr>
              <a:t>instructions_else </a:t>
            </a:r>
            <a:r>
              <a:rPr lang="en" sz="2000" b="1" i="0" u="none" strike="noStrike" cap="none">
                <a:solidFill>
                  <a:schemeClr val="dk1"/>
                </a:solidFill>
                <a:latin typeface="Calibri"/>
                <a:ea typeface="Calibri"/>
                <a:cs typeface="Calibri"/>
                <a:sym typeface="Calibri"/>
              </a:rPr>
              <a:t>]</a:t>
            </a:r>
            <a:endParaRPr/>
          </a:p>
          <a:p>
            <a:pPr marL="0" marR="0" lvl="0" indent="450850" algn="just" rtl="0">
              <a:lnSpc>
                <a:spcPct val="100000"/>
              </a:lnSpc>
              <a:spcBef>
                <a:spcPts val="0"/>
              </a:spcBef>
              <a:spcAft>
                <a:spcPts val="0"/>
              </a:spcAft>
              <a:buClr>
                <a:schemeClr val="dk1"/>
              </a:buClr>
              <a:buSzPts val="2000"/>
              <a:buFont typeface="Calibri"/>
              <a:buNone/>
            </a:pPr>
            <a:r>
              <a:rPr lang="en" sz="2000" b="1" i="0" u="none" strike="noStrike" cap="none">
                <a:solidFill>
                  <a:schemeClr val="dk1"/>
                </a:solidFill>
                <a:latin typeface="Calibri"/>
                <a:ea typeface="Calibri"/>
                <a:cs typeface="Calibri"/>
                <a:sym typeface="Calibri"/>
              </a:rPr>
              <a:t>END CASE;</a:t>
            </a:r>
            <a:r>
              <a:rPr lang="en"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94" name="Google Shape;194;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pPr marL="0" lvl="0" indent="0" algn="r" rtl="0">
                <a:spcBef>
                  <a:spcPts val="0"/>
                </a:spcBef>
                <a:spcAft>
                  <a:spcPts val="0"/>
                </a:spcAft>
                <a:buNone/>
              </a:pPr>
              <a:t>11</a:t>
            </a:fld>
            <a:endParaRPr sz="2800">
              <a:solidFill>
                <a:srgbClr val="898989"/>
              </a:solidFill>
              <a:latin typeface="Calibri"/>
              <a:ea typeface="Calibri"/>
              <a:cs typeface="Calibri"/>
              <a:sym typeface="Calibri"/>
            </a:endParaRPr>
          </a:p>
        </p:txBody>
      </p:sp>
      <p:sp>
        <p:nvSpPr>
          <p:cNvPr id="196" name="Google Shape;196;p23"/>
          <p:cNvSpPr txBox="1"/>
          <p:nvPr/>
        </p:nvSpPr>
        <p:spPr>
          <a:xfrm>
            <a:off x="494595" y="717253"/>
            <a:ext cx="799147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dirty="0">
                <a:solidFill>
                  <a:schemeClr val="dk1"/>
                </a:solidFill>
                <a:latin typeface="Calibri"/>
                <a:ea typeface="Calibri"/>
                <a:cs typeface="Calibri"/>
                <a:sym typeface="Calibri"/>
              </a:rPr>
              <a:t>Example 6: Carry out a procedure to obtain the current data in format: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dirty="0">
                <a:solidFill>
                  <a:schemeClr val="dk1"/>
                </a:solidFill>
                <a:latin typeface="Calibri"/>
                <a:ea typeface="Calibri"/>
                <a:cs typeface="Calibri"/>
                <a:sym typeface="Calibri"/>
              </a:rPr>
              <a:t>D of my de AAAA </a:t>
            </a:r>
            <a:endParaRPr sz="1400" b="1" dirty="0">
              <a:solidFill>
                <a:schemeClr val="dk1"/>
              </a:solidFill>
              <a:latin typeface="Calibri"/>
              <a:ea typeface="Calibri"/>
              <a:cs typeface="Calibri"/>
              <a:sym typeface="Calibri"/>
            </a:endParaRPr>
          </a:p>
        </p:txBody>
      </p:sp>
      <p:sp>
        <p:nvSpPr>
          <p:cNvPr id="197" name="Google Shape;197;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23"/>
          <p:cNvSpPr txBox="1"/>
          <p:nvPr/>
        </p:nvSpPr>
        <p:spPr>
          <a:xfrm>
            <a:off x="494595" y="1363584"/>
            <a:ext cx="7670636" cy="5452715"/>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b="1" dirty="0">
                <a:solidFill>
                  <a:schemeClr val="dk1"/>
                </a:solidFill>
                <a:latin typeface="Calibri"/>
                <a:ea typeface="Calibri"/>
                <a:cs typeface="Calibri"/>
                <a:sym typeface="Calibri"/>
              </a:rPr>
              <a:t>CREATE PROCEDURE ejemplo6 (OUT </a:t>
            </a:r>
            <a:r>
              <a:rPr lang="en" sz="1400" b="1" dirty="0" err="1">
                <a:solidFill>
                  <a:schemeClr val="dk1"/>
                </a:solidFill>
                <a:latin typeface="Calibri"/>
                <a:ea typeface="Calibri"/>
                <a:cs typeface="Calibri"/>
                <a:sym typeface="Calibri"/>
              </a:rPr>
              <a:t>dia </a:t>
            </a:r>
            <a:r>
              <a:rPr lang="en" sz="1400" b="1" dirty="0">
                <a:solidFill>
                  <a:schemeClr val="dk1"/>
                </a:solidFill>
                <a:latin typeface="Calibri"/>
                <a:ea typeface="Calibri"/>
                <a:cs typeface="Calibri"/>
                <a:sym typeface="Calibri"/>
              </a:rPr>
              <a:t>TEXT)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BEGIN</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DECLARES fecha DATE;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DECLARE my </a:t>
            </a:r>
            <a:r>
              <a:rPr lang="en" sz="1400" b="1" dirty="0" err="1">
                <a:solidFill>
                  <a:schemeClr val="dk1"/>
                </a:solidFill>
                <a:latin typeface="Calibri"/>
                <a:ea typeface="Calibri"/>
                <a:cs typeface="Calibri"/>
                <a:sym typeface="Calibri"/>
              </a:rPr>
              <a:t>texts </a:t>
            </a:r>
            <a:r>
              <a:rPr lang="en" sz="1400" b="1" dirty="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SET </a:t>
            </a:r>
            <a:r>
              <a:rPr lang="en" sz="1400" b="1" dirty="0" err="1">
                <a:solidFill>
                  <a:schemeClr val="dk1"/>
                </a:solidFill>
                <a:latin typeface="Calibri"/>
                <a:ea typeface="Calibri"/>
                <a:cs typeface="Calibri"/>
                <a:sym typeface="Calibri"/>
              </a:rPr>
              <a:t>dia </a:t>
            </a:r>
            <a:r>
              <a:rPr lang="en" sz="1400" b="1" dirty="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SELECT </a:t>
            </a:r>
            <a:r>
              <a:rPr lang="en" sz="1400" b="1" dirty="0" err="1">
                <a:solidFill>
                  <a:schemeClr val="dk1"/>
                </a:solidFill>
                <a:latin typeface="Calibri"/>
                <a:ea typeface="Calibri"/>
                <a:cs typeface="Calibri"/>
                <a:sym typeface="Calibri"/>
              </a:rPr>
              <a:t>curdate </a:t>
            </a:r>
            <a:r>
              <a:rPr lang="en" sz="1400" b="1" dirty="0">
                <a:solidFill>
                  <a:schemeClr val="dk1"/>
                </a:solidFill>
                <a:latin typeface="Calibri"/>
                <a:ea typeface="Calibri"/>
                <a:cs typeface="Calibri"/>
                <a:sym typeface="Calibri"/>
              </a:rPr>
              <a:t>() INTO fecha;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SET </a:t>
            </a:r>
            <a:r>
              <a:rPr lang="en" sz="1400" b="1" dirty="0" err="1">
                <a:solidFill>
                  <a:schemeClr val="dk1"/>
                </a:solidFill>
                <a:latin typeface="Calibri"/>
                <a:ea typeface="Calibri"/>
                <a:cs typeface="Calibri"/>
                <a:sym typeface="Calibri"/>
              </a:rPr>
              <a:t>dia </a:t>
            </a:r>
            <a:r>
              <a:rPr lang="en" sz="1400" b="1" dirty="0">
                <a:solidFill>
                  <a:schemeClr val="dk1"/>
                </a:solidFill>
                <a:latin typeface="Calibri"/>
                <a:ea typeface="Calibri"/>
                <a:cs typeface="Calibri"/>
                <a:sym typeface="Calibri"/>
              </a:rPr>
              <a:t>= </a:t>
            </a:r>
            <a:r>
              <a:rPr lang="en" sz="1400" b="1" dirty="0" err="1">
                <a:solidFill>
                  <a:schemeClr val="dk1"/>
                </a:solidFill>
                <a:latin typeface="Calibri"/>
                <a:ea typeface="Calibri"/>
                <a:cs typeface="Calibri"/>
                <a:sym typeface="Calibri"/>
              </a:rPr>
              <a:t>concat </a:t>
            </a:r>
            <a:r>
              <a:rPr lang="en" sz="1400" b="1" dirty="0">
                <a:solidFill>
                  <a:schemeClr val="dk1"/>
                </a:solidFill>
                <a:latin typeface="Calibri"/>
                <a:ea typeface="Calibri"/>
                <a:cs typeface="Calibri"/>
                <a:sym typeface="Calibri"/>
              </a:rPr>
              <a:t>( </a:t>
            </a:r>
            <a:r>
              <a:rPr lang="en" sz="1400" b="1" dirty="0" err="1">
                <a:solidFill>
                  <a:schemeClr val="dk1"/>
                </a:solidFill>
                <a:latin typeface="Calibri"/>
                <a:ea typeface="Calibri"/>
                <a:cs typeface="Calibri"/>
                <a:sym typeface="Calibri"/>
              </a:rPr>
              <a:t>dia,dayofmonth </a:t>
            </a:r>
            <a:r>
              <a:rPr lang="en" sz="1400" b="1" dirty="0">
                <a:solidFill>
                  <a:schemeClr val="dk1"/>
                </a:solidFill>
                <a:latin typeface="Calibri"/>
                <a:ea typeface="Calibri"/>
                <a:cs typeface="Calibri"/>
                <a:sym typeface="Calibri"/>
              </a:rPr>
              <a:t>(fecha),'de');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CASE </a:t>
            </a:r>
            <a:r>
              <a:rPr lang="en" sz="1400" b="1" dirty="0" err="1">
                <a:solidFill>
                  <a:schemeClr val="dk1"/>
                </a:solidFill>
                <a:latin typeface="Calibri"/>
                <a:ea typeface="Calibri"/>
                <a:cs typeface="Calibri"/>
                <a:sym typeface="Calibri"/>
              </a:rPr>
              <a:t>month </a:t>
            </a:r>
            <a:r>
              <a:rPr lang="en" sz="1400" b="1" dirty="0">
                <a:solidFill>
                  <a:schemeClr val="dk1"/>
                </a:solidFill>
                <a:latin typeface="Calibri"/>
                <a:ea typeface="Calibri"/>
                <a:cs typeface="Calibri"/>
                <a:sym typeface="Calibri"/>
              </a:rPr>
              <a:t>(fecha)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WHEN 1 </a:t>
            </a:r>
            <a:r>
              <a:rPr lang="en" sz="1400" b="1" dirty="0" smtClean="0">
                <a:solidFill>
                  <a:schemeClr val="dk1"/>
                </a:solidFill>
                <a:latin typeface="Calibri"/>
                <a:ea typeface="Calibri"/>
                <a:cs typeface="Calibri"/>
                <a:sym typeface="Calibri"/>
              </a:rPr>
              <a:t>THEN</a:t>
            </a:r>
            <a:r>
              <a:rPr lang="en" b="1" dirty="0">
                <a:solidFill>
                  <a:schemeClr val="dk1"/>
                </a:solidFill>
                <a:latin typeface="Calibri"/>
                <a:ea typeface="Calibri"/>
                <a:cs typeface="Calibri"/>
                <a:sym typeface="Calibri"/>
              </a:rPr>
              <a:t> </a:t>
            </a:r>
            <a:r>
              <a:rPr lang="en" sz="1400" b="1" dirty="0" smtClean="0">
                <a:solidFill>
                  <a:schemeClr val="dk1"/>
                </a:solidFill>
                <a:latin typeface="Calibri"/>
                <a:ea typeface="Calibri"/>
                <a:cs typeface="Calibri"/>
                <a:sym typeface="Calibri"/>
              </a:rPr>
              <a:t> </a:t>
            </a:r>
            <a:r>
              <a:rPr lang="en" sz="1400" b="1" dirty="0">
                <a:solidFill>
                  <a:schemeClr val="dk1"/>
                </a:solidFill>
                <a:latin typeface="Calibri"/>
                <a:ea typeface="Calibri"/>
                <a:cs typeface="Calibri"/>
                <a:sym typeface="Calibri"/>
              </a:rPr>
              <a:t>SET mes='enero';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WHEN 2 THEN SET mes='febrero';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WHEN 3 THEN SET mes='marzo';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WHEN 4 THEN SET mes='abril';</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WHEN 5 THEN SET mes='mayo';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WHEN 6 THEN SET mes='junio';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WHEN 7 THEN SET mes='julio';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WHEN 8 THEN SET mes='agosto';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WHEN 9 THEN SET mes='septiembre';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WHEN 10 THEN SET mes='octubre';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WHEN 11 THEN SET mes='november';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ELSE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SET mes='diciembre';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END CASE;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SET </a:t>
            </a:r>
            <a:r>
              <a:rPr lang="en" sz="1400" b="1" dirty="0" err="1">
                <a:solidFill>
                  <a:schemeClr val="dk1"/>
                </a:solidFill>
                <a:latin typeface="Calibri"/>
                <a:ea typeface="Calibri"/>
                <a:cs typeface="Calibri"/>
                <a:sym typeface="Calibri"/>
              </a:rPr>
              <a:t>dia </a:t>
            </a:r>
            <a:r>
              <a:rPr lang="en" sz="1400" b="1" dirty="0">
                <a:solidFill>
                  <a:schemeClr val="dk1"/>
                </a:solidFill>
                <a:latin typeface="Calibri"/>
                <a:ea typeface="Calibri"/>
                <a:cs typeface="Calibri"/>
                <a:sym typeface="Calibri"/>
              </a:rPr>
              <a:t>= </a:t>
            </a:r>
            <a:r>
              <a:rPr lang="en" sz="1400" b="1" dirty="0" err="1">
                <a:solidFill>
                  <a:schemeClr val="dk1"/>
                </a:solidFill>
                <a:latin typeface="Calibri"/>
                <a:ea typeface="Calibri"/>
                <a:cs typeface="Calibri"/>
                <a:sym typeface="Calibri"/>
              </a:rPr>
              <a:t>concat </a:t>
            </a:r>
            <a:r>
              <a:rPr lang="en" sz="1400" b="1" dirty="0">
                <a:solidFill>
                  <a:schemeClr val="dk1"/>
                </a:solidFill>
                <a:latin typeface="Calibri"/>
                <a:ea typeface="Calibri"/>
                <a:cs typeface="Calibri"/>
                <a:sym typeface="Calibri"/>
              </a:rPr>
              <a:t>( </a:t>
            </a:r>
            <a:r>
              <a:rPr lang="en" sz="1400" b="1" dirty="0" err="1">
                <a:solidFill>
                  <a:schemeClr val="dk1"/>
                </a:solidFill>
                <a:latin typeface="Calibri"/>
                <a:ea typeface="Calibri"/>
                <a:cs typeface="Calibri"/>
                <a:sym typeface="Calibri"/>
              </a:rPr>
              <a:t>dia,mes </a:t>
            </a:r>
            <a:r>
              <a:rPr lang="en" sz="1400" b="1" dirty="0">
                <a:solidFill>
                  <a:schemeClr val="dk1"/>
                </a:solidFill>
                <a:latin typeface="Calibri"/>
                <a:ea typeface="Calibri"/>
                <a:cs typeface="Calibri"/>
                <a:sym typeface="Calibri"/>
              </a:rPr>
              <a:t>,' de', </a:t>
            </a:r>
            <a:r>
              <a:rPr lang="en" sz="1400" b="1" dirty="0" err="1">
                <a:solidFill>
                  <a:schemeClr val="dk1"/>
                </a:solidFill>
                <a:latin typeface="Calibri"/>
                <a:ea typeface="Calibri"/>
                <a:cs typeface="Calibri"/>
                <a:sym typeface="Calibri"/>
              </a:rPr>
              <a:t>year </a:t>
            </a:r>
            <a:r>
              <a:rPr lang="en" sz="1400" b="1" dirty="0">
                <a:solidFill>
                  <a:schemeClr val="dk1"/>
                </a:solidFill>
                <a:latin typeface="Calibri"/>
                <a:ea typeface="Calibri"/>
                <a:cs typeface="Calibri"/>
                <a:sym typeface="Calibri"/>
              </a:rPr>
              <a:t>(fecha));</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END</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205" name="Google Shape;205;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Google Shape;206;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pPr marL="0" lvl="0" indent="0" algn="r" rtl="0">
                <a:spcBef>
                  <a:spcPts val="0"/>
                </a:spcBef>
                <a:spcAft>
                  <a:spcPts val="0"/>
                </a:spcAft>
                <a:buNone/>
              </a:pPr>
              <a:t>12</a:t>
            </a:fld>
            <a:endParaRPr sz="2800">
              <a:solidFill>
                <a:srgbClr val="898989"/>
              </a:solidFill>
              <a:latin typeface="Calibri"/>
              <a:ea typeface="Calibri"/>
              <a:cs typeface="Calibri"/>
              <a:sym typeface="Calibri"/>
            </a:endParaRPr>
          </a:p>
        </p:txBody>
      </p:sp>
      <p:sp>
        <p:nvSpPr>
          <p:cNvPr id="207" name="Google Shape;207;p24"/>
          <p:cNvSpPr txBox="1"/>
          <p:nvPr/>
        </p:nvSpPr>
        <p:spPr>
          <a:xfrm>
            <a:off x="523875" y="1053323"/>
            <a:ext cx="7991475" cy="24314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u="sng" dirty="0" smtClean="0">
                <a:solidFill>
                  <a:schemeClr val="dk1"/>
                </a:solidFill>
                <a:latin typeface="Calibri"/>
                <a:ea typeface="Calibri"/>
                <a:cs typeface="Calibri"/>
                <a:sym typeface="Calibri"/>
              </a:rPr>
              <a:t>control </a:t>
            </a:r>
            <a:r>
              <a:rPr lang="en" sz="2400" b="1" u="sng" dirty="0">
                <a:solidFill>
                  <a:schemeClr val="dk1"/>
                </a:solidFill>
                <a:latin typeface="Calibri"/>
                <a:ea typeface="Calibri"/>
                <a:cs typeface="Calibri"/>
                <a:sym typeface="Calibri"/>
              </a:rPr>
              <a:t>instructions - CASE</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2000" b="1" dirty="0">
                <a:solidFill>
                  <a:schemeClr val="dk1"/>
                </a:solidFill>
                <a:latin typeface="Calibri"/>
                <a:ea typeface="Calibri"/>
                <a:cs typeface="Calibri"/>
                <a:sym typeface="Calibri"/>
              </a:rPr>
              <a:t>Syntax 2: </a:t>
            </a:r>
            <a:r>
              <a:rPr lang="en" sz="2000" i="1" dirty="0">
                <a:solidFill>
                  <a:schemeClr val="dk1"/>
                </a:solidFill>
                <a:latin typeface="Calibri"/>
                <a:ea typeface="Calibri"/>
                <a:cs typeface="Calibri"/>
                <a:sym typeface="Calibri"/>
              </a:rPr>
              <a:t>If </a:t>
            </a:r>
            <a:r>
              <a:rPr lang="en" sz="1800" i="1" dirty="0">
                <a:solidFill>
                  <a:schemeClr val="dk1"/>
                </a:solidFill>
                <a:latin typeface="Calibri"/>
                <a:ea typeface="Calibri"/>
                <a:cs typeface="Calibri"/>
                <a:sym typeface="Calibri"/>
              </a:rPr>
              <a:t>you follow the instructions corresponding to the first conditions that apply, and if you do not comply with any of the conditions, follow the instructions that enter the ELSE, in case you have ELSE.</a:t>
            </a:r>
            <a:endParaRPr dirty="0"/>
          </a:p>
          <a:p>
            <a:pPr marL="0" marR="0" lvl="0" indent="0" algn="l" rtl="0">
              <a:spcBef>
                <a:spcPts val="0"/>
              </a:spcBef>
              <a:spcAft>
                <a:spcPts val="0"/>
              </a:spcAft>
              <a:buNone/>
            </a:pPr>
            <a:endParaRPr sz="2400" b="1" i="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b="1" dirty="0">
              <a:solidFill>
                <a:schemeClr val="dk1"/>
              </a:solidFill>
              <a:latin typeface="Calibri"/>
              <a:ea typeface="Calibri"/>
              <a:cs typeface="Calibri"/>
              <a:sym typeface="Calibri"/>
            </a:endParaRPr>
          </a:p>
        </p:txBody>
      </p:sp>
      <p:sp>
        <p:nvSpPr>
          <p:cNvPr id="208" name="Google Shape;208;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0" name="Google Shape;210;p24"/>
          <p:cNvSpPr/>
          <p:nvPr/>
        </p:nvSpPr>
        <p:spPr>
          <a:xfrm>
            <a:off x="683568" y="3349396"/>
            <a:ext cx="7776864" cy="2508379"/>
          </a:xfrm>
          <a:prstGeom prst="rect">
            <a:avLst/>
          </a:prstGeom>
          <a:solidFill>
            <a:srgbClr val="BBD6EE"/>
          </a:solidFill>
          <a:ln>
            <a:noFill/>
          </a:ln>
        </p:spPr>
        <p:txBody>
          <a:bodyPr spcFirstLastPara="1" wrap="square" lIns="91425" tIns="45700" rIns="95200" bIns="0" anchor="ctr" anchorCtr="0">
            <a:noAutofit/>
          </a:bodyPr>
          <a:lstStyle/>
          <a:p>
            <a:pPr marL="0" marR="0" lvl="0" indent="450850" algn="just" rtl="0">
              <a:spcBef>
                <a:spcPts val="0"/>
              </a:spcBef>
              <a:spcAft>
                <a:spcPts val="0"/>
              </a:spcAft>
              <a:buNone/>
            </a:pPr>
            <a:r>
              <a:rPr lang="en" sz="2000" b="1">
                <a:solidFill>
                  <a:schemeClr val="dk1"/>
                </a:solidFill>
                <a:latin typeface="Calibri"/>
                <a:ea typeface="Calibri"/>
                <a:cs typeface="Calibri"/>
                <a:sym typeface="Calibri"/>
              </a:rPr>
              <a:t>CASE</a:t>
            </a:r>
            <a:endParaRPr/>
          </a:p>
          <a:p>
            <a:pPr marL="0" marR="0" lvl="0" indent="450850" algn="just" rtl="0">
              <a:spcBef>
                <a:spcPts val="0"/>
              </a:spcBef>
              <a:spcAft>
                <a:spcPts val="0"/>
              </a:spcAft>
              <a:buNone/>
            </a:pPr>
            <a:r>
              <a:rPr lang="en" sz="2000" b="1">
                <a:solidFill>
                  <a:schemeClr val="dk1"/>
                </a:solidFill>
                <a:latin typeface="Calibri"/>
                <a:ea typeface="Calibri"/>
                <a:cs typeface="Calibri"/>
                <a:sym typeface="Calibri"/>
              </a:rPr>
              <a:t>WHEN </a:t>
            </a:r>
            <a:r>
              <a:rPr lang="en" sz="2000" b="1" i="1">
                <a:solidFill>
                  <a:schemeClr val="dk1"/>
                </a:solidFill>
                <a:latin typeface="Calibri"/>
                <a:ea typeface="Calibri"/>
                <a:cs typeface="Calibri"/>
                <a:sym typeface="Calibri"/>
              </a:rPr>
              <a:t>conditions1 </a:t>
            </a:r>
            <a:r>
              <a:rPr lang="en" sz="2000" b="1">
                <a:solidFill>
                  <a:schemeClr val="dk1"/>
                </a:solidFill>
                <a:latin typeface="Calibri"/>
                <a:ea typeface="Calibri"/>
                <a:cs typeface="Calibri"/>
                <a:sym typeface="Calibri"/>
              </a:rPr>
              <a:t>THEN </a:t>
            </a:r>
            <a:r>
              <a:rPr lang="en" sz="2000" b="1" i="1">
                <a:solidFill>
                  <a:schemeClr val="dk1"/>
                </a:solidFill>
                <a:latin typeface="Calibri"/>
                <a:ea typeface="Calibri"/>
                <a:cs typeface="Calibri"/>
                <a:sym typeface="Calibri"/>
              </a:rPr>
              <a:t>instructions1</a:t>
            </a:r>
            <a:r>
              <a:rPr lang="en" sz="2000" b="1">
                <a:solidFill>
                  <a:schemeClr val="dk1"/>
                </a:solidFill>
                <a:latin typeface="Calibri"/>
                <a:ea typeface="Calibri"/>
                <a:cs typeface="Calibri"/>
                <a:sym typeface="Calibri"/>
              </a:rPr>
              <a:t>    </a:t>
            </a:r>
            <a:endParaRPr/>
          </a:p>
          <a:p>
            <a:pPr marL="0" marR="0" lvl="0" indent="450850" algn="just" rtl="0">
              <a:spcBef>
                <a:spcPts val="0"/>
              </a:spcBef>
              <a:spcAft>
                <a:spcPts val="0"/>
              </a:spcAft>
              <a:buNone/>
            </a:pPr>
            <a:r>
              <a:rPr lang="en" sz="2000" b="1">
                <a:solidFill>
                  <a:schemeClr val="dk1"/>
                </a:solidFill>
                <a:latin typeface="Calibri"/>
                <a:ea typeface="Calibri"/>
                <a:cs typeface="Calibri"/>
                <a:sym typeface="Calibri"/>
              </a:rPr>
              <a:t>[WHEN </a:t>
            </a:r>
            <a:r>
              <a:rPr lang="en" sz="2000" b="1" i="1">
                <a:solidFill>
                  <a:schemeClr val="dk1"/>
                </a:solidFill>
                <a:latin typeface="Calibri"/>
                <a:ea typeface="Calibri"/>
                <a:cs typeface="Calibri"/>
                <a:sym typeface="Calibri"/>
              </a:rPr>
              <a:t>conditions2 </a:t>
            </a:r>
            <a:r>
              <a:rPr lang="en" sz="2000" b="1">
                <a:solidFill>
                  <a:schemeClr val="dk1"/>
                </a:solidFill>
                <a:latin typeface="Calibri"/>
                <a:ea typeface="Calibri"/>
                <a:cs typeface="Calibri"/>
                <a:sym typeface="Calibri"/>
              </a:rPr>
              <a:t>THEN </a:t>
            </a:r>
            <a:r>
              <a:rPr lang="en" sz="2000" b="1" i="1">
                <a:solidFill>
                  <a:schemeClr val="dk1"/>
                </a:solidFill>
                <a:latin typeface="Calibri"/>
                <a:ea typeface="Calibri"/>
                <a:cs typeface="Calibri"/>
                <a:sym typeface="Calibri"/>
              </a:rPr>
              <a:t>instructions2 </a:t>
            </a:r>
            <a:r>
              <a:rPr lang="en" sz="2000" b="1">
                <a:solidFill>
                  <a:schemeClr val="dk1"/>
                </a:solidFill>
                <a:latin typeface="Calibri"/>
                <a:ea typeface="Calibri"/>
                <a:cs typeface="Calibri"/>
                <a:sym typeface="Calibri"/>
              </a:rPr>
              <a:t>]</a:t>
            </a:r>
            <a:endParaRPr/>
          </a:p>
          <a:p>
            <a:pPr marL="0" marR="0" lvl="0" indent="450850" algn="just" rtl="0">
              <a:spcBef>
                <a:spcPts val="0"/>
              </a:spcBef>
              <a:spcAft>
                <a:spcPts val="0"/>
              </a:spcAft>
              <a:buNone/>
            </a:pPr>
            <a:r>
              <a:rPr lang="en" sz="2000" b="1">
                <a:solidFill>
                  <a:schemeClr val="dk1"/>
                </a:solidFill>
                <a:latin typeface="Calibri"/>
                <a:ea typeface="Calibri"/>
                <a:cs typeface="Calibri"/>
                <a:sym typeface="Calibri"/>
              </a:rPr>
              <a:t>………………………..</a:t>
            </a:r>
            <a:endParaRPr/>
          </a:p>
          <a:p>
            <a:pPr marL="0" marR="0" lvl="0" indent="450850" algn="just" rtl="0">
              <a:spcBef>
                <a:spcPts val="0"/>
              </a:spcBef>
              <a:spcAft>
                <a:spcPts val="0"/>
              </a:spcAft>
              <a:buNone/>
            </a:pPr>
            <a:r>
              <a:rPr lang="en" sz="2000" b="1">
                <a:solidFill>
                  <a:schemeClr val="dk1"/>
                </a:solidFill>
                <a:latin typeface="Calibri"/>
                <a:ea typeface="Calibri"/>
                <a:cs typeface="Calibri"/>
                <a:sym typeface="Calibri"/>
              </a:rPr>
              <a:t>[WHEN </a:t>
            </a:r>
            <a:r>
              <a:rPr lang="en" sz="2000" b="1" i="1">
                <a:solidFill>
                  <a:schemeClr val="dk1"/>
                </a:solidFill>
                <a:latin typeface="Calibri"/>
                <a:ea typeface="Calibri"/>
                <a:cs typeface="Calibri"/>
                <a:sym typeface="Calibri"/>
              </a:rPr>
              <a:t>conditionsN </a:t>
            </a:r>
            <a:r>
              <a:rPr lang="en" sz="2000" b="1">
                <a:solidFill>
                  <a:schemeClr val="dk1"/>
                </a:solidFill>
                <a:latin typeface="Calibri"/>
                <a:ea typeface="Calibri"/>
                <a:cs typeface="Calibri"/>
                <a:sym typeface="Calibri"/>
              </a:rPr>
              <a:t>THEN </a:t>
            </a:r>
            <a:r>
              <a:rPr lang="en" sz="2000" b="1" i="1">
                <a:solidFill>
                  <a:schemeClr val="dk1"/>
                </a:solidFill>
                <a:latin typeface="Calibri"/>
                <a:ea typeface="Calibri"/>
                <a:cs typeface="Calibri"/>
                <a:sym typeface="Calibri"/>
              </a:rPr>
              <a:t>instructionsN </a:t>
            </a:r>
            <a:r>
              <a:rPr lang="en" sz="2000" b="1">
                <a:solidFill>
                  <a:schemeClr val="dk1"/>
                </a:solidFill>
                <a:latin typeface="Calibri"/>
                <a:ea typeface="Calibri"/>
                <a:cs typeface="Calibri"/>
                <a:sym typeface="Calibri"/>
              </a:rPr>
              <a:t>]</a:t>
            </a:r>
            <a:endParaRPr/>
          </a:p>
          <a:p>
            <a:pPr marL="0" marR="0" lvl="0" indent="450850" algn="just" rtl="0">
              <a:spcBef>
                <a:spcPts val="0"/>
              </a:spcBef>
              <a:spcAft>
                <a:spcPts val="0"/>
              </a:spcAft>
              <a:buNone/>
            </a:pPr>
            <a:r>
              <a:rPr lang="en" sz="2000" b="1">
                <a:solidFill>
                  <a:schemeClr val="dk1"/>
                </a:solidFill>
                <a:latin typeface="Calibri"/>
                <a:ea typeface="Calibri"/>
                <a:cs typeface="Calibri"/>
                <a:sym typeface="Calibri"/>
              </a:rPr>
              <a:t>[ELSE </a:t>
            </a:r>
            <a:r>
              <a:rPr lang="en" sz="2000" b="1" i="1">
                <a:solidFill>
                  <a:schemeClr val="dk1"/>
                </a:solidFill>
                <a:latin typeface="Calibri"/>
                <a:ea typeface="Calibri"/>
                <a:cs typeface="Calibri"/>
                <a:sym typeface="Calibri"/>
              </a:rPr>
              <a:t>instructions_else </a:t>
            </a:r>
            <a:r>
              <a:rPr lang="en" sz="2000" b="1">
                <a:solidFill>
                  <a:schemeClr val="dk1"/>
                </a:solidFill>
                <a:latin typeface="Calibri"/>
                <a:ea typeface="Calibri"/>
                <a:cs typeface="Calibri"/>
                <a:sym typeface="Calibri"/>
              </a:rPr>
              <a:t>]</a:t>
            </a:r>
            <a:endParaRPr/>
          </a:p>
          <a:p>
            <a:pPr marL="0" marR="0" lvl="0" indent="450850" algn="just" rtl="0">
              <a:spcBef>
                <a:spcPts val="0"/>
              </a:spcBef>
              <a:spcAft>
                <a:spcPts val="0"/>
              </a:spcAft>
              <a:buNone/>
            </a:pPr>
            <a:r>
              <a:rPr lang="en" sz="2000" b="1">
                <a:solidFill>
                  <a:schemeClr val="dk1"/>
                </a:solidFill>
                <a:latin typeface="Calibri"/>
                <a:ea typeface="Calibri"/>
                <a:cs typeface="Calibri"/>
                <a:sym typeface="Calibri"/>
              </a:rPr>
              <a:t>END CASE;</a:t>
            </a:r>
            <a:r>
              <a:rPr lang="en" sz="800">
                <a:solidFill>
                  <a:schemeClr val="dk1"/>
                </a:solidFill>
                <a:latin typeface="Arial"/>
                <a:ea typeface="Arial"/>
                <a:cs typeface="Arial"/>
                <a:sym typeface="Arial"/>
              </a:rPr>
              <a:t> </a:t>
            </a:r>
            <a:endParaRPr sz="3200">
              <a:solidFill>
                <a:schemeClr val="dk1"/>
              </a:solidFill>
              <a:latin typeface="Arial"/>
              <a:ea typeface="Arial"/>
              <a:cs typeface="Arial"/>
              <a:sym typeface="Arial"/>
            </a:endParaRPr>
          </a:p>
          <a:p>
            <a:pPr marL="0" marR="0" lvl="0" indent="450850" algn="just" rtl="0">
              <a:lnSpc>
                <a:spcPct val="100000"/>
              </a:lnSpc>
              <a:spcBef>
                <a:spcPts val="0"/>
              </a:spcBef>
              <a:spcAft>
                <a:spcPts val="0"/>
              </a:spcAft>
              <a:buClr>
                <a:schemeClr val="dk1"/>
              </a:buClr>
              <a:buSzPts val="2000"/>
              <a:buFont typeface="Calibri"/>
              <a:buNone/>
            </a:pPr>
            <a:r>
              <a:rPr lang="en"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216" name="Google Shape;216;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pPr marL="0" lvl="0" indent="0" algn="r" rtl="0">
                <a:spcBef>
                  <a:spcPts val="0"/>
                </a:spcBef>
                <a:spcAft>
                  <a:spcPts val="0"/>
                </a:spcAft>
                <a:buNone/>
              </a:pPr>
              <a:t>13</a:t>
            </a:fld>
            <a:endParaRPr sz="2800">
              <a:solidFill>
                <a:srgbClr val="898989"/>
              </a:solidFill>
              <a:latin typeface="Calibri"/>
              <a:ea typeface="Calibri"/>
              <a:cs typeface="Calibri"/>
              <a:sym typeface="Calibri"/>
            </a:endParaRPr>
          </a:p>
        </p:txBody>
      </p:sp>
      <p:sp>
        <p:nvSpPr>
          <p:cNvPr id="218" name="Google Shape;218;p25"/>
          <p:cNvSpPr txBox="1"/>
          <p:nvPr/>
        </p:nvSpPr>
        <p:spPr>
          <a:xfrm>
            <a:off x="494595" y="717253"/>
            <a:ext cx="7991475"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i="1">
                <a:solidFill>
                  <a:schemeClr val="dk1"/>
                </a:solidFill>
                <a:latin typeface="Calibri"/>
                <a:ea typeface="Calibri"/>
                <a:cs typeface="Calibri"/>
                <a:sym typeface="Calibri"/>
              </a:rPr>
              <a:t>Example 7: Carry out a procedure that, using the vehicle registration number, reveals the text 'To start' when the vehicle is less than 5000 Km, 'new' when it is between 5000 and 25000, 'bastante rodado' when it is between 25000 and 100,000 and 'muy rodado' in other cases. If there is a check mark on the registration number passed during the procedure, you will see the text 'No exists'.</a:t>
            </a:r>
            <a:endParaRPr sz="1600" b="1">
              <a:solidFill>
                <a:schemeClr val="dk1"/>
              </a:solidFill>
              <a:latin typeface="Calibri"/>
              <a:ea typeface="Calibri"/>
              <a:cs typeface="Calibri"/>
              <a:sym typeface="Calibri"/>
            </a:endParaRPr>
          </a:p>
        </p:txBody>
      </p:sp>
      <p:sp>
        <p:nvSpPr>
          <p:cNvPr id="219" name="Google Shape;219;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p25"/>
          <p:cNvSpPr txBox="1"/>
          <p:nvPr/>
        </p:nvSpPr>
        <p:spPr>
          <a:xfrm>
            <a:off x="736682" y="2083807"/>
            <a:ext cx="7670636" cy="4401205"/>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CREATE PROCEDURE ejemplo7 (IN mat CHAR(7), OUT estado TEXT)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BEGIN</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DECLARE km INT;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DECLARE n INT DEFAULT 0;</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SET estado='No exists';</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SELECT count(*) INTO n FROM automobiles WHERE matricula=mat;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IF n=1 THEN</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SELECT kilometros INTO km FROM automobiles WHERE matricula=mat;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CASE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WHEN km&lt;5000 THEN</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SET estado='A estrenar';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WHEN km&lt;25000 THEN</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SET estado='nuevo';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WHEN km&lt;100000 THEN</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SET estado='bastante rodado';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ELSE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SET estado='muy rodado';</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END CASE;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END IF;</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END</a:t>
            </a:r>
            <a:endParaRPr sz="1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23875" y="1053323"/>
            <a:ext cx="7991475"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u="sng" dirty="0" smtClean="0">
                <a:solidFill>
                  <a:schemeClr val="dk1"/>
                </a:solidFill>
                <a:latin typeface="Calibri"/>
                <a:cs typeface="Calibri"/>
                <a:sym typeface="Calibri"/>
              </a:rPr>
              <a:t>Flow Control</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2400" b="1" dirty="0" smtClean="0">
                <a:solidFill>
                  <a:schemeClr val="dk1"/>
                </a:solidFill>
                <a:latin typeface="Calibri"/>
                <a:cs typeface="Calibri"/>
                <a:sym typeface="Calibri"/>
              </a:rPr>
              <a:t>Choice</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 sz="2400" b="1" i="0" u="none" strike="noStrike" cap="none" dirty="0">
                <a:solidFill>
                  <a:schemeClr val="dk1"/>
                </a:solidFill>
                <a:latin typeface="Calibri"/>
                <a:ea typeface="Calibri"/>
                <a:cs typeface="Calibri"/>
                <a:sym typeface="Calibri"/>
              </a:rPr>
              <a:t>IF</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 sz="2400" b="1" i="0" u="none" strike="noStrike" cap="none" dirty="0">
                <a:solidFill>
                  <a:schemeClr val="dk1"/>
                </a:solidFill>
                <a:latin typeface="Calibri"/>
                <a:ea typeface="Calibri"/>
                <a:cs typeface="Calibri"/>
                <a:sym typeface="Calibri"/>
              </a:rPr>
              <a:t>CASE</a:t>
            </a:r>
            <a:endParaRPr dirty="0"/>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2400" b="1" dirty="0" smtClean="0">
                <a:solidFill>
                  <a:schemeClr val="dk1"/>
                </a:solidFill>
                <a:latin typeface="Calibri"/>
                <a:cs typeface="Calibri"/>
                <a:sym typeface="Calibri"/>
              </a:rPr>
              <a:t>LOOPS</a:t>
            </a:r>
            <a:endParaRPr dirty="0"/>
          </a:p>
          <a:p>
            <a:pPr marL="0" marR="0" lvl="0" indent="0" algn="l" rtl="0">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 sz="2400" b="1" i="0" u="none" strike="noStrike" cap="none" dirty="0">
                <a:solidFill>
                  <a:schemeClr val="dk1"/>
                </a:solidFill>
                <a:latin typeface="Calibri"/>
                <a:ea typeface="Calibri"/>
                <a:cs typeface="Calibri"/>
                <a:sym typeface="Calibri"/>
              </a:rPr>
              <a:t>LOOP</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 sz="2400" b="1" i="0" u="none" strike="noStrike" cap="none" dirty="0">
                <a:solidFill>
                  <a:schemeClr val="dk1"/>
                </a:solidFill>
                <a:latin typeface="Calibri"/>
                <a:ea typeface="Calibri"/>
                <a:cs typeface="Calibri"/>
                <a:sym typeface="Calibri"/>
              </a:rPr>
              <a:t>WHILE</a:t>
            </a:r>
            <a:endParaRPr dirty="0"/>
          </a:p>
          <a:p>
            <a:pPr marL="1085850" marR="0" lvl="1" indent="-190500" algn="l" rtl="0">
              <a:spcBef>
                <a:spcPts val="0"/>
              </a:spcBef>
              <a:spcAft>
                <a:spcPts val="0"/>
              </a:spcAft>
              <a:buClr>
                <a:schemeClr val="dk1"/>
              </a:buClr>
              <a:buSzPts val="2400"/>
              <a:buFont typeface="Noto Sans Symbols"/>
              <a:buNone/>
            </a:pPr>
            <a:endParaRPr sz="2400" b="1" i="0" u="none" strike="noStrike" cap="none" dirty="0">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 sz="2400" b="1" i="0" u="none" strike="noStrike" cap="none" dirty="0">
                <a:solidFill>
                  <a:schemeClr val="dk1"/>
                </a:solidFill>
                <a:latin typeface="Calibri"/>
                <a:ea typeface="Calibri"/>
                <a:cs typeface="Calibri"/>
                <a:sym typeface="Calibri"/>
              </a:rPr>
              <a:t>REPEAT</a:t>
            </a:r>
            <a:endParaRPr sz="2400" b="1" i="0" u="none" strike="noStrike" cap="none" dirty="0">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3</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23875" y="1053323"/>
            <a:ext cx="7991475" cy="550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i="0" u="sng" strike="noStrike" cap="none" dirty="0" smtClean="0">
                <a:solidFill>
                  <a:schemeClr val="dk1"/>
                </a:solidFill>
                <a:latin typeface="Calibri"/>
                <a:ea typeface="Calibri"/>
                <a:cs typeface="Calibri"/>
                <a:sym typeface="Calibri"/>
              </a:rPr>
              <a:t>Control Flow Instructions </a:t>
            </a:r>
            <a:r>
              <a:rPr lang="en" sz="2400" b="1" i="0" u="sng" strike="noStrike" cap="none" dirty="0">
                <a:solidFill>
                  <a:schemeClr val="dk1"/>
                </a:solidFill>
                <a:latin typeface="Calibri"/>
                <a:ea typeface="Calibri"/>
                <a:cs typeface="Calibri"/>
                <a:sym typeface="Calibri"/>
              </a:rPr>
              <a:t>- IF</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If a condition is combined, the instructions between IF and ELSE or between IF and END IF will be carried out if there is no ELSE clause.</a:t>
            </a:r>
            <a:endParaRPr dirty="0"/>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If not combined, the actions below ELSE will be carried out (if there is no problem).</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Syntax:</a:t>
            </a:r>
            <a:endParaRPr dirty="0"/>
          </a:p>
          <a:p>
            <a:pPr marL="0" marR="0" lvl="0" indent="0" algn="l"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IF condition THEN</a:t>
            </a:r>
            <a:endParaRPr dirty="0"/>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instruction1;</a:t>
            </a:r>
            <a:endParaRPr dirty="0"/>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instruction2;</a:t>
            </a:r>
            <a:endParaRPr dirty="0"/>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ELSE</a:t>
            </a:r>
            <a:endParaRPr dirty="0"/>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instructionA;</a:t>
            </a:r>
            <a:endParaRPr dirty="0"/>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instructionB;</a:t>
            </a:r>
            <a:endParaRPr dirty="0"/>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 sz="2000" b="1" i="0" u="none" strike="noStrike" cap="none" dirty="0">
                <a:solidFill>
                  <a:schemeClr val="dk1"/>
                </a:solidFill>
                <a:latin typeface="Calibri"/>
                <a:ea typeface="Calibri"/>
                <a:cs typeface="Calibri"/>
                <a:sym typeface="Calibri"/>
              </a:rPr>
              <a:t>END IF;</a:t>
            </a:r>
            <a:r>
              <a:rPr lang="en" sz="2400" b="1" i="0" u="none" strike="noStrike" cap="none" dirty="0">
                <a:solidFill>
                  <a:schemeClr val="dk1"/>
                </a:solidFill>
                <a:latin typeface="Calibri"/>
                <a:ea typeface="Calibri"/>
                <a:cs typeface="Calibri"/>
                <a:sym typeface="Calibri"/>
              </a:rPr>
              <a:t> </a:t>
            </a:r>
            <a:endParaRPr dirty="0"/>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4</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12926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2000" b="1" i="1" u="none" strike="noStrike" cap="none">
                <a:solidFill>
                  <a:schemeClr val="dk1"/>
                </a:solidFill>
                <a:latin typeface="Calibri"/>
                <a:ea typeface="Calibri"/>
                <a:cs typeface="Calibri"/>
                <a:sym typeface="Calibri"/>
              </a:rPr>
              <a:t>Example 1: Carry out a procedure called by receiving a number entered and writing a text message “Is a number by” or “Is an odd number” next to the odd number.</a:t>
            </a:r>
            <a:endParaRPr sz="3200" b="0" i="0" u="none" strike="noStrike" cap="none">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16"/>
          <p:cNvSpPr txBox="1"/>
          <p:nvPr/>
        </p:nvSpPr>
        <p:spPr>
          <a:xfrm>
            <a:off x="683568" y="2636912"/>
            <a:ext cx="7704856" cy="2585323"/>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0" u="none" strike="noStrike" cap="none">
                <a:solidFill>
                  <a:schemeClr val="dk1"/>
                </a:solidFill>
                <a:latin typeface="Calibri"/>
                <a:ea typeface="Calibri"/>
                <a:cs typeface="Calibri"/>
                <a:sym typeface="Calibri"/>
              </a:rPr>
              <a:t>CREATE PROCEDURE by (IN number INT)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BEGIN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IF number%2=0 THEN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SELECT "Is a number by";</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ELSE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SELECT "It's an odd number";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END IF;</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END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27" name="Google Shape;127;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pPr marL="0" lvl="0" indent="0" algn="r" rtl="0">
                <a:spcBef>
                  <a:spcPts val="0"/>
                </a:spcBef>
                <a:spcAft>
                  <a:spcPts val="0"/>
                </a:spcAft>
                <a:buNone/>
              </a:pPr>
              <a:t>5</a:t>
            </a:fld>
            <a:endParaRPr sz="2800">
              <a:solidFill>
                <a:srgbClr val="898989"/>
              </a:solidFill>
              <a:latin typeface="Calibri"/>
              <a:ea typeface="Calibri"/>
              <a:cs typeface="Calibri"/>
              <a:sym typeface="Calibri"/>
            </a:endParaRPr>
          </a:p>
        </p:txBody>
      </p:sp>
      <p:sp>
        <p:nvSpPr>
          <p:cNvPr id="129" name="Google Shape;129;p17"/>
          <p:cNvSpPr txBox="1"/>
          <p:nvPr/>
        </p:nvSpPr>
        <p:spPr>
          <a:xfrm>
            <a:off x="574850" y="953706"/>
            <a:ext cx="7991475" cy="406265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2000" b="1" i="1">
                <a:solidFill>
                  <a:schemeClr val="dk1"/>
                </a:solidFill>
                <a:latin typeface="Calibri"/>
                <a:ea typeface="Calibri"/>
                <a:cs typeface="Calibri"/>
                <a:sym typeface="Calibri"/>
              </a:rPr>
              <a:t>Example 2: Carry out a called procedure which turns out to be true if a number entered is entered in a parameter and false if it is not.</a:t>
            </a:r>
            <a:endParaRPr/>
          </a:p>
          <a:p>
            <a:pPr marL="0" marR="0" lvl="0" indent="0" algn="just" rtl="0">
              <a:spcBef>
                <a:spcPts val="0"/>
              </a:spcBef>
              <a:spcAft>
                <a:spcPts val="0"/>
              </a:spcAft>
              <a:buNone/>
            </a:pPr>
            <a:endParaRPr sz="2000" b="1" i="1">
              <a:solidFill>
                <a:schemeClr val="dk1"/>
              </a:solidFill>
              <a:latin typeface="Arial"/>
              <a:ea typeface="Arial"/>
              <a:cs typeface="Arial"/>
              <a:sym typeface="Arial"/>
            </a:endParaRPr>
          </a:p>
          <a:p>
            <a:pPr marL="0" marR="0" lvl="0" indent="0" algn="just" rtl="0">
              <a:spcBef>
                <a:spcPts val="0"/>
              </a:spcBef>
              <a:spcAft>
                <a:spcPts val="0"/>
              </a:spcAft>
              <a:buNone/>
            </a:pPr>
            <a:endParaRPr sz="2000" b="1" i="1">
              <a:solidFill>
                <a:schemeClr val="dk1"/>
              </a:solidFill>
              <a:latin typeface="Arial"/>
              <a:ea typeface="Arial"/>
              <a:cs typeface="Arial"/>
              <a:sym typeface="Arial"/>
            </a:endParaRPr>
          </a:p>
          <a:p>
            <a:pPr marL="0" marR="0" lvl="0" indent="0" algn="just" rtl="0">
              <a:spcBef>
                <a:spcPts val="0"/>
              </a:spcBef>
              <a:spcAft>
                <a:spcPts val="0"/>
              </a:spcAft>
              <a:buNone/>
            </a:pPr>
            <a:endParaRPr sz="2000" b="1" i="1">
              <a:solidFill>
                <a:schemeClr val="dk1"/>
              </a:solidFill>
              <a:latin typeface="Arial"/>
              <a:ea typeface="Arial"/>
              <a:cs typeface="Arial"/>
              <a:sym typeface="Arial"/>
            </a:endParaRPr>
          </a:p>
          <a:p>
            <a:pPr marL="0" marR="0" lvl="0" indent="0" algn="just" rtl="0">
              <a:spcBef>
                <a:spcPts val="0"/>
              </a:spcBef>
              <a:spcAft>
                <a:spcPts val="0"/>
              </a:spcAft>
              <a:buNone/>
            </a:pPr>
            <a:endParaRPr sz="2000" b="1" i="1">
              <a:solidFill>
                <a:schemeClr val="dk1"/>
              </a:solidFill>
              <a:latin typeface="Arial"/>
              <a:ea typeface="Arial"/>
              <a:cs typeface="Arial"/>
              <a:sym typeface="Arial"/>
            </a:endParaRPr>
          </a:p>
          <a:p>
            <a:pPr marL="0" marR="0" lvl="0" indent="0" algn="just" rtl="0">
              <a:spcBef>
                <a:spcPts val="0"/>
              </a:spcBef>
              <a:spcAft>
                <a:spcPts val="0"/>
              </a:spcAft>
              <a:buNone/>
            </a:pPr>
            <a:endParaRPr sz="2000" b="1" i="1">
              <a:solidFill>
                <a:schemeClr val="dk1"/>
              </a:solidFill>
              <a:latin typeface="Arial"/>
              <a:ea typeface="Arial"/>
              <a:cs typeface="Arial"/>
              <a:sym typeface="Arial"/>
            </a:endParaRPr>
          </a:p>
          <a:p>
            <a:pPr marL="0" marR="0" lvl="0" indent="0" algn="just" rtl="0">
              <a:spcBef>
                <a:spcPts val="0"/>
              </a:spcBef>
              <a:spcAft>
                <a:spcPts val="0"/>
              </a:spcAft>
              <a:buNone/>
            </a:pPr>
            <a:endParaRPr sz="2000" b="1" i="1">
              <a:solidFill>
                <a:schemeClr val="dk1"/>
              </a:solidFill>
              <a:latin typeface="Arial"/>
              <a:ea typeface="Arial"/>
              <a:cs typeface="Arial"/>
              <a:sym typeface="Arial"/>
            </a:endParaRPr>
          </a:p>
          <a:p>
            <a:pPr marL="0" marR="0" lvl="0" indent="0" algn="just" rtl="0">
              <a:spcBef>
                <a:spcPts val="0"/>
              </a:spcBef>
              <a:spcAft>
                <a:spcPts val="0"/>
              </a:spcAft>
              <a:buNone/>
            </a:pPr>
            <a:endParaRPr sz="2000" b="1" i="1">
              <a:solidFill>
                <a:schemeClr val="dk1"/>
              </a:solidFill>
              <a:latin typeface="Arial"/>
              <a:ea typeface="Arial"/>
              <a:cs typeface="Arial"/>
              <a:sym typeface="Arial"/>
            </a:endParaRPr>
          </a:p>
          <a:p>
            <a:pPr marL="0" marR="0" lvl="0" indent="0" algn="just" rtl="0">
              <a:spcBef>
                <a:spcPts val="0"/>
              </a:spcBef>
              <a:spcAft>
                <a:spcPts val="0"/>
              </a:spcAft>
              <a:buNone/>
            </a:pPr>
            <a:endParaRPr sz="2000" b="1" i="1">
              <a:solidFill>
                <a:schemeClr val="dk1"/>
              </a:solidFill>
              <a:latin typeface="Arial"/>
              <a:ea typeface="Arial"/>
              <a:cs typeface="Arial"/>
              <a:sym typeface="Arial"/>
            </a:endParaRPr>
          </a:p>
          <a:p>
            <a:pPr marL="0" marR="0" lvl="0" indent="0" algn="just" rtl="0">
              <a:spcBef>
                <a:spcPts val="0"/>
              </a:spcBef>
              <a:spcAft>
                <a:spcPts val="0"/>
              </a:spcAft>
              <a:buNone/>
            </a:pPr>
            <a:endParaRPr sz="2000" b="1" i="1">
              <a:solidFill>
                <a:schemeClr val="dk1"/>
              </a:solidFill>
              <a:latin typeface="Arial"/>
              <a:ea typeface="Arial"/>
              <a:cs typeface="Arial"/>
              <a:sym typeface="Arial"/>
            </a:endParaRPr>
          </a:p>
          <a:p>
            <a:pPr marL="0" marR="0" lvl="0" indent="0" algn="just" rtl="0">
              <a:spcBef>
                <a:spcPts val="0"/>
              </a:spcBef>
              <a:spcAft>
                <a:spcPts val="0"/>
              </a:spcAft>
              <a:buNone/>
            </a:pPr>
            <a:r>
              <a:rPr lang="en" sz="1800" i="1">
                <a:solidFill>
                  <a:schemeClr val="dk1"/>
                </a:solidFill>
                <a:latin typeface="Arial"/>
                <a:ea typeface="Arial"/>
                <a:cs typeface="Arial"/>
                <a:sym typeface="Arial"/>
              </a:rPr>
              <a:t>Here is a solution:</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7"/>
          <p:cNvSpPr txBox="1"/>
          <p:nvPr/>
        </p:nvSpPr>
        <p:spPr>
          <a:xfrm>
            <a:off x="574850" y="1811004"/>
            <a:ext cx="7704856" cy="2308324"/>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dirty="0">
                <a:solidFill>
                  <a:schemeClr val="dk1"/>
                </a:solidFill>
                <a:latin typeface="Calibri"/>
                <a:ea typeface="Calibri"/>
                <a:cs typeface="Calibri"/>
                <a:sym typeface="Calibri"/>
              </a:rPr>
              <a:t>CREATE PROCEDURE </a:t>
            </a:r>
            <a:r>
              <a:rPr lang="en" sz="1800" b="1" dirty="0" err="1">
                <a:solidFill>
                  <a:schemeClr val="dk1"/>
                </a:solidFill>
                <a:latin typeface="Calibri"/>
                <a:ea typeface="Calibri"/>
                <a:cs typeface="Calibri"/>
                <a:sym typeface="Calibri"/>
              </a:rPr>
              <a:t>es_par </a:t>
            </a:r>
            <a:r>
              <a:rPr lang="en" sz="1800" b="1" dirty="0">
                <a:solidFill>
                  <a:schemeClr val="dk1"/>
                </a:solidFill>
                <a:latin typeface="Calibri"/>
                <a:ea typeface="Calibri"/>
                <a:cs typeface="Calibri"/>
                <a:sym typeface="Calibri"/>
              </a:rPr>
              <a:t>(IN number INT, OUT by BOOLEAN)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dirty="0">
                <a:solidFill>
                  <a:schemeClr val="dk1"/>
                </a:solidFill>
                <a:latin typeface="Calibri"/>
                <a:ea typeface="Calibri"/>
                <a:cs typeface="Calibri"/>
                <a:sym typeface="Calibri"/>
              </a:rPr>
              <a:t>BEGIN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dirty="0">
                <a:solidFill>
                  <a:schemeClr val="dk1"/>
                </a:solidFill>
                <a:latin typeface="Calibri"/>
                <a:ea typeface="Calibri"/>
                <a:cs typeface="Calibri"/>
                <a:sym typeface="Calibri"/>
              </a:rPr>
              <a:t>IF number%2=0 THEN</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dirty="0">
                <a:solidFill>
                  <a:schemeClr val="dk1"/>
                </a:solidFill>
                <a:latin typeface="Calibri"/>
                <a:ea typeface="Calibri"/>
                <a:cs typeface="Calibri"/>
                <a:sym typeface="Calibri"/>
              </a:rPr>
              <a:t>SET by=true;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dirty="0">
                <a:solidFill>
                  <a:schemeClr val="dk1"/>
                </a:solidFill>
                <a:latin typeface="Calibri"/>
                <a:ea typeface="Calibri"/>
                <a:cs typeface="Calibri"/>
                <a:sym typeface="Calibri"/>
              </a:rPr>
              <a:t>ELSE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dirty="0">
                <a:solidFill>
                  <a:schemeClr val="dk1"/>
                </a:solidFill>
                <a:latin typeface="Calibri"/>
                <a:ea typeface="Calibri"/>
                <a:cs typeface="Calibri"/>
                <a:sym typeface="Calibri"/>
              </a:rPr>
              <a:t>SET par=false;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dirty="0">
                <a:solidFill>
                  <a:schemeClr val="dk1"/>
                </a:solidFill>
                <a:latin typeface="Calibri"/>
                <a:ea typeface="Calibri"/>
                <a:cs typeface="Calibri"/>
                <a:sym typeface="Calibri"/>
              </a:rPr>
              <a:t>END IF;</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dirty="0">
                <a:solidFill>
                  <a:schemeClr val="dk1"/>
                </a:solidFill>
                <a:latin typeface="Calibri"/>
                <a:ea typeface="Calibri"/>
                <a:cs typeface="Calibri"/>
                <a:sym typeface="Calibri"/>
              </a:rPr>
              <a:t>END</a:t>
            </a:r>
            <a:endParaRPr sz="1800" dirty="0">
              <a:solidFill>
                <a:schemeClr val="dk1"/>
              </a:solidFill>
              <a:latin typeface="Calibri"/>
              <a:ea typeface="Calibri"/>
              <a:cs typeface="Calibri"/>
              <a:sym typeface="Calibri"/>
            </a:endParaRPr>
          </a:p>
        </p:txBody>
      </p:sp>
      <p:sp>
        <p:nvSpPr>
          <p:cNvPr id="133" name="Google Shape;133;p17"/>
          <p:cNvSpPr txBox="1"/>
          <p:nvPr/>
        </p:nvSpPr>
        <p:spPr>
          <a:xfrm>
            <a:off x="628650" y="4661168"/>
            <a:ext cx="7704856" cy="2031325"/>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CREATE PROCEDURE es_par (IN number INT, OUT by BOOLEAN)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BEGIN</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SET par=false;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IF number%2=0 THEN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SET by=true;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END IF;</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END</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39" name="Google Shape;139;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pPr marL="0" lvl="0" indent="0" algn="r" rtl="0">
                <a:spcBef>
                  <a:spcPts val="0"/>
                </a:spcBef>
                <a:spcAft>
                  <a:spcPts val="0"/>
                </a:spcAft>
                <a:buNone/>
              </a:pPr>
              <a:t>6</a:t>
            </a:fld>
            <a:endParaRPr sz="2800">
              <a:solidFill>
                <a:srgbClr val="898989"/>
              </a:solidFill>
              <a:latin typeface="Calibri"/>
              <a:ea typeface="Calibri"/>
              <a:cs typeface="Calibri"/>
              <a:sym typeface="Calibri"/>
            </a:endParaRPr>
          </a:p>
        </p:txBody>
      </p:sp>
      <p:sp>
        <p:nvSpPr>
          <p:cNvPr id="141" name="Google Shape;141;p18"/>
          <p:cNvSpPr txBox="1"/>
          <p:nvPr/>
        </p:nvSpPr>
        <p:spPr>
          <a:xfrm>
            <a:off x="523875" y="1053323"/>
            <a:ext cx="7991475" cy="2369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u="sng" dirty="0" smtClean="0">
                <a:solidFill>
                  <a:schemeClr val="dk1"/>
                </a:solidFill>
                <a:latin typeface="Calibri"/>
                <a:ea typeface="Calibri"/>
                <a:cs typeface="Calibri"/>
                <a:sym typeface="Calibri"/>
              </a:rPr>
              <a:t>control Flow instructions </a:t>
            </a:r>
            <a:r>
              <a:rPr lang="en" sz="2400" b="1" u="sng" dirty="0">
                <a:solidFill>
                  <a:schemeClr val="dk1"/>
                </a:solidFill>
                <a:latin typeface="Calibri"/>
                <a:ea typeface="Calibri"/>
                <a:cs typeface="Calibri"/>
                <a:sym typeface="Calibri"/>
              </a:rPr>
              <a:t>– IF and ELSEIF</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2000" b="1" dirty="0">
                <a:solidFill>
                  <a:schemeClr val="dk1"/>
                </a:solidFill>
                <a:latin typeface="Calibri"/>
                <a:ea typeface="Calibri"/>
                <a:cs typeface="Calibri"/>
                <a:sym typeface="Calibri"/>
              </a:rPr>
              <a:t>The ELSEIF clause within an IF allows another condition to be evaluated if the IF condition is not combined with another ELSEIF condition previously.</a:t>
            </a:r>
            <a:endParaRPr dirty="0"/>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 sz="2000" b="1" i="1" dirty="0">
                <a:solidFill>
                  <a:schemeClr val="dk1"/>
                </a:solidFill>
                <a:latin typeface="Calibri"/>
                <a:ea typeface="Calibri"/>
                <a:cs typeface="Calibri"/>
                <a:sym typeface="Calibri"/>
              </a:rPr>
              <a:t>labor week </a:t>
            </a:r>
            <a:endParaRPr sz="2400" b="1" dirty="0">
              <a:solidFill>
                <a:schemeClr val="dk1"/>
              </a:solidFill>
              <a:latin typeface="Calibri"/>
              <a:ea typeface="Calibri"/>
              <a:cs typeface="Calibri"/>
              <a:sym typeface="Calibri"/>
            </a:endParaRPr>
          </a:p>
        </p:txBody>
      </p:sp>
      <p:sp>
        <p:nvSpPr>
          <p:cNvPr id="142" name="Google Shape;142;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18"/>
          <p:cNvSpPr txBox="1"/>
          <p:nvPr/>
        </p:nvSpPr>
        <p:spPr>
          <a:xfrm>
            <a:off x="667184" y="3423203"/>
            <a:ext cx="7704856" cy="313932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CREATE PROCEDURE ejemplo3(IN numdia INT, OUT nomdia VARCHAR(15))</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BEGIN</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IF numdia=1 THEN set nomdia='moons';</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ELSEIF numdia=2 THEN SET nomdia='martes';</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ELSEIF numdia=3 THEN SET nomdia='miércoles';</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ELSEIF numdia=4 THEN SET nomdia='jueves';</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ELSEIF numdia=5 THEN SET nomdia='viernes';</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ELSE</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SET namedia='dia incorrecto';</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END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50" name="Google Shape;150;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pPr marL="0" lvl="0" indent="0" algn="r" rtl="0">
                <a:spcBef>
                  <a:spcPts val="0"/>
                </a:spcBef>
                <a:spcAft>
                  <a:spcPts val="0"/>
                </a:spcAft>
                <a:buNone/>
              </a:pPr>
              <a:t>7</a:t>
            </a:fld>
            <a:endParaRPr sz="2800">
              <a:solidFill>
                <a:srgbClr val="898989"/>
              </a:solidFill>
              <a:latin typeface="Calibri"/>
              <a:ea typeface="Calibri"/>
              <a:cs typeface="Calibri"/>
              <a:sym typeface="Calibri"/>
            </a:endParaRPr>
          </a:p>
        </p:txBody>
      </p:sp>
      <p:sp>
        <p:nvSpPr>
          <p:cNvPr id="152" name="Google Shape;152;p19"/>
          <p:cNvSpPr txBox="1"/>
          <p:nvPr/>
        </p:nvSpPr>
        <p:spPr>
          <a:xfrm>
            <a:off x="494595" y="717253"/>
            <a:ext cx="7991475"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000" b="1" i="1" dirty="0">
                <a:solidFill>
                  <a:schemeClr val="dk1"/>
                </a:solidFill>
                <a:latin typeface="Calibri"/>
                <a:ea typeface="Calibri"/>
                <a:cs typeface="Calibri"/>
                <a:sym typeface="Calibri"/>
              </a:rPr>
              <a:t>Example 3: Carry out a procedure that receives a working week day number and develops the number of working week days. </a:t>
            </a:r>
            <a:r>
              <a:rPr lang="en" sz="2000" b="1" i="1" dirty="0" smtClean="0">
                <a:solidFill>
                  <a:schemeClr val="dk1"/>
                </a:solidFill>
                <a:latin typeface="Calibri"/>
                <a:ea typeface="Calibri"/>
                <a:cs typeface="Calibri"/>
                <a:sym typeface="Calibri"/>
              </a:rPr>
              <a:t>Using nested ifs:</a:t>
            </a:r>
            <a:endParaRPr sz="2400" b="1" dirty="0">
              <a:solidFill>
                <a:schemeClr val="dk1"/>
              </a:solidFill>
              <a:latin typeface="Calibri"/>
              <a:ea typeface="Calibri"/>
              <a:cs typeface="Calibri"/>
              <a:sym typeface="Calibri"/>
            </a:endParaRPr>
          </a:p>
        </p:txBody>
      </p:sp>
      <p:sp>
        <p:nvSpPr>
          <p:cNvPr id="153" name="Google Shape;153;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19"/>
          <p:cNvSpPr txBox="1"/>
          <p:nvPr/>
        </p:nvSpPr>
        <p:spPr>
          <a:xfrm>
            <a:off x="494595" y="1712447"/>
            <a:ext cx="7704856" cy="4893647"/>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300" b="1">
                <a:solidFill>
                  <a:schemeClr val="dk1"/>
                </a:solidFill>
                <a:latin typeface="Calibri"/>
                <a:ea typeface="Calibri"/>
                <a:cs typeface="Calibri"/>
                <a:sym typeface="Calibri"/>
              </a:rPr>
              <a:t>CREATE PROCEDURE ejemplo3(IN numdia INT, OUT nomdia VARCHAR(15))</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BEGIN</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IF numdia=1 THEN</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SET namedia='moons';</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ELSE</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IF numdia=2 THEN</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SET namedia='martes';</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ELSE</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IF numdia=3 THEN</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SET namedia='miércoles';</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ELSE</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IF numdia=4 THEN</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SET namedia='jueves';</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ELSE</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IF numdia=5 THEN</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SET namedia='viernes';</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ELSE</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SET namedia='dia incorrecto';</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300" b="1">
                <a:solidFill>
                  <a:schemeClr val="dk1"/>
                </a:solidFill>
                <a:latin typeface="Calibri"/>
                <a:ea typeface="Calibri"/>
                <a:cs typeface="Calibri"/>
                <a:sym typeface="Calibri"/>
              </a:rPr>
              <a:t>END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5">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5">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5">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55">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5">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55">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55">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55">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5">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61" name="Google Shape;161;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pPr marL="0" lvl="0" indent="0" algn="r" rtl="0">
                <a:spcBef>
                  <a:spcPts val="0"/>
                </a:spcBef>
                <a:spcAft>
                  <a:spcPts val="0"/>
                </a:spcAft>
                <a:buNone/>
              </a:pPr>
              <a:t>8</a:t>
            </a:fld>
            <a:endParaRPr sz="2800">
              <a:solidFill>
                <a:srgbClr val="898989"/>
              </a:solidFill>
              <a:latin typeface="Calibri"/>
              <a:ea typeface="Calibri"/>
              <a:cs typeface="Calibri"/>
              <a:sym typeface="Calibri"/>
            </a:endParaRPr>
          </a:p>
        </p:txBody>
      </p:sp>
      <p:sp>
        <p:nvSpPr>
          <p:cNvPr id="163" name="Google Shape;163;p20"/>
          <p:cNvSpPr txBox="1"/>
          <p:nvPr/>
        </p:nvSpPr>
        <p:spPr>
          <a:xfrm>
            <a:off x="494595" y="717253"/>
            <a:ext cx="7991475" cy="11695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b="1" i="1">
                <a:solidFill>
                  <a:schemeClr val="dk1"/>
                </a:solidFill>
                <a:latin typeface="Calibri"/>
                <a:ea typeface="Calibri"/>
                <a:cs typeface="Calibri"/>
                <a:sym typeface="Calibri"/>
              </a:rPr>
              <a:t>Example 4: Carry out a process that creates a new contract to check the registration number that happens as the parameter and for the customer whose number and name are passed as the parameters. The procedure must confirm that the customer and the check mark exist and that the check mark is available for purchase. If you can create the contract, it turns out to be true in a parameter, if you can't create the contract, it turns out to be false.</a:t>
            </a:r>
            <a:endParaRPr sz="1400" b="1">
              <a:solidFill>
                <a:schemeClr val="dk1"/>
              </a:solidFill>
              <a:latin typeface="Calibri"/>
              <a:ea typeface="Calibri"/>
              <a:cs typeface="Calibri"/>
              <a:sym typeface="Calibri"/>
            </a:endParaRPr>
          </a:p>
        </p:txBody>
      </p:sp>
      <p:sp>
        <p:nvSpPr>
          <p:cNvPr id="164" name="Google Shape;164;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20"/>
          <p:cNvSpPr txBox="1"/>
          <p:nvPr/>
        </p:nvSpPr>
        <p:spPr>
          <a:xfrm>
            <a:off x="494595" y="1886804"/>
            <a:ext cx="7704856" cy="418576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b="1" dirty="0">
                <a:solidFill>
                  <a:schemeClr val="dk1"/>
                </a:solidFill>
                <a:latin typeface="Calibri"/>
                <a:ea typeface="Calibri"/>
                <a:cs typeface="Calibri"/>
                <a:sym typeface="Calibri"/>
              </a:rPr>
              <a:t>CREATE PROCEDURE ejemplo4(IN </a:t>
            </a:r>
            <a:r>
              <a:rPr lang="en" sz="1400" b="1" dirty="0" err="1">
                <a:solidFill>
                  <a:schemeClr val="dk1"/>
                </a:solidFill>
                <a:latin typeface="Calibri"/>
                <a:ea typeface="Calibri"/>
                <a:cs typeface="Calibri"/>
                <a:sym typeface="Calibri"/>
              </a:rPr>
              <a:t>mat </a:t>
            </a:r>
            <a:r>
              <a:rPr lang="en" sz="1400" b="1" dirty="0">
                <a:solidFill>
                  <a:schemeClr val="dk1"/>
                </a:solidFill>
                <a:latin typeface="Calibri"/>
                <a:ea typeface="Calibri"/>
                <a:cs typeface="Calibri"/>
                <a:sym typeface="Calibri"/>
              </a:rPr>
              <a:t>CHAR(7), </a:t>
            </a:r>
            <a:r>
              <a:rPr lang="en" sz="1400" b="1" dirty="0" err="1">
                <a:solidFill>
                  <a:schemeClr val="dk1"/>
                </a:solidFill>
                <a:latin typeface="Calibri"/>
                <a:ea typeface="Calibri"/>
                <a:cs typeface="Calibri"/>
                <a:sym typeface="Calibri"/>
              </a:rPr>
              <a:t>name </a:t>
            </a:r>
            <a:r>
              <a:rPr lang="en" sz="1400" b="1" dirty="0">
                <a:solidFill>
                  <a:schemeClr val="dk1"/>
                </a:solidFill>
                <a:latin typeface="Calibri"/>
                <a:ea typeface="Calibri"/>
                <a:cs typeface="Calibri"/>
                <a:sym typeface="Calibri"/>
              </a:rPr>
              <a:t>VARCHAR(15), </a:t>
            </a:r>
            <a:r>
              <a:rPr lang="en" sz="1400" b="1" dirty="0" err="1">
                <a:solidFill>
                  <a:schemeClr val="dk1"/>
                </a:solidFill>
                <a:latin typeface="Calibri"/>
                <a:ea typeface="Calibri"/>
                <a:cs typeface="Calibri"/>
                <a:sym typeface="Calibri"/>
              </a:rPr>
              <a:t>ape </a:t>
            </a:r>
            <a:r>
              <a:rPr lang="en" sz="1400" b="1" dirty="0">
                <a:solidFill>
                  <a:schemeClr val="dk1"/>
                </a:solidFill>
                <a:latin typeface="Calibri"/>
                <a:ea typeface="Calibri"/>
                <a:cs typeface="Calibri"/>
                <a:sym typeface="Calibri"/>
              </a:rPr>
              <a:t>VARCHAR(25),OUT hecho BOOLEAN)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BEGIN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DECLARE </a:t>
            </a:r>
            <a:r>
              <a:rPr lang="en" sz="1400" b="1" dirty="0" err="1">
                <a:solidFill>
                  <a:schemeClr val="dk1"/>
                </a:solidFill>
                <a:latin typeface="Calibri"/>
                <a:ea typeface="Calibri"/>
                <a:cs typeface="Calibri"/>
                <a:sym typeface="Calibri"/>
              </a:rPr>
              <a:t>na </a:t>
            </a:r>
            <a:r>
              <a:rPr lang="en" sz="1400" b="1" dirty="0">
                <a:solidFill>
                  <a:schemeClr val="dk1"/>
                </a:solidFill>
                <a:latin typeface="Calibri"/>
                <a:ea typeface="Calibri"/>
                <a:cs typeface="Calibri"/>
                <a:sym typeface="Calibri"/>
              </a:rPr>
              <a:t>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DECLARE </a:t>
            </a:r>
            <a:r>
              <a:rPr lang="en" sz="1400" b="1" dirty="0" err="1">
                <a:solidFill>
                  <a:schemeClr val="dk1"/>
                </a:solidFill>
                <a:latin typeface="Calibri"/>
                <a:ea typeface="Calibri"/>
                <a:cs typeface="Calibri"/>
                <a:sym typeface="Calibri"/>
              </a:rPr>
              <a:t>ncli </a:t>
            </a:r>
            <a:r>
              <a:rPr lang="en" sz="1400" b="1" dirty="0">
                <a:solidFill>
                  <a:schemeClr val="dk1"/>
                </a:solidFill>
                <a:latin typeface="Calibri"/>
                <a:ea typeface="Calibri"/>
                <a:cs typeface="Calibri"/>
                <a:sym typeface="Calibri"/>
              </a:rPr>
              <a:t>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DECLARE </a:t>
            </a:r>
            <a:r>
              <a:rPr lang="en" sz="1400" b="1" dirty="0" err="1">
                <a:solidFill>
                  <a:schemeClr val="dk1"/>
                </a:solidFill>
                <a:latin typeface="Calibri"/>
                <a:ea typeface="Calibri"/>
                <a:cs typeface="Calibri"/>
                <a:sym typeface="Calibri"/>
              </a:rPr>
              <a:t>kil </a:t>
            </a:r>
            <a:r>
              <a:rPr lang="en" sz="1400" b="1" dirty="0">
                <a:solidFill>
                  <a:schemeClr val="dk1"/>
                </a:solidFill>
                <a:latin typeface="Calibri"/>
                <a:ea typeface="Calibri"/>
                <a:cs typeface="Calibri"/>
                <a:sym typeface="Calibri"/>
              </a:rPr>
              <a:t>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DECLARE d CHAR(9);</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SELECT </a:t>
            </a:r>
            <a:r>
              <a:rPr lang="en" sz="1400" b="1" dirty="0" err="1">
                <a:solidFill>
                  <a:schemeClr val="dk1"/>
                </a:solidFill>
                <a:latin typeface="Calibri"/>
                <a:ea typeface="Calibri"/>
                <a:cs typeface="Calibri"/>
                <a:sym typeface="Calibri"/>
              </a:rPr>
              <a:t>count </a:t>
            </a:r>
            <a:r>
              <a:rPr lang="en" sz="1400" b="1" dirty="0">
                <a:solidFill>
                  <a:schemeClr val="dk1"/>
                </a:solidFill>
                <a:latin typeface="Calibri"/>
                <a:ea typeface="Calibri"/>
                <a:cs typeface="Calibri"/>
                <a:sym typeface="Calibri"/>
              </a:rPr>
              <a:t>(*) INTO </a:t>
            </a:r>
            <a:r>
              <a:rPr lang="en" sz="1400" b="1" dirty="0" err="1">
                <a:solidFill>
                  <a:schemeClr val="dk1"/>
                </a:solidFill>
                <a:latin typeface="Calibri"/>
                <a:ea typeface="Calibri"/>
                <a:cs typeface="Calibri"/>
                <a:sym typeface="Calibri"/>
              </a:rPr>
              <a:t>ncli </a:t>
            </a:r>
            <a:r>
              <a:rPr lang="en" sz="1400" b="1" dirty="0">
                <a:solidFill>
                  <a:schemeClr val="dk1"/>
                </a:solidFill>
                <a:latin typeface="Calibri"/>
                <a:ea typeface="Calibri"/>
                <a:cs typeface="Calibri"/>
                <a:sym typeface="Calibri"/>
              </a:rPr>
              <a:t>FROM clients WHERE number= </a:t>
            </a:r>
            <a:r>
              <a:rPr lang="en" sz="1400" b="1" dirty="0" err="1">
                <a:solidFill>
                  <a:schemeClr val="dk1"/>
                </a:solidFill>
                <a:latin typeface="Calibri"/>
                <a:ea typeface="Calibri"/>
                <a:cs typeface="Calibri"/>
                <a:sym typeface="Calibri"/>
              </a:rPr>
              <a:t>name </a:t>
            </a:r>
            <a:r>
              <a:rPr lang="en" sz="1400" b="1" dirty="0">
                <a:solidFill>
                  <a:schemeClr val="dk1"/>
                </a:solidFill>
                <a:latin typeface="Calibri"/>
                <a:ea typeface="Calibri"/>
                <a:cs typeface="Calibri"/>
                <a:sym typeface="Calibri"/>
              </a:rPr>
              <a:t>AND apellidos= </a:t>
            </a:r>
            <a:r>
              <a:rPr lang="en" sz="1400" b="1" dirty="0" err="1">
                <a:solidFill>
                  <a:schemeClr val="dk1"/>
                </a:solidFill>
                <a:latin typeface="Calibri"/>
                <a:ea typeface="Calibri"/>
                <a:cs typeface="Calibri"/>
                <a:sym typeface="Calibri"/>
              </a:rPr>
              <a:t>ape </a:t>
            </a:r>
            <a:r>
              <a:rPr lang="en"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SELECT </a:t>
            </a:r>
            <a:r>
              <a:rPr lang="en" sz="1400" b="1" dirty="0" err="1">
                <a:solidFill>
                  <a:schemeClr val="dk1"/>
                </a:solidFill>
                <a:latin typeface="Calibri"/>
                <a:ea typeface="Calibri"/>
                <a:cs typeface="Calibri"/>
                <a:sym typeface="Calibri"/>
              </a:rPr>
              <a:t>count </a:t>
            </a:r>
            <a:r>
              <a:rPr lang="en" sz="1400" b="1" dirty="0">
                <a:solidFill>
                  <a:schemeClr val="dk1"/>
                </a:solidFill>
                <a:latin typeface="Calibri"/>
                <a:ea typeface="Calibri"/>
                <a:cs typeface="Calibri"/>
                <a:sym typeface="Calibri"/>
              </a:rPr>
              <a:t>(*) INTO </a:t>
            </a:r>
            <a:r>
              <a:rPr lang="en" sz="1400" b="1" dirty="0" err="1">
                <a:solidFill>
                  <a:schemeClr val="dk1"/>
                </a:solidFill>
                <a:latin typeface="Calibri"/>
                <a:ea typeface="Calibri"/>
                <a:cs typeface="Calibri"/>
                <a:sym typeface="Calibri"/>
              </a:rPr>
              <a:t>na </a:t>
            </a:r>
            <a:r>
              <a:rPr lang="en" sz="1400" b="1" dirty="0">
                <a:solidFill>
                  <a:schemeClr val="dk1"/>
                </a:solidFill>
                <a:latin typeface="Calibri"/>
                <a:ea typeface="Calibri"/>
                <a:cs typeface="Calibri"/>
                <a:sym typeface="Calibri"/>
              </a:rPr>
              <a:t>FROM </a:t>
            </a:r>
            <a:r>
              <a:rPr lang="en" sz="1400" b="1" dirty="0" err="1">
                <a:solidFill>
                  <a:schemeClr val="dk1"/>
                </a:solidFill>
                <a:latin typeface="Calibri"/>
                <a:ea typeface="Calibri"/>
                <a:cs typeface="Calibri"/>
                <a:sym typeface="Calibri"/>
              </a:rPr>
              <a:t>automobiles </a:t>
            </a:r>
            <a:r>
              <a:rPr lang="en" sz="1400" b="1" dirty="0">
                <a:solidFill>
                  <a:schemeClr val="dk1"/>
                </a:solidFill>
                <a:latin typeface="Calibri"/>
                <a:ea typeface="Calibri"/>
                <a:cs typeface="Calibri"/>
                <a:sym typeface="Calibri"/>
              </a:rPr>
              <a:t>WHERE matricula= </a:t>
            </a:r>
            <a:r>
              <a:rPr lang="en" sz="1400" b="1" dirty="0" err="1">
                <a:solidFill>
                  <a:schemeClr val="dk1"/>
                </a:solidFill>
                <a:latin typeface="Calibri"/>
                <a:ea typeface="Calibri"/>
                <a:cs typeface="Calibri"/>
                <a:sym typeface="Calibri"/>
              </a:rPr>
              <a:t>mat </a:t>
            </a:r>
            <a:r>
              <a:rPr lang="en" sz="1400" b="1" dirty="0">
                <a:solidFill>
                  <a:schemeClr val="dk1"/>
                </a:solidFill>
                <a:latin typeface="Calibri"/>
                <a:ea typeface="Calibri"/>
                <a:cs typeface="Calibri"/>
                <a:sym typeface="Calibri"/>
              </a:rPr>
              <a:t>AND alquilado=false;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IF </a:t>
            </a:r>
            <a:r>
              <a:rPr lang="en" sz="1400" b="1" dirty="0" err="1">
                <a:solidFill>
                  <a:schemeClr val="dk1"/>
                </a:solidFill>
                <a:latin typeface="Calibri"/>
                <a:ea typeface="Calibri"/>
                <a:cs typeface="Calibri"/>
                <a:sym typeface="Calibri"/>
              </a:rPr>
              <a:t>na </a:t>
            </a:r>
            <a:r>
              <a:rPr lang="en" sz="1400" b="1" dirty="0">
                <a:solidFill>
                  <a:schemeClr val="dk1"/>
                </a:solidFill>
                <a:latin typeface="Calibri"/>
                <a:ea typeface="Calibri"/>
                <a:cs typeface="Calibri"/>
                <a:sym typeface="Calibri"/>
              </a:rPr>
              <a:t>=1 AND </a:t>
            </a:r>
            <a:r>
              <a:rPr lang="en" sz="1400" b="1" dirty="0" err="1">
                <a:solidFill>
                  <a:schemeClr val="dk1"/>
                </a:solidFill>
                <a:latin typeface="Calibri"/>
                <a:ea typeface="Calibri"/>
                <a:cs typeface="Calibri"/>
                <a:sym typeface="Calibri"/>
              </a:rPr>
              <a:t>ncli </a:t>
            </a:r>
            <a:r>
              <a:rPr lang="en" sz="1400" b="1" dirty="0">
                <a:solidFill>
                  <a:schemeClr val="dk1"/>
                </a:solidFill>
                <a:latin typeface="Calibri"/>
                <a:ea typeface="Calibri"/>
                <a:cs typeface="Calibri"/>
                <a:sym typeface="Calibri"/>
              </a:rPr>
              <a:t>=1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SELECT </a:t>
            </a:r>
            <a:r>
              <a:rPr lang="en" sz="1400" b="1" dirty="0" err="1">
                <a:solidFill>
                  <a:schemeClr val="dk1"/>
                </a:solidFill>
                <a:latin typeface="Calibri"/>
                <a:ea typeface="Calibri"/>
                <a:cs typeface="Calibri"/>
                <a:sym typeface="Calibri"/>
              </a:rPr>
              <a:t>kilometros </a:t>
            </a:r>
            <a:r>
              <a:rPr lang="en" sz="1400" b="1" dirty="0">
                <a:solidFill>
                  <a:schemeClr val="dk1"/>
                </a:solidFill>
                <a:latin typeface="Calibri"/>
                <a:ea typeface="Calibri"/>
                <a:cs typeface="Calibri"/>
                <a:sym typeface="Calibri"/>
              </a:rPr>
              <a:t>INTO </a:t>
            </a:r>
            <a:r>
              <a:rPr lang="en" sz="1400" b="1" dirty="0" err="1">
                <a:solidFill>
                  <a:schemeClr val="dk1"/>
                </a:solidFill>
                <a:latin typeface="Calibri"/>
                <a:ea typeface="Calibri"/>
                <a:cs typeface="Calibri"/>
                <a:sym typeface="Calibri"/>
              </a:rPr>
              <a:t>kil </a:t>
            </a:r>
            <a:r>
              <a:rPr lang="en" sz="1400" b="1" dirty="0">
                <a:solidFill>
                  <a:schemeClr val="dk1"/>
                </a:solidFill>
                <a:latin typeface="Calibri"/>
                <a:ea typeface="Calibri"/>
                <a:cs typeface="Calibri"/>
                <a:sym typeface="Calibri"/>
              </a:rPr>
              <a:t>FROM </a:t>
            </a:r>
            <a:r>
              <a:rPr lang="en" sz="1400" b="1" dirty="0" err="1">
                <a:solidFill>
                  <a:schemeClr val="dk1"/>
                </a:solidFill>
                <a:latin typeface="Calibri"/>
                <a:ea typeface="Calibri"/>
                <a:cs typeface="Calibri"/>
                <a:sym typeface="Calibri"/>
              </a:rPr>
              <a:t>automobiles </a:t>
            </a:r>
            <a:r>
              <a:rPr lang="en" sz="1400" b="1" dirty="0">
                <a:solidFill>
                  <a:schemeClr val="dk1"/>
                </a:solidFill>
                <a:latin typeface="Calibri"/>
                <a:ea typeface="Calibri"/>
                <a:cs typeface="Calibri"/>
                <a:sym typeface="Calibri"/>
              </a:rPr>
              <a:t>WHERE matricula= </a:t>
            </a:r>
            <a:r>
              <a:rPr lang="en" sz="1400" b="1" dirty="0" err="1">
                <a:solidFill>
                  <a:schemeClr val="dk1"/>
                </a:solidFill>
                <a:latin typeface="Calibri"/>
                <a:ea typeface="Calibri"/>
                <a:cs typeface="Calibri"/>
                <a:sym typeface="Calibri"/>
              </a:rPr>
              <a:t>mat </a:t>
            </a:r>
            <a:r>
              <a:rPr lang="en"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SELECT </a:t>
            </a:r>
            <a:r>
              <a:rPr lang="en" sz="1400" b="1" dirty="0" err="1">
                <a:solidFill>
                  <a:schemeClr val="dk1"/>
                </a:solidFill>
                <a:latin typeface="Calibri"/>
                <a:ea typeface="Calibri"/>
                <a:cs typeface="Calibri"/>
                <a:sym typeface="Calibri"/>
              </a:rPr>
              <a:t>dni </a:t>
            </a:r>
            <a:r>
              <a:rPr lang="en" sz="1400" b="1" dirty="0">
                <a:solidFill>
                  <a:schemeClr val="dk1"/>
                </a:solidFill>
                <a:latin typeface="Calibri"/>
                <a:ea typeface="Calibri"/>
                <a:cs typeface="Calibri"/>
                <a:sym typeface="Calibri"/>
              </a:rPr>
              <a:t>INTO d FROM clients WHERE number= </a:t>
            </a:r>
            <a:r>
              <a:rPr lang="en" sz="1400" b="1" dirty="0" err="1">
                <a:solidFill>
                  <a:schemeClr val="dk1"/>
                </a:solidFill>
                <a:latin typeface="Calibri"/>
                <a:ea typeface="Calibri"/>
                <a:cs typeface="Calibri"/>
                <a:sym typeface="Calibri"/>
              </a:rPr>
              <a:t>name </a:t>
            </a:r>
            <a:r>
              <a:rPr lang="en" sz="1400" b="1" dirty="0">
                <a:solidFill>
                  <a:schemeClr val="dk1"/>
                </a:solidFill>
                <a:latin typeface="Calibri"/>
                <a:ea typeface="Calibri"/>
                <a:cs typeface="Calibri"/>
                <a:sym typeface="Calibri"/>
              </a:rPr>
              <a:t>AND apellidos= </a:t>
            </a:r>
            <a:r>
              <a:rPr lang="en" sz="1400" b="1" dirty="0" err="1">
                <a:solidFill>
                  <a:schemeClr val="dk1"/>
                </a:solidFill>
                <a:latin typeface="Calibri"/>
                <a:ea typeface="Calibri"/>
                <a:cs typeface="Calibri"/>
                <a:sym typeface="Calibri"/>
              </a:rPr>
              <a:t>ape </a:t>
            </a:r>
            <a:r>
              <a:rPr lang="en"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INSERT INTO contracts ( </a:t>
            </a:r>
            <a:r>
              <a:rPr lang="en" sz="1400" b="1" dirty="0" err="1">
                <a:solidFill>
                  <a:schemeClr val="dk1"/>
                </a:solidFill>
                <a:latin typeface="Calibri"/>
                <a:ea typeface="Calibri"/>
                <a:cs typeface="Calibri"/>
                <a:sym typeface="Calibri"/>
              </a:rPr>
              <a:t>matricula,dnicliente,fini,kini </a:t>
            </a:r>
            <a:r>
              <a:rPr lang="en" sz="1400" b="1" dirty="0">
                <a:solidFill>
                  <a:schemeClr val="dk1"/>
                </a:solidFill>
                <a:latin typeface="Calibri"/>
                <a:ea typeface="Calibri"/>
                <a:cs typeface="Calibri"/>
                <a:sym typeface="Calibri"/>
              </a:rPr>
              <a:t>) VALUES ( </a:t>
            </a:r>
            <a:r>
              <a:rPr lang="en" sz="1400" b="1" dirty="0" err="1">
                <a:solidFill>
                  <a:schemeClr val="dk1"/>
                </a:solidFill>
                <a:latin typeface="Calibri"/>
                <a:ea typeface="Calibri"/>
                <a:cs typeface="Calibri"/>
                <a:sym typeface="Calibri"/>
              </a:rPr>
              <a:t>mat,d,curdate </a:t>
            </a:r>
            <a:r>
              <a:rPr lang="en" sz="1400" b="1" dirty="0">
                <a:solidFill>
                  <a:schemeClr val="dk1"/>
                </a:solidFill>
                <a:latin typeface="Calibri"/>
                <a:ea typeface="Calibri"/>
                <a:cs typeface="Calibri"/>
                <a:sym typeface="Calibri"/>
              </a:rPr>
              <a:t>(), </a:t>
            </a:r>
            <a:r>
              <a:rPr lang="en" sz="1400" b="1" dirty="0" err="1">
                <a:solidFill>
                  <a:schemeClr val="dk1"/>
                </a:solidFill>
                <a:latin typeface="Calibri"/>
                <a:ea typeface="Calibri"/>
                <a:cs typeface="Calibri"/>
                <a:sym typeface="Calibri"/>
              </a:rPr>
              <a:t>kil </a:t>
            </a:r>
            <a:r>
              <a:rPr lang="en"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UPDATE </a:t>
            </a:r>
            <a:r>
              <a:rPr lang="en" sz="1400" b="1" dirty="0" err="1">
                <a:solidFill>
                  <a:schemeClr val="dk1"/>
                </a:solidFill>
                <a:latin typeface="Calibri"/>
                <a:ea typeface="Calibri"/>
                <a:cs typeface="Calibri"/>
                <a:sym typeface="Calibri"/>
              </a:rPr>
              <a:t>automoviles </a:t>
            </a:r>
            <a:r>
              <a:rPr lang="en" sz="1400" b="1" dirty="0">
                <a:solidFill>
                  <a:schemeClr val="dk1"/>
                </a:solidFill>
                <a:latin typeface="Calibri"/>
                <a:ea typeface="Calibri"/>
                <a:cs typeface="Calibri"/>
                <a:sym typeface="Calibri"/>
              </a:rPr>
              <a:t>SET alquilado=true WHERE matricula= </a:t>
            </a:r>
            <a:r>
              <a:rPr lang="en" sz="1400" b="1" dirty="0" err="1">
                <a:solidFill>
                  <a:schemeClr val="dk1"/>
                </a:solidFill>
                <a:latin typeface="Calibri"/>
                <a:ea typeface="Calibri"/>
                <a:cs typeface="Calibri"/>
                <a:sym typeface="Calibri"/>
              </a:rPr>
              <a:t>mat </a:t>
            </a:r>
            <a:r>
              <a:rPr lang="en"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SET hecho=true;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ELSE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SET hecho=false;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END IF;</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END</a:t>
            </a:r>
            <a:endParaRPr sz="14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72" name="Google Shape;172;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pPr marL="0" lvl="0" indent="0" algn="r" rtl="0">
                <a:spcBef>
                  <a:spcPts val="0"/>
                </a:spcBef>
                <a:spcAft>
                  <a:spcPts val="0"/>
                </a:spcAft>
                <a:buNone/>
              </a:pPr>
              <a:t>9</a:t>
            </a:fld>
            <a:endParaRPr sz="2800">
              <a:solidFill>
                <a:srgbClr val="898989"/>
              </a:solidFill>
              <a:latin typeface="Calibri"/>
              <a:ea typeface="Calibri"/>
              <a:cs typeface="Calibri"/>
              <a:sym typeface="Calibri"/>
            </a:endParaRPr>
          </a:p>
        </p:txBody>
      </p:sp>
      <p:sp>
        <p:nvSpPr>
          <p:cNvPr id="174" name="Google Shape;174;p21"/>
          <p:cNvSpPr txBox="1"/>
          <p:nvPr/>
        </p:nvSpPr>
        <p:spPr>
          <a:xfrm>
            <a:off x="494595" y="717253"/>
            <a:ext cx="7991475"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a:solidFill>
                  <a:schemeClr val="dk1"/>
                </a:solidFill>
                <a:latin typeface="Calibri"/>
                <a:ea typeface="Calibri"/>
                <a:cs typeface="Calibri"/>
                <a:sym typeface="Calibri"/>
              </a:rPr>
              <a:t>Example 5: Carry out a procedure that, using a car registration number, reveals the text 'To start' when the car has less than 5000 Km, 'new' when it is between 5000 and 25000, 'bastante rodado' when it is between 25000 y 100000 y 'muy rodado' in other cases. If there is a check mark on the registration number passed during the procedure, you will see the text 'No exists'.</a:t>
            </a:r>
            <a:endParaRPr sz="1800">
              <a:solidFill>
                <a:schemeClr val="dk1"/>
              </a:solidFill>
              <a:latin typeface="Calibri"/>
              <a:ea typeface="Calibri"/>
              <a:cs typeface="Calibri"/>
              <a:sym typeface="Calibri"/>
            </a:endParaRPr>
          </a:p>
        </p:txBody>
      </p:sp>
      <p:sp>
        <p:nvSpPr>
          <p:cNvPr id="175" name="Google Shape;175;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21"/>
          <p:cNvSpPr txBox="1"/>
          <p:nvPr/>
        </p:nvSpPr>
        <p:spPr>
          <a:xfrm>
            <a:off x="471037" y="2242206"/>
            <a:ext cx="7704856" cy="418576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400" b="1" dirty="0">
                <a:solidFill>
                  <a:schemeClr val="dk1"/>
                </a:solidFill>
                <a:latin typeface="Calibri"/>
                <a:ea typeface="Calibri"/>
                <a:cs typeface="Calibri"/>
                <a:sym typeface="Calibri"/>
              </a:rPr>
              <a:t>CREATE PROCEDURE ejemplo5 (IN </a:t>
            </a:r>
            <a:r>
              <a:rPr lang="en" sz="1400" b="1" dirty="0" err="1">
                <a:solidFill>
                  <a:schemeClr val="dk1"/>
                </a:solidFill>
                <a:latin typeface="Calibri"/>
                <a:ea typeface="Calibri"/>
                <a:cs typeface="Calibri"/>
                <a:sym typeface="Calibri"/>
              </a:rPr>
              <a:t>mat </a:t>
            </a:r>
            <a:r>
              <a:rPr lang="en" sz="1400" b="1" dirty="0">
                <a:solidFill>
                  <a:schemeClr val="dk1"/>
                </a:solidFill>
                <a:latin typeface="Calibri"/>
                <a:ea typeface="Calibri"/>
                <a:cs typeface="Calibri"/>
                <a:sym typeface="Calibri"/>
              </a:rPr>
              <a:t>CHAR(7), OUT estado TEXT)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BEGIN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DECLARE km INT;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DECLARE n INT DEFAULT 0;</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SET estado='No exists';</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SELECT </a:t>
            </a:r>
            <a:r>
              <a:rPr lang="en" sz="1400" b="1" dirty="0" err="1">
                <a:solidFill>
                  <a:schemeClr val="dk1"/>
                </a:solidFill>
                <a:latin typeface="Calibri"/>
                <a:ea typeface="Calibri"/>
                <a:cs typeface="Calibri"/>
                <a:sym typeface="Calibri"/>
              </a:rPr>
              <a:t>count </a:t>
            </a:r>
            <a:r>
              <a:rPr lang="en" sz="1400" b="1" dirty="0">
                <a:solidFill>
                  <a:schemeClr val="dk1"/>
                </a:solidFill>
                <a:latin typeface="Calibri"/>
                <a:ea typeface="Calibri"/>
                <a:cs typeface="Calibri"/>
                <a:sym typeface="Calibri"/>
              </a:rPr>
              <a:t>(*) INTO n FROM </a:t>
            </a:r>
            <a:r>
              <a:rPr lang="en" sz="1400" b="1" dirty="0" err="1">
                <a:solidFill>
                  <a:schemeClr val="dk1"/>
                </a:solidFill>
                <a:latin typeface="Calibri"/>
                <a:ea typeface="Calibri"/>
                <a:cs typeface="Calibri"/>
                <a:sym typeface="Calibri"/>
              </a:rPr>
              <a:t>automobiles </a:t>
            </a:r>
            <a:r>
              <a:rPr lang="en" sz="1400" b="1" dirty="0">
                <a:solidFill>
                  <a:schemeClr val="dk1"/>
                </a:solidFill>
                <a:latin typeface="Calibri"/>
                <a:ea typeface="Calibri"/>
                <a:cs typeface="Calibri"/>
                <a:sym typeface="Calibri"/>
              </a:rPr>
              <a:t>WHERE matricula= </a:t>
            </a:r>
            <a:r>
              <a:rPr lang="en" sz="1400" b="1" dirty="0" err="1">
                <a:solidFill>
                  <a:schemeClr val="dk1"/>
                </a:solidFill>
                <a:latin typeface="Calibri"/>
                <a:ea typeface="Calibri"/>
                <a:cs typeface="Calibri"/>
                <a:sym typeface="Calibri"/>
              </a:rPr>
              <a:t>mat </a:t>
            </a:r>
            <a:r>
              <a:rPr lang="en"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IF n=1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SELECT </a:t>
            </a:r>
            <a:r>
              <a:rPr lang="en" sz="1400" b="1" dirty="0" err="1">
                <a:solidFill>
                  <a:schemeClr val="dk1"/>
                </a:solidFill>
                <a:latin typeface="Calibri"/>
                <a:ea typeface="Calibri"/>
                <a:cs typeface="Calibri"/>
                <a:sym typeface="Calibri"/>
              </a:rPr>
              <a:t>kilometros </a:t>
            </a:r>
            <a:r>
              <a:rPr lang="en" sz="1400" b="1" dirty="0">
                <a:solidFill>
                  <a:schemeClr val="dk1"/>
                </a:solidFill>
                <a:latin typeface="Calibri"/>
                <a:ea typeface="Calibri"/>
                <a:cs typeface="Calibri"/>
                <a:sym typeface="Calibri"/>
              </a:rPr>
              <a:t>INTO km FROM </a:t>
            </a:r>
            <a:r>
              <a:rPr lang="en" sz="1400" b="1" dirty="0" err="1">
                <a:solidFill>
                  <a:schemeClr val="dk1"/>
                </a:solidFill>
                <a:latin typeface="Calibri"/>
                <a:ea typeface="Calibri"/>
                <a:cs typeface="Calibri"/>
                <a:sym typeface="Calibri"/>
              </a:rPr>
              <a:t>automobiles </a:t>
            </a:r>
            <a:r>
              <a:rPr lang="en" sz="1400" b="1" dirty="0">
                <a:solidFill>
                  <a:schemeClr val="dk1"/>
                </a:solidFill>
                <a:latin typeface="Calibri"/>
                <a:ea typeface="Calibri"/>
                <a:cs typeface="Calibri"/>
                <a:sym typeface="Calibri"/>
              </a:rPr>
              <a:t>WHERE matricula= </a:t>
            </a:r>
            <a:r>
              <a:rPr lang="en" sz="1400" b="1" dirty="0" err="1">
                <a:solidFill>
                  <a:schemeClr val="dk1"/>
                </a:solidFill>
                <a:latin typeface="Calibri"/>
                <a:ea typeface="Calibri"/>
                <a:cs typeface="Calibri"/>
                <a:sym typeface="Calibri"/>
              </a:rPr>
              <a:t>mat </a:t>
            </a:r>
            <a:r>
              <a:rPr lang="en" sz="1400" b="1"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IF km&lt;5000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SET estado='A estrenar';</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b="1" dirty="0">
                <a:solidFill>
                  <a:schemeClr val="dk1"/>
                </a:solidFill>
                <a:latin typeface="Calibri"/>
                <a:ea typeface="Calibri"/>
                <a:cs typeface="Calibri"/>
                <a:sym typeface="Calibri"/>
              </a:rPr>
              <a:t> </a:t>
            </a:r>
            <a:r>
              <a:rPr lang="en" sz="1400" b="1" dirty="0">
                <a:solidFill>
                  <a:schemeClr val="dk1"/>
                </a:solidFill>
                <a:latin typeface="Calibri"/>
                <a:ea typeface="Calibri"/>
                <a:cs typeface="Calibri"/>
                <a:sym typeface="Calibri"/>
              </a:rPr>
              <a:t>ELSEIF km&lt;25000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SET estado='nuevo';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ELSEIF km&lt;100000 THEN</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SET estado='bastante rodado';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b="1" dirty="0">
                <a:solidFill>
                  <a:schemeClr val="dk1"/>
                </a:solidFill>
                <a:latin typeface="Calibri"/>
                <a:ea typeface="Calibri"/>
                <a:cs typeface="Calibri"/>
                <a:sym typeface="Calibri"/>
              </a:rPr>
              <a:t>     </a:t>
            </a:r>
            <a:r>
              <a:rPr lang="en" sz="1400" b="1" dirty="0">
                <a:solidFill>
                  <a:schemeClr val="dk1"/>
                </a:solidFill>
                <a:latin typeface="Calibri"/>
                <a:ea typeface="Calibri"/>
                <a:cs typeface="Calibri"/>
                <a:sym typeface="Calibri"/>
              </a:rPr>
              <a:t>ELSE</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SET estado='muy rodado';</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END </a:t>
            </a:r>
            <a:r>
              <a:rPr lang="en" sz="1400" b="1" dirty="0">
                <a:solidFill>
                  <a:schemeClr val="dk1"/>
                </a:solidFill>
                <a:latin typeface="Calibri"/>
                <a:ea typeface="Calibri"/>
                <a:cs typeface="Calibri"/>
                <a:sym typeface="Calibri"/>
              </a:rPr>
              <a:t>IF;</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END IF;</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dirty="0">
                <a:solidFill>
                  <a:schemeClr val="dk1"/>
                </a:solidFill>
                <a:latin typeface="Calibri"/>
                <a:ea typeface="Calibri"/>
                <a:cs typeface="Calibri"/>
                <a:sym typeface="Calibri"/>
              </a:rPr>
              <a:t>END</a:t>
            </a:r>
            <a:endParaRPr sz="14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1437</Words>
  <Application>Microsoft Office PowerPoint</Application>
  <PresentationFormat>Presentación en pantalla (4:3)</PresentationFormat>
  <Paragraphs>256</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Noto Sans Symbols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Alfredo de la Presa Cruz</cp:lastModifiedBy>
  <cp:revision>5</cp:revision>
  <dcterms:modified xsi:type="dcterms:W3CDTF">2024-04-09T06:57:16Z</dcterms:modified>
</cp:coreProperties>
</file>