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embeddedFontLst>
    <p:embeddedFont>
      <p:font typeface="Arimo" panose="020B060402020202020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5" d="100"/>
          <a:sy n="65" d="100"/>
        </p:scale>
        <p:origin x="1320" y="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7" name="Google Shape;17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8" name="Google Shape;18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4" name="Google Shape;12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5" name="Google Shape;1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6" name="Google Shape;15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7" name="Google Shape;16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354638"/>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 sz="3200" b="0" i="0" u="none" strike="noStrike" cap="none">
                <a:solidFill>
                  <a:schemeClr val="dk1"/>
                </a:solidFill>
                <a:latin typeface="Calibri"/>
                <a:ea typeface="Calibri"/>
                <a:cs typeface="Calibri"/>
                <a:sym typeface="Calibri"/>
              </a:rPr>
              <a:t>Unit 8 </a:t>
            </a:r>
            <a:r>
              <a:rPr lang="en" sz="4400" b="0" i="0" u="none" strike="noStrike" cap="none">
                <a:solidFill>
                  <a:schemeClr val="dk1"/>
                </a:solidFill>
                <a:latin typeface="Calibri"/>
                <a:ea typeface="Calibri"/>
                <a:cs typeface="Calibri"/>
                <a:sym typeface="Calibri"/>
              </a:rPr>
              <a:t>:</a:t>
            </a:r>
            <a:endParaRPr/>
          </a:p>
          <a:p>
            <a:pPr marL="0" marR="0" lvl="0" indent="0" algn="ctr" rtl="0">
              <a:spcBef>
                <a:spcPts val="0"/>
              </a:spcBef>
              <a:spcAft>
                <a:spcPts val="0"/>
              </a:spcAft>
              <a:buNone/>
            </a:pPr>
            <a:r>
              <a:rPr lang="en" sz="3200" b="1" i="0" u="none" strike="noStrike" cap="none">
                <a:solidFill>
                  <a:schemeClr val="dk1"/>
                </a:solidFill>
                <a:latin typeface="Calibri"/>
                <a:ea typeface="Calibri"/>
                <a:cs typeface="Calibri"/>
                <a:sym typeface="Calibri"/>
              </a:rPr>
              <a:t>Programming data bases</a:t>
            </a:r>
            <a:endParaRPr/>
          </a:p>
          <a:p>
            <a:pPr marL="0" marR="0" lvl="0" indent="0" algn="ctr" rtl="0">
              <a:spcBef>
                <a:spcPts val="0"/>
              </a:spcBef>
              <a:spcAft>
                <a:spcPts val="0"/>
              </a:spcAft>
              <a:buNone/>
            </a:pPr>
            <a:r>
              <a:rPr lang="en" sz="3200" b="1" i="0" u="none" strike="noStrike" cap="none">
                <a:solidFill>
                  <a:schemeClr val="dk1"/>
                </a:solidFill>
                <a:latin typeface="Calibri"/>
                <a:ea typeface="Calibri"/>
                <a:cs typeface="Calibri"/>
                <a:sym typeface="Calibri"/>
              </a:rPr>
              <a:t>Session 4</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3600" b="1" i="0" u="none" strike="noStrike" cap="none" dirty="0" smtClean="0">
                <a:solidFill>
                  <a:schemeClr val="dk1"/>
                </a:solidFill>
                <a:latin typeface="Calibri"/>
                <a:ea typeface="Calibri"/>
                <a:cs typeface="Calibri"/>
                <a:sym typeface="Calibri"/>
              </a:rPr>
              <a:t>DataBases</a:t>
            </a:r>
            <a:endParaRPr sz="3200" b="1" i="0" u="none" strike="noStrike" cap="none" dirty="0">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t>1</a:t>
            </a:fld>
            <a:endParaRPr sz="2800" b="0" i="0" u="none" strike="noStrike" cap="non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80" name="Google Shape;180;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1" name="Google Shape;181;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10</a:t>
            </a:fld>
            <a:endParaRPr sz="2800">
              <a:solidFill>
                <a:srgbClr val="898989"/>
              </a:solidFill>
              <a:latin typeface="Calibri"/>
              <a:ea typeface="Calibri"/>
              <a:cs typeface="Calibri"/>
              <a:sym typeface="Calibri"/>
            </a:endParaRPr>
          </a:p>
        </p:txBody>
      </p:sp>
      <p:sp>
        <p:nvSpPr>
          <p:cNvPr id="182" name="Google Shape;182;p22"/>
          <p:cNvSpPr txBox="1"/>
          <p:nvPr/>
        </p:nvSpPr>
        <p:spPr>
          <a:xfrm>
            <a:off x="576263" y="1196975"/>
            <a:ext cx="7991475"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 sz="1800" b="1" i="1">
                <a:solidFill>
                  <a:schemeClr val="dk1"/>
                </a:solidFill>
                <a:latin typeface="Calibri"/>
                <a:ea typeface="Calibri"/>
                <a:cs typeface="Calibri"/>
                <a:sym typeface="Calibri"/>
              </a:rPr>
              <a:t>Example 12: Carry out a procedure to obtain all the dividers with an entered number.</a:t>
            </a:r>
            <a:endParaRPr sz="1800">
              <a:solidFill>
                <a:schemeClr val="dk1"/>
              </a:solidFill>
              <a:latin typeface="Calibri"/>
              <a:ea typeface="Calibri"/>
              <a:cs typeface="Calibri"/>
              <a:sym typeface="Calibri"/>
            </a:endParaRPr>
          </a:p>
        </p:txBody>
      </p:sp>
      <p:sp>
        <p:nvSpPr>
          <p:cNvPr id="183" name="Google Shape;183;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5" name="Google Shape;185;p22"/>
          <p:cNvSpPr txBox="1"/>
          <p:nvPr/>
        </p:nvSpPr>
        <p:spPr>
          <a:xfrm>
            <a:off x="576263" y="2078256"/>
            <a:ext cx="7704856" cy="4278094"/>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600" b="1" dirty="0">
                <a:solidFill>
                  <a:schemeClr val="dk1"/>
                </a:solidFill>
                <a:latin typeface="Calibri"/>
                <a:ea typeface="Calibri"/>
                <a:cs typeface="Calibri"/>
                <a:sym typeface="Calibri"/>
              </a:rPr>
              <a:t>CREATE PROCEDURE ejemplo12 (IN num INT, OUT c INT)</a:t>
            </a:r>
            <a:endParaRPr dirty="0"/>
          </a:p>
          <a:p>
            <a:pPr marL="0" marR="0" lvl="0" indent="0" algn="l" rtl="0">
              <a:spcBef>
                <a:spcPts val="0"/>
              </a:spcBef>
              <a:spcAft>
                <a:spcPts val="0"/>
              </a:spcAft>
              <a:buNone/>
            </a:pPr>
            <a:r>
              <a:rPr lang="en" sz="1600" b="1"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n" sz="1600" b="1" dirty="0">
                <a:solidFill>
                  <a:schemeClr val="dk1"/>
                </a:solidFill>
                <a:latin typeface="Calibri"/>
                <a:ea typeface="Calibri"/>
                <a:cs typeface="Calibri"/>
                <a:sym typeface="Calibri"/>
              </a:rPr>
              <a:t>DECLARES d INT;</a:t>
            </a:r>
            <a:endParaRPr dirty="0"/>
          </a:p>
          <a:p>
            <a:pPr marL="0" marR="0" lvl="0" indent="0" algn="l" rtl="0">
              <a:spcBef>
                <a:spcPts val="0"/>
              </a:spcBef>
              <a:spcAft>
                <a:spcPts val="0"/>
              </a:spcAft>
              <a:buNone/>
            </a:pPr>
            <a:r>
              <a:rPr lang="en" sz="1600" b="1" dirty="0">
                <a:solidFill>
                  <a:schemeClr val="dk1"/>
                </a:solidFill>
                <a:latin typeface="Calibri"/>
                <a:ea typeface="Calibri"/>
                <a:cs typeface="Calibri"/>
                <a:sym typeface="Calibri"/>
              </a:rPr>
              <a:t>DECLARE n INT;</a:t>
            </a:r>
            <a:endParaRPr dirty="0"/>
          </a:p>
          <a:p>
            <a:pPr marL="0" marR="0" lvl="0" indent="0" algn="l" rtl="0">
              <a:spcBef>
                <a:spcPts val="0"/>
              </a:spcBef>
              <a:spcAft>
                <a:spcPts val="0"/>
              </a:spcAft>
              <a:buNone/>
            </a:pPr>
            <a:r>
              <a:rPr lang="en" sz="1600" b="1" dirty="0">
                <a:solidFill>
                  <a:schemeClr val="dk1"/>
                </a:solidFill>
                <a:latin typeface="Calibri"/>
                <a:ea typeface="Calibri"/>
                <a:cs typeface="Calibri"/>
                <a:sym typeface="Calibri"/>
              </a:rPr>
              <a:t>SET c=0;</a:t>
            </a:r>
            <a:endParaRPr dirty="0"/>
          </a:p>
          <a:p>
            <a:pPr marL="0" marR="0" lvl="0" indent="0" algn="l" rtl="0">
              <a:spcBef>
                <a:spcPts val="0"/>
              </a:spcBef>
              <a:spcAft>
                <a:spcPts val="0"/>
              </a:spcAft>
              <a:buNone/>
            </a:pPr>
            <a:r>
              <a:rPr lang="en" sz="1600" b="1" dirty="0">
                <a:solidFill>
                  <a:schemeClr val="dk1"/>
                </a:solidFill>
                <a:latin typeface="Calibri"/>
                <a:ea typeface="Calibri"/>
                <a:cs typeface="Calibri"/>
                <a:sym typeface="Calibri"/>
              </a:rPr>
              <a:t>SET n=num;</a:t>
            </a:r>
            <a:endParaRPr dirty="0"/>
          </a:p>
          <a:p>
            <a:pPr marL="0" marR="0" lvl="0" indent="0" algn="l" rtl="0">
              <a:spcBef>
                <a:spcPts val="0"/>
              </a:spcBef>
              <a:spcAft>
                <a:spcPts val="0"/>
              </a:spcAft>
              <a:buNone/>
            </a:pPr>
            <a:r>
              <a:rPr lang="en" sz="1600" b="1" dirty="0">
                <a:solidFill>
                  <a:schemeClr val="dk1"/>
                </a:solidFill>
                <a:latin typeface="Calibri"/>
                <a:ea typeface="Calibri"/>
                <a:cs typeface="Calibri"/>
                <a:sym typeface="Calibri"/>
              </a:rPr>
              <a:t>IF n&lt;0 THEN</a:t>
            </a:r>
            <a:endParaRPr dirty="0"/>
          </a:p>
          <a:p>
            <a:pPr marL="0" marR="0" lvl="0" indent="0" algn="l" rtl="0">
              <a:spcBef>
                <a:spcPts val="0"/>
              </a:spcBef>
              <a:spcAft>
                <a:spcPts val="0"/>
              </a:spcAft>
              <a:buNone/>
            </a:pPr>
            <a:r>
              <a:rPr lang="en" sz="1600" b="1" dirty="0">
                <a:solidFill>
                  <a:schemeClr val="dk1"/>
                </a:solidFill>
                <a:latin typeface="Calibri"/>
                <a:ea typeface="Calibri"/>
                <a:cs typeface="Calibri"/>
                <a:sym typeface="Calibri"/>
              </a:rPr>
              <a:t>SET n=-n;</a:t>
            </a:r>
            <a:endParaRPr dirty="0"/>
          </a:p>
          <a:p>
            <a:pPr marL="0" marR="0" lvl="0" indent="0" algn="l" rtl="0">
              <a:spcBef>
                <a:spcPts val="0"/>
              </a:spcBef>
              <a:spcAft>
                <a:spcPts val="0"/>
              </a:spcAft>
              <a:buNone/>
            </a:pPr>
            <a:r>
              <a:rPr lang="en" sz="1600" b="1" dirty="0">
                <a:solidFill>
                  <a:schemeClr val="dk1"/>
                </a:solidFill>
                <a:latin typeface="Calibri"/>
                <a:ea typeface="Calibri"/>
                <a:cs typeface="Calibri"/>
                <a:sym typeface="Calibri"/>
              </a:rPr>
              <a:t>END IF;</a:t>
            </a:r>
            <a:endParaRPr dirty="0"/>
          </a:p>
          <a:p>
            <a:pPr marL="0" marR="0" lvl="0" indent="0" algn="l" rtl="0">
              <a:spcBef>
                <a:spcPts val="0"/>
              </a:spcBef>
              <a:spcAft>
                <a:spcPts val="0"/>
              </a:spcAft>
              <a:buNone/>
            </a:pPr>
            <a:r>
              <a:rPr lang="en" sz="1600" b="1" dirty="0">
                <a:solidFill>
                  <a:schemeClr val="dk1"/>
                </a:solidFill>
                <a:latin typeface="Calibri"/>
                <a:ea typeface="Calibri"/>
                <a:cs typeface="Calibri"/>
                <a:sym typeface="Calibri"/>
              </a:rPr>
              <a:t>SET d=n;</a:t>
            </a:r>
            <a:endParaRPr dirty="0"/>
          </a:p>
          <a:p>
            <a:pPr marL="0" marR="0" lvl="0" indent="0" algn="l" rtl="0">
              <a:spcBef>
                <a:spcPts val="0"/>
              </a:spcBef>
              <a:spcAft>
                <a:spcPts val="0"/>
              </a:spcAft>
              <a:buNone/>
            </a:pPr>
            <a:r>
              <a:rPr lang="en" sz="1600" b="1" dirty="0">
                <a:solidFill>
                  <a:schemeClr val="dk1"/>
                </a:solidFill>
                <a:latin typeface="Calibri"/>
                <a:ea typeface="Calibri"/>
                <a:cs typeface="Calibri"/>
                <a:sym typeface="Calibri"/>
              </a:rPr>
              <a:t>WHILE d&gt;0 DO</a:t>
            </a:r>
            <a:endParaRPr dirty="0"/>
          </a:p>
          <a:p>
            <a:pPr marL="0" marR="0" lvl="0" indent="0" algn="l" rtl="0">
              <a:spcBef>
                <a:spcPts val="0"/>
              </a:spcBef>
              <a:spcAft>
                <a:spcPts val="0"/>
              </a:spcAft>
              <a:buNone/>
            </a:pPr>
            <a:r>
              <a:rPr lang="en" sz="1600" b="1" dirty="0">
                <a:solidFill>
                  <a:schemeClr val="dk1"/>
                </a:solidFill>
                <a:latin typeface="Calibri"/>
                <a:ea typeface="Calibri"/>
                <a:cs typeface="Calibri"/>
                <a:sym typeface="Calibri"/>
              </a:rPr>
              <a:t>IF </a:t>
            </a:r>
            <a:r>
              <a:rPr lang="en" sz="1600" b="1" dirty="0" err="1">
                <a:solidFill>
                  <a:schemeClr val="dk1"/>
                </a:solidFill>
                <a:latin typeface="Calibri"/>
                <a:ea typeface="Calibri"/>
                <a:cs typeface="Calibri"/>
                <a:sym typeface="Calibri"/>
              </a:rPr>
              <a:t>n%d </a:t>
            </a:r>
            <a:r>
              <a:rPr lang="en" sz="1600" b="1" dirty="0">
                <a:solidFill>
                  <a:schemeClr val="dk1"/>
                </a:solidFill>
                <a:latin typeface="Calibri"/>
                <a:ea typeface="Calibri"/>
                <a:cs typeface="Calibri"/>
                <a:sym typeface="Calibri"/>
              </a:rPr>
              <a:t>=0 THEN</a:t>
            </a:r>
            <a:endParaRPr dirty="0"/>
          </a:p>
          <a:p>
            <a:pPr marL="0" marR="0" lvl="0" indent="0" algn="l" rtl="0">
              <a:spcBef>
                <a:spcPts val="0"/>
              </a:spcBef>
              <a:spcAft>
                <a:spcPts val="0"/>
              </a:spcAft>
              <a:buNone/>
            </a:pPr>
            <a:r>
              <a:rPr lang="en" sz="1600" b="1" dirty="0">
                <a:solidFill>
                  <a:schemeClr val="dk1"/>
                </a:solidFill>
                <a:latin typeface="Calibri"/>
                <a:ea typeface="Calibri"/>
                <a:cs typeface="Calibri"/>
                <a:sym typeface="Calibri"/>
              </a:rPr>
              <a:t>SET c=c+1;</a:t>
            </a:r>
            <a:endParaRPr dirty="0"/>
          </a:p>
          <a:p>
            <a:pPr marL="0" marR="0" lvl="0" indent="0" algn="l" rtl="0">
              <a:spcBef>
                <a:spcPts val="0"/>
              </a:spcBef>
              <a:spcAft>
                <a:spcPts val="0"/>
              </a:spcAft>
              <a:buNone/>
            </a:pPr>
            <a:r>
              <a:rPr lang="en" sz="1600" b="1" dirty="0">
                <a:solidFill>
                  <a:schemeClr val="dk1"/>
                </a:solidFill>
                <a:latin typeface="Calibri"/>
                <a:ea typeface="Calibri"/>
                <a:cs typeface="Calibri"/>
                <a:sym typeface="Calibri"/>
              </a:rPr>
              <a:t>END IF;</a:t>
            </a:r>
            <a:endParaRPr dirty="0"/>
          </a:p>
          <a:p>
            <a:pPr marL="0" marR="0" lvl="0" indent="0" algn="l" rtl="0">
              <a:spcBef>
                <a:spcPts val="0"/>
              </a:spcBef>
              <a:spcAft>
                <a:spcPts val="0"/>
              </a:spcAft>
              <a:buNone/>
            </a:pPr>
            <a:r>
              <a:rPr lang="en" sz="1600" b="1" dirty="0">
                <a:solidFill>
                  <a:schemeClr val="dk1"/>
                </a:solidFill>
                <a:latin typeface="Calibri"/>
                <a:ea typeface="Calibri"/>
                <a:cs typeface="Calibri"/>
                <a:sym typeface="Calibri"/>
              </a:rPr>
              <a:t>SET d=d-1;</a:t>
            </a:r>
            <a:endParaRPr dirty="0"/>
          </a:p>
          <a:p>
            <a:pPr marL="0" marR="0" lvl="0" indent="0" algn="l" rtl="0">
              <a:spcBef>
                <a:spcPts val="0"/>
              </a:spcBef>
              <a:spcAft>
                <a:spcPts val="0"/>
              </a:spcAft>
              <a:buNone/>
            </a:pPr>
            <a:r>
              <a:rPr lang="en" sz="1600" b="1" dirty="0">
                <a:solidFill>
                  <a:schemeClr val="dk1"/>
                </a:solidFill>
                <a:latin typeface="Calibri"/>
                <a:ea typeface="Calibri"/>
                <a:cs typeface="Calibri"/>
                <a:sym typeface="Calibri"/>
              </a:rPr>
              <a:t>END WHILE;</a:t>
            </a:r>
            <a:endParaRPr dirty="0"/>
          </a:p>
          <a:p>
            <a:pPr marL="0" marR="0" lvl="0" indent="0" algn="l" rtl="0">
              <a:spcBef>
                <a:spcPts val="0"/>
              </a:spcBef>
              <a:spcAft>
                <a:spcPts val="0"/>
              </a:spcAft>
              <a:buNone/>
            </a:pPr>
            <a:r>
              <a:rPr lang="en" sz="1600" b="1" dirty="0">
                <a:solidFill>
                  <a:schemeClr val="dk1"/>
                </a:solidFill>
                <a:latin typeface="Calibri"/>
                <a:ea typeface="Calibri"/>
                <a:cs typeface="Calibri"/>
                <a:sym typeface="Calibri"/>
              </a:rPr>
              <a:t>END</a:t>
            </a:r>
            <a:endParaRPr sz="1600" dirty="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91" name="Google Shape;191;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2" name="Google Shape;192;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11</a:t>
            </a:fld>
            <a:endParaRPr sz="2800">
              <a:solidFill>
                <a:srgbClr val="898989"/>
              </a:solidFill>
              <a:latin typeface="Calibri"/>
              <a:ea typeface="Calibri"/>
              <a:cs typeface="Calibri"/>
              <a:sym typeface="Calibri"/>
            </a:endParaRPr>
          </a:p>
        </p:txBody>
      </p:sp>
      <p:sp>
        <p:nvSpPr>
          <p:cNvPr id="193" name="Google Shape;193;p23"/>
          <p:cNvSpPr txBox="1"/>
          <p:nvPr/>
        </p:nvSpPr>
        <p:spPr>
          <a:xfrm>
            <a:off x="523875" y="877591"/>
            <a:ext cx="7991475" cy="95410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 sz="1400" b="1" i="1">
                <a:solidFill>
                  <a:schemeClr val="dk1"/>
                </a:solidFill>
                <a:latin typeface="Calibri"/>
                <a:ea typeface="Calibri"/>
                <a:cs typeface="Calibri"/>
                <a:sym typeface="Calibri"/>
              </a:rPr>
              <a:t>Example 13: Carry out a procedure that creates a tabla based on data from Alquileres with numbers and names of so many people as indicated in a parameter. The numbers and apellidos are obtained by barajando the numbers and apellidos of all the users of the tabla users of the CONCURSOMUSICA data base.</a:t>
            </a:r>
            <a:endParaRPr sz="1800">
              <a:solidFill>
                <a:schemeClr val="dk1"/>
              </a:solidFill>
              <a:latin typeface="Calibri"/>
              <a:ea typeface="Calibri"/>
              <a:cs typeface="Calibri"/>
              <a:sym typeface="Calibri"/>
            </a:endParaRPr>
          </a:p>
        </p:txBody>
      </p:sp>
      <p:sp>
        <p:nvSpPr>
          <p:cNvPr id="194" name="Google Shape;194;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5" name="Google Shape;195;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6" name="Google Shape;196;p23"/>
          <p:cNvSpPr txBox="1"/>
          <p:nvPr/>
        </p:nvSpPr>
        <p:spPr>
          <a:xfrm>
            <a:off x="551762" y="1831698"/>
            <a:ext cx="8163642" cy="3785652"/>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500" b="1" dirty="0">
                <a:solidFill>
                  <a:schemeClr val="dk1"/>
                </a:solidFill>
                <a:latin typeface="Calibri"/>
                <a:ea typeface="Calibri"/>
                <a:cs typeface="Calibri"/>
                <a:sym typeface="Calibri"/>
              </a:rPr>
              <a:t>CREATE PROCEDURE ejemplo13 (IN </a:t>
            </a:r>
            <a:r>
              <a:rPr lang="en" sz="1500" b="1" dirty="0" err="1">
                <a:solidFill>
                  <a:schemeClr val="dk1"/>
                </a:solidFill>
                <a:latin typeface="Calibri"/>
                <a:ea typeface="Calibri"/>
                <a:cs typeface="Calibri"/>
                <a:sym typeface="Calibri"/>
              </a:rPr>
              <a:t>number </a:t>
            </a:r>
            <a:r>
              <a:rPr lang="en" sz="1500" b="1" dirty="0">
                <a:solidFill>
                  <a:schemeClr val="dk1"/>
                </a:solidFill>
                <a:latin typeface="Calibri"/>
                <a:ea typeface="Calibri"/>
                <a:cs typeface="Calibri"/>
                <a:sym typeface="Calibri"/>
              </a:rPr>
              <a:t>INT)</a:t>
            </a:r>
            <a:endParaRPr dirty="0"/>
          </a:p>
          <a:p>
            <a:pPr marL="0" marR="0" lvl="0" indent="0" algn="l" rtl="0">
              <a:spcBef>
                <a:spcPts val="0"/>
              </a:spcBef>
              <a:spcAft>
                <a:spcPts val="0"/>
              </a:spcAft>
              <a:buNone/>
            </a:pPr>
            <a:r>
              <a:rPr lang="en" sz="1500" b="1" dirty="0">
                <a:solidFill>
                  <a:schemeClr val="dk1"/>
                </a:solidFill>
                <a:latin typeface="Calibri"/>
                <a:ea typeface="Calibri"/>
                <a:cs typeface="Calibri"/>
                <a:sym typeface="Calibri"/>
              </a:rPr>
              <a:t>BEGIN</a:t>
            </a:r>
            <a:endParaRPr dirty="0"/>
          </a:p>
          <a:p>
            <a:pPr marL="0" marR="0" lvl="0" indent="0" algn="l" rtl="0">
              <a:spcBef>
                <a:spcPts val="0"/>
              </a:spcBef>
              <a:spcAft>
                <a:spcPts val="0"/>
              </a:spcAft>
              <a:buNone/>
            </a:pPr>
            <a:r>
              <a:rPr lang="en" sz="1500" b="1" dirty="0">
                <a:solidFill>
                  <a:schemeClr val="dk1"/>
                </a:solidFill>
                <a:latin typeface="Calibri"/>
                <a:ea typeface="Calibri"/>
                <a:cs typeface="Calibri"/>
                <a:sym typeface="Calibri"/>
              </a:rPr>
              <a:t>DECLARE c INT DEFAULT 0;</a:t>
            </a:r>
            <a:endParaRPr dirty="0"/>
          </a:p>
          <a:p>
            <a:pPr marL="0" marR="0" lvl="0" indent="0" algn="l" rtl="0">
              <a:spcBef>
                <a:spcPts val="0"/>
              </a:spcBef>
              <a:spcAft>
                <a:spcPts val="0"/>
              </a:spcAft>
              <a:buNone/>
            </a:pPr>
            <a:r>
              <a:rPr lang="en" sz="1500" b="1" dirty="0">
                <a:solidFill>
                  <a:schemeClr val="dk1"/>
                </a:solidFill>
                <a:latin typeface="Calibri"/>
                <a:ea typeface="Calibri"/>
                <a:cs typeface="Calibri"/>
                <a:sym typeface="Calibri"/>
              </a:rPr>
              <a:t>DECLARE name VARCHAR(15);</a:t>
            </a:r>
            <a:endParaRPr dirty="0"/>
          </a:p>
          <a:p>
            <a:pPr marL="0" marR="0" lvl="0" indent="0" algn="l" rtl="0">
              <a:spcBef>
                <a:spcPts val="0"/>
              </a:spcBef>
              <a:spcAft>
                <a:spcPts val="0"/>
              </a:spcAft>
              <a:buNone/>
            </a:pPr>
            <a:r>
              <a:rPr lang="en" sz="1500" b="1" dirty="0">
                <a:solidFill>
                  <a:schemeClr val="dk1"/>
                </a:solidFill>
                <a:latin typeface="Calibri"/>
                <a:ea typeface="Calibri"/>
                <a:cs typeface="Calibri"/>
                <a:sym typeface="Calibri"/>
              </a:rPr>
              <a:t>DECLARE ape VARCHAR(40);</a:t>
            </a:r>
            <a:endParaRPr dirty="0"/>
          </a:p>
          <a:p>
            <a:pPr marL="0" marR="0" lvl="0" indent="0" algn="l" rtl="0">
              <a:spcBef>
                <a:spcPts val="0"/>
              </a:spcBef>
              <a:spcAft>
                <a:spcPts val="0"/>
              </a:spcAft>
              <a:buNone/>
            </a:pPr>
            <a:r>
              <a:rPr lang="en" sz="1500" b="1" dirty="0">
                <a:solidFill>
                  <a:schemeClr val="dk1"/>
                </a:solidFill>
                <a:latin typeface="Calibri"/>
                <a:ea typeface="Calibri"/>
                <a:cs typeface="Calibri"/>
                <a:sym typeface="Calibri"/>
              </a:rPr>
              <a:t>  </a:t>
            </a:r>
            <a:r>
              <a:rPr lang="en" sz="1500" b="1" dirty="0">
                <a:solidFill>
                  <a:srgbClr val="FF0000"/>
                </a:solidFill>
                <a:latin typeface="Calibri"/>
                <a:ea typeface="Calibri"/>
                <a:cs typeface="Calibri"/>
                <a:sym typeface="Calibri"/>
              </a:rPr>
              <a:t>DROP TABLE IF EXISTS temporal;</a:t>
            </a:r>
            <a:endParaRPr dirty="0"/>
          </a:p>
          <a:p>
            <a:pPr marL="0" marR="0" lvl="0" indent="0" algn="l" rtl="0">
              <a:spcBef>
                <a:spcPts val="0"/>
              </a:spcBef>
              <a:spcAft>
                <a:spcPts val="0"/>
              </a:spcAft>
              <a:buNone/>
            </a:pPr>
            <a:r>
              <a:rPr lang="en" sz="1500" b="1" dirty="0">
                <a:solidFill>
                  <a:srgbClr val="FF0000"/>
                </a:solidFill>
                <a:latin typeface="Calibri"/>
                <a:ea typeface="Calibri"/>
                <a:cs typeface="Calibri"/>
                <a:sym typeface="Calibri"/>
              </a:rPr>
              <a:t>CREATE TABLE temporal (</a:t>
            </a:r>
            <a:endParaRPr dirty="0"/>
          </a:p>
          <a:p>
            <a:pPr marL="0" marR="0" lvl="0" indent="0" algn="l" rtl="0">
              <a:spcBef>
                <a:spcPts val="0"/>
              </a:spcBef>
              <a:spcAft>
                <a:spcPts val="0"/>
              </a:spcAft>
              <a:buNone/>
            </a:pPr>
            <a:r>
              <a:rPr lang="en" sz="1500" b="1" dirty="0">
                <a:solidFill>
                  <a:srgbClr val="FF0000"/>
                </a:solidFill>
                <a:latin typeface="Calibri"/>
                <a:ea typeface="Calibri"/>
                <a:cs typeface="Calibri"/>
                <a:sym typeface="Calibri"/>
              </a:rPr>
              <a:t> </a:t>
            </a:r>
            <a:r>
              <a:rPr lang="en" sz="1500" b="1" dirty="0" err="1">
                <a:solidFill>
                  <a:srgbClr val="FF0000"/>
                </a:solidFill>
                <a:latin typeface="Calibri"/>
                <a:ea typeface="Calibri"/>
                <a:cs typeface="Calibri"/>
                <a:sym typeface="Calibri"/>
              </a:rPr>
              <a:t>number </a:t>
            </a:r>
            <a:r>
              <a:rPr lang="en" sz="1500" b="1" dirty="0">
                <a:solidFill>
                  <a:srgbClr val="FF0000"/>
                </a:solidFill>
                <a:latin typeface="Calibri"/>
                <a:ea typeface="Calibri"/>
                <a:cs typeface="Calibri"/>
                <a:sym typeface="Calibri"/>
              </a:rPr>
              <a:t>VARCHAR(25),</a:t>
            </a:r>
            <a:endParaRPr dirty="0"/>
          </a:p>
          <a:p>
            <a:pPr marL="0" marR="0" lvl="0" indent="0" algn="l" rtl="0">
              <a:spcBef>
                <a:spcPts val="0"/>
              </a:spcBef>
              <a:spcAft>
                <a:spcPts val="0"/>
              </a:spcAft>
              <a:buNone/>
            </a:pPr>
            <a:r>
              <a:rPr lang="en" sz="1500" b="1" dirty="0">
                <a:solidFill>
                  <a:srgbClr val="FF0000"/>
                </a:solidFill>
                <a:latin typeface="Calibri"/>
                <a:ea typeface="Calibri"/>
                <a:cs typeface="Calibri"/>
                <a:sym typeface="Calibri"/>
              </a:rPr>
              <a:t>     </a:t>
            </a:r>
            <a:r>
              <a:rPr lang="en" sz="1500" b="1" dirty="0" err="1">
                <a:solidFill>
                  <a:srgbClr val="FF0000"/>
                </a:solidFill>
                <a:latin typeface="Calibri"/>
                <a:ea typeface="Calibri"/>
                <a:cs typeface="Calibri"/>
                <a:sym typeface="Calibri"/>
              </a:rPr>
              <a:t>apellidos </a:t>
            </a:r>
            <a:r>
              <a:rPr lang="en" sz="1500" b="1" dirty="0">
                <a:solidFill>
                  <a:srgbClr val="FF0000"/>
                </a:solidFill>
                <a:latin typeface="Calibri"/>
                <a:ea typeface="Calibri"/>
                <a:cs typeface="Calibri"/>
                <a:sym typeface="Calibri"/>
              </a:rPr>
              <a:t>VARCHAR(40));</a:t>
            </a:r>
            <a:endParaRPr dirty="0"/>
          </a:p>
          <a:p>
            <a:pPr marL="0" marR="0" lvl="0" indent="0" algn="l" rtl="0">
              <a:spcBef>
                <a:spcPts val="0"/>
              </a:spcBef>
              <a:spcAft>
                <a:spcPts val="0"/>
              </a:spcAft>
              <a:buNone/>
            </a:pPr>
            <a:r>
              <a:rPr lang="en" sz="1500" b="1" dirty="0">
                <a:solidFill>
                  <a:schemeClr val="dk1"/>
                </a:solidFill>
                <a:latin typeface="Calibri"/>
                <a:ea typeface="Calibri"/>
                <a:cs typeface="Calibri"/>
                <a:sym typeface="Calibri"/>
              </a:rPr>
              <a:t>WHILE c&lt; </a:t>
            </a:r>
            <a:r>
              <a:rPr lang="en" sz="1500" b="1" dirty="0" err="1">
                <a:solidFill>
                  <a:schemeClr val="dk1"/>
                </a:solidFill>
                <a:latin typeface="Calibri"/>
                <a:ea typeface="Calibri"/>
                <a:cs typeface="Calibri"/>
                <a:sym typeface="Calibri"/>
              </a:rPr>
              <a:t>number </a:t>
            </a:r>
            <a:r>
              <a:rPr lang="en" sz="1500" b="1" dirty="0">
                <a:solidFill>
                  <a:schemeClr val="dk1"/>
                </a:solidFill>
                <a:latin typeface="Calibri"/>
                <a:ea typeface="Calibri"/>
                <a:cs typeface="Calibri"/>
                <a:sym typeface="Calibri"/>
              </a:rPr>
              <a:t>DO</a:t>
            </a:r>
            <a:endParaRPr dirty="0"/>
          </a:p>
          <a:p>
            <a:pPr marL="0" marR="0" lvl="0" indent="0" algn="l" rtl="0">
              <a:spcBef>
                <a:spcPts val="0"/>
              </a:spcBef>
              <a:spcAft>
                <a:spcPts val="0"/>
              </a:spcAft>
              <a:buNone/>
            </a:pPr>
            <a:r>
              <a:rPr lang="en" sz="1500" b="1" dirty="0">
                <a:solidFill>
                  <a:schemeClr val="dk1"/>
                </a:solidFill>
                <a:latin typeface="Calibri"/>
                <a:ea typeface="Calibri"/>
                <a:cs typeface="Calibri"/>
                <a:sym typeface="Calibri"/>
              </a:rPr>
              <a:t>SELECT </a:t>
            </a:r>
            <a:r>
              <a:rPr lang="en" sz="1500" b="1" dirty="0" err="1">
                <a:solidFill>
                  <a:schemeClr val="dk1"/>
                </a:solidFill>
                <a:latin typeface="Calibri"/>
                <a:ea typeface="Calibri"/>
                <a:cs typeface="Calibri"/>
                <a:sym typeface="Calibri"/>
              </a:rPr>
              <a:t>number </a:t>
            </a:r>
            <a:r>
              <a:rPr lang="en" sz="1500" b="1" dirty="0">
                <a:solidFill>
                  <a:schemeClr val="dk1"/>
                </a:solidFill>
                <a:latin typeface="Calibri"/>
                <a:ea typeface="Calibri"/>
                <a:cs typeface="Calibri"/>
                <a:sym typeface="Calibri"/>
              </a:rPr>
              <a:t>INTO name from </a:t>
            </a:r>
            <a:r>
              <a:rPr lang="en" sz="1500" b="1" dirty="0" err="1">
                <a:solidFill>
                  <a:schemeClr val="dk1"/>
                </a:solidFill>
                <a:latin typeface="Calibri"/>
                <a:ea typeface="Calibri"/>
                <a:cs typeface="Calibri"/>
                <a:sym typeface="Calibri"/>
              </a:rPr>
              <a:t>concursomusica.usuarios </a:t>
            </a:r>
            <a:r>
              <a:rPr lang="en" sz="1500" b="1" dirty="0">
                <a:solidFill>
                  <a:schemeClr val="dk1"/>
                </a:solidFill>
                <a:latin typeface="Calibri"/>
                <a:ea typeface="Calibri"/>
                <a:cs typeface="Calibri"/>
                <a:sym typeface="Calibri"/>
              </a:rPr>
              <a:t>ORDER BY rand() LIMIT 1;</a:t>
            </a:r>
            <a:endParaRPr dirty="0"/>
          </a:p>
          <a:p>
            <a:pPr marL="0" marR="0" lvl="0" indent="0" algn="l" rtl="0">
              <a:spcBef>
                <a:spcPts val="0"/>
              </a:spcBef>
              <a:spcAft>
                <a:spcPts val="0"/>
              </a:spcAft>
              <a:buNone/>
            </a:pPr>
            <a:r>
              <a:rPr lang="en" sz="1500" b="1" dirty="0">
                <a:solidFill>
                  <a:schemeClr val="dk1"/>
                </a:solidFill>
                <a:latin typeface="Calibri"/>
                <a:ea typeface="Calibri"/>
                <a:cs typeface="Calibri"/>
                <a:sym typeface="Calibri"/>
              </a:rPr>
              <a:t>SELECT </a:t>
            </a:r>
            <a:r>
              <a:rPr lang="en" sz="1500" b="1" dirty="0" err="1">
                <a:solidFill>
                  <a:schemeClr val="dk1"/>
                </a:solidFill>
                <a:latin typeface="Calibri"/>
                <a:ea typeface="Calibri"/>
                <a:cs typeface="Calibri"/>
                <a:sym typeface="Calibri"/>
              </a:rPr>
              <a:t>apellidos </a:t>
            </a:r>
            <a:r>
              <a:rPr lang="en" sz="1500" b="1" dirty="0">
                <a:solidFill>
                  <a:schemeClr val="dk1"/>
                </a:solidFill>
                <a:latin typeface="Calibri"/>
                <a:ea typeface="Calibri"/>
                <a:cs typeface="Calibri"/>
                <a:sym typeface="Calibri"/>
              </a:rPr>
              <a:t>INTO ape FROM </a:t>
            </a:r>
            <a:r>
              <a:rPr lang="en" sz="1500" b="1" dirty="0" err="1">
                <a:solidFill>
                  <a:schemeClr val="dk1"/>
                </a:solidFill>
                <a:latin typeface="Calibri"/>
                <a:ea typeface="Calibri"/>
                <a:cs typeface="Calibri"/>
                <a:sym typeface="Calibri"/>
              </a:rPr>
              <a:t>concursomusica.usuarios </a:t>
            </a:r>
            <a:r>
              <a:rPr lang="en" sz="1500" b="1" dirty="0">
                <a:solidFill>
                  <a:schemeClr val="dk1"/>
                </a:solidFill>
                <a:latin typeface="Calibri"/>
                <a:ea typeface="Calibri"/>
                <a:cs typeface="Calibri"/>
                <a:sym typeface="Calibri"/>
              </a:rPr>
              <a:t>ORDER BY rand() LIMIT 1;</a:t>
            </a:r>
            <a:endParaRPr dirty="0"/>
          </a:p>
          <a:p>
            <a:pPr marL="0" marR="0" lvl="0" indent="0" algn="l" rtl="0">
              <a:spcBef>
                <a:spcPts val="0"/>
              </a:spcBef>
              <a:spcAft>
                <a:spcPts val="0"/>
              </a:spcAft>
              <a:buNone/>
            </a:pPr>
            <a:r>
              <a:rPr lang="en" sz="1500" b="1" dirty="0">
                <a:solidFill>
                  <a:schemeClr val="dk1"/>
                </a:solidFill>
                <a:latin typeface="Calibri"/>
                <a:ea typeface="Calibri"/>
                <a:cs typeface="Calibri"/>
                <a:sym typeface="Calibri"/>
              </a:rPr>
              <a:t>SET c=c+1;</a:t>
            </a:r>
            <a:endParaRPr dirty="0"/>
          </a:p>
          <a:p>
            <a:pPr marL="0" marR="0" lvl="0" indent="0" algn="l" rtl="0">
              <a:spcBef>
                <a:spcPts val="0"/>
              </a:spcBef>
              <a:spcAft>
                <a:spcPts val="0"/>
              </a:spcAft>
              <a:buNone/>
            </a:pPr>
            <a:r>
              <a:rPr lang="en" sz="1500" b="1" dirty="0">
                <a:solidFill>
                  <a:schemeClr val="dk1"/>
                </a:solidFill>
                <a:latin typeface="Calibri"/>
                <a:ea typeface="Calibri"/>
                <a:cs typeface="Calibri"/>
                <a:sym typeface="Calibri"/>
              </a:rPr>
              <a:t>INSERT INTO temporal VALUES ( </a:t>
            </a:r>
            <a:r>
              <a:rPr lang="en" sz="1500" b="1" dirty="0" err="1">
                <a:solidFill>
                  <a:schemeClr val="dk1"/>
                </a:solidFill>
                <a:latin typeface="Calibri"/>
                <a:ea typeface="Calibri"/>
                <a:cs typeface="Calibri"/>
                <a:sym typeface="Calibri"/>
              </a:rPr>
              <a:t>name,ape </a:t>
            </a:r>
            <a:r>
              <a:rPr lang="en" sz="1500" b="1"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 sz="1500" b="1" dirty="0">
                <a:solidFill>
                  <a:schemeClr val="dk1"/>
                </a:solidFill>
                <a:latin typeface="Calibri"/>
                <a:ea typeface="Calibri"/>
                <a:cs typeface="Calibri"/>
                <a:sym typeface="Calibri"/>
              </a:rPr>
              <a:t>END WHILE;</a:t>
            </a:r>
            <a:endParaRPr dirty="0"/>
          </a:p>
          <a:p>
            <a:pPr marL="0" marR="0" lvl="0" indent="0" algn="l" rtl="0">
              <a:spcBef>
                <a:spcPts val="0"/>
              </a:spcBef>
              <a:spcAft>
                <a:spcPts val="0"/>
              </a:spcAft>
              <a:buNone/>
            </a:pPr>
            <a:r>
              <a:rPr lang="en" sz="1500" b="1" dirty="0">
                <a:solidFill>
                  <a:schemeClr val="dk1"/>
                </a:solidFill>
                <a:latin typeface="Calibri"/>
                <a:ea typeface="Calibri"/>
                <a:cs typeface="Calibri"/>
                <a:sym typeface="Calibri"/>
              </a:rPr>
              <a:t>END</a:t>
            </a:r>
            <a:endParaRPr sz="1500" b="1"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3.- Dismantling of stored processes</a:t>
            </a:r>
            <a:endParaRPr/>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t>2</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23875" y="1053323"/>
            <a:ext cx="7991475" cy="37856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1" i="0" u="sng" strike="noStrike" cap="none">
                <a:solidFill>
                  <a:schemeClr val="dk1"/>
                </a:solidFill>
                <a:latin typeface="Calibri"/>
                <a:ea typeface="Calibri"/>
                <a:cs typeface="Calibri"/>
                <a:sym typeface="Calibri"/>
              </a:rPr>
              <a:t>Flujo control instructions</a:t>
            </a:r>
            <a:endParaRPr/>
          </a:p>
          <a:p>
            <a:pPr marL="0" marR="0" lvl="0" indent="0" algn="l" rtl="0">
              <a:spcBef>
                <a:spcPts val="0"/>
              </a:spcBef>
              <a:spcAft>
                <a:spcPts val="0"/>
              </a:spcAft>
              <a:buNone/>
            </a:pPr>
            <a:endParaRPr sz="24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 sz="2400" b="1" i="0" u="none" strike="noStrike" cap="none">
                <a:solidFill>
                  <a:schemeClr val="dk1"/>
                </a:solidFill>
                <a:latin typeface="Calibri"/>
                <a:ea typeface="Calibri"/>
                <a:cs typeface="Calibri"/>
                <a:sym typeface="Calibri"/>
              </a:rPr>
              <a:t>Loop flow control or iterations</a:t>
            </a:r>
            <a:endParaRPr/>
          </a:p>
          <a:p>
            <a:pPr marL="0" marR="0" lvl="0" indent="0" algn="l" rtl="0">
              <a:spcBef>
                <a:spcPts val="0"/>
              </a:spcBef>
              <a:spcAft>
                <a:spcPts val="0"/>
              </a:spcAft>
              <a:buNone/>
            </a:pPr>
            <a:endParaRPr sz="2400" b="1" i="0" u="none" strike="noStrike" cap="none">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n" sz="2400" b="1" i="0" u="none" strike="noStrike" cap="none">
                <a:solidFill>
                  <a:schemeClr val="dk1"/>
                </a:solidFill>
                <a:latin typeface="Calibri"/>
                <a:ea typeface="Calibri"/>
                <a:cs typeface="Calibri"/>
                <a:sym typeface="Calibri"/>
              </a:rPr>
              <a:t>LOOP</a:t>
            </a:r>
            <a:endParaRPr/>
          </a:p>
          <a:p>
            <a:pPr marL="1085850" marR="0" lvl="1" indent="-190500" algn="l" rtl="0">
              <a:spcBef>
                <a:spcPts val="0"/>
              </a:spcBef>
              <a:spcAft>
                <a:spcPts val="0"/>
              </a:spcAft>
              <a:buClr>
                <a:schemeClr val="dk1"/>
              </a:buClr>
              <a:buSzPts val="2400"/>
              <a:buFont typeface="Noto Sans Symbols"/>
              <a:buNone/>
            </a:pPr>
            <a:endParaRPr sz="2400" b="1" i="0" u="none" strike="noStrike" cap="none">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n" sz="2400" b="1" i="0" u="none" strike="noStrike" cap="none">
                <a:solidFill>
                  <a:schemeClr val="dk1"/>
                </a:solidFill>
                <a:latin typeface="Calibri"/>
                <a:ea typeface="Calibri"/>
                <a:cs typeface="Calibri"/>
                <a:sym typeface="Calibri"/>
              </a:rPr>
              <a:t>WHILE</a:t>
            </a:r>
            <a:endParaRPr/>
          </a:p>
          <a:p>
            <a:pPr marL="1085850" marR="0" lvl="1" indent="-190500" algn="l" rtl="0">
              <a:spcBef>
                <a:spcPts val="0"/>
              </a:spcBef>
              <a:spcAft>
                <a:spcPts val="0"/>
              </a:spcAft>
              <a:buClr>
                <a:schemeClr val="dk1"/>
              </a:buClr>
              <a:buSzPts val="2400"/>
              <a:buFont typeface="Noto Sans Symbols"/>
              <a:buNone/>
            </a:pPr>
            <a:endParaRPr sz="2400" b="1" i="0" u="none" strike="noStrike" cap="none">
              <a:solidFill>
                <a:schemeClr val="dk1"/>
              </a:solidFill>
              <a:latin typeface="Calibri"/>
              <a:ea typeface="Calibri"/>
              <a:cs typeface="Calibri"/>
              <a:sym typeface="Calibri"/>
            </a:endParaRPr>
          </a:p>
          <a:p>
            <a:pPr marL="1085850" marR="0" lvl="1" indent="-342900" algn="l" rtl="0">
              <a:spcBef>
                <a:spcPts val="0"/>
              </a:spcBef>
              <a:spcAft>
                <a:spcPts val="0"/>
              </a:spcAft>
              <a:buClr>
                <a:schemeClr val="dk1"/>
              </a:buClr>
              <a:buSzPts val="2400"/>
              <a:buFont typeface="Noto Sans Symbols"/>
              <a:buChar char="❑"/>
            </a:pPr>
            <a:r>
              <a:rPr lang="en" sz="2400" b="1" i="0" u="none" strike="noStrike" cap="none">
                <a:solidFill>
                  <a:schemeClr val="dk1"/>
                </a:solidFill>
                <a:latin typeface="Calibri"/>
                <a:ea typeface="Calibri"/>
                <a:cs typeface="Calibri"/>
                <a:sym typeface="Calibri"/>
              </a:rPr>
              <a:t>REPEAT</a:t>
            </a:r>
            <a:endParaRPr sz="2400" b="1" i="0" u="none" strike="noStrike" cap="none">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3.- Dismantling of stored processes</a:t>
            </a:r>
            <a:endParaRPr/>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t>3</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23875" y="1053323"/>
            <a:ext cx="7991475" cy="504753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1" i="0" u="sng" strike="noStrike" cap="none" dirty="0">
                <a:solidFill>
                  <a:schemeClr val="dk1"/>
                </a:solidFill>
                <a:latin typeface="Calibri"/>
                <a:ea typeface="Calibri"/>
                <a:cs typeface="Calibri"/>
                <a:sym typeface="Calibri"/>
              </a:rPr>
              <a:t>LOOP buckle</a:t>
            </a:r>
            <a:endParaRPr dirty="0"/>
          </a:p>
          <a:p>
            <a:pPr marL="0" marR="0" lvl="0" indent="0" algn="l" rtl="0">
              <a:spcBef>
                <a:spcPts val="0"/>
              </a:spcBef>
              <a:spcAft>
                <a:spcPts val="0"/>
              </a:spcAft>
              <a:buNone/>
            </a:pPr>
            <a:endParaRPr sz="24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2000" b="0" i="0" u="none" strike="noStrike" cap="none" dirty="0">
                <a:solidFill>
                  <a:schemeClr val="dk1"/>
                </a:solidFill>
                <a:latin typeface="Calibri"/>
                <a:ea typeface="Calibri"/>
                <a:cs typeface="Calibri"/>
                <a:sym typeface="Calibri"/>
              </a:rPr>
              <a:t>LOOP does not have any safe conditions. If you want to get a LOOP buckle dirty, please use the </a:t>
            </a:r>
            <a:r>
              <a:rPr lang="en" sz="2000" b="1" i="0" u="none" strike="noStrike" cap="none" dirty="0">
                <a:solidFill>
                  <a:schemeClr val="dk1"/>
                </a:solidFill>
                <a:latin typeface="Calibri"/>
                <a:ea typeface="Calibri"/>
                <a:cs typeface="Calibri"/>
                <a:sym typeface="Calibri"/>
              </a:rPr>
              <a:t>LEAVE instruction in the middle. </a:t>
            </a:r>
            <a:r>
              <a:rPr lang="en" sz="2000" b="0" i="0" u="none" strike="noStrike" cap="none" dirty="0">
                <a:solidFill>
                  <a:schemeClr val="dk1"/>
                </a:solidFill>
                <a:latin typeface="Calibri"/>
                <a:ea typeface="Calibri"/>
                <a:cs typeface="Calibri"/>
                <a:sym typeface="Calibri"/>
              </a:rPr>
              <a:t>The syntax for the LOOP instruction is:</a:t>
            </a:r>
            <a:endParaRPr sz="2000" b="0" i="0" u="none" strike="noStrike" cap="none" dirty="0">
              <a:solidFill>
                <a:schemeClr val="dk1"/>
              </a:solidFill>
              <a:latin typeface="Calibri"/>
              <a:ea typeface="Calibri"/>
              <a:cs typeface="Calibri"/>
              <a:sym typeface="Calibri"/>
            </a:endParaRPr>
          </a:p>
          <a:p>
            <a:pPr marL="0" marR="0" lvl="0" indent="450850" algn="just" rtl="0">
              <a:spcBef>
                <a:spcPts val="0"/>
              </a:spcBef>
              <a:spcAft>
                <a:spcPts val="0"/>
              </a:spcAft>
              <a:buNone/>
            </a:pPr>
            <a:r>
              <a:rPr lang="en" sz="2000" b="0" i="0" u="none" strike="noStrike" cap="none" dirty="0">
                <a:solidFill>
                  <a:schemeClr val="dk1"/>
                </a:solidFill>
                <a:latin typeface="Calibri"/>
                <a:ea typeface="Calibri"/>
                <a:cs typeface="Calibri"/>
                <a:sym typeface="Calibri"/>
              </a:rPr>
              <a:t> </a:t>
            </a:r>
            <a:endParaRPr sz="2000" b="1" i="0" u="none" strike="noStrike" cap="none" dirty="0">
              <a:solidFill>
                <a:schemeClr val="dk1"/>
              </a:solidFill>
              <a:latin typeface="Calibri"/>
              <a:ea typeface="Calibri"/>
              <a:cs typeface="Calibri"/>
              <a:sym typeface="Calibri"/>
            </a:endParaRPr>
          </a:p>
          <a:p>
            <a:pPr marL="0" marR="0" lvl="0" indent="450850" algn="just" rtl="0">
              <a:spcBef>
                <a:spcPts val="0"/>
              </a:spcBef>
              <a:spcAft>
                <a:spcPts val="0"/>
              </a:spcAft>
              <a:buNone/>
            </a:pPr>
            <a:r>
              <a:rPr lang="en" sz="2000" b="1" i="0" u="none" strike="noStrike" cap="none" dirty="0">
                <a:solidFill>
                  <a:schemeClr val="dk1"/>
                </a:solidFill>
                <a:latin typeface="Calibri"/>
                <a:ea typeface="Calibri"/>
                <a:cs typeface="Calibri"/>
                <a:sym typeface="Calibri"/>
              </a:rPr>
              <a:t>[labeled:]LOOP</a:t>
            </a:r>
            <a:endParaRPr dirty="0"/>
          </a:p>
          <a:p>
            <a:pPr marL="0" marR="0" lvl="0" indent="450850" algn="just" rtl="0">
              <a:spcBef>
                <a:spcPts val="0"/>
              </a:spcBef>
              <a:spcAft>
                <a:spcPts val="0"/>
              </a:spcAft>
              <a:buNone/>
            </a:pPr>
            <a:r>
              <a:rPr lang="en" sz="2000" b="1" i="1" u="none" strike="noStrike" cap="none" dirty="0">
                <a:solidFill>
                  <a:schemeClr val="dk1"/>
                </a:solidFill>
                <a:latin typeface="Calibri"/>
                <a:ea typeface="Calibri"/>
                <a:cs typeface="Calibri"/>
                <a:sym typeface="Calibri"/>
              </a:rPr>
              <a:t>instructions;</a:t>
            </a:r>
            <a:endParaRPr dirty="0"/>
          </a:p>
          <a:p>
            <a:pPr marL="0" marR="0" lvl="0" indent="450850" algn="just" rtl="0">
              <a:spcBef>
                <a:spcPts val="0"/>
              </a:spcBef>
              <a:spcAft>
                <a:spcPts val="0"/>
              </a:spcAft>
              <a:buNone/>
            </a:pPr>
            <a:r>
              <a:rPr lang="en" sz="2000" b="1" i="0" u="none" strike="noStrike" cap="none" dirty="0">
                <a:solidFill>
                  <a:schemeClr val="dk1"/>
                </a:solidFill>
                <a:latin typeface="Calibri"/>
                <a:ea typeface="Calibri"/>
                <a:cs typeface="Calibri"/>
                <a:sym typeface="Calibri"/>
              </a:rPr>
              <a:t>END LOOP [labeled];</a:t>
            </a:r>
            <a:r>
              <a:rPr lang="en" sz="800" b="0" i="0" u="none" strike="noStrike" cap="none" dirty="0">
                <a:solidFill>
                  <a:schemeClr val="dk1"/>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a:p>
            <a:pPr marL="0" marR="0" lvl="0" indent="450850" algn="just" rtl="0">
              <a:spcBef>
                <a:spcPts val="0"/>
              </a:spcBef>
              <a:spcAft>
                <a:spcPts val="0"/>
              </a:spcAft>
              <a:buNone/>
            </a:pPr>
            <a:r>
              <a:rPr lang="en" sz="1400" b="0" i="0" u="none" strike="noStrike" cap="none" dirty="0">
                <a:solidFill>
                  <a:schemeClr val="dk1"/>
                </a:solidFill>
                <a:latin typeface="Arimo"/>
                <a:ea typeface="Arimo"/>
                <a:cs typeface="Arimo"/>
                <a:sym typeface="Arimo"/>
              </a:rPr>
              <a:t> </a:t>
            </a:r>
            <a:endParaRPr sz="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2000" b="0" i="0" u="none" strike="noStrike" cap="none" dirty="0">
                <a:solidFill>
                  <a:schemeClr val="dk1"/>
                </a:solidFill>
                <a:latin typeface="Calibri"/>
                <a:ea typeface="Calibri"/>
                <a:cs typeface="Calibri"/>
                <a:sym typeface="Calibri"/>
              </a:rPr>
              <a:t>The label is a brand that ensures that it can be salted at the beginning or at the end of the loop with the LEAVE or ITERATE instructions. The label that has the principle and the end of the loop must be the same.</a:t>
            </a:r>
            <a:endParaRPr dirty="0"/>
          </a:p>
          <a:p>
            <a:pPr marL="0" marR="0" lvl="0" indent="0" algn="just" rtl="0">
              <a:spcBef>
                <a:spcPts val="0"/>
              </a:spcBef>
              <a:spcAft>
                <a:spcPts val="0"/>
              </a:spcAft>
              <a:buNone/>
            </a:pPr>
            <a:endParaRPr sz="2000" b="0" i="0" u="none" strike="noStrike" cap="none" dirty="0">
              <a:solidFill>
                <a:schemeClr val="dk1"/>
              </a:solidFill>
              <a:latin typeface="Arial"/>
              <a:ea typeface="Arial"/>
              <a:cs typeface="Arial"/>
              <a:sym typeface="Arial"/>
            </a:endParaRPr>
          </a:p>
          <a:p>
            <a:pPr marL="0" marR="0" lvl="0" indent="0" algn="just" rtl="0">
              <a:spcBef>
                <a:spcPts val="0"/>
              </a:spcBef>
              <a:spcAft>
                <a:spcPts val="0"/>
              </a:spcAft>
              <a:buNone/>
            </a:pPr>
            <a:r>
              <a:rPr lang="en" sz="2000" b="1" i="0" u="none" strike="noStrike" cap="none" dirty="0" smtClean="0">
                <a:solidFill>
                  <a:schemeClr val="dk1"/>
                </a:solidFill>
                <a:latin typeface="Arial"/>
                <a:ea typeface="Arial"/>
                <a:cs typeface="Arial"/>
                <a:sym typeface="Arial"/>
              </a:rPr>
              <a:t>LOOP SHOULD NOT BE USE. BETTER WHILE OR </a:t>
            </a:r>
            <a:r>
              <a:rPr lang="en" sz="2000" b="1" i="0" u="none" strike="noStrike" cap="none" dirty="0">
                <a:solidFill>
                  <a:schemeClr val="dk1"/>
                </a:solidFill>
                <a:latin typeface="Arial"/>
                <a:ea typeface="Arial"/>
                <a:cs typeface="Arial"/>
                <a:sym typeface="Arial"/>
              </a:rPr>
              <a:t>REPEAT.</a:t>
            </a:r>
            <a:endParaRPr sz="2000" b="1" i="0" u="none" strike="noStrike" cap="none" dirty="0">
              <a:solidFill>
                <a:schemeClr val="dk1"/>
              </a:solidFill>
              <a:latin typeface="Arial"/>
              <a:ea typeface="Arial"/>
              <a:cs typeface="Arial"/>
              <a:sym typeface="Arial"/>
            </a:endParaRPr>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3.- Dismantling of stored processes</a:t>
            </a:r>
            <a:endParaRPr/>
          </a:p>
        </p:txBody>
      </p:sp>
      <p:sp>
        <p:nvSpPr>
          <p:cNvPr id="116" name="Google Shape;116;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7" name="Google Shape;11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b="0" i="0" u="none" strike="noStrike" cap="none">
                <a:solidFill>
                  <a:srgbClr val="898989"/>
                </a:solidFill>
                <a:latin typeface="Calibri"/>
                <a:ea typeface="Calibri"/>
                <a:cs typeface="Calibri"/>
                <a:sym typeface="Calibri"/>
              </a:rPr>
              <a:t>4</a:t>
            </a:fld>
            <a:endParaRPr sz="2800" b="0" i="0" u="none" strike="noStrike" cap="none">
              <a:solidFill>
                <a:srgbClr val="898989"/>
              </a:solidFill>
              <a:latin typeface="Calibri"/>
              <a:ea typeface="Calibri"/>
              <a:cs typeface="Calibri"/>
              <a:sym typeface="Calibri"/>
            </a:endParaRPr>
          </a:p>
        </p:txBody>
      </p:sp>
      <p:sp>
        <p:nvSpPr>
          <p:cNvPr id="118" name="Google Shape;118;p16"/>
          <p:cNvSpPr txBox="1"/>
          <p:nvPr/>
        </p:nvSpPr>
        <p:spPr>
          <a:xfrm>
            <a:off x="576263" y="1196975"/>
            <a:ext cx="7991475" cy="92333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 sz="1800" b="1" i="1" u="none" strike="noStrike" cap="none">
                <a:solidFill>
                  <a:schemeClr val="dk1"/>
                </a:solidFill>
                <a:latin typeface="Calibri"/>
                <a:ea typeface="Calibri"/>
                <a:cs typeface="Calibri"/>
                <a:sym typeface="Calibri"/>
              </a:rPr>
              <a:t>Example 8: Carry out a procedure to obtain all the dividers with an entered number.</a:t>
            </a:r>
            <a:endParaRPr sz="1800" b="0" i="0" u="none" strike="noStrike" cap="none">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p:txBody>
      </p:sp>
      <p:sp>
        <p:nvSpPr>
          <p:cNvPr id="119" name="Google Shape;119;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1" name="Google Shape;121;p16"/>
          <p:cNvSpPr txBox="1"/>
          <p:nvPr/>
        </p:nvSpPr>
        <p:spPr>
          <a:xfrm>
            <a:off x="576263" y="1817187"/>
            <a:ext cx="7704856" cy="5016758"/>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600" b="1" i="1" u="none" strike="noStrike" cap="none">
                <a:solidFill>
                  <a:schemeClr val="dk1"/>
                </a:solidFill>
                <a:latin typeface="Calibri"/>
                <a:ea typeface="Calibri"/>
                <a:cs typeface="Calibri"/>
                <a:sym typeface="Calibri"/>
              </a:rPr>
              <a:t>CREATE PROCEDURE ejemplo8 (IN num INT, OUT c INT)</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BEGIN</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DECLARES d INT;</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DECLARE n INT;</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SET c=0;</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SET n=num;</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IF n&lt;0 THEN</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SET n=-n;</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END IF;</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SET d=n;</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etiq1: LOOP</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IF d=0 THEN</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         </a:t>
            </a:r>
            <a:r>
              <a:rPr lang="en" sz="1600" b="1" i="1">
                <a:solidFill>
                  <a:srgbClr val="FF0000"/>
                </a:solidFill>
                <a:latin typeface="Calibri"/>
                <a:ea typeface="Calibri"/>
                <a:cs typeface="Calibri"/>
                <a:sym typeface="Calibri"/>
              </a:rPr>
              <a:t>LEAVE etiq1;</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END IF;</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IF n%d=0 THEN</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SET c=c+1;</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END IF;</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SET d=d-1;</a:t>
            </a:r>
            <a:endParaRPr/>
          </a:p>
          <a:p>
            <a:pPr marL="0" marR="0" lvl="0" indent="0" algn="l" rtl="0">
              <a:spcBef>
                <a:spcPts val="0"/>
              </a:spcBef>
              <a:spcAft>
                <a:spcPts val="0"/>
              </a:spcAft>
              <a:buNone/>
            </a:pPr>
            <a:r>
              <a:rPr lang="en" sz="1600" b="1" i="1">
                <a:solidFill>
                  <a:srgbClr val="FF0000"/>
                </a:solidFill>
                <a:latin typeface="Calibri"/>
                <a:ea typeface="Calibri"/>
                <a:cs typeface="Calibri"/>
                <a:sym typeface="Calibri"/>
              </a:rPr>
              <a:t>END LOOP etiq1;</a:t>
            </a:r>
            <a:r>
              <a:rPr lang="en" sz="1600" b="1" i="1">
                <a:solidFill>
                  <a:schemeClr val="dk1"/>
                </a:solidFill>
                <a:latin typeface="Calibri"/>
                <a:ea typeface="Calibri"/>
                <a:cs typeface="Calibri"/>
                <a:sym typeface="Calibri"/>
              </a:rPr>
              <a:t> </a:t>
            </a:r>
            <a:endParaRPr/>
          </a:p>
          <a:p>
            <a:pPr marL="0" marR="0" lvl="0" indent="0" algn="l" rtl="0">
              <a:spcBef>
                <a:spcPts val="0"/>
              </a:spcBef>
              <a:spcAft>
                <a:spcPts val="0"/>
              </a:spcAft>
              <a:buNone/>
            </a:pPr>
            <a:r>
              <a:rPr lang="en" sz="1600" b="1" i="1">
                <a:solidFill>
                  <a:schemeClr val="dk1"/>
                </a:solidFill>
                <a:latin typeface="Calibri"/>
                <a:ea typeface="Calibri"/>
                <a:cs typeface="Calibri"/>
                <a:sym typeface="Calibri"/>
              </a:rPr>
              <a:t>END</a:t>
            </a:r>
            <a:endParaRPr sz="1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27" name="Google Shape;127;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8" name="Google Shape;128;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5</a:t>
            </a:fld>
            <a:endParaRPr sz="2800">
              <a:solidFill>
                <a:srgbClr val="898989"/>
              </a:solidFill>
              <a:latin typeface="Calibri"/>
              <a:ea typeface="Calibri"/>
              <a:cs typeface="Calibri"/>
              <a:sym typeface="Calibri"/>
            </a:endParaRPr>
          </a:p>
        </p:txBody>
      </p:sp>
      <p:sp>
        <p:nvSpPr>
          <p:cNvPr id="129" name="Google Shape;129;p17"/>
          <p:cNvSpPr txBox="1"/>
          <p:nvPr/>
        </p:nvSpPr>
        <p:spPr>
          <a:xfrm>
            <a:off x="576263" y="1196975"/>
            <a:ext cx="7991475"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 sz="1800" b="1" i="1">
                <a:solidFill>
                  <a:schemeClr val="dk1"/>
                </a:solidFill>
                <a:latin typeface="Calibri"/>
                <a:ea typeface="Calibri"/>
                <a:cs typeface="Calibri"/>
                <a:sym typeface="Calibri"/>
              </a:rPr>
              <a:t>Example 9: Carry out a procedure that obtains the first contract number from contract number 1 which did not exist in the contract table.</a:t>
            </a:r>
            <a:endParaRPr sz="1800">
              <a:solidFill>
                <a:schemeClr val="dk1"/>
              </a:solidFill>
              <a:latin typeface="Calibri"/>
              <a:ea typeface="Calibri"/>
              <a:cs typeface="Calibri"/>
              <a:sym typeface="Calibri"/>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1" name="Google Shape;131;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2" name="Google Shape;132;p17"/>
          <p:cNvSpPr txBox="1"/>
          <p:nvPr/>
        </p:nvSpPr>
        <p:spPr>
          <a:xfrm>
            <a:off x="576263" y="2370653"/>
            <a:ext cx="7704856" cy="3293209"/>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600" b="1">
                <a:solidFill>
                  <a:schemeClr val="dk1"/>
                </a:solidFill>
                <a:latin typeface="Calibri"/>
                <a:ea typeface="Calibri"/>
                <a:cs typeface="Calibri"/>
                <a:sym typeface="Calibri"/>
              </a:rPr>
              <a:t>CREATE PROCEDURE ejemplo9 (OUT n INT)</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BEGIN</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DECLARE cont INT;</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SET n=1;</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etiq1: LOOP</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SELECT count(*) INTO cont FROM contratos WHERE numcontrato=n;</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IF cont=0 THEN</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LEAVE etiq1;</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END IF;</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SET n=n+1;</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END LOOP etiq1;</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END</a:t>
            </a:r>
            <a:r>
              <a:rPr lang="en" sz="8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8"/>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38" name="Google Shape;138;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9" name="Google Shape;139;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6</a:t>
            </a:fld>
            <a:endParaRPr sz="2800">
              <a:solidFill>
                <a:srgbClr val="898989"/>
              </a:solidFill>
              <a:latin typeface="Calibri"/>
              <a:ea typeface="Calibri"/>
              <a:cs typeface="Calibri"/>
              <a:sym typeface="Calibri"/>
            </a:endParaRPr>
          </a:p>
        </p:txBody>
      </p:sp>
      <p:sp>
        <p:nvSpPr>
          <p:cNvPr id="140" name="Google Shape;140;p18"/>
          <p:cNvSpPr txBox="1"/>
          <p:nvPr/>
        </p:nvSpPr>
        <p:spPr>
          <a:xfrm>
            <a:off x="523875" y="1053323"/>
            <a:ext cx="7991475" cy="49552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1" u="sng" dirty="0" smtClean="0">
                <a:solidFill>
                  <a:schemeClr val="dk1"/>
                </a:solidFill>
                <a:latin typeface="Calibri"/>
                <a:ea typeface="Calibri"/>
                <a:cs typeface="Calibri"/>
                <a:sym typeface="Calibri"/>
              </a:rPr>
              <a:t>LOOP</a:t>
            </a:r>
            <a:r>
              <a:rPr lang="en" sz="2400" b="1" u="sng" dirty="0" smtClean="0">
                <a:solidFill>
                  <a:schemeClr val="dk1"/>
                </a:solidFill>
                <a:latin typeface="Calibri"/>
                <a:ea typeface="Calibri"/>
                <a:cs typeface="Calibri"/>
                <a:sym typeface="Calibri"/>
              </a:rPr>
              <a:t> </a:t>
            </a:r>
            <a:r>
              <a:rPr lang="en" sz="2400" b="1" u="sng" dirty="0">
                <a:solidFill>
                  <a:schemeClr val="dk1"/>
                </a:solidFill>
                <a:latin typeface="Calibri"/>
                <a:ea typeface="Calibri"/>
                <a:cs typeface="Calibri"/>
                <a:sym typeface="Calibri"/>
              </a:rPr>
              <a:t>REPEAT</a:t>
            </a:r>
            <a:endParaRPr dirty="0"/>
          </a:p>
          <a:p>
            <a:pPr marL="0" marR="0" lvl="0" indent="450850" algn="just" rtl="0">
              <a:spcBef>
                <a:spcPts val="0"/>
              </a:spcBef>
              <a:spcAft>
                <a:spcPts val="0"/>
              </a:spcAft>
              <a:buNone/>
            </a:pPr>
            <a:endParaRPr sz="24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1800" dirty="0">
                <a:solidFill>
                  <a:schemeClr val="dk1"/>
                </a:solidFill>
                <a:latin typeface="Calibri"/>
                <a:ea typeface="Calibri"/>
                <a:cs typeface="Calibri"/>
                <a:sym typeface="Calibri"/>
              </a:rPr>
              <a:t>Allows you to implement a repetitive structure of the </a:t>
            </a:r>
            <a:r>
              <a:rPr lang="en" sz="1800" b="1" dirty="0">
                <a:solidFill>
                  <a:schemeClr val="dk1"/>
                </a:solidFill>
                <a:latin typeface="Calibri"/>
                <a:ea typeface="Calibri"/>
                <a:cs typeface="Calibri"/>
                <a:sym typeface="Calibri"/>
              </a:rPr>
              <a:t>repeating </a:t>
            </a:r>
            <a:r>
              <a:rPr lang="en" sz="1800" b="1" dirty="0" smtClean="0">
                <a:solidFill>
                  <a:schemeClr val="dk1"/>
                </a:solidFill>
                <a:latin typeface="Calibri"/>
                <a:ea typeface="Calibri"/>
                <a:cs typeface="Calibri"/>
                <a:sym typeface="Calibri"/>
              </a:rPr>
              <a:t>type…until </a:t>
            </a:r>
            <a:r>
              <a:rPr lang="en" sz="1800" dirty="0">
                <a:solidFill>
                  <a:schemeClr val="dk1"/>
                </a:solidFill>
                <a:latin typeface="Calibri"/>
                <a:ea typeface="Calibri"/>
                <a:cs typeface="Calibri"/>
                <a:sym typeface="Calibri"/>
              </a:rPr>
              <a:t>. This repetitive structure is based on the instructions that are in the middle of REPEAT and, at the end, is analyzed if the condition indicated in </a:t>
            </a:r>
            <a:r>
              <a:rPr lang="en" sz="1800" b="1" dirty="0">
                <a:solidFill>
                  <a:schemeClr val="dk1"/>
                </a:solidFill>
                <a:latin typeface="Calibri"/>
                <a:ea typeface="Calibri"/>
                <a:cs typeface="Calibri"/>
                <a:sym typeface="Calibri"/>
              </a:rPr>
              <a:t>UNTIL is met </a:t>
            </a:r>
            <a:r>
              <a:rPr lang="en" sz="1800" dirty="0">
                <a:solidFill>
                  <a:schemeClr val="dk1"/>
                </a:solidFill>
                <a:latin typeface="Calibri"/>
                <a:ea typeface="Calibri"/>
                <a:cs typeface="Calibri"/>
                <a:sym typeface="Calibri"/>
              </a:rPr>
              <a:t>. If the condition is </a:t>
            </a:r>
            <a:r>
              <a:rPr lang="en" sz="1800" dirty="0" smtClean="0">
                <a:solidFill>
                  <a:schemeClr val="dk1"/>
                </a:solidFill>
                <a:latin typeface="Calibri"/>
                <a:ea typeface="Calibri"/>
                <a:cs typeface="Calibri"/>
                <a:sym typeface="Calibri"/>
              </a:rPr>
              <a:t>met, the loop will end.</a:t>
            </a:r>
            <a:endParaRPr dirty="0"/>
          </a:p>
          <a:p>
            <a:pPr marL="0" marR="0" lvl="0" indent="0" algn="just" rtl="0">
              <a:spcBef>
                <a:spcPts val="0"/>
              </a:spcBef>
              <a:spcAft>
                <a:spcPts val="0"/>
              </a:spcAft>
              <a:buNone/>
            </a:pPr>
            <a:r>
              <a:rPr lang="en" sz="1800" dirty="0">
                <a:solidFill>
                  <a:schemeClr val="dk1"/>
                </a:solidFill>
                <a:latin typeface="Calibri"/>
                <a:ea typeface="Calibri"/>
                <a:cs typeface="Calibri"/>
                <a:sym typeface="Calibri"/>
              </a:rPr>
              <a:t>The REPEAT syntax is:</a:t>
            </a:r>
            <a:endParaRPr dirty="0"/>
          </a:p>
          <a:p>
            <a:pPr marL="0" marR="0" lvl="0" indent="0" algn="just" rtl="0">
              <a:spcBef>
                <a:spcPts val="0"/>
              </a:spcBef>
              <a:spcAft>
                <a:spcPts val="0"/>
              </a:spcAft>
              <a:buNone/>
            </a:pPr>
            <a:endParaRPr sz="24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2800" b="1" dirty="0">
                <a:solidFill>
                  <a:schemeClr val="dk1"/>
                </a:solidFill>
                <a:latin typeface="Calibri"/>
                <a:ea typeface="Calibri"/>
                <a:cs typeface="Calibri"/>
                <a:sym typeface="Calibri"/>
              </a:rPr>
              <a:t>REPEAT</a:t>
            </a:r>
            <a:endParaRPr dirty="0"/>
          </a:p>
          <a:p>
            <a:pPr marL="0" marR="0" lvl="0" indent="0" algn="just" rtl="0">
              <a:spcBef>
                <a:spcPts val="0"/>
              </a:spcBef>
              <a:spcAft>
                <a:spcPts val="0"/>
              </a:spcAft>
              <a:buNone/>
            </a:pPr>
            <a:r>
              <a:rPr lang="en" sz="2800" b="1" dirty="0">
                <a:solidFill>
                  <a:schemeClr val="dk1"/>
                </a:solidFill>
                <a:latin typeface="Calibri"/>
                <a:ea typeface="Calibri"/>
                <a:cs typeface="Calibri"/>
                <a:sym typeface="Calibri"/>
              </a:rPr>
              <a:t>    </a:t>
            </a:r>
            <a:r>
              <a:rPr lang="en" sz="2800" b="1" i="1" dirty="0">
                <a:solidFill>
                  <a:schemeClr val="dk1"/>
                </a:solidFill>
                <a:latin typeface="Calibri"/>
                <a:ea typeface="Calibri"/>
                <a:cs typeface="Calibri"/>
                <a:sym typeface="Calibri"/>
              </a:rPr>
              <a:t>instructions</a:t>
            </a:r>
            <a:endParaRPr dirty="0"/>
          </a:p>
          <a:p>
            <a:pPr marL="0" marR="0" lvl="0" indent="0" algn="just" rtl="0">
              <a:spcBef>
                <a:spcPts val="0"/>
              </a:spcBef>
              <a:spcAft>
                <a:spcPts val="0"/>
              </a:spcAft>
              <a:buNone/>
            </a:pPr>
            <a:r>
              <a:rPr lang="en" sz="2800" b="1" dirty="0">
                <a:solidFill>
                  <a:schemeClr val="dk1"/>
                </a:solidFill>
                <a:latin typeface="Calibri"/>
                <a:ea typeface="Calibri"/>
                <a:cs typeface="Calibri"/>
                <a:sym typeface="Calibri"/>
              </a:rPr>
              <a:t>UNTIL condition</a:t>
            </a:r>
            <a:endParaRPr sz="28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2800" b="1" dirty="0">
                <a:solidFill>
                  <a:schemeClr val="dk1"/>
                </a:solidFill>
                <a:latin typeface="Calibri"/>
                <a:ea typeface="Calibri"/>
                <a:cs typeface="Calibri"/>
                <a:sym typeface="Calibri"/>
              </a:rPr>
              <a:t>END REPEAT;</a:t>
            </a:r>
            <a:endParaRPr dirty="0"/>
          </a:p>
          <a:p>
            <a:pPr marL="0" marR="0" lvl="0" indent="0" algn="just" rtl="0">
              <a:spcBef>
                <a:spcPts val="0"/>
              </a:spcBef>
              <a:spcAft>
                <a:spcPts val="0"/>
              </a:spcAft>
              <a:buNone/>
            </a:pPr>
            <a:endParaRPr sz="2400" b="1" dirty="0">
              <a:solidFill>
                <a:schemeClr val="dk1"/>
              </a:solidFill>
              <a:latin typeface="Calibri"/>
              <a:ea typeface="Calibri"/>
              <a:cs typeface="Calibri"/>
              <a:sym typeface="Calibri"/>
            </a:endParaRPr>
          </a:p>
        </p:txBody>
      </p:sp>
      <p:sp>
        <p:nvSpPr>
          <p:cNvPr id="141" name="Google Shape;141;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2" name="Google Shape;142;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48" name="Google Shape;148;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9" name="Google Shape;149;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7</a:t>
            </a:fld>
            <a:endParaRPr sz="2800">
              <a:solidFill>
                <a:srgbClr val="898989"/>
              </a:solidFill>
              <a:latin typeface="Calibri"/>
              <a:ea typeface="Calibri"/>
              <a:cs typeface="Calibri"/>
              <a:sym typeface="Calibri"/>
            </a:endParaRPr>
          </a:p>
        </p:txBody>
      </p:sp>
      <p:sp>
        <p:nvSpPr>
          <p:cNvPr id="150" name="Google Shape;150;p19"/>
          <p:cNvSpPr txBox="1"/>
          <p:nvPr/>
        </p:nvSpPr>
        <p:spPr>
          <a:xfrm>
            <a:off x="571472" y="928670"/>
            <a:ext cx="7991475"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 sz="1800" b="1" i="1">
                <a:solidFill>
                  <a:schemeClr val="dk1"/>
                </a:solidFill>
                <a:latin typeface="Calibri"/>
                <a:ea typeface="Calibri"/>
                <a:cs typeface="Calibri"/>
                <a:sym typeface="Calibri"/>
              </a:rPr>
              <a:t>Example 10: Carry out a procedure to obtain all the dividers with an entered number.</a:t>
            </a:r>
            <a:endParaRPr sz="1800">
              <a:solidFill>
                <a:schemeClr val="dk1"/>
              </a:solidFill>
              <a:latin typeface="Calibri"/>
              <a:ea typeface="Calibri"/>
              <a:cs typeface="Calibri"/>
              <a:sym typeface="Calibri"/>
            </a:endParaRPr>
          </a:p>
        </p:txBody>
      </p:sp>
      <p:sp>
        <p:nvSpPr>
          <p:cNvPr id="151" name="Google Shape;151;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2" name="Google Shape;152;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3" name="Google Shape;153;p19"/>
          <p:cNvSpPr txBox="1"/>
          <p:nvPr/>
        </p:nvSpPr>
        <p:spPr>
          <a:xfrm>
            <a:off x="642910" y="1595021"/>
            <a:ext cx="7704856" cy="5262979"/>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600" b="1">
                <a:solidFill>
                  <a:schemeClr val="dk1"/>
                </a:solidFill>
                <a:latin typeface="Calibri"/>
                <a:ea typeface="Calibri"/>
                <a:cs typeface="Calibri"/>
                <a:sym typeface="Calibri"/>
              </a:rPr>
              <a:t>CREATE PROCEDURE ejemplo10 (IN num INT, OUT c INT)</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BEGIN</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DECLARES d INT;</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DECLARE n INT;</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DECLARE contactor INT;</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SET contador=0;</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SET n=num;</a:t>
            </a:r>
            <a:endParaRPr sz="1600" b="1">
              <a:solidFill>
                <a:schemeClr val="dk1"/>
              </a:solidFill>
              <a:latin typeface="Calibri"/>
              <a:ea typeface="Calibri"/>
              <a:cs typeface="Calibri"/>
              <a:sym typeface="Calibri"/>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IF n&lt;0 THEN</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SET n=-n;</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END IF;</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SET d=n;</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IF d&gt;0 THEN</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REPEAT</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IF n%d=0 THEN</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SET contador=contador+1; END IF;</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SET d=d-1;</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UNTIL d=0 END REPEAT;</a:t>
            </a:r>
            <a:endParaRPr sz="1600" b="1">
              <a:solidFill>
                <a:schemeClr val="dk1"/>
              </a:solidFill>
              <a:latin typeface="Calibri"/>
              <a:ea typeface="Calibri"/>
              <a:cs typeface="Calibri"/>
              <a:sym typeface="Calibri"/>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END IF;</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SET c=contador;</a:t>
            </a:r>
            <a:endParaRPr/>
          </a:p>
          <a:p>
            <a:pPr marL="0" marR="0" lvl="0" indent="0" algn="l" rtl="0">
              <a:spcBef>
                <a:spcPts val="0"/>
              </a:spcBef>
              <a:spcAft>
                <a:spcPts val="0"/>
              </a:spcAft>
              <a:buNone/>
            </a:pPr>
            <a:r>
              <a:rPr lang="en" sz="1600" b="1">
                <a:solidFill>
                  <a:schemeClr val="dk1"/>
                </a:solidFill>
                <a:latin typeface="Calibri"/>
                <a:ea typeface="Calibri"/>
                <a:cs typeface="Calibri"/>
                <a:sym typeface="Calibri"/>
              </a:rPr>
              <a:t>END</a:t>
            </a:r>
            <a:endParaRPr sz="16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59" name="Google Shape;159;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0" name="Google Shape;160;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8</a:t>
            </a:fld>
            <a:endParaRPr sz="2800">
              <a:solidFill>
                <a:srgbClr val="898989"/>
              </a:solidFill>
              <a:latin typeface="Calibri"/>
              <a:ea typeface="Calibri"/>
              <a:cs typeface="Calibri"/>
              <a:sym typeface="Calibri"/>
            </a:endParaRPr>
          </a:p>
        </p:txBody>
      </p:sp>
      <p:sp>
        <p:nvSpPr>
          <p:cNvPr id="161" name="Google Shape;161;p20"/>
          <p:cNvSpPr txBox="1"/>
          <p:nvPr/>
        </p:nvSpPr>
        <p:spPr>
          <a:xfrm>
            <a:off x="569979" y="984547"/>
            <a:ext cx="7991475" cy="64633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 sz="1800" b="1" i="1" dirty="0">
                <a:solidFill>
                  <a:schemeClr val="dk1"/>
                </a:solidFill>
                <a:latin typeface="Calibri"/>
                <a:ea typeface="Calibri"/>
                <a:cs typeface="Calibri"/>
                <a:sym typeface="Calibri"/>
              </a:rPr>
              <a:t>Example 11: Carry out a procedure that created a </a:t>
            </a:r>
            <a:r>
              <a:rPr lang="en" sz="1800" b="1" i="1" dirty="0" smtClean="0">
                <a:solidFill>
                  <a:schemeClr val="dk1"/>
                </a:solidFill>
                <a:latin typeface="Calibri"/>
                <a:ea typeface="Calibri"/>
                <a:cs typeface="Calibri"/>
                <a:sym typeface="Calibri"/>
              </a:rPr>
              <a:t>table </a:t>
            </a:r>
            <a:r>
              <a:rPr lang="en" sz="1800" b="1" i="1" dirty="0">
                <a:solidFill>
                  <a:schemeClr val="dk1"/>
                </a:solidFill>
                <a:latin typeface="Calibri"/>
                <a:ea typeface="Calibri"/>
                <a:cs typeface="Calibri"/>
                <a:sym typeface="Calibri"/>
              </a:rPr>
              <a:t>with the numbers and recorded numbers of 10 clients of the tabla customers elegidos al azar y sin repetir .</a:t>
            </a:r>
            <a:endParaRPr sz="1800" dirty="0">
              <a:solidFill>
                <a:schemeClr val="dk1"/>
              </a:solidFill>
              <a:latin typeface="Calibri"/>
              <a:ea typeface="Calibri"/>
              <a:cs typeface="Calibri"/>
              <a:sym typeface="Calibri"/>
            </a:endParaRPr>
          </a:p>
        </p:txBody>
      </p:sp>
      <p:sp>
        <p:nvSpPr>
          <p:cNvPr id="162" name="Google Shape;162;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3" name="Google Shape;163;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20"/>
          <p:cNvSpPr txBox="1"/>
          <p:nvPr/>
        </p:nvSpPr>
        <p:spPr>
          <a:xfrm>
            <a:off x="569979" y="1683220"/>
            <a:ext cx="7704856" cy="4016484"/>
          </a:xfrm>
          <a:prstGeom prst="rect">
            <a:avLst/>
          </a:prstGeom>
          <a:solidFill>
            <a:srgbClr val="9CC2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500" b="1">
                <a:solidFill>
                  <a:schemeClr val="dk1"/>
                </a:solidFill>
                <a:latin typeface="Calibri"/>
                <a:ea typeface="Calibri"/>
                <a:cs typeface="Calibri"/>
                <a:sym typeface="Calibri"/>
              </a:rPr>
              <a:t>CREATE PROCEDURE ejemplo11 ()</a:t>
            </a:r>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BEGIN</a:t>
            </a:r>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DECLARE n INT default 0;</a:t>
            </a:r>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DECLARE c INT;</a:t>
            </a:r>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DECLARE name VARCHAR(15);</a:t>
            </a:r>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DECLARE ape VARCHAR(40);</a:t>
            </a:r>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  </a:t>
            </a:r>
            <a:r>
              <a:rPr lang="en" sz="1500" b="1">
                <a:solidFill>
                  <a:srgbClr val="FF0000"/>
                </a:solidFill>
                <a:latin typeface="Calibri"/>
                <a:ea typeface="Calibri"/>
                <a:cs typeface="Calibri"/>
                <a:sym typeface="Calibri"/>
              </a:rPr>
              <a:t>DROP TABLE IF EXISTS temporal;</a:t>
            </a:r>
            <a:endParaRPr/>
          </a:p>
          <a:p>
            <a:pPr marL="0" marR="0" lvl="0" indent="0" algn="l" rtl="0">
              <a:spcBef>
                <a:spcPts val="0"/>
              </a:spcBef>
              <a:spcAft>
                <a:spcPts val="0"/>
              </a:spcAft>
              <a:buNone/>
            </a:pPr>
            <a:r>
              <a:rPr lang="en" sz="1500" b="1">
                <a:solidFill>
                  <a:srgbClr val="FF0000"/>
                </a:solidFill>
                <a:latin typeface="Calibri"/>
                <a:ea typeface="Calibri"/>
                <a:cs typeface="Calibri"/>
                <a:sym typeface="Calibri"/>
              </a:rPr>
              <a:t>CREATE TABLE temporal (number VARCHAR(25), apellidos VARCHAR(40));</a:t>
            </a:r>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REPEAT</a:t>
            </a:r>
            <a:endParaRPr sz="1500" b="1">
              <a:solidFill>
                <a:schemeClr val="dk1"/>
              </a:solidFill>
              <a:latin typeface="Calibri"/>
              <a:ea typeface="Calibri"/>
              <a:cs typeface="Calibri"/>
              <a:sym typeface="Calibri"/>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SELECT number, apellidos INTO name,ape FROM clients ORDER BY rand() LIMIT 1;</a:t>
            </a:r>
            <a:endParaRPr sz="1500" b="1">
              <a:solidFill>
                <a:schemeClr val="dk1"/>
              </a:solidFill>
              <a:latin typeface="Calibri"/>
              <a:ea typeface="Calibri"/>
              <a:cs typeface="Calibri"/>
              <a:sym typeface="Calibri"/>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SELECT count(*) INTO c FROM temporal WHERE number=name AND apellidos=ape;</a:t>
            </a:r>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IF c=0 THEN</a:t>
            </a:r>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SET n=n+1;</a:t>
            </a:r>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INSERT INTO temporal VALUES (name,ape);</a:t>
            </a:r>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END IF;</a:t>
            </a:r>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UNTIL n=10 END REPEAT;</a:t>
            </a:r>
            <a:endParaRPr/>
          </a:p>
          <a:p>
            <a:pPr marL="0" marR="0" lvl="0" indent="0" algn="l" rtl="0">
              <a:spcBef>
                <a:spcPts val="0"/>
              </a:spcBef>
              <a:spcAft>
                <a:spcPts val="0"/>
              </a:spcAft>
              <a:buNone/>
            </a:pPr>
            <a:r>
              <a:rPr lang="en" sz="1500" b="1">
                <a:solidFill>
                  <a:schemeClr val="dk1"/>
                </a:solidFill>
                <a:latin typeface="Calibri"/>
                <a:ea typeface="Calibri"/>
                <a:cs typeface="Calibri"/>
                <a:sym typeface="Calibri"/>
              </a:rPr>
              <a:t>END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70" name="Google Shape;170;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1" name="Google Shape;171;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800">
                <a:solidFill>
                  <a:srgbClr val="898989"/>
                </a:solidFill>
                <a:latin typeface="Calibri"/>
                <a:ea typeface="Calibri"/>
                <a:cs typeface="Calibri"/>
                <a:sym typeface="Calibri"/>
              </a:rPr>
              <a:t>9</a:t>
            </a:fld>
            <a:endParaRPr sz="2800">
              <a:solidFill>
                <a:srgbClr val="898989"/>
              </a:solidFill>
              <a:latin typeface="Calibri"/>
              <a:ea typeface="Calibri"/>
              <a:cs typeface="Calibri"/>
              <a:sym typeface="Calibri"/>
            </a:endParaRPr>
          </a:p>
        </p:txBody>
      </p:sp>
      <p:sp>
        <p:nvSpPr>
          <p:cNvPr id="172" name="Google Shape;172;p21"/>
          <p:cNvSpPr txBox="1"/>
          <p:nvPr/>
        </p:nvSpPr>
        <p:spPr>
          <a:xfrm>
            <a:off x="523875" y="1053323"/>
            <a:ext cx="7991475"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2400" b="1" u="sng" dirty="0">
                <a:solidFill>
                  <a:schemeClr val="dk1"/>
                </a:solidFill>
                <a:latin typeface="Calibri"/>
                <a:ea typeface="Calibri"/>
                <a:cs typeface="Calibri"/>
                <a:sym typeface="Calibri"/>
              </a:rPr>
              <a:t>WHILE </a:t>
            </a:r>
            <a:r>
              <a:rPr lang="en" sz="2400" b="1" u="sng" dirty="0" smtClean="0">
                <a:solidFill>
                  <a:schemeClr val="dk1"/>
                </a:solidFill>
                <a:latin typeface="Calibri"/>
                <a:ea typeface="Calibri"/>
                <a:cs typeface="Calibri"/>
                <a:sym typeface="Calibri"/>
              </a:rPr>
              <a:t>Loop</a:t>
            </a:r>
            <a:endParaRPr dirty="0"/>
          </a:p>
          <a:p>
            <a:pPr marL="0" marR="0" lvl="0" indent="450850" algn="just" rtl="0">
              <a:spcBef>
                <a:spcPts val="0"/>
              </a:spcBef>
              <a:spcAft>
                <a:spcPts val="0"/>
              </a:spcAft>
              <a:buNone/>
            </a:pPr>
            <a:endParaRPr sz="24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1800" dirty="0">
                <a:solidFill>
                  <a:schemeClr val="dk1"/>
                </a:solidFill>
                <a:latin typeface="Calibri"/>
                <a:ea typeface="Calibri"/>
                <a:cs typeface="Calibri"/>
                <a:sym typeface="Calibri"/>
              </a:rPr>
              <a:t>In this loop, a condition is initially evaluated and, if it is complete, follow the instructions that are inside the loop. When it appears at the end of the loop while (END WHILE) you see the beginning of the loop to evaluate the condition of the WHILE, repeat the previous process if the condition continues.</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1800" dirty="0">
                <a:solidFill>
                  <a:schemeClr val="dk1"/>
                </a:solidFill>
                <a:latin typeface="Calibri"/>
                <a:ea typeface="Calibri"/>
                <a:cs typeface="Calibri"/>
                <a:sym typeface="Calibri"/>
              </a:rPr>
              <a:t>If the condition of the WHILE does not occur, the dirt on the bucle will occur.</a:t>
            </a:r>
            <a:endParaRPr dirty="0"/>
          </a:p>
          <a:p>
            <a:pPr marL="0" marR="0" lvl="0" indent="0" algn="just" rtl="0">
              <a:spcBef>
                <a:spcPts val="0"/>
              </a:spcBef>
              <a:spcAft>
                <a:spcPts val="0"/>
              </a:spcAft>
              <a:buNone/>
            </a:pPr>
            <a:r>
              <a:rPr lang="en" sz="1800"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r>
              <a:rPr lang="en" sz="1800" dirty="0">
                <a:solidFill>
                  <a:schemeClr val="dk1"/>
                </a:solidFill>
                <a:latin typeface="Calibri"/>
                <a:ea typeface="Calibri"/>
                <a:cs typeface="Calibri"/>
                <a:sym typeface="Calibri"/>
              </a:rPr>
              <a:t>The WHILE syntax is:</a:t>
            </a:r>
            <a:endParaRPr dirty="0"/>
          </a:p>
          <a:p>
            <a:pPr marL="0" marR="0" lvl="0" indent="0" algn="just" rtl="0">
              <a:spcBef>
                <a:spcPts val="0"/>
              </a:spcBef>
              <a:spcAft>
                <a:spcPts val="0"/>
              </a:spcAft>
              <a:buNone/>
            </a:pPr>
            <a:endParaRPr sz="24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2800" b="1" dirty="0">
                <a:solidFill>
                  <a:schemeClr val="dk1"/>
                </a:solidFill>
                <a:latin typeface="Calibri"/>
                <a:ea typeface="Calibri"/>
                <a:cs typeface="Calibri"/>
                <a:sym typeface="Calibri"/>
              </a:rPr>
              <a:t>WHILE </a:t>
            </a:r>
            <a:r>
              <a:rPr lang="en" sz="2800" b="1" i="1" dirty="0">
                <a:solidFill>
                  <a:schemeClr val="dk1"/>
                </a:solidFill>
                <a:latin typeface="Calibri"/>
                <a:ea typeface="Calibri"/>
                <a:cs typeface="Calibri"/>
                <a:sym typeface="Calibri"/>
              </a:rPr>
              <a:t>condition </a:t>
            </a:r>
            <a:r>
              <a:rPr lang="en" sz="2800" b="1" dirty="0">
                <a:solidFill>
                  <a:schemeClr val="dk1"/>
                </a:solidFill>
                <a:latin typeface="Calibri"/>
                <a:ea typeface="Calibri"/>
                <a:cs typeface="Calibri"/>
                <a:sym typeface="Calibri"/>
              </a:rPr>
              <a:t>DO</a:t>
            </a:r>
            <a:endParaRPr dirty="0"/>
          </a:p>
          <a:p>
            <a:pPr marL="0" marR="0" lvl="0" indent="0" algn="just" rtl="0">
              <a:spcBef>
                <a:spcPts val="0"/>
              </a:spcBef>
              <a:spcAft>
                <a:spcPts val="0"/>
              </a:spcAft>
              <a:buNone/>
            </a:pPr>
            <a:r>
              <a:rPr lang="en" sz="2800" b="1" dirty="0">
                <a:solidFill>
                  <a:schemeClr val="dk1"/>
                </a:solidFill>
                <a:latin typeface="Calibri"/>
                <a:ea typeface="Calibri"/>
                <a:cs typeface="Calibri"/>
                <a:sym typeface="Calibri"/>
              </a:rPr>
              <a:t>    </a:t>
            </a:r>
            <a:r>
              <a:rPr lang="en" sz="2800" b="1" i="1" dirty="0">
                <a:solidFill>
                  <a:schemeClr val="dk1"/>
                </a:solidFill>
                <a:latin typeface="Calibri"/>
                <a:ea typeface="Calibri"/>
                <a:cs typeface="Calibri"/>
                <a:sym typeface="Calibri"/>
              </a:rPr>
              <a:t>instructions</a:t>
            </a:r>
            <a:endParaRPr dirty="0"/>
          </a:p>
          <a:p>
            <a:pPr marL="0" marR="0" lvl="0" indent="0" algn="just" rtl="0">
              <a:spcBef>
                <a:spcPts val="0"/>
              </a:spcBef>
              <a:spcAft>
                <a:spcPts val="0"/>
              </a:spcAft>
              <a:buNone/>
            </a:pPr>
            <a:r>
              <a:rPr lang="en" sz="2800" b="1" dirty="0">
                <a:solidFill>
                  <a:schemeClr val="dk1"/>
                </a:solidFill>
                <a:latin typeface="Calibri"/>
                <a:ea typeface="Calibri"/>
                <a:cs typeface="Calibri"/>
                <a:sym typeface="Calibri"/>
              </a:rPr>
              <a:t>END WHILE;</a:t>
            </a:r>
            <a:endParaRPr sz="2800" dirty="0">
              <a:solidFill>
                <a:schemeClr val="dk1"/>
              </a:solidFill>
              <a:latin typeface="Arial"/>
              <a:ea typeface="Arial"/>
              <a:cs typeface="Arial"/>
              <a:sym typeface="Arial"/>
            </a:endParaRPr>
          </a:p>
          <a:p>
            <a:pPr marL="0" marR="0" lvl="0" indent="0" algn="just" rtl="0">
              <a:spcBef>
                <a:spcPts val="0"/>
              </a:spcBef>
              <a:spcAft>
                <a:spcPts val="0"/>
              </a:spcAft>
              <a:buNone/>
            </a:pPr>
            <a:endParaRPr sz="2400" b="1" dirty="0">
              <a:solidFill>
                <a:schemeClr val="dk1"/>
              </a:solidFill>
              <a:latin typeface="Calibri"/>
              <a:ea typeface="Calibri"/>
              <a:cs typeface="Calibri"/>
              <a:sym typeface="Calibri"/>
            </a:endParaRPr>
          </a:p>
        </p:txBody>
      </p:sp>
      <p:sp>
        <p:nvSpPr>
          <p:cNvPr id="173" name="Google Shape;173;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Google Shape;174;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888</Words>
  <Application>Microsoft Office PowerPoint</Application>
  <PresentationFormat>Presentación en pantalla (4:3)</PresentationFormat>
  <Paragraphs>185</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Arimo</vt:lpstr>
      <vt:lpstr>Noto Sans Symbols</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Pérez Q</dc:creator>
  <cp:lastModifiedBy>Alfredo de la Presa Cruz</cp:lastModifiedBy>
  <cp:revision>4</cp:revision>
  <dcterms:modified xsi:type="dcterms:W3CDTF">2024-04-09T07:02:23Z</dcterms:modified>
</cp:coreProperties>
</file>