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79CC8-080E-49C6-9A9A-AB1D85E95936}" type="datetimeFigureOut">
              <a:rPr lang="es-ES" smtClean="0"/>
              <a:pPr/>
              <a:t>15/01/15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2694C-4557-4CDF-8225-030383C149D8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8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49B1858-A950-4AED-9A97-21B91C75E20E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65EA-3C20-48A5-9666-247765CED82C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6892-0459-4411-B00B-07712CEA3FB3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D20C-DF60-43DB-80E4-551540298397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7F08FF5-23F3-409A-883A-D3BBEFD4C00C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D254-A9D2-4287-B2D6-FE5E1B63C418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F1F8-0894-46B2-A8FC-3DF4B09C0A52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9B-C24C-4CC8-A1BE-9652CF3D9AB7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EE67-834A-4116-9F12-6A5E1EA1E15F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F516-5D97-4E7D-B842-1D0B3529685B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50FC-1947-456C-8A21-219556CC332C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6EA7EF-CDC9-45F1-99C9-D7C5B3354A45}" type="datetime1">
              <a:rPr lang="es-ES" smtClean="0"/>
              <a:pPr/>
              <a:t>15/01/15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IMPLANTACIÓN SGE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SGE</a:t>
            </a:r>
            <a:r>
              <a:rPr lang="es-ES" smtClean="0"/>
              <a:t>- </a:t>
            </a:r>
            <a:r>
              <a:rPr lang="es-ES" smtClean="0"/>
              <a:t>2014-15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modelo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/>
              <a:t>es una metodología de desarrollo </a:t>
            </a:r>
            <a:r>
              <a:rPr lang="es-ES" dirty="0" smtClean="0"/>
              <a:t>muy simple</a:t>
            </a:r>
            <a:r>
              <a:rPr lang="es-ES" dirty="0"/>
              <a:t>, que requiere trabajo duro porque no </a:t>
            </a:r>
            <a:r>
              <a:rPr lang="es-ES" dirty="0" smtClean="0"/>
              <a:t>se basa </a:t>
            </a:r>
            <a:r>
              <a:rPr lang="es-ES" dirty="0"/>
              <a:t>en el seguimiento de un plan, sino en la</a:t>
            </a:r>
          </a:p>
          <a:p>
            <a:pPr>
              <a:buNone/>
            </a:pPr>
            <a:r>
              <a:rPr lang="es-ES" dirty="0" smtClean="0"/>
              <a:t>	adaptación </a:t>
            </a:r>
            <a:r>
              <a:rPr lang="es-ES" dirty="0"/>
              <a:t>continua a las circunstancias de </a:t>
            </a:r>
            <a:r>
              <a:rPr lang="es-ES" dirty="0" smtClean="0"/>
              <a:t>la evolución </a:t>
            </a:r>
            <a:r>
              <a:rPr lang="es-ES" dirty="0"/>
              <a:t>del proyecto.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/>
              <a:t>es una metodología ágil, y como tal: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	Es </a:t>
            </a:r>
            <a:r>
              <a:rPr lang="es-ES" dirty="0"/>
              <a:t>un modo de desarrollo de </a:t>
            </a:r>
            <a:r>
              <a:rPr lang="es-ES" dirty="0" smtClean="0"/>
              <a:t>carácter adaptable </a:t>
            </a:r>
            <a:r>
              <a:rPr lang="es-ES" dirty="0"/>
              <a:t>más que predictivo.</a:t>
            </a:r>
          </a:p>
          <a:p>
            <a:pPr>
              <a:buNone/>
            </a:pPr>
            <a:r>
              <a:rPr lang="es-ES" dirty="0" smtClean="0"/>
              <a:t>	 </a:t>
            </a:r>
            <a:r>
              <a:rPr lang="es-ES" dirty="0"/>
              <a:t>Orientado a las personas más que a </a:t>
            </a:r>
            <a:r>
              <a:rPr lang="es-ES" dirty="0" smtClean="0"/>
              <a:t>los procesos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	Emplea </a:t>
            </a:r>
            <a:r>
              <a:rPr lang="es-ES" dirty="0"/>
              <a:t>la estructura de desarrollo ágil:</a:t>
            </a:r>
          </a:p>
          <a:p>
            <a:pPr>
              <a:buNone/>
            </a:pPr>
            <a:r>
              <a:rPr lang="es-ES" dirty="0" smtClean="0"/>
              <a:t>	incremental </a:t>
            </a:r>
            <a:r>
              <a:rPr lang="es-ES" dirty="0"/>
              <a:t>basada en iteraciones </a:t>
            </a:r>
            <a:r>
              <a:rPr lang="es-ES" dirty="0" smtClean="0"/>
              <a:t>y revisiones</a:t>
            </a:r>
            <a:r>
              <a:rPr lang="es-ES" dirty="0"/>
              <a:t>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modelo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04945" y="1219200"/>
            <a:ext cx="753411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modelo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Se </a:t>
            </a:r>
            <a:r>
              <a:rPr lang="es-ES" dirty="0"/>
              <a:t>comienza con la visión general del producto,</a:t>
            </a:r>
          </a:p>
          <a:p>
            <a:pPr>
              <a:buNone/>
            </a:pPr>
            <a:r>
              <a:rPr lang="es-ES" dirty="0" smtClean="0"/>
              <a:t>	especificando </a:t>
            </a:r>
            <a:r>
              <a:rPr lang="es-ES" dirty="0"/>
              <a:t>y dando detalle a las </a:t>
            </a:r>
            <a:r>
              <a:rPr lang="es-ES" dirty="0" smtClean="0"/>
              <a:t>funcionalidades o partes </a:t>
            </a:r>
            <a:r>
              <a:rPr lang="es-ES" dirty="0"/>
              <a:t>que tienen mayor prioridad </a:t>
            </a:r>
            <a:r>
              <a:rPr lang="es-ES" dirty="0" smtClean="0"/>
              <a:t>de desarrollo </a:t>
            </a:r>
            <a:r>
              <a:rPr lang="es-ES" dirty="0"/>
              <a:t>y que pueden llevarse a cabo en </a:t>
            </a:r>
            <a:r>
              <a:rPr lang="es-ES" dirty="0" smtClean="0"/>
              <a:t>un periodo </a:t>
            </a:r>
            <a:r>
              <a:rPr lang="es-ES" dirty="0"/>
              <a:t>de tiempo breve </a:t>
            </a:r>
            <a:r>
              <a:rPr lang="es-ES" dirty="0" smtClean="0"/>
              <a:t> normalmente </a:t>
            </a:r>
            <a:r>
              <a:rPr lang="es-ES" dirty="0"/>
              <a:t>de </a:t>
            </a:r>
            <a:r>
              <a:rPr lang="es-ES" dirty="0" smtClean="0"/>
              <a:t>30 días</a:t>
            </a:r>
            <a:r>
              <a:rPr lang="es-ES" dirty="0"/>
              <a:t>).</a:t>
            </a:r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	Cada </a:t>
            </a:r>
            <a:r>
              <a:rPr lang="es-ES" dirty="0"/>
              <a:t>uno de estos periodos de desarrollo </a:t>
            </a:r>
            <a:r>
              <a:rPr lang="es-ES" b="1" dirty="0"/>
              <a:t>es una</a:t>
            </a:r>
          </a:p>
          <a:p>
            <a:pPr>
              <a:buNone/>
            </a:pPr>
            <a:r>
              <a:rPr lang="es-ES" b="1" dirty="0" smtClean="0"/>
              <a:t>	iteración </a:t>
            </a:r>
            <a:r>
              <a:rPr lang="es-ES" b="1" dirty="0"/>
              <a:t>que finaliza con la producción de un</a:t>
            </a:r>
          </a:p>
          <a:p>
            <a:pPr>
              <a:buNone/>
            </a:pPr>
            <a:r>
              <a:rPr lang="es-ES" b="1" dirty="0" smtClean="0"/>
              <a:t>	incremento </a:t>
            </a:r>
            <a:r>
              <a:rPr lang="es-ES" b="1" dirty="0"/>
              <a:t>operativo del producto</a:t>
            </a:r>
            <a:r>
              <a:rPr lang="es-ES" dirty="0"/>
              <a:t>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modelo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Estas </a:t>
            </a:r>
            <a:r>
              <a:rPr lang="es-ES" dirty="0"/>
              <a:t>iteraciones son la base del desarrollo ágil, </a:t>
            </a:r>
            <a:r>
              <a:rPr lang="es-ES" dirty="0" smtClean="0"/>
              <a:t>y 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/>
              <a:t>gestiona su evolución a través de</a:t>
            </a:r>
          </a:p>
          <a:p>
            <a:pPr>
              <a:buNone/>
            </a:pPr>
            <a:r>
              <a:rPr lang="es-ES" dirty="0" smtClean="0"/>
              <a:t>	reuniones </a:t>
            </a:r>
            <a:r>
              <a:rPr lang="es-ES" dirty="0"/>
              <a:t>breves diarias en las que todo el</a:t>
            </a:r>
          </a:p>
          <a:p>
            <a:pPr>
              <a:buNone/>
            </a:pPr>
            <a:r>
              <a:rPr lang="es-ES" dirty="0" smtClean="0"/>
              <a:t>	equipo </a:t>
            </a:r>
            <a:r>
              <a:rPr lang="es-ES" dirty="0"/>
              <a:t>revisa el trabajo realizado el día anterior </a:t>
            </a:r>
            <a:r>
              <a:rPr lang="es-ES" dirty="0" smtClean="0"/>
              <a:t>y el </a:t>
            </a:r>
            <a:r>
              <a:rPr lang="es-ES" dirty="0"/>
              <a:t>previsto para el día siguiente.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060848"/>
            <a:ext cx="40290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Control de la evolución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/>
              <a:t>controla de forma empírica y adaptable </a:t>
            </a:r>
            <a:r>
              <a:rPr lang="es-ES" dirty="0" smtClean="0"/>
              <a:t>la evolución </a:t>
            </a:r>
            <a:r>
              <a:rPr lang="es-ES" dirty="0"/>
              <a:t>del proyecto, empleando las </a:t>
            </a:r>
            <a:r>
              <a:rPr lang="es-ES" dirty="0" smtClean="0"/>
              <a:t>siguientes prácticas </a:t>
            </a:r>
            <a:r>
              <a:rPr lang="es-ES" dirty="0"/>
              <a:t>de la gestión ágil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Revisión de las iteraciones</a:t>
            </a:r>
          </a:p>
          <a:p>
            <a:r>
              <a:rPr lang="es-ES" dirty="0" smtClean="0"/>
              <a:t>Desarrollo incremental</a:t>
            </a:r>
          </a:p>
          <a:p>
            <a:r>
              <a:rPr lang="es-ES" dirty="0" smtClean="0"/>
              <a:t>Desarrollo evolutivo</a:t>
            </a:r>
          </a:p>
          <a:p>
            <a:r>
              <a:rPr lang="es-ES" dirty="0" smtClean="0"/>
              <a:t>Auto-organización</a:t>
            </a:r>
          </a:p>
          <a:p>
            <a:r>
              <a:rPr lang="es-ES" dirty="0" smtClean="0"/>
              <a:t>Colaboración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Prácticas de la gestión ágil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Revisión de las iteraciones</a:t>
            </a:r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ES" dirty="0"/>
              <a:t>Al finalizar cada iteración (normalmente 30 días)</a:t>
            </a:r>
          </a:p>
          <a:p>
            <a:pPr algn="just">
              <a:buNone/>
            </a:pPr>
            <a:r>
              <a:rPr lang="es-ES" dirty="0"/>
              <a:t>se lleva a cabo una revisión con todas las</a:t>
            </a:r>
          </a:p>
          <a:p>
            <a:pPr algn="just">
              <a:buNone/>
            </a:pPr>
            <a:r>
              <a:rPr lang="es-ES" dirty="0"/>
              <a:t>personas implicadas en el proyecto. Este es el</a:t>
            </a:r>
          </a:p>
          <a:p>
            <a:pPr algn="just">
              <a:buNone/>
            </a:pPr>
            <a:r>
              <a:rPr lang="es-ES" dirty="0"/>
              <a:t>periodo máximo que se tarda en reconducir una</a:t>
            </a:r>
          </a:p>
          <a:p>
            <a:pPr algn="just">
              <a:buNone/>
            </a:pPr>
            <a:r>
              <a:rPr lang="es-ES" dirty="0"/>
              <a:t>desviación en el proyecto o en las circunstancias</a:t>
            </a:r>
          </a:p>
          <a:p>
            <a:pPr algn="just">
              <a:buNone/>
            </a:pPr>
            <a:r>
              <a:rPr lang="es-ES" dirty="0"/>
              <a:t>del </a:t>
            </a:r>
            <a:r>
              <a:rPr lang="es-ES" dirty="0" smtClean="0"/>
              <a:t>producto.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Prácticas de la gestión ágil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b="1" dirty="0" smtClean="0"/>
          </a:p>
          <a:p>
            <a:r>
              <a:rPr lang="es-ES" b="1" dirty="0" smtClean="0"/>
              <a:t>Desarrollo </a:t>
            </a:r>
            <a:r>
              <a:rPr lang="es-ES" b="1" dirty="0"/>
              <a:t>incremental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Durante </a:t>
            </a:r>
            <a:r>
              <a:rPr lang="es-ES" dirty="0"/>
              <a:t>el proyecto, las personas implicadas no</a:t>
            </a:r>
          </a:p>
          <a:p>
            <a:pPr>
              <a:buNone/>
            </a:pPr>
            <a:r>
              <a:rPr lang="es-ES" dirty="0"/>
              <a:t>trabajan con diseños o abstracciones.</a:t>
            </a:r>
          </a:p>
          <a:p>
            <a:pPr>
              <a:buNone/>
            </a:pPr>
            <a:r>
              <a:rPr lang="es-ES" dirty="0"/>
              <a:t>El desarrollo incremental implica que al final de</a:t>
            </a:r>
          </a:p>
          <a:p>
            <a:pPr>
              <a:buNone/>
            </a:pPr>
            <a:r>
              <a:rPr lang="es-ES" dirty="0"/>
              <a:t>cada iteración se dispone de una parte del</a:t>
            </a:r>
          </a:p>
          <a:p>
            <a:pPr>
              <a:buNone/>
            </a:pPr>
            <a:r>
              <a:rPr lang="es-ES" dirty="0"/>
              <a:t>producto operativa que se puede inspeccionar y</a:t>
            </a:r>
          </a:p>
          <a:p>
            <a:pPr>
              <a:buNone/>
            </a:pPr>
            <a:r>
              <a:rPr lang="es-ES" dirty="0"/>
              <a:t>evaluar.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Prácticas de la gestión ágil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sz="1600" b="1" dirty="0" smtClean="0"/>
          </a:p>
          <a:p>
            <a:pPr>
              <a:buNone/>
            </a:pPr>
            <a:r>
              <a:rPr lang="es-ES" sz="1600" b="1" dirty="0" smtClean="0"/>
              <a:t>	</a:t>
            </a:r>
            <a:r>
              <a:rPr lang="es-ES" b="1" dirty="0" smtClean="0"/>
              <a:t>Desarrollo </a:t>
            </a:r>
            <a:r>
              <a:rPr lang="es-ES" b="1" dirty="0"/>
              <a:t>evolutivo</a:t>
            </a:r>
          </a:p>
          <a:p>
            <a:pPr>
              <a:buNone/>
            </a:pPr>
            <a:r>
              <a:rPr lang="es-ES" dirty="0" smtClean="0"/>
              <a:t>	Los </a:t>
            </a:r>
            <a:r>
              <a:rPr lang="es-ES" dirty="0"/>
              <a:t>modelos de gestión ágil se emplean </a:t>
            </a:r>
            <a:r>
              <a:rPr lang="es-ES" dirty="0" smtClean="0"/>
              <a:t>para trabajar </a:t>
            </a:r>
            <a:r>
              <a:rPr lang="es-ES" dirty="0"/>
              <a:t>en entornos de incertidumbre </a:t>
            </a:r>
            <a:r>
              <a:rPr lang="es-ES" dirty="0" smtClean="0"/>
              <a:t>e inestabilidad de </a:t>
            </a:r>
            <a:r>
              <a:rPr lang="es-ES" dirty="0"/>
              <a:t>requisitos.</a:t>
            </a:r>
          </a:p>
          <a:p>
            <a:pPr>
              <a:buNone/>
            </a:pPr>
            <a:r>
              <a:rPr lang="es-ES" dirty="0" smtClean="0"/>
              <a:t>	Intentar </a:t>
            </a:r>
            <a:r>
              <a:rPr lang="es-ES" dirty="0"/>
              <a:t>predecir en las fases iniciales cómo </a:t>
            </a:r>
            <a:r>
              <a:rPr lang="es-ES" dirty="0" smtClean="0"/>
              <a:t>será el </a:t>
            </a:r>
            <a:r>
              <a:rPr lang="es-ES" dirty="0"/>
              <a:t>producto final, y sobre dicha </a:t>
            </a:r>
            <a:r>
              <a:rPr lang="es-ES" dirty="0" smtClean="0"/>
              <a:t>predicción desarrollar </a:t>
            </a:r>
            <a:r>
              <a:rPr lang="es-ES" dirty="0"/>
              <a:t>el diseño y la arquitectura del </a:t>
            </a:r>
            <a:r>
              <a:rPr lang="es-ES" dirty="0" smtClean="0"/>
              <a:t>producto no </a:t>
            </a:r>
            <a:r>
              <a:rPr lang="es-ES" dirty="0"/>
              <a:t>es realista, porque las circunstancias </a:t>
            </a:r>
            <a:r>
              <a:rPr lang="es-ES" dirty="0" smtClean="0"/>
              <a:t>obligarán a </a:t>
            </a:r>
            <a:r>
              <a:rPr lang="es-ES" dirty="0"/>
              <a:t>remodelarlo muchas veces.</a:t>
            </a:r>
          </a:p>
          <a:p>
            <a:pPr>
              <a:buNone/>
            </a:pPr>
            <a:r>
              <a:rPr lang="es-ES" sz="1600" dirty="0" smtClean="0"/>
              <a:t>	</a:t>
            </a:r>
            <a:endParaRPr lang="es-ES" sz="16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de la gestión ágil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sz="2800" dirty="0" smtClean="0"/>
              <a:t>	Para qué predecir los estados finales de la arquitectura o del diseño si van a estar cambiando. En </a:t>
            </a:r>
            <a:r>
              <a:rPr lang="es-ES" sz="2800" dirty="0" err="1" smtClean="0"/>
              <a:t>Scrum</a:t>
            </a:r>
            <a:r>
              <a:rPr lang="es-ES" sz="2800" dirty="0" smtClean="0"/>
              <a:t> se toma a la inestabilidad como una premisa, y se adoptan técnicas de trabajo para permitir esa evolución sin degradar la calidad de la arquitectura que se irá generando durante el desarrollo.</a:t>
            </a:r>
          </a:p>
          <a:p>
            <a:pPr>
              <a:buNone/>
            </a:pPr>
            <a:r>
              <a:rPr lang="es-ES" sz="2800" dirty="0" smtClean="0"/>
              <a:t>	El desarrollo </a:t>
            </a:r>
            <a:r>
              <a:rPr lang="es-ES" sz="2800" dirty="0" err="1" smtClean="0"/>
              <a:t>Scrum</a:t>
            </a:r>
            <a:r>
              <a:rPr lang="es-ES" sz="2800" dirty="0" smtClean="0"/>
              <a:t> va generando el diseño y la </a:t>
            </a:r>
            <a:r>
              <a:rPr lang="pt-BR" sz="2800" dirty="0" err="1" smtClean="0"/>
              <a:t>arquitectura</a:t>
            </a:r>
            <a:r>
              <a:rPr lang="pt-BR" sz="2800" dirty="0" smtClean="0"/>
              <a:t> final de forma evolutiva durante todo </a:t>
            </a:r>
            <a:r>
              <a:rPr lang="es-ES" sz="2800" dirty="0" smtClean="0"/>
              <a:t>el proyecto. No los considera como productos que deban realizarse en la primera “fase” del proyecto.</a:t>
            </a:r>
          </a:p>
          <a:p>
            <a:pPr algn="ctr">
              <a:buNone/>
            </a:pPr>
            <a:r>
              <a:rPr lang="es-ES" sz="2800" dirty="0" smtClean="0"/>
              <a:t>	(El desarrollo ágil no es un desarrollo en fases)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Prácticas de la gestión ágil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Auto-organización</a:t>
            </a:r>
          </a:p>
          <a:p>
            <a:pPr>
              <a:buNone/>
            </a:pPr>
            <a:r>
              <a:rPr lang="es-ES" dirty="0"/>
              <a:t>Durante el desarrollo de un proyecto son muchos</a:t>
            </a:r>
          </a:p>
          <a:p>
            <a:pPr>
              <a:buNone/>
            </a:pPr>
            <a:r>
              <a:rPr lang="es-ES" dirty="0"/>
              <a:t>los factores impredecibles que surgen en todas</a:t>
            </a:r>
          </a:p>
          <a:p>
            <a:pPr>
              <a:buNone/>
            </a:pPr>
            <a:r>
              <a:rPr lang="es-ES" dirty="0"/>
              <a:t>las áreas y niveles. La gestión predictiva confía la</a:t>
            </a:r>
          </a:p>
          <a:p>
            <a:pPr>
              <a:buNone/>
            </a:pPr>
            <a:r>
              <a:rPr lang="es-ES" dirty="0"/>
              <a:t>responsabilidad de su resolución al gestor de</a:t>
            </a:r>
          </a:p>
          <a:p>
            <a:pPr>
              <a:buNone/>
            </a:pPr>
            <a:r>
              <a:rPr lang="es-ES" dirty="0"/>
              <a:t>proyectos.</a:t>
            </a:r>
          </a:p>
          <a:p>
            <a:pPr>
              <a:buNone/>
            </a:pPr>
            <a:r>
              <a:rPr lang="es-ES" dirty="0"/>
              <a:t>En </a:t>
            </a:r>
            <a:r>
              <a:rPr lang="es-ES" dirty="0" err="1"/>
              <a:t>Scrum</a:t>
            </a:r>
            <a:r>
              <a:rPr lang="es-ES" dirty="0"/>
              <a:t> los equipos son auto-organizados (no</a:t>
            </a:r>
          </a:p>
          <a:p>
            <a:pPr>
              <a:buNone/>
            </a:pPr>
            <a:r>
              <a:rPr lang="es-ES" dirty="0"/>
              <a:t>auto-dirigidos), con margen de decisión suficiente</a:t>
            </a:r>
          </a:p>
          <a:p>
            <a:pPr>
              <a:buNone/>
            </a:pPr>
            <a:r>
              <a:rPr lang="es-ES" dirty="0"/>
              <a:t>para tomar las decisiones que consideren</a:t>
            </a:r>
          </a:p>
          <a:p>
            <a:pPr>
              <a:buNone/>
            </a:pPr>
            <a:r>
              <a:rPr lang="es-ES" dirty="0"/>
              <a:t>oportunas.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1.GESTOR DE PROYECTOS</a:t>
            </a:r>
          </a:p>
          <a:p>
            <a:pPr lvl="1"/>
            <a:r>
              <a:rPr lang="es-ES" dirty="0" smtClean="0"/>
              <a:t>Metodologías ágiles</a:t>
            </a:r>
          </a:p>
          <a:p>
            <a:pPr lvl="1"/>
            <a:r>
              <a:rPr lang="es-ES" dirty="0" err="1" smtClean="0"/>
              <a:t>Métodologías</a:t>
            </a:r>
            <a:r>
              <a:rPr lang="es-ES" dirty="0" smtClean="0"/>
              <a:t> ágiles frente a metodologías tradicionales</a:t>
            </a:r>
          </a:p>
          <a:p>
            <a:pPr lvl="1"/>
            <a:r>
              <a:rPr lang="es-ES" dirty="0" err="1" smtClean="0"/>
              <a:t>Scrum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2.METODOLOGÍA DE IMPLANTACIÓN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Prácticas de la gestión ágil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b="1" dirty="0" smtClean="0"/>
          </a:p>
          <a:p>
            <a:pPr>
              <a:buNone/>
            </a:pPr>
            <a:r>
              <a:rPr lang="es-ES" b="1" dirty="0" smtClean="0"/>
              <a:t>Colaboración</a:t>
            </a:r>
            <a:endParaRPr lang="es-ES" b="1" dirty="0"/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	Las </a:t>
            </a:r>
            <a:r>
              <a:rPr lang="es-ES" dirty="0"/>
              <a:t>prácticas y el entorno de trabajo </a:t>
            </a:r>
            <a:r>
              <a:rPr lang="es-ES" dirty="0" smtClean="0"/>
              <a:t>ágiles facilitan </a:t>
            </a:r>
            <a:r>
              <a:rPr lang="es-ES" dirty="0"/>
              <a:t>la colaboración del equipo. Ésta </a:t>
            </a:r>
            <a:r>
              <a:rPr lang="es-ES" dirty="0" smtClean="0"/>
              <a:t>es necesaria</a:t>
            </a:r>
            <a:r>
              <a:rPr lang="es-ES" dirty="0"/>
              <a:t>, porque para que funcione la </a:t>
            </a:r>
            <a:r>
              <a:rPr lang="es-ES" dirty="0" smtClean="0"/>
              <a:t>auto-organización como </a:t>
            </a:r>
            <a:r>
              <a:rPr lang="es-ES" dirty="0"/>
              <a:t>un </a:t>
            </a:r>
            <a:r>
              <a:rPr lang="es-ES" dirty="0" smtClean="0"/>
              <a:t> control </a:t>
            </a:r>
            <a:r>
              <a:rPr lang="es-ES" dirty="0"/>
              <a:t>eficaz </a:t>
            </a:r>
            <a:r>
              <a:rPr lang="es-ES" dirty="0" smtClean="0"/>
              <a:t>cada miembro </a:t>
            </a:r>
            <a:r>
              <a:rPr lang="es-ES" dirty="0"/>
              <a:t>del equipo debe colaborar de </a:t>
            </a:r>
            <a:r>
              <a:rPr lang="es-ES" dirty="0" smtClean="0"/>
              <a:t>forma abierta </a:t>
            </a:r>
            <a:r>
              <a:rPr lang="es-ES" dirty="0"/>
              <a:t>con los demás, según sus capacidades </a:t>
            </a:r>
            <a:r>
              <a:rPr lang="es-ES" dirty="0" smtClean="0"/>
              <a:t>y no </a:t>
            </a:r>
            <a:r>
              <a:rPr lang="es-ES" dirty="0"/>
              <a:t>según su rol o su puesto.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Elementos del desarrollo de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b="1" dirty="0"/>
              <a:t>Los </a:t>
            </a:r>
            <a:r>
              <a:rPr lang="es-ES" b="1" dirty="0" smtClean="0"/>
              <a:t>elementos de </a:t>
            </a:r>
            <a:r>
              <a:rPr lang="es-ES" b="1" dirty="0" err="1" smtClean="0"/>
              <a:t>Scrum</a:t>
            </a:r>
            <a:r>
              <a:rPr lang="es-ES" b="1" dirty="0" smtClean="0"/>
              <a:t> son:</a:t>
            </a:r>
            <a:endParaRPr lang="es-ES" b="1" dirty="0"/>
          </a:p>
          <a:p>
            <a:r>
              <a:rPr lang="es-ES" dirty="0"/>
              <a:t> </a:t>
            </a:r>
            <a:r>
              <a:rPr lang="es-ES" b="1" dirty="0"/>
              <a:t>Pila del producto: </a:t>
            </a:r>
            <a:r>
              <a:rPr lang="es-ES" dirty="0"/>
              <a:t>lista de requisitos </a:t>
            </a:r>
            <a:r>
              <a:rPr lang="es-ES" dirty="0" smtClean="0"/>
              <a:t>de usuario </a:t>
            </a:r>
            <a:r>
              <a:rPr lang="es-ES" dirty="0"/>
              <a:t>que se origina con la visión inicial del</a:t>
            </a:r>
          </a:p>
          <a:p>
            <a:pPr>
              <a:buNone/>
            </a:pPr>
            <a:r>
              <a:rPr lang="es-ES" dirty="0" smtClean="0"/>
              <a:t>	producto </a:t>
            </a:r>
            <a:r>
              <a:rPr lang="es-ES" dirty="0"/>
              <a:t>y va creciendo y </a:t>
            </a:r>
            <a:r>
              <a:rPr lang="es-ES" dirty="0" smtClean="0"/>
              <a:t> evolucionando durante </a:t>
            </a:r>
            <a:r>
              <a:rPr lang="es-ES" dirty="0"/>
              <a:t>el desarrollo.</a:t>
            </a:r>
          </a:p>
          <a:p>
            <a:r>
              <a:rPr lang="es-ES" dirty="0"/>
              <a:t> </a:t>
            </a:r>
            <a:r>
              <a:rPr lang="es-ES" b="1" dirty="0"/>
              <a:t>Pila del sprint: </a:t>
            </a:r>
            <a:r>
              <a:rPr lang="es-ES" dirty="0"/>
              <a:t>Lista de los trabajos que </a:t>
            </a:r>
            <a:r>
              <a:rPr lang="es-ES" dirty="0" smtClean="0"/>
              <a:t>debe realizar </a:t>
            </a:r>
            <a:r>
              <a:rPr lang="es-ES" dirty="0"/>
              <a:t>el equipo durante el sprint para</a:t>
            </a:r>
          </a:p>
          <a:p>
            <a:pPr>
              <a:buNone/>
            </a:pPr>
            <a:r>
              <a:rPr lang="es-ES" dirty="0" smtClean="0"/>
              <a:t>	generar </a:t>
            </a:r>
            <a:r>
              <a:rPr lang="es-ES" dirty="0"/>
              <a:t>el incremento previsto.</a:t>
            </a:r>
          </a:p>
          <a:p>
            <a:r>
              <a:rPr lang="es-ES" dirty="0"/>
              <a:t> </a:t>
            </a:r>
            <a:r>
              <a:rPr lang="es-ES" b="1" dirty="0"/>
              <a:t>Incremento: </a:t>
            </a:r>
            <a:r>
              <a:rPr lang="es-ES" dirty="0"/>
              <a:t>Resultado de cada sprint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132856"/>
            <a:ext cx="3817185" cy="335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Elementos del desarrollo de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19256" cy="46721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smtClean="0"/>
              <a:t>	Los </a:t>
            </a:r>
            <a:r>
              <a:rPr lang="es-ES" b="1" dirty="0"/>
              <a:t>roles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/>
              <a:t>clasifica a todas las personas </a:t>
            </a:r>
            <a:r>
              <a:rPr lang="es-ES" dirty="0" smtClean="0"/>
              <a:t>que intervienen o tienen </a:t>
            </a:r>
            <a:r>
              <a:rPr lang="es-ES" dirty="0"/>
              <a:t>interés en el desarrollo </a:t>
            </a:r>
            <a:r>
              <a:rPr lang="es-ES" dirty="0" smtClean="0"/>
              <a:t>del proyecto </a:t>
            </a:r>
            <a:r>
              <a:rPr lang="es-ES" dirty="0"/>
              <a:t>en: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propietario </a:t>
            </a:r>
            <a:r>
              <a:rPr lang="es-ES" dirty="0"/>
              <a:t>del producto, </a:t>
            </a:r>
            <a:r>
              <a:rPr lang="es-ES" dirty="0" smtClean="0"/>
              <a:t>equipo, </a:t>
            </a:r>
            <a:r>
              <a:rPr lang="pt-BR" dirty="0" smtClean="0"/>
              <a:t>gestor </a:t>
            </a:r>
            <a:r>
              <a:rPr lang="pt-BR" dirty="0"/>
              <a:t>de </a:t>
            </a:r>
            <a:r>
              <a:rPr lang="pt-BR" dirty="0" err="1"/>
              <a:t>Scrum</a:t>
            </a:r>
            <a:r>
              <a:rPr lang="pt-BR" dirty="0"/>
              <a:t> (</a:t>
            </a:r>
            <a:r>
              <a:rPr lang="pt-BR" dirty="0" err="1"/>
              <a:t>también</a:t>
            </a:r>
            <a:r>
              <a:rPr lang="pt-BR" dirty="0"/>
              <a:t> </a:t>
            </a:r>
            <a:r>
              <a:rPr lang="pt-BR" dirty="0" err="1"/>
              <a:t>Scrum</a:t>
            </a:r>
            <a:r>
              <a:rPr lang="pt-BR" dirty="0"/>
              <a:t> Manager </a:t>
            </a:r>
            <a:r>
              <a:rPr lang="pt-BR" dirty="0" smtClean="0"/>
              <a:t>o </a:t>
            </a:r>
            <a:r>
              <a:rPr lang="es-ES" dirty="0" err="1" smtClean="0"/>
              <a:t>Scrum</a:t>
            </a:r>
            <a:r>
              <a:rPr lang="es-ES" dirty="0" smtClean="0"/>
              <a:t> </a:t>
            </a:r>
            <a:r>
              <a:rPr lang="es-ES" dirty="0" err="1"/>
              <a:t>Master</a:t>
            </a:r>
            <a:r>
              <a:rPr lang="es-ES" dirty="0"/>
              <a:t>) y “otros interesados”.</a:t>
            </a:r>
          </a:p>
          <a:p>
            <a:pPr>
              <a:buNone/>
            </a:pPr>
            <a:r>
              <a:rPr lang="es-ES" dirty="0" smtClean="0"/>
              <a:t>	Los </a:t>
            </a:r>
            <a:r>
              <a:rPr lang="es-ES" dirty="0"/>
              <a:t>tres primeros grupos (propietario, equipo </a:t>
            </a:r>
            <a:r>
              <a:rPr lang="es-ES" dirty="0" smtClean="0"/>
              <a:t>y gestor</a:t>
            </a:r>
            <a:r>
              <a:rPr lang="es-ES" dirty="0"/>
              <a:t>) son los responsables del </a:t>
            </a:r>
            <a:r>
              <a:rPr lang="es-ES" dirty="0" smtClean="0"/>
              <a:t>proyecto.</a:t>
            </a:r>
            <a:endParaRPr lang="es-ES" dirty="0"/>
          </a:p>
          <a:p>
            <a:pPr>
              <a:buNone/>
            </a:pPr>
            <a:r>
              <a:rPr lang="es-ES" dirty="0" smtClean="0"/>
              <a:t>	mientras </a:t>
            </a:r>
            <a:r>
              <a:rPr lang="es-ES" dirty="0"/>
              <a:t>que el resto de </a:t>
            </a:r>
            <a:r>
              <a:rPr lang="es-ES" dirty="0" smtClean="0"/>
              <a:t>interesados.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Visión general del proceso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Scrum</a:t>
            </a:r>
            <a:r>
              <a:rPr lang="es-ES" dirty="0"/>
              <a:t> denomina “sprint” a cada iteración de</a:t>
            </a:r>
          </a:p>
          <a:p>
            <a:r>
              <a:rPr lang="es-ES" dirty="0"/>
              <a:t>desarrollo y recomienda realizarlas con</a:t>
            </a:r>
          </a:p>
          <a:p>
            <a:r>
              <a:rPr lang="es-ES" dirty="0"/>
              <a:t>duraciones de 30 </a:t>
            </a:r>
            <a:r>
              <a:rPr lang="es-ES" dirty="0" smtClean="0"/>
              <a:t>días, por ejemplo.</a:t>
            </a:r>
            <a:endParaRPr lang="es-ES" dirty="0"/>
          </a:p>
          <a:p>
            <a:r>
              <a:rPr lang="es-ES" dirty="0"/>
              <a:t>El sprint es por tanto el núcleo central que</a:t>
            </a:r>
          </a:p>
          <a:p>
            <a:r>
              <a:rPr lang="es-ES" dirty="0"/>
              <a:t>proporciona la base de desarrollo iterativo e</a:t>
            </a:r>
          </a:p>
          <a:p>
            <a:r>
              <a:rPr lang="es-ES" dirty="0"/>
              <a:t>incremental.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988840"/>
            <a:ext cx="468194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Elementos del desarrollo de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19256" cy="4528160"/>
          </a:xfrm>
        </p:spPr>
        <p:txBody>
          <a:bodyPr/>
          <a:lstStyle/>
          <a:p>
            <a:r>
              <a:rPr lang="es-ES" dirty="0"/>
              <a:t>Los elementos que conforman el desarrollo</a:t>
            </a:r>
          </a:p>
          <a:p>
            <a:r>
              <a:rPr lang="es-ES" dirty="0" err="1"/>
              <a:t>Scrum</a:t>
            </a:r>
            <a:r>
              <a:rPr lang="es-ES" dirty="0"/>
              <a:t> son</a:t>
            </a:r>
            <a:r>
              <a:rPr lang="es-ES" dirty="0" smtClean="0"/>
              <a:t>:</a:t>
            </a:r>
          </a:p>
          <a:p>
            <a:r>
              <a:rPr lang="es-ES" dirty="0" smtClean="0"/>
              <a:t>Las reuniones.</a:t>
            </a:r>
          </a:p>
          <a:p>
            <a:r>
              <a:rPr lang="es-ES" dirty="0" smtClean="0"/>
              <a:t>Los elementos</a:t>
            </a:r>
          </a:p>
          <a:p>
            <a:r>
              <a:rPr lang="es-ES" dirty="0" smtClean="0"/>
              <a:t>Los roles</a:t>
            </a:r>
          </a:p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Elementos del desarrollo de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b="1" u="sng" dirty="0" smtClean="0"/>
              <a:t>Las reuniones</a:t>
            </a:r>
          </a:p>
          <a:p>
            <a:pPr>
              <a:buNone/>
            </a:pPr>
            <a:r>
              <a:rPr lang="es-ES" b="1" dirty="0" smtClean="0"/>
              <a:t>Planificación de sprint: </a:t>
            </a:r>
          </a:p>
          <a:p>
            <a:pPr>
              <a:buNone/>
            </a:pPr>
            <a:r>
              <a:rPr lang="es-ES" dirty="0" smtClean="0"/>
              <a:t>	Jornada de trabajo previa </a:t>
            </a:r>
            <a:r>
              <a:rPr lang="es-ES" dirty="0"/>
              <a:t>al inicio de cada sprint en </a:t>
            </a:r>
            <a:r>
              <a:rPr lang="es-ES" dirty="0" smtClean="0"/>
              <a:t>la que se determina </a:t>
            </a:r>
            <a:r>
              <a:rPr lang="es-ES" dirty="0"/>
              <a:t>cuál va a ser el trabajo y </a:t>
            </a:r>
            <a:r>
              <a:rPr lang="es-ES" dirty="0" smtClean="0"/>
              <a:t>los objetivos </a:t>
            </a:r>
            <a:r>
              <a:rPr lang="es-ES" dirty="0"/>
              <a:t>que se deben cumplir en </a:t>
            </a:r>
            <a:r>
              <a:rPr lang="es-ES" dirty="0" smtClean="0"/>
              <a:t>esa iteración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b="1" dirty="0"/>
              <a:t>Reunión diaria: </a:t>
            </a:r>
            <a:endParaRPr lang="es-ES" b="1" dirty="0" smtClean="0"/>
          </a:p>
          <a:p>
            <a:pPr>
              <a:buNone/>
            </a:pPr>
            <a:r>
              <a:rPr lang="es-ES" dirty="0" smtClean="0"/>
              <a:t>	Breve </a:t>
            </a:r>
            <a:r>
              <a:rPr lang="es-ES" dirty="0"/>
              <a:t>revisión del equipo </a:t>
            </a:r>
            <a:r>
              <a:rPr lang="es-ES" dirty="0" smtClean="0"/>
              <a:t>del trabajo </a:t>
            </a:r>
            <a:r>
              <a:rPr lang="es-ES" dirty="0"/>
              <a:t>realizado hasta la fecha y la </a:t>
            </a:r>
            <a:r>
              <a:rPr lang="es-ES" dirty="0" smtClean="0"/>
              <a:t>previsión para </a:t>
            </a:r>
            <a:r>
              <a:rPr lang="es-ES" dirty="0"/>
              <a:t>el día siguiente.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b="1" dirty="0"/>
              <a:t>Revisión de sprint: </a:t>
            </a:r>
            <a:endParaRPr lang="es-ES" b="1" dirty="0" smtClean="0"/>
          </a:p>
          <a:p>
            <a:pPr>
              <a:buNone/>
            </a:pPr>
            <a:r>
              <a:rPr lang="es-ES" dirty="0" smtClean="0"/>
              <a:t>	Análisis </a:t>
            </a:r>
            <a:r>
              <a:rPr lang="es-ES" dirty="0"/>
              <a:t>y revisión </a:t>
            </a:r>
            <a:r>
              <a:rPr lang="es-ES" dirty="0" smtClean="0"/>
              <a:t>del incremento </a:t>
            </a:r>
            <a:r>
              <a:rPr lang="es-ES" dirty="0"/>
              <a:t>generado.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Elementos del desarrollo de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56510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b="1" u="sng" dirty="0"/>
              <a:t>Cerdos y gallinas.</a:t>
            </a:r>
          </a:p>
          <a:p>
            <a:pPr>
              <a:buNone/>
            </a:pPr>
            <a:r>
              <a:rPr lang="es-ES" dirty="0"/>
              <a:t>Esta metáfora ilustra de forma muy gráfica </a:t>
            </a:r>
            <a:r>
              <a:rPr lang="es-ES" dirty="0" smtClean="0"/>
              <a:t>la diferencia </a:t>
            </a:r>
            <a:r>
              <a:rPr lang="es-ES" dirty="0"/>
              <a:t>de implicación en el proyecto </a:t>
            </a:r>
            <a:r>
              <a:rPr lang="es-ES" dirty="0" smtClean="0"/>
              <a:t>entre ambos </a:t>
            </a:r>
            <a:r>
              <a:rPr lang="es-ES" dirty="0"/>
              <a:t>grupos:</a:t>
            </a:r>
          </a:p>
          <a:p>
            <a:pPr>
              <a:buNone/>
            </a:pPr>
            <a:r>
              <a:rPr lang="es-ES" dirty="0"/>
              <a:t>Una gallina y un cerdo paseaban por la carretera.</a:t>
            </a:r>
          </a:p>
          <a:p>
            <a:pPr>
              <a:buNone/>
            </a:pPr>
            <a:r>
              <a:rPr lang="es-ES" dirty="0"/>
              <a:t>La gallina dijo al cerdo: “Quieres abrir </a:t>
            </a:r>
            <a:r>
              <a:rPr lang="es-ES" dirty="0" smtClean="0"/>
              <a:t>un restaurante </a:t>
            </a:r>
            <a:r>
              <a:rPr lang="es-ES" dirty="0"/>
              <a:t>conmigo”.</a:t>
            </a:r>
          </a:p>
          <a:p>
            <a:pPr>
              <a:buNone/>
            </a:pPr>
            <a:r>
              <a:rPr lang="es-ES" dirty="0"/>
              <a:t>El cerdo consideró la propuesta y respondió: “</a:t>
            </a:r>
            <a:r>
              <a:rPr lang="es-ES" dirty="0" smtClean="0"/>
              <a:t>Sí, me </a:t>
            </a:r>
            <a:r>
              <a:rPr lang="es-ES" dirty="0"/>
              <a:t>gustaría. ¿Y cómo lo llamaríamos?”.</a:t>
            </a:r>
          </a:p>
          <a:p>
            <a:pPr>
              <a:buNone/>
            </a:pPr>
            <a:r>
              <a:rPr lang="es-ES" dirty="0"/>
              <a:t>La gallina respondió: “Huevos con beicon</a:t>
            </a:r>
            <a:r>
              <a:rPr lang="es-ES" dirty="0" smtClean="0"/>
              <a:t>”. El </a:t>
            </a:r>
            <a:r>
              <a:rPr lang="es-ES" dirty="0"/>
              <a:t>cerdo se detuvo, hizo una pausa y contestó:</a:t>
            </a:r>
          </a:p>
          <a:p>
            <a:pPr>
              <a:buNone/>
            </a:pPr>
            <a:r>
              <a:rPr lang="es-ES" dirty="0"/>
              <a:t>“Pensándolo mejor, creo que no voy a abrir </a:t>
            </a:r>
            <a:r>
              <a:rPr lang="es-ES" dirty="0" smtClean="0"/>
              <a:t>un restaurante </a:t>
            </a:r>
            <a:r>
              <a:rPr lang="es-ES" dirty="0"/>
              <a:t>contigo. Yo estaría </a:t>
            </a:r>
            <a:r>
              <a:rPr lang="es-ES" dirty="0" smtClean="0"/>
              <a:t>realmente comprometido</a:t>
            </a:r>
            <a:r>
              <a:rPr lang="es-ES" dirty="0"/>
              <a:t>, mientras que tu estarías </a:t>
            </a:r>
            <a:r>
              <a:rPr lang="es-ES" dirty="0" smtClean="0"/>
              <a:t>sólo implicada</a:t>
            </a:r>
            <a:r>
              <a:rPr lang="es-ES" dirty="0"/>
              <a:t>”.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Elementos del desarrollo de </a:t>
            </a:r>
            <a:r>
              <a:rPr lang="es-ES" dirty="0" err="1" smtClean="0"/>
              <a:t>Scrum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39552" y="1556792"/>
          <a:ext cx="8229600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COMPROMETIDOS  (cerdos)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IMPLICADOS( gallinas)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Propiet</a:t>
                      </a:r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del producto</a:t>
                      </a:r>
                    </a:p>
                    <a:p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Equipo</a:t>
                      </a:r>
                    </a:p>
                    <a:p>
                      <a:r>
                        <a:rPr lang="es-E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 interesados</a:t>
                      </a:r>
                    </a:p>
                    <a:p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(Dirección general</a:t>
                      </a:r>
                    </a:p>
                    <a:p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Dirección comercial</a:t>
                      </a:r>
                    </a:p>
                    <a:p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Marketing Usuarios,</a:t>
                      </a:r>
                    </a:p>
                    <a:p>
                      <a:r>
                        <a:rPr lang="es-E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E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11560" y="3861048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Propietario del producto</a:t>
            </a:r>
            <a:r>
              <a:rPr lang="es-ES" dirty="0"/>
              <a:t>: El responsable </a:t>
            </a:r>
            <a:r>
              <a:rPr lang="es-ES" dirty="0" smtClean="0"/>
              <a:t>de obtener </a:t>
            </a:r>
            <a:r>
              <a:rPr lang="es-ES" dirty="0"/>
              <a:t>el mayor valor de producto para </a:t>
            </a:r>
            <a:r>
              <a:rPr lang="es-ES" dirty="0" smtClean="0"/>
              <a:t>los clientes</a:t>
            </a:r>
            <a:r>
              <a:rPr lang="es-ES" dirty="0"/>
              <a:t>, usuarios y resto de implicados.</a:t>
            </a:r>
          </a:p>
          <a:p>
            <a:r>
              <a:rPr lang="es-ES" dirty="0"/>
              <a:t> </a:t>
            </a:r>
            <a:r>
              <a:rPr lang="es-ES" b="1" dirty="0"/>
              <a:t>Equipo de desarrollo</a:t>
            </a:r>
            <a:r>
              <a:rPr lang="es-ES" dirty="0"/>
              <a:t>: grupo o grupos </a:t>
            </a:r>
            <a:r>
              <a:rPr lang="es-ES" dirty="0" smtClean="0"/>
              <a:t>de trabajo </a:t>
            </a:r>
            <a:r>
              <a:rPr lang="es-ES" dirty="0"/>
              <a:t>que desarrollan el producto.</a:t>
            </a:r>
          </a:p>
          <a:p>
            <a:r>
              <a:rPr lang="es-ES" dirty="0"/>
              <a:t> </a:t>
            </a:r>
            <a:r>
              <a:rPr lang="es-ES" b="1" dirty="0" err="1"/>
              <a:t>Scrum</a:t>
            </a:r>
            <a:r>
              <a:rPr lang="es-ES" b="1" dirty="0"/>
              <a:t> Manager: </a:t>
            </a:r>
            <a:r>
              <a:rPr lang="es-ES" dirty="0"/>
              <a:t>gestor de los equipos que </a:t>
            </a:r>
            <a:r>
              <a:rPr lang="es-ES" dirty="0" smtClean="0"/>
              <a:t>es responsable </a:t>
            </a:r>
            <a:r>
              <a:rPr lang="es-ES" dirty="0"/>
              <a:t>del funcionamiento de la</a:t>
            </a:r>
          </a:p>
          <a:p>
            <a:r>
              <a:rPr lang="es-ES" dirty="0"/>
              <a:t>metodología </a:t>
            </a:r>
            <a:r>
              <a:rPr lang="es-ES" dirty="0" err="1"/>
              <a:t>Scrum</a:t>
            </a:r>
            <a:r>
              <a:rPr lang="es-ES" dirty="0"/>
              <a:t> y de la productividad </a:t>
            </a:r>
            <a:r>
              <a:rPr lang="es-ES" dirty="0" smtClean="0"/>
              <a:t>del equipo </a:t>
            </a:r>
            <a:r>
              <a:rPr lang="es-ES" dirty="0"/>
              <a:t>de desarrollo.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sz="3100" dirty="0" err="1" smtClean="0"/>
              <a:t>Scrum</a:t>
            </a:r>
            <a:r>
              <a:rPr lang="es-ES" sz="3100" dirty="0" smtClean="0"/>
              <a:t> </a:t>
            </a:r>
            <a:r>
              <a:rPr lang="es-ES" sz="3100" dirty="0"/>
              <a:t>es una “carrocería” para dar forma a </a:t>
            </a:r>
            <a:r>
              <a:rPr lang="es-ES" sz="3100" dirty="0" smtClean="0"/>
              <a:t>los principios </a:t>
            </a:r>
            <a:r>
              <a:rPr lang="es-ES" sz="3100" dirty="0"/>
              <a:t>ágiles. Es una ayuda para organizar </a:t>
            </a:r>
            <a:r>
              <a:rPr lang="es-ES" sz="3100" dirty="0" smtClean="0"/>
              <a:t>a las </a:t>
            </a:r>
            <a:r>
              <a:rPr lang="es-ES" sz="3100" dirty="0"/>
              <a:t>personas y el flujo de trabajo; como lo </a:t>
            </a:r>
            <a:r>
              <a:rPr lang="es-ES" sz="3100" dirty="0" smtClean="0"/>
              <a:t>pueden ser </a:t>
            </a:r>
            <a:r>
              <a:rPr lang="es-ES" sz="3100" dirty="0"/>
              <a:t>otras propuestas de formas de trabajo ágil:</a:t>
            </a:r>
          </a:p>
          <a:p>
            <a:pPr>
              <a:buNone/>
            </a:pPr>
            <a:r>
              <a:rPr lang="es-ES" sz="3100" dirty="0" smtClean="0"/>
              <a:t>	Cristal</a:t>
            </a:r>
            <a:r>
              <a:rPr lang="es-ES" sz="3100" dirty="0"/>
              <a:t>, DSDM, etc.</a:t>
            </a:r>
          </a:p>
          <a:p>
            <a:pPr>
              <a:buNone/>
            </a:pPr>
            <a:r>
              <a:rPr lang="es-ES" sz="3100" dirty="0" smtClean="0"/>
              <a:t>	La </a:t>
            </a:r>
            <a:r>
              <a:rPr lang="es-ES" sz="3100" dirty="0"/>
              <a:t>carrocería sin motor, sin los valores que </a:t>
            </a:r>
            <a:r>
              <a:rPr lang="es-ES" sz="3100" dirty="0" smtClean="0"/>
              <a:t>dan sentido </a:t>
            </a:r>
            <a:r>
              <a:rPr lang="es-ES" sz="3100" dirty="0"/>
              <a:t>al desarrollo ágil, no funciona.</a:t>
            </a:r>
          </a:p>
          <a:p>
            <a:pPr>
              <a:buNone/>
            </a:pPr>
            <a:r>
              <a:rPr lang="es-ES" sz="3100" dirty="0"/>
              <a:t> </a:t>
            </a:r>
            <a:r>
              <a:rPr lang="es-ES" sz="3100" dirty="0" smtClean="0"/>
              <a:t>	Delegación </a:t>
            </a:r>
            <a:r>
              <a:rPr lang="es-ES" sz="3100" dirty="0"/>
              <a:t>de atribuciones (</a:t>
            </a:r>
            <a:r>
              <a:rPr lang="es-ES" sz="3100" i="1" dirty="0" err="1"/>
              <a:t>empowerment</a:t>
            </a:r>
            <a:r>
              <a:rPr lang="es-ES" sz="3100" i="1" dirty="0"/>
              <a:t>) </a:t>
            </a:r>
            <a:r>
              <a:rPr lang="es-ES" sz="3100" i="1" dirty="0" smtClean="0"/>
              <a:t>al </a:t>
            </a:r>
            <a:r>
              <a:rPr lang="es-ES" sz="3100" dirty="0" smtClean="0"/>
              <a:t>equipo </a:t>
            </a:r>
            <a:r>
              <a:rPr lang="es-ES" sz="3100" dirty="0"/>
              <a:t>para que pueda auto-organizarse </a:t>
            </a:r>
            <a:r>
              <a:rPr lang="es-ES" sz="3100" dirty="0" smtClean="0"/>
              <a:t>y tomar </a:t>
            </a:r>
            <a:r>
              <a:rPr lang="es-ES" sz="3100" dirty="0"/>
              <a:t>las decisiones sobre el desarrollo.</a:t>
            </a:r>
          </a:p>
          <a:p>
            <a:pPr>
              <a:buNone/>
            </a:pPr>
            <a:r>
              <a:rPr lang="es-ES" sz="3100" dirty="0"/>
              <a:t> </a:t>
            </a:r>
            <a:r>
              <a:rPr lang="es-ES" sz="3100" dirty="0" smtClean="0"/>
              <a:t>	Respeto </a:t>
            </a:r>
            <a:r>
              <a:rPr lang="es-ES" sz="3100" dirty="0"/>
              <a:t>entre las personas. Los </a:t>
            </a:r>
            <a:r>
              <a:rPr lang="es-ES" sz="3100" dirty="0" smtClean="0"/>
              <a:t>miembros del </a:t>
            </a:r>
            <a:r>
              <a:rPr lang="es-ES" sz="3100" dirty="0"/>
              <a:t>equipo deben confiar entre ellos </a:t>
            </a:r>
            <a:r>
              <a:rPr lang="es-ES" sz="3100" dirty="0" smtClean="0"/>
              <a:t>y respetar </a:t>
            </a:r>
            <a:r>
              <a:rPr lang="es-ES" sz="3100" dirty="0"/>
              <a:t>sus conocimientos y capacidades.</a:t>
            </a:r>
          </a:p>
          <a:p>
            <a:pPr>
              <a:buNone/>
            </a:pPr>
            <a:r>
              <a:rPr lang="es-ES" sz="3100" dirty="0"/>
              <a:t> </a:t>
            </a:r>
            <a:r>
              <a:rPr lang="es-ES" sz="3100" dirty="0" smtClean="0"/>
              <a:t>	Responsabilidad </a:t>
            </a:r>
            <a:r>
              <a:rPr lang="es-ES" sz="3100" dirty="0"/>
              <a:t>y auto-disciplina (</a:t>
            </a:r>
            <a:r>
              <a:rPr lang="es-ES" sz="3100" dirty="0" smtClean="0"/>
              <a:t>no disciplina </a:t>
            </a:r>
            <a:r>
              <a:rPr lang="es-ES" sz="3100" dirty="0"/>
              <a:t>impuesta).</a:t>
            </a:r>
          </a:p>
          <a:p>
            <a:pPr>
              <a:buNone/>
            </a:pPr>
            <a:r>
              <a:rPr lang="es-ES" sz="3100" dirty="0"/>
              <a:t> </a:t>
            </a:r>
            <a:r>
              <a:rPr lang="es-ES" sz="3100" dirty="0" smtClean="0"/>
              <a:t>	Trabajo </a:t>
            </a:r>
            <a:r>
              <a:rPr lang="es-ES" sz="3100" dirty="0"/>
              <a:t>centrado en el desarrollo de </a:t>
            </a:r>
            <a:r>
              <a:rPr lang="es-ES" sz="3100" dirty="0" smtClean="0"/>
              <a:t>lo comprometido . </a:t>
            </a:r>
            <a:r>
              <a:rPr lang="es-ES" sz="3100" dirty="0"/>
              <a:t>Información, transparencia y visibilidad </a:t>
            </a:r>
            <a:r>
              <a:rPr lang="es-ES" sz="3100" dirty="0" smtClean="0"/>
              <a:t>del desarrollo </a:t>
            </a:r>
            <a:r>
              <a:rPr lang="es-ES" sz="3100" dirty="0"/>
              <a:t>del proyecto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2.IMPLANTACIÓN DE UN 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vez decidido marco de trabajo, que podría ser SCRUM, por los beneficios que nos aporta. Pasamos a conocer la metodología de  implantación de un SGE.</a:t>
            </a:r>
          </a:p>
          <a:p>
            <a:r>
              <a:rPr lang="es-ES" dirty="0" smtClean="0"/>
              <a:t>Una metodología de implantación es un proceso estructurado y metodológico para llevar a buen término el desarrollo.</a:t>
            </a:r>
          </a:p>
          <a:p>
            <a:r>
              <a:rPr lang="es-ES" dirty="0" smtClean="0"/>
              <a:t>Una propuesta de metodología de implantación es la adaptada al ciclo de vida clásico del desarrollo de Software. 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1.GESTOR DE PROYECTOS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1643050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Bookman Old Style" pitchFamily="18" charset="0"/>
              </a:rPr>
              <a:t>El paso preliminar a cualquier desarrollo de un proyecto y más en los proyectos Software, es la elección del gestor de proyectos que el equipo de desarrollo en conjunto con el jefe del mismo van a utilizar para el desarrollo completo del proyecto. </a:t>
            </a:r>
          </a:p>
          <a:p>
            <a:pPr algn="just"/>
            <a:r>
              <a:rPr lang="es-ES" dirty="0" smtClean="0">
                <a:latin typeface="Bookman Old Style" pitchFamily="18" charset="0"/>
              </a:rPr>
              <a:t>Anteriormente, el desarrollo de los proyectos Software pasaban por  metodologías  rígidas, especialmente ante los cambios. </a:t>
            </a:r>
          </a:p>
          <a:p>
            <a:pPr algn="just"/>
            <a:r>
              <a:rPr lang="es-ES" dirty="0" smtClean="0">
                <a:latin typeface="Bookman Old Style" pitchFamily="18" charset="0"/>
              </a:rPr>
              <a:t>Para mejorar estos aspectos, surgieron las metodologías ágiles. Entre las más importantes, es el gestor de proyectos SCRUM.</a:t>
            </a:r>
            <a:endParaRPr lang="es-ES" dirty="0">
              <a:latin typeface="Bookman Old Style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0100" y="4286256"/>
            <a:ext cx="75009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Busca información sobre </a:t>
            </a:r>
            <a:r>
              <a:rPr lang="es-ES" b="1" dirty="0" smtClean="0"/>
              <a:t>SCRUM</a:t>
            </a:r>
            <a:endParaRPr lang="es-ES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19529"/>
            <a:ext cx="8229600" cy="373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928662" y="564357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Ciclo de vida clásico de un proyecto Software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776854"/>
            <a:ext cx="8229600" cy="382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742994"/>
            <a:ext cx="8229600" cy="38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357158" y="401403"/>
          <a:ext cx="8572559" cy="627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166"/>
                <a:gridCol w="2232453"/>
                <a:gridCol w="4583940"/>
              </a:tblGrid>
              <a:tr h="387158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SUBFASE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ENTRADA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SALIDA</a:t>
                      </a:r>
                      <a:endParaRPr lang="es-ES" sz="1400" dirty="0"/>
                    </a:p>
                  </a:txBody>
                  <a:tcPr/>
                </a:tc>
              </a:tr>
              <a:tr h="2386592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1. Estudiar ámbito del proyecto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Informe necesidades expresadas por</a:t>
                      </a:r>
                      <a:r>
                        <a:rPr lang="es-ES" sz="1400" baseline="0" dirty="0" smtClean="0"/>
                        <a:t> el cliente y la fecha de finalización del proyecto, una relación de componentes de </a:t>
                      </a:r>
                      <a:r>
                        <a:rPr lang="es-ES" sz="1400" baseline="0" dirty="0" err="1" smtClean="0"/>
                        <a:t>laempresa</a:t>
                      </a:r>
                      <a:r>
                        <a:rPr lang="es-ES" sz="1400" baseline="0" dirty="0" smtClean="0"/>
                        <a:t> que se van a ver afectados y en qué </a:t>
                      </a:r>
                      <a:r>
                        <a:rPr lang="es-ES" sz="1400" baseline="0" dirty="0" err="1" smtClean="0"/>
                        <a:t>camtidad</a:t>
                      </a:r>
                      <a:r>
                        <a:rPr lang="es-ES" sz="1400" baseline="0" dirty="0" smtClean="0"/>
                        <a:t>, toda la información que se estime importante respecto a cambios a introducir en el sistema productivo y su funcionamiento.</a:t>
                      </a:r>
                      <a:endParaRPr lang="es-ES" sz="1400" dirty="0"/>
                    </a:p>
                  </a:txBody>
                  <a:tcPr/>
                </a:tc>
              </a:tr>
              <a:tr h="668246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2.Estudio viabilidad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Informe anterior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Propuesta de aceptación</a:t>
                      </a:r>
                      <a:r>
                        <a:rPr lang="es-ES" sz="1400" baseline="0" dirty="0" smtClean="0"/>
                        <a:t> (presupuesto) o desestimación del proyecto.</a:t>
                      </a:r>
                      <a:endParaRPr lang="es-ES" sz="1400" dirty="0"/>
                    </a:p>
                  </a:txBody>
                  <a:tcPr/>
                </a:tc>
              </a:tr>
              <a:tr h="2100201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3.Determinar el nivel de cambio del nuevo sistema con respecto al original ( si existe)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Informe de necesidades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Informe de cambios detallado.</a:t>
                      </a:r>
                      <a:endParaRPr lang="es-ES" sz="1400" dirty="0"/>
                    </a:p>
                  </a:txBody>
                  <a:tcPr/>
                </a:tc>
              </a:tr>
              <a:tr h="387158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4.Organizar y planear  el proyecto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Especificación</a:t>
                      </a:r>
                      <a:r>
                        <a:rPr lang="es-ES" sz="1400" baseline="0" dirty="0" smtClean="0"/>
                        <a:t> funcional del sistema y plan del proyecto.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94143"/>
            <a:ext cx="4941006" cy="666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Ejemplos DFD ( diagramas para el análisis)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80909" y="1219200"/>
            <a:ext cx="6182181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Gannt</a:t>
            </a:r>
            <a:r>
              <a:rPr lang="es-ES" dirty="0" smtClean="0"/>
              <a:t>-Planificación proyecto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732059"/>
            <a:ext cx="8229600" cy="391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69625"/>
            <a:ext cx="8229600" cy="323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357158" y="401403"/>
          <a:ext cx="8572559" cy="606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166"/>
                <a:gridCol w="2232453"/>
                <a:gridCol w="4583940"/>
              </a:tblGrid>
              <a:tr h="387158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SUBFASE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ENTRADA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SALIDA</a:t>
                      </a:r>
                      <a:endParaRPr lang="es-ES" sz="1400" dirty="0"/>
                    </a:p>
                  </a:txBody>
                  <a:tcPr/>
                </a:tc>
              </a:tr>
              <a:tr h="2386592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1. Análisis</a:t>
                      </a:r>
                      <a:r>
                        <a:rPr lang="es-ES" sz="1400" b="1" baseline="0" dirty="0" smtClean="0"/>
                        <a:t> Detallado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Especificación</a:t>
                      </a:r>
                      <a:r>
                        <a:rPr lang="es-ES" sz="1400" baseline="0" dirty="0" smtClean="0"/>
                        <a:t> funcional y plan de proyecto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Especificación externa.</a:t>
                      </a:r>
                      <a:endParaRPr lang="es-ES" sz="1400" dirty="0"/>
                    </a:p>
                  </a:txBody>
                  <a:tcPr/>
                </a:tc>
              </a:tr>
              <a:tr h="668246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2.Diseño</a:t>
                      </a:r>
                      <a:r>
                        <a:rPr lang="es-ES" sz="1400" b="1" baseline="0" dirty="0" smtClean="0"/>
                        <a:t> físico del sistema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Especificación</a:t>
                      </a:r>
                      <a:r>
                        <a:rPr lang="es-ES" sz="1400" baseline="0" dirty="0" smtClean="0"/>
                        <a:t> externa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Diseño físico y propuesta de compra de Hardware</a:t>
                      </a:r>
                      <a:endParaRPr lang="es-ES" sz="1400" dirty="0"/>
                    </a:p>
                  </a:txBody>
                  <a:tcPr/>
                </a:tc>
              </a:tr>
              <a:tr h="2100201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3.Diseño</a:t>
                      </a:r>
                      <a:r>
                        <a:rPr lang="es-ES" sz="1400" b="1" baseline="0" dirty="0" smtClean="0"/>
                        <a:t> lógico del sistema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Exsecificación</a:t>
                      </a:r>
                      <a:r>
                        <a:rPr lang="es-ES" sz="1400" dirty="0" smtClean="0"/>
                        <a:t> externa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Diseño lógico y propuesta de compra de Software</a:t>
                      </a:r>
                      <a:endParaRPr lang="es-ES" sz="1400" dirty="0"/>
                    </a:p>
                  </a:txBody>
                  <a:tcPr/>
                </a:tc>
              </a:tr>
              <a:tr h="387158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4.Revisión</a:t>
                      </a:r>
                      <a:r>
                        <a:rPr lang="es-ES" sz="1400" b="1" baseline="0" dirty="0" smtClean="0"/>
                        <a:t> de las previsiones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 de proyecto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 de proyecto revisado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5874725" cy="562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METODOLOGíAS</a:t>
            </a:r>
            <a:r>
              <a:rPr lang="es-ES" dirty="0" smtClean="0"/>
              <a:t> ÁGILES EN LA IMPLANTACIÓN DE UN SGE</a:t>
            </a:r>
            <a:endParaRPr lang="es-E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7310" t="34093" r="22378" b="18555"/>
          <a:stretch>
            <a:fillRect/>
          </a:stretch>
        </p:blipFill>
        <p:spPr bwMode="auto">
          <a:xfrm>
            <a:off x="357158" y="1571612"/>
            <a:ext cx="364333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4 Imagen" descr="images-scr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98" y="1428736"/>
            <a:ext cx="3285760" cy="2214578"/>
          </a:xfrm>
          <a:prstGeom prst="rect">
            <a:avLst/>
          </a:prstGeom>
        </p:spPr>
      </p:pic>
      <p:pic>
        <p:nvPicPr>
          <p:cNvPr id="6" name="5 Imagen" descr="metodologia scr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857628"/>
            <a:ext cx="3429024" cy="2214258"/>
          </a:xfrm>
          <a:prstGeom prst="rect">
            <a:avLst/>
          </a:prstGeom>
        </p:spPr>
      </p:pic>
      <p:pic>
        <p:nvPicPr>
          <p:cNvPr id="7" name="6 Imagen" descr="images-agi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4205280"/>
            <a:ext cx="4643438" cy="1733381"/>
          </a:xfrm>
          <a:prstGeom prst="rect">
            <a:avLst/>
          </a:prstGeom>
        </p:spPr>
      </p:pic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955182" cy="504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290"/>
            <a:ext cx="5643602" cy="609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723709" cy="290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357158" y="928670"/>
          <a:ext cx="8572559" cy="351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166"/>
                <a:gridCol w="2232453"/>
                <a:gridCol w="4583940"/>
              </a:tblGrid>
              <a:tr h="351618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SUBFASE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ENTRADA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SALIDA</a:t>
                      </a:r>
                      <a:endParaRPr lang="es-ES" sz="1400" dirty="0"/>
                    </a:p>
                  </a:txBody>
                  <a:tcPr/>
                </a:tc>
              </a:tr>
              <a:tr h="1148580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1.Adquisición de Hardware.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Diseño</a:t>
                      </a:r>
                      <a:r>
                        <a:rPr lang="es-ES" sz="1400" baseline="0" dirty="0" smtClean="0"/>
                        <a:t> físico y propuesta de compra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ninguna</a:t>
                      </a:r>
                      <a:endParaRPr lang="es-ES" sz="1400" dirty="0"/>
                    </a:p>
                  </a:txBody>
                  <a:tcPr/>
                </a:tc>
              </a:tr>
              <a:tr h="606902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Desarrollo de Software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Diseño lógico y propuesta de Compra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ninguna</a:t>
                      </a:r>
                      <a:endParaRPr lang="es-ES" sz="1400" dirty="0"/>
                    </a:p>
                  </a:txBody>
                  <a:tcPr/>
                </a:tc>
              </a:tr>
              <a:tr h="678982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Plan de pruebas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Diseño físico y diseño lógico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 de pruebas y</a:t>
                      </a:r>
                      <a:r>
                        <a:rPr lang="es-ES" sz="1400" baseline="0" dirty="0" smtClean="0"/>
                        <a:t> documento de sistema probado</a:t>
                      </a:r>
                      <a:endParaRPr lang="es-ES" sz="1400" dirty="0"/>
                    </a:p>
                  </a:txBody>
                  <a:tcPr/>
                </a:tc>
              </a:tr>
              <a:tr h="351618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Documentación.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Diseño físico, diseño </a:t>
                      </a:r>
                      <a:r>
                        <a:rPr lang="es-ES" sz="1400" dirty="0" err="1" smtClean="0"/>
                        <a:t>lógico,plan</a:t>
                      </a:r>
                      <a:r>
                        <a:rPr lang="es-ES" sz="1400" dirty="0" smtClean="0"/>
                        <a:t> de </a:t>
                      </a:r>
                      <a:r>
                        <a:rPr lang="es-ES" sz="1400" dirty="0" err="1" smtClean="0"/>
                        <a:t>pruebas,toda</a:t>
                      </a:r>
                      <a:r>
                        <a:rPr lang="es-ES" sz="1400" baseline="0" dirty="0" smtClean="0"/>
                        <a:t> la documentación anterior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Documentación técnica</a:t>
                      </a:r>
                      <a:r>
                        <a:rPr lang="es-ES" sz="1400" baseline="0" dirty="0" smtClean="0"/>
                        <a:t> del sistema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02" y="428604"/>
            <a:ext cx="8335864" cy="580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625562" cy="316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357158" y="1714488"/>
          <a:ext cx="8572559" cy="403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166"/>
                <a:gridCol w="2232453"/>
                <a:gridCol w="4583940"/>
              </a:tblGrid>
              <a:tr h="351618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SUBFASE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ENTRADA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SALIDA</a:t>
                      </a:r>
                      <a:endParaRPr lang="es-ES" sz="1400" dirty="0"/>
                    </a:p>
                  </a:txBody>
                  <a:tcPr/>
                </a:tc>
              </a:tr>
              <a:tr h="1148580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1.Plan de implantación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Documentación</a:t>
                      </a:r>
                      <a:r>
                        <a:rPr lang="es-ES" sz="1400" baseline="0" dirty="0" smtClean="0"/>
                        <a:t> anterior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</a:t>
                      </a:r>
                      <a:r>
                        <a:rPr lang="es-ES" sz="1400" baseline="0" dirty="0" smtClean="0"/>
                        <a:t> de implantación, plan de </a:t>
                      </a:r>
                      <a:r>
                        <a:rPr lang="es-ES" sz="1400" baseline="0" dirty="0" err="1" smtClean="0"/>
                        <a:t>formación,plan</a:t>
                      </a:r>
                      <a:r>
                        <a:rPr lang="es-ES" sz="1400" baseline="0" dirty="0" smtClean="0"/>
                        <a:t> de migración y conversión.</a:t>
                      </a:r>
                      <a:endParaRPr lang="es-ES" sz="1400" dirty="0"/>
                    </a:p>
                  </a:txBody>
                  <a:tcPr/>
                </a:tc>
              </a:tr>
              <a:tr h="606902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2.Implantación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</a:t>
                      </a:r>
                      <a:r>
                        <a:rPr lang="es-ES" sz="1400" baseline="0" dirty="0" smtClean="0"/>
                        <a:t> de implantación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ninguna</a:t>
                      </a:r>
                      <a:endParaRPr lang="es-ES" sz="1400" dirty="0"/>
                    </a:p>
                  </a:txBody>
                  <a:tcPr/>
                </a:tc>
              </a:tr>
              <a:tr h="678982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3.Formación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</a:t>
                      </a:r>
                      <a:r>
                        <a:rPr lang="es-ES" sz="1400" baseline="0" dirty="0" smtClean="0"/>
                        <a:t> de formación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ninguna</a:t>
                      </a:r>
                      <a:endParaRPr lang="es-ES" sz="1400" dirty="0"/>
                    </a:p>
                  </a:txBody>
                  <a:tcPr/>
                </a:tc>
              </a:tr>
              <a:tr h="351618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4.Conversión</a:t>
                      </a:r>
                      <a:r>
                        <a:rPr lang="es-ES" sz="1400" b="1" baseline="0" dirty="0" smtClean="0"/>
                        <a:t> y migración de datos.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Plan de </a:t>
                      </a:r>
                      <a:r>
                        <a:rPr lang="es-ES" sz="1400" dirty="0" err="1" smtClean="0"/>
                        <a:t>migración,conversión</a:t>
                      </a:r>
                      <a:r>
                        <a:rPr lang="es-ES" sz="1400" dirty="0" smtClean="0"/>
                        <a:t>.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ninguna</a:t>
                      </a:r>
                      <a:endParaRPr lang="es-ES" sz="1400" dirty="0"/>
                    </a:p>
                  </a:txBody>
                  <a:tcPr/>
                </a:tc>
              </a:tr>
              <a:tr h="351618"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5.Test de aceptación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Pruebas a realizar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Documento de aceptación del sistema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331"/>
          <a:stretch>
            <a:fillRect/>
          </a:stretch>
        </p:blipFill>
        <p:spPr bwMode="auto">
          <a:xfrm>
            <a:off x="1142976" y="857232"/>
            <a:ext cx="6934193" cy="529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71678"/>
            <a:ext cx="7358082" cy="265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IMPLANTACIÓN DE UN ERP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VER DOCUMENTO EJEMPLO FASE 1( páginas  desde 195  hasta 199)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METODOLOGíAS</a:t>
            </a:r>
            <a:r>
              <a:rPr lang="es-ES" dirty="0" smtClean="0"/>
              <a:t> ÁGILES EN LA IMPLANTACIÓN DE UN SGE</a:t>
            </a:r>
            <a:endParaRPr lang="es-ES" dirty="0"/>
          </a:p>
        </p:txBody>
      </p:sp>
      <p:pic>
        <p:nvPicPr>
          <p:cNvPr id="4" name="3 Marcador de contenido" descr="scrum-y-otras-metodologias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8162" y="1335087"/>
            <a:ext cx="8067675" cy="4705350"/>
          </a:xfr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s-E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Métodologías</a:t>
            </a:r>
            <a:r>
              <a:rPr lang="es-E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ágiles frente a metodologías tradicionales</a:t>
            </a:r>
          </a:p>
        </p:txBody>
      </p:sp>
      <p:pic>
        <p:nvPicPr>
          <p:cNvPr id="4" name="3 Marcador de contenido" descr="índic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09900" y="2954337"/>
            <a:ext cx="3124200" cy="1466850"/>
          </a:xfr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METODOLOGíAS</a:t>
            </a:r>
            <a:r>
              <a:rPr lang="es-ES" dirty="0" smtClean="0"/>
              <a:t> ÁGILES EN LA IMPLANTACIÓN DE UN SGE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Principales principios “ágiles” para sistemas de gestión empresarial</a:t>
            </a:r>
          </a:p>
          <a:p>
            <a:pPr lvl="1"/>
            <a:r>
              <a:rPr lang="es-ES" dirty="0" smtClean="0"/>
              <a:t>Asumir simplicidad</a:t>
            </a:r>
          </a:p>
          <a:p>
            <a:pPr lvl="1"/>
            <a:r>
              <a:rPr lang="es-ES" dirty="0" smtClean="0"/>
              <a:t>Acoger cambios con naturalidad</a:t>
            </a:r>
          </a:p>
          <a:p>
            <a:pPr lvl="1"/>
            <a:r>
              <a:rPr lang="es-ES" dirty="0" smtClean="0"/>
              <a:t>Realizar los cambios incrementalmente</a:t>
            </a:r>
          </a:p>
          <a:p>
            <a:pPr lvl="1"/>
            <a:r>
              <a:rPr lang="es-ES" dirty="0" smtClean="0"/>
              <a:t>Valorar el esfuerzo de los participantes en el proyecto</a:t>
            </a:r>
          </a:p>
          <a:p>
            <a:pPr lvl="1"/>
            <a:r>
              <a:rPr lang="es-ES" dirty="0" smtClean="0"/>
              <a:t>Plantear objetivos en las tareas de gestión</a:t>
            </a:r>
          </a:p>
          <a:p>
            <a:pPr lvl="1"/>
            <a:r>
              <a:rPr lang="es-ES" dirty="0" smtClean="0"/>
              <a:t>Aceptar las múltiples vistas del proyecto y consensuar las soluciones</a:t>
            </a:r>
          </a:p>
          <a:p>
            <a:pPr lvl="1"/>
            <a:r>
              <a:rPr lang="es-ES" dirty="0" smtClean="0"/>
              <a:t>Buscar facilidades para que la retroalimentación sea ágil</a:t>
            </a:r>
          </a:p>
          <a:p>
            <a:pPr lvl="1"/>
            <a:r>
              <a:rPr lang="es-ES" dirty="0" smtClean="0"/>
              <a:t>Tener presente la filosofía de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progress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METODOLOGíAS</a:t>
            </a:r>
            <a:r>
              <a:rPr lang="es-ES" dirty="0" smtClean="0"/>
              <a:t> ÁGILES EN LA IMPLANTACIÓN DE UN SGE</a:t>
            </a:r>
            <a:endParaRPr lang="es-ES" dirty="0"/>
          </a:p>
        </p:txBody>
      </p:sp>
      <p:pic>
        <p:nvPicPr>
          <p:cNvPr id="4" name="3 Marcador de contenido" descr="scrum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76437" y="2259012"/>
            <a:ext cx="5191125" cy="2857500"/>
          </a:xfr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 SCRUM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2619</TotalTime>
  <Words>1248</Words>
  <Application>Microsoft Macintosh PowerPoint</Application>
  <PresentationFormat>Presentación en pantalla (4:3)</PresentationFormat>
  <Paragraphs>300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0" baseType="lpstr">
      <vt:lpstr>Origen</vt:lpstr>
      <vt:lpstr>IMPLANTACIÓN SGE</vt:lpstr>
      <vt:lpstr>INDICE</vt:lpstr>
      <vt:lpstr>1.GESTOR DE PROYECTOS</vt:lpstr>
      <vt:lpstr>METODOLOGíAS ÁGILES EN LA IMPLANTACIÓN DE UN SGE</vt:lpstr>
      <vt:lpstr>METODOLOGíAS ÁGILES EN LA IMPLANTACIÓN DE UN SGE</vt:lpstr>
      <vt:lpstr>Métodologías ágiles frente a metodologías tradicionales</vt:lpstr>
      <vt:lpstr>METODOLOGíAS ÁGILES EN LA IMPLANTACIÓN DE UN SGE</vt:lpstr>
      <vt:lpstr>METODOLOGíAS ÁGILES EN LA IMPLANTACIÓN DE UN SGE</vt:lpstr>
      <vt:lpstr>Presentación de PowerPoint</vt:lpstr>
      <vt:lpstr>Introducción al modelo</vt:lpstr>
      <vt:lpstr>Introducción al modelo</vt:lpstr>
      <vt:lpstr>Introducción al modelo</vt:lpstr>
      <vt:lpstr>Introducción al modelo</vt:lpstr>
      <vt:lpstr>Control de la evolución del proyecto</vt:lpstr>
      <vt:lpstr>Prácticas de la gestión ágil</vt:lpstr>
      <vt:lpstr>Prácticas de la gestión ágil</vt:lpstr>
      <vt:lpstr>Prácticas de la gestión ágil</vt:lpstr>
      <vt:lpstr>Prácticas de la gestión ágil</vt:lpstr>
      <vt:lpstr>Prácticas de la gestión ágil</vt:lpstr>
      <vt:lpstr>Prácticas de la gestión ágil</vt:lpstr>
      <vt:lpstr>Elementos del desarrollo de Scrum</vt:lpstr>
      <vt:lpstr>Elementos del desarrollo de Scrum</vt:lpstr>
      <vt:lpstr>Visión general del proceso</vt:lpstr>
      <vt:lpstr>Elementos del desarrollo de Scrum</vt:lpstr>
      <vt:lpstr>Elementos del desarrollo de Scrum</vt:lpstr>
      <vt:lpstr>Elementos del desarrollo de Scrum</vt:lpstr>
      <vt:lpstr>Elementos del desarrollo de Scrum</vt:lpstr>
      <vt:lpstr>VALORES</vt:lpstr>
      <vt:lpstr>2.IMPLANTACIÓN DE UN ERP</vt:lpstr>
      <vt:lpstr>IMPLANTACIÓN DE UN ERP</vt:lpstr>
      <vt:lpstr>IMPLANTACIÓN DE UN ERP</vt:lpstr>
      <vt:lpstr>IMPLANTACIÓN DE UN ERP</vt:lpstr>
      <vt:lpstr>Presentación de PowerPoint</vt:lpstr>
      <vt:lpstr>Presentación de PowerPoint</vt:lpstr>
      <vt:lpstr>Ejemplos DFD ( diagramas para el análisis)</vt:lpstr>
      <vt:lpstr>Diagrama de Gannt-Planificación proyecto</vt:lpstr>
      <vt:lpstr>IMPLANTACIÓN DE UN ERP</vt:lpstr>
      <vt:lpstr>Presentación de PowerPoint</vt:lpstr>
      <vt:lpstr>Presentación de PowerPoint</vt:lpstr>
      <vt:lpstr>Presentación de PowerPoint</vt:lpstr>
      <vt:lpstr>Presentación de PowerPoint</vt:lpstr>
      <vt:lpstr>IMPLANTACIÓN DE UN ERP</vt:lpstr>
      <vt:lpstr>Presentación de PowerPoint</vt:lpstr>
      <vt:lpstr>Presentación de PowerPoint</vt:lpstr>
      <vt:lpstr>IMPLANTACIÓN DE UN ERP</vt:lpstr>
      <vt:lpstr>Presentación de PowerPoint</vt:lpstr>
      <vt:lpstr>Presentación de PowerPoint</vt:lpstr>
      <vt:lpstr>IMPLANTACIÓN DE UN ERP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IMPLANTACIÓN</dc:title>
  <dc:creator>rosa</dc:creator>
  <cp:lastModifiedBy>Rosa María Zapata Calle</cp:lastModifiedBy>
  <cp:revision>4</cp:revision>
  <dcterms:created xsi:type="dcterms:W3CDTF">2013-11-17T23:04:41Z</dcterms:created>
  <dcterms:modified xsi:type="dcterms:W3CDTF">2015-01-15T12:09:50Z</dcterms:modified>
</cp:coreProperties>
</file>