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370012" y="577453"/>
            <a:ext cx="7315201" cy="1251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103812" y="1828800"/>
            <a:ext cx="3581401" cy="3314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294581" y="4643112"/>
            <a:ext cx="258621" cy="24830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rcRect l="0" t="9821" r="0" b="9820"/>
          <a:stretch>
            <a:fillRect/>
          </a:stretch>
        </p:blipFill>
        <p:spPr>
          <a:xfrm>
            <a:off x="4876870" y="1072140"/>
            <a:ext cx="4088281" cy="3285228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ext 0"/>
          <p:cNvSpPr txBox="1"/>
          <p:nvPr/>
        </p:nvSpPr>
        <p:spPr>
          <a:xfrm>
            <a:off x="178848" y="919453"/>
            <a:ext cx="4846327" cy="1487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b="1" sz="3200">
                <a:solidFill>
                  <a:srgbClr val="030A18"/>
                </a:solidFill>
              </a:defRPr>
            </a:pPr>
            <a:r>
              <a:t>Towards Lightweight and</a:t>
            </a:r>
          </a:p>
          <a:p>
            <a:pPr>
              <a:defRPr b="1" sz="3200">
                <a:solidFill>
                  <a:srgbClr val="030A18"/>
                </a:solidFill>
              </a:defRPr>
            </a:pPr>
            <a:r>
              <a:t>LLM‑Free Semantic Search</a:t>
            </a:r>
          </a:p>
          <a:p>
            <a:pPr>
              <a:defRPr b="1" sz="3200">
                <a:solidFill>
                  <a:srgbClr val="030A18"/>
                </a:solidFill>
              </a:defRPr>
            </a:pPr>
            <a:r>
              <a:t>for mathlib4</a:t>
            </a:r>
          </a:p>
        </p:txBody>
      </p:sp>
      <p:sp>
        <p:nvSpPr>
          <p:cNvPr id="22" name="Text 1"/>
          <p:cNvSpPr txBox="1"/>
          <p:nvPr/>
        </p:nvSpPr>
        <p:spPr>
          <a:xfrm>
            <a:off x="178848" y="2570342"/>
            <a:ext cx="4846327" cy="28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400">
                <a:solidFill>
                  <a:srgbClr val="030A1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Local retrieval for Lean theorems</a:t>
            </a:r>
          </a:p>
        </p:txBody>
      </p:sp>
      <p:sp>
        <p:nvSpPr>
          <p:cNvPr id="23" name="Text 2"/>
          <p:cNvSpPr txBox="1"/>
          <p:nvPr/>
        </p:nvSpPr>
        <p:spPr>
          <a:xfrm>
            <a:off x="178848" y="3687683"/>
            <a:ext cx="4846327" cy="438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b="1" sz="1200">
                <a:solidFill>
                  <a:srgbClr val="030A18"/>
                </a:solidFill>
              </a:defRPr>
            </a:pPr>
            <a:r>
              <a:t>Isaac (Rucheng) Li</a:t>
            </a:r>
          </a:p>
          <a:p>
            <a:pPr>
              <a:defRPr sz="1200">
                <a:solidFill>
                  <a:srgbClr val="030A18"/>
                </a:solidFill>
              </a:defRPr>
            </a:pPr>
            <a:r>
              <a:t>University of Pittsburgh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1"/>
          <p:cNvSpPr txBox="1"/>
          <p:nvPr/>
        </p:nvSpPr>
        <p:spPr>
          <a:xfrm>
            <a:off x="198780" y="208890"/>
            <a:ext cx="3300891" cy="44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Variable Naming bias?</a:t>
            </a:r>
          </a:p>
        </p:txBody>
      </p:sp>
      <p:sp>
        <p:nvSpPr>
          <p:cNvPr id="81" name="TextBox 2"/>
          <p:cNvSpPr txBox="1"/>
          <p:nvPr/>
        </p:nvSpPr>
        <p:spPr>
          <a:xfrm>
            <a:off x="167905" y="4152986"/>
            <a:ext cx="8808189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Fine-tuning?  Have some improvement but did not meet our expectation.</a:t>
            </a:r>
          </a:p>
        </p:txBody>
      </p:sp>
      <p:sp>
        <p:nvSpPr>
          <p:cNvPr id="82" name="TextBox 3"/>
          <p:cNvSpPr txBox="1"/>
          <p:nvPr/>
        </p:nvSpPr>
        <p:spPr>
          <a:xfrm>
            <a:off x="248723" y="1208611"/>
            <a:ext cx="3515898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For QWEN 0.6B (our base model)</a:t>
            </a:r>
          </a:p>
        </p:txBody>
      </p:sp>
      <p:pic>
        <p:nvPicPr>
          <p:cNvPr id="83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45150" y="470497"/>
            <a:ext cx="3345219" cy="3406041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Oval"/>
          <p:cNvSpPr/>
          <p:nvPr/>
        </p:nvSpPr>
        <p:spPr>
          <a:xfrm>
            <a:off x="4493140" y="2841893"/>
            <a:ext cx="3649238" cy="1102069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85" name="Line"/>
          <p:cNvSpPr/>
          <p:nvPr/>
        </p:nvSpPr>
        <p:spPr>
          <a:xfrm flipV="1">
            <a:off x="3108850" y="2479957"/>
            <a:ext cx="1516143" cy="509652"/>
          </a:xfrm>
          <a:prstGeom prst="line">
            <a:avLst/>
          </a:prstGeom>
          <a:ln w="25400">
            <a:solidFill>
              <a:srgbClr val="BE0F18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6" name="What we get"/>
          <p:cNvSpPr txBox="1"/>
          <p:nvPr/>
        </p:nvSpPr>
        <p:spPr>
          <a:xfrm>
            <a:off x="2037401" y="2948415"/>
            <a:ext cx="1416057" cy="34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What we get</a:t>
            </a:r>
          </a:p>
        </p:txBody>
      </p:sp>
      <p:sp>
        <p:nvSpPr>
          <p:cNvPr id="87" name="What we want"/>
          <p:cNvSpPr txBox="1"/>
          <p:nvPr/>
        </p:nvSpPr>
        <p:spPr>
          <a:xfrm>
            <a:off x="7324876" y="3528088"/>
            <a:ext cx="1605069" cy="34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What we want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1"/>
          <p:cNvSpPr txBox="1"/>
          <p:nvPr/>
        </p:nvSpPr>
        <p:spPr>
          <a:xfrm>
            <a:off x="417441" y="452228"/>
            <a:ext cx="3580093" cy="44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Masking variable names</a:t>
            </a:r>
          </a:p>
        </p:txBody>
      </p:sp>
      <p:pic>
        <p:nvPicPr>
          <p:cNvPr id="90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65776" y="214756"/>
            <a:ext cx="3041472" cy="290447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91" name="Table 9"/>
          <p:cNvGraphicFramePr/>
          <p:nvPr/>
        </p:nvGraphicFramePr>
        <p:xfrm>
          <a:off x="0" y="3399987"/>
          <a:ext cx="8949012" cy="128524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964724"/>
                <a:gridCol w="2306674"/>
                <a:gridCol w="4677612"/>
              </a:tblGrid>
              <a:tr h="34273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Masked queries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natural language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i="1">
                          <a:sym typeface="Helvetica"/>
                        </a:rPr>
                        <a:t>addition is commutative for natural numbers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42731">
                <a:tc>
                  <a:txBody>
                    <a:bodyPr/>
                    <a:lstStyle/>
                    <a:p>
                      <a:pPr>
                        <a:defRPr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formula-style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i="1" sz="1800">
                          <a:sym typeface="Helvetica"/>
                        </a:defRPr>
                      </a:pPr>
                      <a:r>
                        <a:t>∀ </a:t>
                      </a:r>
                      <a:r>
                        <a:rPr i="0" sz="1200"/>
                        <a:t>§₁</a:t>
                      </a:r>
                      <a:r>
                        <a:t> m ∈ ℕ, </a:t>
                      </a:r>
                      <a:r>
                        <a:rPr i="0" sz="1200"/>
                        <a:t>§₁</a:t>
                      </a:r>
                      <a:r>
                        <a:t> + </a:t>
                      </a:r>
                      <a:r>
                        <a:rPr i="0" sz="1200"/>
                        <a:t>§₂</a:t>
                      </a:r>
                      <a:r>
                        <a:t> = </a:t>
                      </a:r>
                      <a:r>
                        <a:rPr i="0" sz="1200"/>
                        <a:t>§₂</a:t>
                      </a:r>
                      <a:r>
                        <a:t> + </a:t>
                      </a:r>
                      <a:r>
                        <a:rPr i="0" sz="1200"/>
                        <a:t>§₁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99779">
                <a:tc>
                  <a:txBody>
                    <a:bodyPr/>
                    <a:lstStyle/>
                    <a:p>
                      <a:pPr>
                        <a:defRPr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mixed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i="1" sz="1800">
                          <a:sym typeface="Helvetica"/>
                        </a:defRPr>
                      </a:pPr>
                      <a:r>
                        <a:t>the sum of </a:t>
                      </a:r>
                      <a:r>
                        <a:rPr i="0" sz="1200"/>
                        <a:t>§₁</a:t>
                      </a:r>
                      <a:r>
                        <a:t> and </a:t>
                      </a:r>
                      <a:r>
                        <a:rPr i="0" sz="1200"/>
                        <a:t>§₂</a:t>
                      </a:r>
                      <a:r>
                        <a:t> equals the sum of </a:t>
                      </a:r>
                    </a:p>
                    <a:p>
                      <a:pPr algn="ctr">
                        <a:defRPr>
                          <a:sym typeface="Helvetica"/>
                        </a:defRPr>
                      </a:pPr>
                      <a:r>
                        <a:t>§₂</a:t>
                      </a:r>
                      <a:r>
                        <a:rPr i="1" sz="1800"/>
                        <a:t> and </a:t>
                      </a:r>
                      <a:r>
                        <a:t>§₁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Connection Line"/>
          <p:cNvSpPr/>
          <p:nvPr/>
        </p:nvSpPr>
        <p:spPr>
          <a:xfrm>
            <a:off x="4457085" y="1113386"/>
            <a:ext cx="560549" cy="1902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06" h="21600" fill="norm" stroke="1" extrusionOk="0">
                <a:moveTo>
                  <a:pt x="14955" y="21600"/>
                </a:moveTo>
                <a:cubicBezTo>
                  <a:pt x="-5394" y="14214"/>
                  <a:pt x="-4977" y="7014"/>
                  <a:pt x="16206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" name="We reduce all similarities and thereby reduce the naming bias"/>
          <p:cNvSpPr txBox="1"/>
          <p:nvPr/>
        </p:nvSpPr>
        <p:spPr>
          <a:xfrm>
            <a:off x="1703235" y="1605616"/>
            <a:ext cx="2701204" cy="949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We reduce all similarities and thereby reduce the naming bias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7137" y="1166319"/>
            <a:ext cx="2852694" cy="281086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56611" y="1693790"/>
            <a:ext cx="4854177" cy="175592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TextBox 14"/>
          <p:cNvSpPr txBox="1"/>
          <p:nvPr/>
        </p:nvSpPr>
        <p:spPr>
          <a:xfrm>
            <a:off x="606063" y="405489"/>
            <a:ext cx="2944770" cy="44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Without fine tuning</a:t>
            </a:r>
          </a:p>
        </p:txBody>
      </p:sp>
      <p:sp>
        <p:nvSpPr>
          <p:cNvPr id="98" name="Oval"/>
          <p:cNvSpPr/>
          <p:nvPr/>
        </p:nvSpPr>
        <p:spPr>
          <a:xfrm>
            <a:off x="31076" y="2147979"/>
            <a:ext cx="5118152" cy="690065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99" name="Line"/>
          <p:cNvSpPr/>
          <p:nvPr/>
        </p:nvSpPr>
        <p:spPr>
          <a:xfrm flipV="1">
            <a:off x="372353" y="3437037"/>
            <a:ext cx="902104" cy="430412"/>
          </a:xfrm>
          <a:prstGeom prst="line">
            <a:avLst/>
          </a:prstGeom>
          <a:ln w="25400">
            <a:solidFill>
              <a:srgbClr val="BE0F18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Oval"/>
          <p:cNvSpPr/>
          <p:nvPr/>
        </p:nvSpPr>
        <p:spPr>
          <a:xfrm>
            <a:off x="5523731" y="3202163"/>
            <a:ext cx="2827293" cy="690065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01" name="Line"/>
          <p:cNvSpPr/>
          <p:nvPr/>
        </p:nvSpPr>
        <p:spPr>
          <a:xfrm flipH="1">
            <a:off x="8217420" y="2221546"/>
            <a:ext cx="625875" cy="359546"/>
          </a:xfrm>
          <a:prstGeom prst="line">
            <a:avLst/>
          </a:prstGeom>
          <a:ln w="25400">
            <a:solidFill>
              <a:srgbClr val="BE0F18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Line"/>
          <p:cNvSpPr/>
          <p:nvPr/>
        </p:nvSpPr>
        <p:spPr>
          <a:xfrm flipV="1">
            <a:off x="5360908" y="108576"/>
            <a:ext cx="3" cy="4926349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1"/>
          <p:cNvSpPr txBox="1"/>
          <p:nvPr/>
        </p:nvSpPr>
        <p:spPr>
          <a:xfrm>
            <a:off x="487513" y="271846"/>
            <a:ext cx="3461153" cy="44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Fine-Tuning with MNRL</a:t>
            </a:r>
          </a:p>
        </p:txBody>
      </p:sp>
      <p:sp>
        <p:nvSpPr>
          <p:cNvPr id="105" name="Goal: bring queries of the same theorem closer in embedding space…"/>
          <p:cNvSpPr txBox="1"/>
          <p:nvPr/>
        </p:nvSpPr>
        <p:spPr>
          <a:xfrm>
            <a:off x="502802" y="978327"/>
            <a:ext cx="7094966" cy="3540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spcBef>
                <a:spcPts val="1200"/>
              </a:spcBef>
              <a:defRPr sz="2000"/>
            </a:pPr>
            <a:r>
              <a:rPr b="1"/>
              <a:t>Goal:</a:t>
            </a:r>
            <a:r>
              <a:t> bring queries of the same theorem closer in embedding space</a:t>
            </a:r>
          </a:p>
          <a:p>
            <a:pPr defTabSz="457200">
              <a:spcBef>
                <a:spcPts val="1200"/>
              </a:spcBef>
              <a:defRPr sz="2000"/>
            </a:pPr>
            <a:r>
              <a:rPr b="1"/>
              <a:t>Method:</a:t>
            </a:r>
            <a:r>
              <a:t> fine-tune with MultipleNegativesRankingLoss (MNRL)</a:t>
            </a:r>
          </a:p>
          <a:p>
            <a:pPr defTabSz="457200">
              <a:spcBef>
                <a:spcPts val="1200"/>
              </a:spcBef>
              <a:defRPr sz="2000"/>
            </a:pPr>
          </a:p>
          <a:p>
            <a:pPr defTabSz="457200">
              <a:spcBef>
                <a:spcPts val="1200"/>
              </a:spcBef>
              <a:defRPr sz="2000"/>
            </a:pPr>
            <a:r>
              <a:t>Dataset scale: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2000"/>
            </a:pPr>
            <a:r>
              <a:t>N = 179,194 theorems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2000"/>
            </a:pPr>
            <a:r>
              <a:t>Each theorem has q1, q2, q3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2000"/>
            </a:pPr>
            <a:r>
              <a:t>Positive pairs: (q1,q2), (q2,q3), (q3,q1)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2000"/>
            </a:pPr>
            <a:r>
              <a:t>Total: 537,582 pairs</a:t>
            </a:r>
          </a:p>
        </p:txBody>
      </p:sp>
      <p:graphicFrame>
        <p:nvGraphicFramePr>
          <p:cNvPr id="106" name="Table 1"/>
          <p:cNvGraphicFramePr/>
          <p:nvPr/>
        </p:nvGraphicFramePr>
        <p:xfrm>
          <a:off x="4745661" y="1980409"/>
          <a:ext cx="3856733" cy="154911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922015"/>
                <a:gridCol w="1922015"/>
              </a:tblGrid>
              <a:tr h="76820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addition is commutative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§₁ + §₂ = §₂ + §₁</a:t>
                      </a:r>
                    </a:p>
                  </a:txBody>
                  <a:tcPr marL="0" marR="0" marT="0" marB="0" anchor="t" anchorCtr="0" horzOverflow="overflow"/>
                </a:tc>
              </a:tr>
              <a:tr h="768206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multiplication is commutative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§₁ * §₂ = §₂ * §₁</a:t>
                      </a: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  <p:sp>
        <p:nvSpPr>
          <p:cNvPr id="107" name="Oval"/>
          <p:cNvSpPr/>
          <p:nvPr/>
        </p:nvSpPr>
        <p:spPr>
          <a:xfrm>
            <a:off x="4221537" y="1910832"/>
            <a:ext cx="2364905" cy="81192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08" name="Positive"/>
          <p:cNvSpPr txBox="1"/>
          <p:nvPr/>
        </p:nvSpPr>
        <p:spPr>
          <a:xfrm>
            <a:off x="8017178" y="1603330"/>
            <a:ext cx="903840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0433FF"/>
                </a:solidFill>
              </a:defRPr>
            </a:lvl1pPr>
          </a:lstStyle>
          <a:p>
            <a:pPr/>
            <a:r>
              <a:t>Positive</a:t>
            </a:r>
          </a:p>
        </p:txBody>
      </p:sp>
      <p:sp>
        <p:nvSpPr>
          <p:cNvPr id="109" name="Negative"/>
          <p:cNvSpPr txBox="1"/>
          <p:nvPr/>
        </p:nvSpPr>
        <p:spPr>
          <a:xfrm>
            <a:off x="7963786" y="3489056"/>
            <a:ext cx="1010625" cy="34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FF2600"/>
                </a:solidFill>
              </a:defRPr>
            </a:lvl1pPr>
          </a:lstStyle>
          <a:p>
            <a:pPr/>
            <a:r>
              <a:t>Negative</a:t>
            </a:r>
          </a:p>
        </p:txBody>
      </p:sp>
      <p:sp>
        <p:nvSpPr>
          <p:cNvPr id="110" name="Oval"/>
          <p:cNvSpPr/>
          <p:nvPr/>
        </p:nvSpPr>
        <p:spPr>
          <a:xfrm>
            <a:off x="6598970" y="1792095"/>
            <a:ext cx="2048640" cy="811922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11" name="Oval"/>
          <p:cNvSpPr/>
          <p:nvPr/>
        </p:nvSpPr>
        <p:spPr>
          <a:xfrm>
            <a:off x="6506101" y="2646926"/>
            <a:ext cx="2048639" cy="811922"/>
          </a:xfrm>
          <a:prstGeom prst="ellipse">
            <a:avLst/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12" name="Anchor"/>
          <p:cNvSpPr txBox="1"/>
          <p:nvPr/>
        </p:nvSpPr>
        <p:spPr>
          <a:xfrm>
            <a:off x="3626332" y="1846731"/>
            <a:ext cx="847906" cy="34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>
                <a:solidFill>
                  <a:srgbClr val="0433FF"/>
                </a:solidFill>
              </a:defRPr>
            </a:lvl1pPr>
          </a:lstStyle>
          <a:p>
            <a:pPr/>
            <a:r>
              <a:t>Anchor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"/>
          <p:cNvSpPr txBox="1"/>
          <p:nvPr/>
        </p:nvSpPr>
        <p:spPr>
          <a:xfrm>
            <a:off x="429024" y="262207"/>
            <a:ext cx="2856217" cy="44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Batching Strategies</a:t>
            </a:r>
          </a:p>
        </p:txBody>
      </p:sp>
      <p:sp>
        <p:nvSpPr>
          <p:cNvPr id="115" name="*Problem: duplicate queries → false negatives…"/>
          <p:cNvSpPr txBox="1"/>
          <p:nvPr/>
        </p:nvSpPr>
        <p:spPr>
          <a:xfrm>
            <a:off x="386400" y="1196196"/>
            <a:ext cx="5255947" cy="797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spcBef>
                <a:spcPts val="1200"/>
              </a:spcBef>
              <a:defRPr sz="2000"/>
            </a:pPr>
            <a:r>
              <a:t>*Problem: duplicate queries → false negatives</a:t>
            </a:r>
          </a:p>
          <a:p>
            <a:pPr defTabSz="457200">
              <a:spcBef>
                <a:spcPts val="1200"/>
              </a:spcBef>
              <a:defRPr sz="2000"/>
            </a:pPr>
            <a:r>
              <a:t>Quick fix: group duplicates, enforce one-per-batch</a:t>
            </a:r>
          </a:p>
        </p:txBody>
      </p:sp>
      <p:sp>
        <p:nvSpPr>
          <p:cNvPr id="116" name="Batching strategies:…"/>
          <p:cNvSpPr txBox="1"/>
          <p:nvPr/>
        </p:nvSpPr>
        <p:spPr>
          <a:xfrm>
            <a:off x="412267" y="2482809"/>
            <a:ext cx="7015145" cy="1711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spcBef>
                <a:spcPts val="1200"/>
              </a:spcBef>
              <a:defRPr sz="2000"/>
            </a:pPr>
            <a:r>
              <a:t>Batching strategies: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AutoNum type="arabicPeriod" startAt="1"/>
              <a:defRPr sz="2000"/>
            </a:pPr>
            <a:r>
              <a:t>Low-clustered → random ordering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AutoNum type="arabicPeriod" startAt="1"/>
              <a:defRPr sz="2000"/>
            </a:pPr>
            <a:r>
              <a:t>Medium-clustered → sort by theorem name (area-based)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AutoNum type="arabicPeriod" startAt="1"/>
              <a:defRPr sz="2000"/>
            </a:pPr>
            <a:r>
              <a:t>High-clustered → k-means clusters on base model embeddings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7271" y="1308455"/>
            <a:ext cx="2585899" cy="268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13" descr="Picture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5972" y="1988178"/>
            <a:ext cx="5011383" cy="173270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extBox 1"/>
          <p:cNvSpPr txBox="1"/>
          <p:nvPr/>
        </p:nvSpPr>
        <p:spPr>
          <a:xfrm>
            <a:off x="660833" y="463378"/>
            <a:ext cx="2506346" cy="44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After fine-tuning</a:t>
            </a:r>
          </a:p>
        </p:txBody>
      </p:sp>
      <p:sp>
        <p:nvSpPr>
          <p:cNvPr id="121" name="Line"/>
          <p:cNvSpPr/>
          <p:nvPr/>
        </p:nvSpPr>
        <p:spPr>
          <a:xfrm flipV="1">
            <a:off x="5592312" y="108576"/>
            <a:ext cx="2" cy="4926349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2" name="Oval"/>
          <p:cNvSpPr/>
          <p:nvPr/>
        </p:nvSpPr>
        <p:spPr>
          <a:xfrm>
            <a:off x="27170" y="2417096"/>
            <a:ext cx="5247486" cy="774385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23" name="Oval"/>
          <p:cNvSpPr/>
          <p:nvPr/>
        </p:nvSpPr>
        <p:spPr>
          <a:xfrm>
            <a:off x="5665999" y="3202163"/>
            <a:ext cx="2827295" cy="690065"/>
          </a:xfrm>
          <a:prstGeom prst="ellipse">
            <a:avLst/>
          </a:prstGeom>
          <a:ln w="25400">
            <a:solidFill>
              <a:schemeClr val="accent1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24" name="Line"/>
          <p:cNvSpPr/>
          <p:nvPr/>
        </p:nvSpPr>
        <p:spPr>
          <a:xfrm flipH="1">
            <a:off x="8385556" y="2932888"/>
            <a:ext cx="625874" cy="359547"/>
          </a:xfrm>
          <a:prstGeom prst="line">
            <a:avLst/>
          </a:prstGeom>
          <a:ln w="25400">
            <a:solidFill>
              <a:srgbClr val="BE0F18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" name="Line"/>
          <p:cNvSpPr/>
          <p:nvPr/>
        </p:nvSpPr>
        <p:spPr>
          <a:xfrm flipH="1">
            <a:off x="4518434" y="2079277"/>
            <a:ext cx="625874" cy="359545"/>
          </a:xfrm>
          <a:prstGeom prst="line">
            <a:avLst/>
          </a:prstGeom>
          <a:ln w="25400">
            <a:solidFill>
              <a:srgbClr val="BE0F18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Box 1"/>
          <p:cNvSpPr txBox="1"/>
          <p:nvPr/>
        </p:nvSpPr>
        <p:spPr>
          <a:xfrm>
            <a:off x="559513" y="485538"/>
            <a:ext cx="3494144" cy="44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Vague query harvesting</a:t>
            </a:r>
          </a:p>
        </p:txBody>
      </p:sp>
      <p:sp>
        <p:nvSpPr>
          <p:cNvPr id="128" name="For each theorem → generate 5 vague queries with DeepSeek-Chat.…"/>
          <p:cNvSpPr txBox="1"/>
          <p:nvPr/>
        </p:nvSpPr>
        <p:spPr>
          <a:xfrm>
            <a:off x="554536" y="1715861"/>
            <a:ext cx="7815046" cy="17117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spcBef>
                <a:spcPts val="1200"/>
              </a:spcBef>
              <a:defRPr sz="2000"/>
            </a:pPr>
            <a:r>
              <a:t>For each theorem → generate </a:t>
            </a:r>
            <a:r>
              <a:rPr b="1"/>
              <a:t>5 vague queries</a:t>
            </a:r>
            <a:r>
              <a:t> with DeepSeek-Chat.</a:t>
            </a:r>
          </a:p>
          <a:p>
            <a:pPr defTabSz="457200">
              <a:spcBef>
                <a:spcPts val="1200"/>
              </a:spcBef>
              <a:defRPr sz="2000"/>
            </a:pPr>
            <a:r>
              <a:t>Run each query on the base search engine.</a:t>
            </a:r>
          </a:p>
          <a:p>
            <a:pPr defTabSz="457200">
              <a:spcBef>
                <a:spcPts val="1200"/>
              </a:spcBef>
              <a:defRPr sz="2000"/>
            </a:pPr>
            <a:r>
              <a:t>If ground-truth theorem </a:t>
            </a:r>
            <a:r>
              <a:rPr b="1"/>
              <a:t>not in top-10</a:t>
            </a:r>
            <a:r>
              <a:t> → log </a:t>
            </a:r>
            <a:r>
              <a:rPr i="1"/>
              <a:t>(query, target, top-10 results)</a:t>
            </a:r>
            <a:r>
              <a:t>.</a:t>
            </a:r>
          </a:p>
          <a:p>
            <a:pPr defTabSz="457200">
              <a:spcBef>
                <a:spcPts val="1200"/>
              </a:spcBef>
              <a:defRPr sz="2000"/>
            </a:pPr>
            <a:r>
              <a:t>These become candidates for adjudication.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"/>
          <p:cNvSpPr txBox="1"/>
          <p:nvPr/>
        </p:nvSpPr>
        <p:spPr>
          <a:xfrm>
            <a:off x="481911" y="265669"/>
            <a:ext cx="5422684" cy="44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Vague query Judging and Finalization</a:t>
            </a:r>
          </a:p>
        </p:txBody>
      </p:sp>
      <p:sp>
        <p:nvSpPr>
          <p:cNvPr id="131" name="Use DeepSeek-Chat to adjudicate candidates and Drop:…"/>
          <p:cNvSpPr txBox="1"/>
          <p:nvPr/>
        </p:nvSpPr>
        <p:spPr>
          <a:xfrm>
            <a:off x="489868" y="1030061"/>
            <a:ext cx="7226803" cy="3083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spcBef>
                <a:spcPts val="1200"/>
              </a:spcBef>
              <a:defRPr sz="2000"/>
            </a:pPr>
            <a:r>
              <a:t>Use DeepSeek-Chat to adjudicate candidates and </a:t>
            </a:r>
            <a:r>
              <a:rPr b="1"/>
              <a:t>Drop</a:t>
            </a:r>
            <a:r>
              <a:t>: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2000"/>
            </a:pPr>
            <a:r>
              <a:t>underspecified queries.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2000"/>
            </a:pPr>
            <a:r>
              <a:t>overly generic for uncommon variants.</a:t>
            </a:r>
          </a:p>
          <a:p>
            <a:pPr defTabSz="457200">
              <a:spcBef>
                <a:spcPts val="1200"/>
              </a:spcBef>
              <a:defRPr sz="2000"/>
            </a:pPr>
            <a:r>
              <a:rPr b="1"/>
              <a:t>Accept</a:t>
            </a:r>
            <a:r>
              <a:t>: queries that meaningfully points to the formal theorem.</a:t>
            </a:r>
          </a:p>
          <a:p>
            <a:pPr defTabSz="457200">
              <a:spcBef>
                <a:spcPts val="1200"/>
              </a:spcBef>
              <a:defRPr sz="2000"/>
            </a:pPr>
          </a:p>
          <a:p>
            <a:pPr defTabSz="457200">
              <a:spcBef>
                <a:spcPts val="1200"/>
              </a:spcBef>
              <a:defRPr sz="2000"/>
            </a:pPr>
            <a:r>
              <a:t>Merge accepted vague queries with detailed queries → final anchors.</a:t>
            </a:r>
          </a:p>
          <a:p>
            <a:pPr defTabSz="457200">
              <a:spcBef>
                <a:spcPts val="1200"/>
              </a:spcBef>
              <a:defRPr b="1" sz="2000"/>
            </a:pPr>
            <a:r>
              <a:t>Re-embed anchors + rebuild lookup index</a:t>
            </a:r>
            <a:r>
              <a:rPr b="0"/>
              <a:t> → final search engine.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Accepted…"/>
          <p:cNvSpPr txBox="1"/>
          <p:nvPr/>
        </p:nvSpPr>
        <p:spPr>
          <a:xfrm>
            <a:off x="352036" y="503980"/>
            <a:ext cx="3744721" cy="1102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b="1" sz="2000"/>
            </a:pPr>
            <a:r>
              <a:t>Accepted</a:t>
            </a:r>
          </a:p>
          <a:p>
            <a:pPr defTabSz="457200">
              <a:spcBef>
                <a:spcPts val="1200"/>
              </a:spcBef>
              <a:defRPr sz="2000"/>
            </a:pPr>
            <a:r>
              <a:t>Vague Query: law of cos </a:t>
            </a:r>
          </a:p>
          <a:p>
            <a:pPr defTabSz="457200">
              <a:spcBef>
                <a:spcPts val="1200"/>
              </a:spcBef>
              <a:defRPr sz="2000"/>
            </a:pPr>
            <a:r>
              <a:t>Vague Query: §₁² + §₂² − 2 §₁§₂ cos()</a:t>
            </a:r>
          </a:p>
        </p:txBody>
      </p:sp>
      <p:sp>
        <p:nvSpPr>
          <p:cNvPr id="134" name="Rejected(underspecified queries)…"/>
          <p:cNvSpPr txBox="1"/>
          <p:nvPr/>
        </p:nvSpPr>
        <p:spPr>
          <a:xfrm>
            <a:off x="319397" y="2231800"/>
            <a:ext cx="5639676" cy="1559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b="1" sz="2000"/>
            </a:pPr>
            <a:r>
              <a:t>Rejected(underspecified queries)</a:t>
            </a:r>
          </a:p>
          <a:p>
            <a:pPr defTabSz="457200">
              <a:spcBef>
                <a:spcPts val="1200"/>
              </a:spcBef>
              <a:defRPr sz="2000"/>
            </a:pPr>
            <a:r>
              <a:t>Theorem: Nat.le_add_one_of_avg_eq_left</a:t>
            </a:r>
          </a:p>
          <a:p>
            <a:pPr defTabSz="457200">
              <a:spcBef>
                <a:spcPts val="1200"/>
              </a:spcBef>
              <a:defRPr sz="2000"/>
            </a:pPr>
            <a:r>
              <a:t>Vague Query: relation between average and elements</a:t>
            </a:r>
          </a:p>
        </p:txBody>
      </p:sp>
      <p:sp>
        <p:nvSpPr>
          <p:cNvPr id="135" name="Rejected(overly generic for uncommon variants)…"/>
          <p:cNvSpPr txBox="1"/>
          <p:nvPr/>
        </p:nvSpPr>
        <p:spPr>
          <a:xfrm>
            <a:off x="347600" y="3452823"/>
            <a:ext cx="5177439" cy="1254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spcBef>
                <a:spcPts val="1200"/>
              </a:spcBef>
              <a:defRPr b="1" sz="2000"/>
            </a:pPr>
            <a:r>
              <a:t>Rejected(overly generic for uncommon variants)</a:t>
            </a:r>
          </a:p>
          <a:p>
            <a:pPr defTabSz="457200">
              <a:spcBef>
                <a:spcPts val="1200"/>
              </a:spcBef>
              <a:defRPr sz="2000"/>
            </a:pPr>
            <a:r>
              <a:t>Theorem: UInt64.add_comm</a:t>
            </a:r>
          </a:p>
          <a:p>
            <a:pPr defTabSz="457200">
              <a:spcBef>
                <a:spcPts val="1200"/>
              </a:spcBef>
              <a:defRPr sz="2000"/>
            </a:pPr>
            <a:r>
              <a:t>Vague Query: §₁ + §₂ = §₂ + §₁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1"/>
          <p:cNvSpPr txBox="1"/>
          <p:nvPr/>
        </p:nvSpPr>
        <p:spPr>
          <a:xfrm>
            <a:off x="210307" y="175134"/>
            <a:ext cx="3168408" cy="44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End-to-End Overview</a:t>
            </a:r>
          </a:p>
        </p:txBody>
      </p:sp>
      <p:pic>
        <p:nvPicPr>
          <p:cNvPr id="138" name="workflow.png" descr="workflo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483" y="1109402"/>
            <a:ext cx="8879034" cy="339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0"/>
          <p:cNvSpPr txBox="1"/>
          <p:nvPr/>
        </p:nvSpPr>
        <p:spPr>
          <a:xfrm>
            <a:off x="320040" y="282676"/>
            <a:ext cx="8503920" cy="486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2800">
                <a:solidFill>
                  <a:srgbClr val="030A1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Motivation</a:t>
            </a:r>
          </a:p>
        </p:txBody>
      </p:sp>
      <p:pic>
        <p:nvPicPr>
          <p:cNvPr id="26" name="Screenshot 2025-08-21 at 4.40.20 PM.png" descr="Screenshot 2025-08-21 at 4.40.20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475" y="880572"/>
            <a:ext cx="4399866" cy="753287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Now assume you are a beginner to lean, and you know nothing about the search engine.…"/>
          <p:cNvSpPr txBox="1"/>
          <p:nvPr/>
        </p:nvSpPr>
        <p:spPr>
          <a:xfrm>
            <a:off x="310224" y="1807161"/>
            <a:ext cx="6290550" cy="644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2000">
                <a:solidFill>
                  <a:srgbClr val="212529"/>
                </a:solidFill>
              </a:defRPr>
            </a:pPr>
            <a:r>
              <a:t>Suppose you're new to Lean and unfamiliar with everything.</a:t>
            </a:r>
          </a:p>
          <a:p>
            <a:pPr>
              <a:defRPr sz="2000">
                <a:solidFill>
                  <a:srgbClr val="212529"/>
                </a:solidFill>
              </a:defRPr>
            </a:pPr>
            <a:r>
              <a:t>You'll likely craft two queries:</a:t>
            </a:r>
          </a:p>
        </p:txBody>
      </p:sp>
      <p:grpSp>
        <p:nvGrpSpPr>
          <p:cNvPr id="30" name="Shape 1"/>
          <p:cNvGrpSpPr/>
          <p:nvPr/>
        </p:nvGrpSpPr>
        <p:grpSpPr>
          <a:xfrm>
            <a:off x="353039" y="2605306"/>
            <a:ext cx="5584469" cy="424375"/>
            <a:chOff x="0" y="0"/>
            <a:chExt cx="5584468" cy="424373"/>
          </a:xfrm>
        </p:grpSpPr>
        <p:sp>
          <p:nvSpPr>
            <p:cNvPr id="28" name="Rounded Rectangle"/>
            <p:cNvSpPr/>
            <p:nvPr/>
          </p:nvSpPr>
          <p:spPr>
            <a:xfrm>
              <a:off x="-1" y="-1"/>
              <a:ext cx="5584469" cy="424375"/>
            </a:xfrm>
            <a:prstGeom prst="roundRect">
              <a:avLst>
                <a:gd name="adj" fmla="val 10773"/>
              </a:avLst>
            </a:prstGeom>
            <a:solidFill>
              <a:srgbClr val="F5F5F5"/>
            </a:solidFill>
            <a:ln w="12700" cap="flat">
              <a:solidFill>
                <a:srgbClr val="97B1D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9" name="for integers, subtraction is the same as adding a negative"/>
            <p:cNvSpPr txBox="1"/>
            <p:nvPr/>
          </p:nvSpPr>
          <p:spPr>
            <a:xfrm>
              <a:off x="19738" y="19740"/>
              <a:ext cx="5544989" cy="340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/>
              <a:r>
                <a:t>for integers, subtraction is </a:t>
              </a:r>
              <a:r>
                <a:rPr sz="2000"/>
                <a:t>the</a:t>
              </a:r>
              <a:r>
                <a:t> same as adding a negative</a:t>
              </a:r>
            </a:p>
          </p:txBody>
        </p:sp>
      </p:grpSp>
      <p:grpSp>
        <p:nvGrpSpPr>
          <p:cNvPr id="33" name="Shape 1"/>
          <p:cNvGrpSpPr/>
          <p:nvPr/>
        </p:nvGrpSpPr>
        <p:grpSpPr>
          <a:xfrm>
            <a:off x="353041" y="3214808"/>
            <a:ext cx="5584463" cy="424375"/>
            <a:chOff x="0" y="0"/>
            <a:chExt cx="5584462" cy="424373"/>
          </a:xfrm>
        </p:grpSpPr>
        <p:sp>
          <p:nvSpPr>
            <p:cNvPr id="31" name="Rounded Rectangle"/>
            <p:cNvSpPr/>
            <p:nvPr/>
          </p:nvSpPr>
          <p:spPr>
            <a:xfrm>
              <a:off x="-1" y="-1"/>
              <a:ext cx="5584463" cy="424375"/>
            </a:xfrm>
            <a:prstGeom prst="roundRect">
              <a:avLst>
                <a:gd name="adj" fmla="val 10773"/>
              </a:avLst>
            </a:prstGeom>
            <a:solidFill>
              <a:srgbClr val="F5F5F5"/>
            </a:solidFill>
            <a:ln w="12700" cap="flat">
              <a:solidFill>
                <a:srgbClr val="97B1D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2" name="int m i, m+-i=m-i"/>
            <p:cNvSpPr txBox="1"/>
            <p:nvPr/>
          </p:nvSpPr>
          <p:spPr>
            <a:xfrm>
              <a:off x="19738" y="19740"/>
              <a:ext cx="5544985" cy="340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int m i, m+-i=m-i</a:t>
              </a:r>
            </a:p>
          </p:txBody>
        </p:sp>
      </p:grpSp>
      <p:sp>
        <p:nvSpPr>
          <p:cNvPr id="34" name="And you want to find the answer:"/>
          <p:cNvSpPr txBox="1"/>
          <p:nvPr/>
        </p:nvSpPr>
        <p:spPr>
          <a:xfrm>
            <a:off x="353041" y="3822519"/>
            <a:ext cx="3234973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And you want to </a:t>
            </a:r>
            <a:r>
              <a:rPr sz="2000"/>
              <a:t>find</a:t>
            </a:r>
            <a:r>
              <a:t> the answer:</a:t>
            </a:r>
          </a:p>
        </p:txBody>
      </p:sp>
      <p:grpSp>
        <p:nvGrpSpPr>
          <p:cNvPr id="37" name="Shape 1"/>
          <p:cNvGrpSpPr/>
          <p:nvPr/>
        </p:nvGrpSpPr>
        <p:grpSpPr>
          <a:xfrm>
            <a:off x="353039" y="4338943"/>
            <a:ext cx="5584467" cy="424375"/>
            <a:chOff x="0" y="0"/>
            <a:chExt cx="5584466" cy="424373"/>
          </a:xfrm>
        </p:grpSpPr>
        <p:sp>
          <p:nvSpPr>
            <p:cNvPr id="35" name="Rounded Rectangle"/>
            <p:cNvSpPr/>
            <p:nvPr/>
          </p:nvSpPr>
          <p:spPr>
            <a:xfrm>
              <a:off x="-1" y="-1"/>
              <a:ext cx="5584467" cy="424375"/>
            </a:xfrm>
            <a:prstGeom prst="roundRect">
              <a:avLst>
                <a:gd name="adj" fmla="val 10773"/>
              </a:avLst>
            </a:prstGeom>
            <a:solidFill>
              <a:srgbClr val="F5F5F5"/>
            </a:solidFill>
            <a:ln w="12700" cap="flat">
              <a:solidFill>
                <a:srgbClr val="97B1D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2000"/>
              </a:pPr>
            </a:p>
          </p:txBody>
        </p:sp>
        <p:sp>
          <p:nvSpPr>
            <p:cNvPr id="36" name="Int.add_neg_eq_sub"/>
            <p:cNvSpPr txBox="1"/>
            <p:nvPr/>
          </p:nvSpPr>
          <p:spPr>
            <a:xfrm>
              <a:off x="19739" y="19740"/>
              <a:ext cx="5544985" cy="3401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/>
              <a:r>
                <a:t>Int.add_neg_eq_</a:t>
              </a:r>
              <a:r>
                <a:rPr sz="2000"/>
                <a:t>sub</a:t>
              </a:r>
            </a:p>
          </p:txBody>
        </p:sp>
      </p:grpSp>
      <p:sp>
        <p:nvSpPr>
          <p:cNvPr id="38" name="Natural Language style"/>
          <p:cNvSpPr txBox="1"/>
          <p:nvPr/>
        </p:nvSpPr>
        <p:spPr>
          <a:xfrm>
            <a:off x="6033686" y="2635475"/>
            <a:ext cx="2211543" cy="333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Natural Language style</a:t>
            </a:r>
          </a:p>
        </p:txBody>
      </p:sp>
      <p:sp>
        <p:nvSpPr>
          <p:cNvPr id="39" name="Formula style"/>
          <p:cNvSpPr txBox="1"/>
          <p:nvPr/>
        </p:nvSpPr>
        <p:spPr>
          <a:xfrm>
            <a:off x="6066906" y="3260453"/>
            <a:ext cx="1355745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/>
            <a:r>
              <a:t>Formula style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514072"/>
            <a:ext cx="9144000" cy="4535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"/>
          <p:cNvSpPr txBox="1"/>
          <p:nvPr/>
        </p:nvSpPr>
        <p:spPr>
          <a:xfrm>
            <a:off x="541226" y="345788"/>
            <a:ext cx="1781844" cy="44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Limitations</a:t>
            </a:r>
          </a:p>
        </p:txBody>
      </p:sp>
      <p:sp>
        <p:nvSpPr>
          <p:cNvPr id="143" name="TextBox 2"/>
          <p:cNvSpPr txBox="1"/>
          <p:nvPr/>
        </p:nvSpPr>
        <p:spPr>
          <a:xfrm>
            <a:off x="541224" y="1203939"/>
            <a:ext cx="4475621" cy="34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1. Incomplete theorem extraction</a:t>
            </a:r>
          </a:p>
        </p:txBody>
      </p:sp>
      <p:sp>
        <p:nvSpPr>
          <p:cNvPr id="144" name="TextBox 3"/>
          <p:cNvSpPr txBox="1"/>
          <p:nvPr/>
        </p:nvSpPr>
        <p:spPr>
          <a:xfrm>
            <a:off x="541224" y="1704625"/>
            <a:ext cx="4475621" cy="34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2. Over-separation in training</a:t>
            </a:r>
          </a:p>
        </p:txBody>
      </p:sp>
      <p:sp>
        <p:nvSpPr>
          <p:cNvPr id="145" name="TextBox 4"/>
          <p:cNvSpPr txBox="1"/>
          <p:nvPr/>
        </p:nvSpPr>
        <p:spPr>
          <a:xfrm>
            <a:off x="541224" y="3105761"/>
            <a:ext cx="4475621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3. Dependence on anchor richness</a:t>
            </a:r>
          </a:p>
        </p:txBody>
      </p:sp>
      <p:sp>
        <p:nvSpPr>
          <p:cNvPr id="146" name="TextBox 5"/>
          <p:cNvSpPr txBox="1"/>
          <p:nvPr/>
        </p:nvSpPr>
        <p:spPr>
          <a:xfrm>
            <a:off x="541224" y="4093024"/>
            <a:ext cx="4475621" cy="34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4. Potential evaluation bias</a:t>
            </a:r>
          </a:p>
        </p:txBody>
      </p:sp>
      <p:sp>
        <p:nvSpPr>
          <p:cNvPr id="147" name="subgroup transitivity ——&gt; le_trans"/>
          <p:cNvSpPr txBox="1"/>
          <p:nvPr/>
        </p:nvSpPr>
        <p:spPr>
          <a:xfrm>
            <a:off x="567470" y="3495925"/>
            <a:ext cx="3763696" cy="34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/>
            </a:lvl1pPr>
          </a:lstStyle>
          <a:p>
            <a:pPr/>
            <a:r>
              <a:t>subgroup transitivity ——&gt; le_trans</a:t>
            </a:r>
          </a:p>
        </p:txBody>
      </p:sp>
      <p:sp>
        <p:nvSpPr>
          <p:cNvPr id="148" name="Nat.prime_def_lt —&gt; if a number smaller than a prime p divides p, it must be 1"/>
          <p:cNvSpPr txBox="1"/>
          <p:nvPr/>
        </p:nvSpPr>
        <p:spPr>
          <a:xfrm>
            <a:off x="567470" y="2119294"/>
            <a:ext cx="8357192" cy="3401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/>
            </a:lvl1pPr>
          </a:lstStyle>
          <a:p>
            <a:pPr/>
            <a:r>
              <a:t>Nat.prime_def_lt —&gt; if a number smaller than a prime p divides p, it must be 1</a:t>
            </a:r>
          </a:p>
        </p:txBody>
      </p:sp>
      <p:sp>
        <p:nvSpPr>
          <p:cNvPr id="149" name="Nat.prime_def_lt’ —&gt; there are no divisors of p in the interval (1,p)"/>
          <p:cNvSpPr txBox="1"/>
          <p:nvPr/>
        </p:nvSpPr>
        <p:spPr>
          <a:xfrm>
            <a:off x="567470" y="2533963"/>
            <a:ext cx="8357192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/>
            </a:pPr>
            <a:r>
              <a:t>Nat.prime_def_lt’ —&gt; there are no divisors of p</a:t>
            </a:r>
            <a:r>
              <a:rPr sz="1090"/>
              <a:t> </a:t>
            </a:r>
            <a:r>
              <a:t>in the interval (1,p)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1"/>
          <p:cNvSpPr txBox="1"/>
          <p:nvPr/>
        </p:nvSpPr>
        <p:spPr>
          <a:xfrm>
            <a:off x="460907" y="345986"/>
            <a:ext cx="1882195" cy="444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Future work</a:t>
            </a:r>
          </a:p>
        </p:txBody>
      </p:sp>
      <p:sp>
        <p:nvSpPr>
          <p:cNvPr id="152" name="Generalization: Adapt design beyond Lean."/>
          <p:cNvSpPr txBox="1"/>
          <p:nvPr/>
        </p:nvSpPr>
        <p:spPr>
          <a:xfrm>
            <a:off x="464001" y="3195490"/>
            <a:ext cx="4625907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b="1"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Generalization</a:t>
            </a:r>
            <a:r>
              <a:rPr b="0"/>
              <a:t>: Adapt design beyond Lean.</a:t>
            </a:r>
          </a:p>
        </p:txBody>
      </p:sp>
      <p:sp>
        <p:nvSpPr>
          <p:cNvPr id="153" name="Maintainability: Simple updates when libraries evolve."/>
          <p:cNvSpPr txBox="1"/>
          <p:nvPr/>
        </p:nvSpPr>
        <p:spPr>
          <a:xfrm>
            <a:off x="464000" y="3729916"/>
            <a:ext cx="5804255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b="1"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Maintainability</a:t>
            </a:r>
            <a:r>
              <a:rPr b="0"/>
              <a:t>: Simple updates when libraries evolve.</a:t>
            </a:r>
          </a:p>
        </p:txBody>
      </p:sp>
      <p:sp>
        <p:nvSpPr>
          <p:cNvPr id="154" name="Self-Improvement: Continuously refine index and anchors over time."/>
          <p:cNvSpPr txBox="1"/>
          <p:nvPr/>
        </p:nvSpPr>
        <p:spPr>
          <a:xfrm>
            <a:off x="484189" y="4264340"/>
            <a:ext cx="7238213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b="1"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Self-Improvement</a:t>
            </a:r>
            <a:r>
              <a:rPr b="0"/>
              <a:t>: Continuously refine index and anchors over time.</a:t>
            </a:r>
          </a:p>
        </p:txBody>
      </p:sp>
      <p:sp>
        <p:nvSpPr>
          <p:cNvPr id="155" name="Better training set: Build a high-quality math statement training set."/>
          <p:cNvSpPr txBox="1"/>
          <p:nvPr/>
        </p:nvSpPr>
        <p:spPr>
          <a:xfrm>
            <a:off x="443079" y="1127084"/>
            <a:ext cx="7125475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b="1"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Better training set</a:t>
            </a:r>
            <a:r>
              <a:rPr b="0"/>
              <a:t>: Build a high-quality math statement training set.</a:t>
            </a:r>
          </a:p>
        </p:txBody>
      </p:sp>
      <p:sp>
        <p:nvSpPr>
          <p:cNvPr id="156" name="Benchmarking: Create a detailed benchmark for future theorem search engines."/>
          <p:cNvSpPr txBox="1"/>
          <p:nvPr/>
        </p:nvSpPr>
        <p:spPr>
          <a:xfrm>
            <a:off x="429142" y="1661510"/>
            <a:ext cx="8285716" cy="396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457200">
              <a:defRPr b="1" sz="2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Benchmarking</a:t>
            </a:r>
            <a:r>
              <a:rPr b="0"/>
              <a:t>: Create a detailed benchmark for future theorem search engines.</a:t>
            </a:r>
          </a:p>
        </p:txBody>
      </p:sp>
      <p:sp>
        <p:nvSpPr>
          <p:cNvPr id="157" name="Optional"/>
          <p:cNvSpPr txBox="1"/>
          <p:nvPr/>
        </p:nvSpPr>
        <p:spPr>
          <a:xfrm>
            <a:off x="464001" y="2717125"/>
            <a:ext cx="995370" cy="34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Optional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"/>
          <p:cNvSpPr txBox="1"/>
          <p:nvPr/>
        </p:nvSpPr>
        <p:spPr>
          <a:xfrm>
            <a:off x="3496435" y="2125359"/>
            <a:ext cx="1939882" cy="497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3200"/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entence embedding model"/>
          <p:cNvSpPr txBox="1"/>
          <p:nvPr/>
        </p:nvSpPr>
        <p:spPr>
          <a:xfrm>
            <a:off x="492028" y="315744"/>
            <a:ext cx="4532468" cy="523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Sentence embedding model</a:t>
            </a:r>
          </a:p>
        </p:txBody>
      </p:sp>
      <p:sp>
        <p:nvSpPr>
          <p:cNvPr id="42" name="In natural language processing, a sentence embedding is a representation of a sentence as a vector of numbers which encodes meaningful semantic information."/>
          <p:cNvSpPr txBox="1"/>
          <p:nvPr/>
        </p:nvSpPr>
        <p:spPr>
          <a:xfrm>
            <a:off x="686537" y="1334528"/>
            <a:ext cx="4143450" cy="1559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000"/>
            </a:lvl1pPr>
          </a:lstStyle>
          <a:p>
            <a:pPr/>
            <a:r>
              <a:t>In natural language processing, a sentence embedding is a representation of a sentence as a vector of numbers which encodes meaningful semantic information.</a:t>
            </a:r>
          </a:p>
        </p:txBody>
      </p:sp>
      <p:sp>
        <p:nvSpPr>
          <p:cNvPr id="43" name="SentenceTransformers (SBERT) is a Python library for building and using embedding, reranker, and sparse models—powering tasks like semantic search, similarity, and paraphrase mining."/>
          <p:cNvSpPr txBox="1"/>
          <p:nvPr/>
        </p:nvSpPr>
        <p:spPr>
          <a:xfrm>
            <a:off x="1095087" y="3844721"/>
            <a:ext cx="6953827" cy="6449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defTabSz="457200">
              <a:defRPr sz="2000"/>
            </a:lvl1pPr>
          </a:lstStyle>
          <a:p>
            <a:pPr/>
            <a:r>
              <a:t>SentenceTransformers (SBERT) is a Python library for building and using embedding models—powering tasks like semantic search.</a:t>
            </a:r>
          </a:p>
        </p:txBody>
      </p:sp>
      <p:pic>
        <p:nvPicPr>
          <p:cNvPr id="44" name="sbertLogo.png" descr="sbert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7677" y="969827"/>
            <a:ext cx="4068593" cy="2288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1"/>
          <p:cNvSpPr txBox="1"/>
          <p:nvPr/>
        </p:nvSpPr>
        <p:spPr>
          <a:xfrm>
            <a:off x="166975" y="136854"/>
            <a:ext cx="3240691" cy="44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Common Strategy</a:t>
            </a:r>
          </a:p>
        </p:txBody>
      </p:sp>
      <p:sp>
        <p:nvSpPr>
          <p:cNvPr id="47" name="TextBox 3"/>
          <p:cNvSpPr txBox="1"/>
          <p:nvPr/>
        </p:nvSpPr>
        <p:spPr>
          <a:xfrm>
            <a:off x="209648" y="742294"/>
            <a:ext cx="8444287" cy="3997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/>
            </a:pPr>
            <a:r>
              <a:t>Build informal statements</a:t>
            </a:r>
          </a:p>
          <a:p>
            <a:pPr>
              <a:defRPr sz="2000"/>
            </a:pPr>
            <a:r>
              <a:t>Convert each of the formal theorem into an informal natural language statement (using LLM).</a:t>
            </a:r>
          </a:p>
          <a:p>
            <a:pPr>
              <a:defRPr sz="2000"/>
            </a:pPr>
          </a:p>
          <a:p>
            <a:pPr>
              <a:defRPr b="1" sz="2000"/>
            </a:pPr>
            <a:r>
              <a:t>Use dense vector embeddings</a:t>
            </a:r>
          </a:p>
          <a:p>
            <a:pPr>
              <a:defRPr sz="2000"/>
            </a:pPr>
            <a:r>
              <a:t>Use an embedding model to embed all informal statements and user input into a shared embedding space. Then retrieve by cosine similarity.</a:t>
            </a:r>
          </a:p>
          <a:p>
            <a:pPr>
              <a:defRPr sz="2000"/>
            </a:pPr>
          </a:p>
          <a:p>
            <a:pPr>
              <a:defRPr b="1" sz="2000"/>
            </a:pPr>
            <a:r>
              <a:t>Query augmentation(optional)</a:t>
            </a:r>
          </a:p>
          <a:p>
            <a:pPr>
              <a:defRPr sz="2000"/>
            </a:pPr>
            <a:r>
              <a:t>Expand vague user queries into richer, precise math statements by online LLM.</a:t>
            </a:r>
          </a:p>
          <a:p>
            <a:pPr>
              <a:defRPr sz="2000"/>
            </a:pPr>
          </a:p>
          <a:p>
            <a:pPr>
              <a:defRPr b="1" sz="2000"/>
            </a:pPr>
            <a:r>
              <a:t>Efficient retrieval</a:t>
            </a:r>
          </a:p>
          <a:p>
            <a:pPr>
              <a:defRPr sz="2000"/>
            </a:pPr>
            <a:r>
              <a:t>Apply approximate nearest neighbor search for fast lookup.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ounded Rectangle 2"/>
          <p:cNvSpPr/>
          <p:nvPr/>
        </p:nvSpPr>
        <p:spPr>
          <a:xfrm>
            <a:off x="4690960" y="1100539"/>
            <a:ext cx="4174825" cy="3654343"/>
          </a:xfrm>
          <a:prstGeom prst="roundRect">
            <a:avLst>
              <a:gd name="adj" fmla="val 16667"/>
            </a:avLst>
          </a:prstGeom>
          <a:solidFill>
            <a:srgbClr val="F3F4F6"/>
          </a:solidFill>
          <a:ln>
            <a:solidFill>
              <a:srgbClr val="2563EB"/>
            </a:solidFill>
          </a:ln>
        </p:spPr>
        <p:txBody>
          <a:bodyPr lIns="45718" tIns="45718" rIns="45718" bIns="45718" anchor="ctr"/>
          <a:lstStyle/>
          <a:p>
            <a:pPr algn="ctr" defTabSz="457200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0" name="Rounded Rectangle 2"/>
          <p:cNvSpPr/>
          <p:nvPr/>
        </p:nvSpPr>
        <p:spPr>
          <a:xfrm>
            <a:off x="277680" y="1100539"/>
            <a:ext cx="4174825" cy="3654343"/>
          </a:xfrm>
          <a:prstGeom prst="roundRect">
            <a:avLst>
              <a:gd name="adj" fmla="val 16667"/>
            </a:avLst>
          </a:prstGeom>
          <a:solidFill>
            <a:srgbClr val="F3F4F6"/>
          </a:solidFill>
          <a:ln>
            <a:solidFill>
              <a:srgbClr val="2563EB"/>
            </a:solidFill>
          </a:ln>
        </p:spPr>
        <p:txBody>
          <a:bodyPr lIns="45718" tIns="45718" rIns="45718" bIns="45718" anchor="ctr"/>
          <a:lstStyle/>
          <a:p>
            <a:pPr algn="ctr" defTabSz="457200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1" name="TextBox 1"/>
          <p:cNvSpPr txBox="1"/>
          <p:nvPr/>
        </p:nvSpPr>
        <p:spPr>
          <a:xfrm>
            <a:off x="595460" y="313659"/>
            <a:ext cx="2021216" cy="444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800"/>
            </a:lvl1pPr>
          </a:lstStyle>
          <a:p>
            <a:pPr/>
            <a:r>
              <a:t>Existing Tools</a:t>
            </a:r>
          </a:p>
        </p:txBody>
      </p:sp>
      <p:sp>
        <p:nvSpPr>
          <p:cNvPr id="52" name="TextBox 6"/>
          <p:cNvSpPr txBox="1"/>
          <p:nvPr/>
        </p:nvSpPr>
        <p:spPr>
          <a:xfrm>
            <a:off x="345951" y="1961465"/>
            <a:ext cx="4038283" cy="1932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2000"/>
            </a:pPr>
            <a:r>
              <a:t>New(Lean 4.19.0)</a:t>
            </a:r>
          </a:p>
          <a:p>
            <a:pPr>
              <a:defRPr sz="2000"/>
            </a:pPr>
            <a:r>
              <a:t>Using a small embedding model(0.1B)</a:t>
            </a:r>
          </a:p>
          <a:p>
            <a:pPr>
              <a:lnSpc>
                <a:spcPct val="150000"/>
              </a:lnSpc>
              <a:defRPr sz="2000"/>
            </a:pPr>
            <a:r>
              <a:t>C</a:t>
            </a:r>
            <a:r>
              <a:t>an deploy locally on laptops</a:t>
            </a:r>
          </a:p>
          <a:p>
            <a:pPr>
              <a:lnSpc>
                <a:spcPct val="150000"/>
              </a:lnSpc>
              <a:defRPr sz="2000"/>
            </a:pPr>
            <a:r>
              <a:t>Perform great in natural language</a:t>
            </a:r>
          </a:p>
          <a:p>
            <a:pPr>
              <a:lnSpc>
                <a:spcPct val="150000"/>
              </a:lnSpc>
              <a:defRPr sz="2000"/>
            </a:pPr>
            <a:r>
              <a:t>Do not support formula style search</a:t>
            </a:r>
          </a:p>
        </p:txBody>
      </p:sp>
      <p:sp>
        <p:nvSpPr>
          <p:cNvPr id="53" name="TextBox 7"/>
          <p:cNvSpPr txBox="1"/>
          <p:nvPr/>
        </p:nvSpPr>
        <p:spPr>
          <a:xfrm>
            <a:off x="4841308" y="1809065"/>
            <a:ext cx="3874128" cy="22372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2000"/>
            </a:pPr>
            <a:r>
              <a:t>Old(Lean 4.16.0)</a:t>
            </a:r>
          </a:p>
          <a:p>
            <a:pPr>
              <a:defRPr sz="2000"/>
            </a:pPr>
            <a:r>
              <a:t>Using a large embedding model(7B) </a:t>
            </a:r>
          </a:p>
          <a:p>
            <a:pPr>
              <a:lnSpc>
                <a:spcPct val="150000"/>
              </a:lnSpc>
              <a:defRPr sz="2000"/>
            </a:pPr>
            <a:r>
              <a:t>Hard to deploy locally on laptops</a:t>
            </a:r>
          </a:p>
          <a:p>
            <a:pPr>
              <a:lnSpc>
                <a:spcPct val="150000"/>
              </a:lnSpc>
              <a:defRPr sz="2000"/>
            </a:pPr>
            <a:r>
              <a:t>Only web demo</a:t>
            </a:r>
          </a:p>
          <a:p>
            <a:pPr>
              <a:defRPr sz="2000"/>
            </a:pPr>
            <a:r>
              <a:t>Support natural language and formula style search</a:t>
            </a:r>
          </a:p>
        </p:txBody>
      </p:sp>
      <p:pic>
        <p:nvPicPr>
          <p:cNvPr id="54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637" y="1239328"/>
            <a:ext cx="2394899" cy="490761"/>
          </a:xfrm>
          <a:prstGeom prst="rect">
            <a:avLst/>
          </a:prstGeom>
          <a:ln w="12700">
            <a:miter lim="400000"/>
          </a:ln>
        </p:spPr>
      </p:pic>
      <p:pic>
        <p:nvPicPr>
          <p:cNvPr id="55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18016" y="1249718"/>
            <a:ext cx="2387591" cy="4181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3"/>
          <p:cNvSpPr txBox="1"/>
          <p:nvPr/>
        </p:nvSpPr>
        <p:spPr>
          <a:xfrm>
            <a:off x="417442" y="991598"/>
            <a:ext cx="4731947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/>
            </a:pPr>
            <a:r>
              <a:t>LeanSearch</a:t>
            </a:r>
            <a:r>
              <a:rPr b="0"/>
              <a:t> exhibits bias based on variable names</a:t>
            </a:r>
          </a:p>
        </p:txBody>
      </p:sp>
      <p:pic>
        <p:nvPicPr>
          <p:cNvPr id="58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442" y="1942961"/>
            <a:ext cx="8456233" cy="94038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1" name="Shape 1"/>
          <p:cNvGrpSpPr/>
          <p:nvPr/>
        </p:nvGrpSpPr>
        <p:grpSpPr>
          <a:xfrm>
            <a:off x="417440" y="1475207"/>
            <a:ext cx="5462802" cy="424375"/>
            <a:chOff x="0" y="0"/>
            <a:chExt cx="5462801" cy="424373"/>
          </a:xfrm>
        </p:grpSpPr>
        <p:sp>
          <p:nvSpPr>
            <p:cNvPr id="59" name="Rounded Rectangle"/>
            <p:cNvSpPr/>
            <p:nvPr/>
          </p:nvSpPr>
          <p:spPr>
            <a:xfrm>
              <a:off x="-1" y="-1"/>
              <a:ext cx="5462802" cy="424375"/>
            </a:xfrm>
            <a:prstGeom prst="roundRect">
              <a:avLst>
                <a:gd name="adj" fmla="val 10773"/>
              </a:avLst>
            </a:prstGeom>
            <a:solidFill>
              <a:srgbClr val="F5F5F5"/>
            </a:solidFill>
            <a:ln w="12700" cap="flat">
              <a:solidFill>
                <a:srgbClr val="97B1D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0" name="a+-b=a-b"/>
            <p:cNvSpPr txBox="1"/>
            <p:nvPr/>
          </p:nvSpPr>
          <p:spPr>
            <a:xfrm>
              <a:off x="19739" y="19740"/>
              <a:ext cx="5423320" cy="333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/>
              <a:r>
                <a:t>a+-b=a-b</a:t>
              </a:r>
            </a:p>
          </p:txBody>
        </p:sp>
      </p:grpSp>
      <p:grpSp>
        <p:nvGrpSpPr>
          <p:cNvPr id="64" name="Shape 1"/>
          <p:cNvGrpSpPr/>
          <p:nvPr/>
        </p:nvGrpSpPr>
        <p:grpSpPr>
          <a:xfrm>
            <a:off x="417440" y="3225094"/>
            <a:ext cx="5462802" cy="424375"/>
            <a:chOff x="0" y="0"/>
            <a:chExt cx="5462801" cy="424373"/>
          </a:xfrm>
        </p:grpSpPr>
        <p:sp>
          <p:nvSpPr>
            <p:cNvPr id="62" name="Rounded Rectangle"/>
            <p:cNvSpPr/>
            <p:nvPr/>
          </p:nvSpPr>
          <p:spPr>
            <a:xfrm>
              <a:off x="-1" y="-1"/>
              <a:ext cx="5462802" cy="424375"/>
            </a:xfrm>
            <a:prstGeom prst="roundRect">
              <a:avLst>
                <a:gd name="adj" fmla="val 10773"/>
              </a:avLst>
            </a:prstGeom>
            <a:solidFill>
              <a:srgbClr val="F5F5F5"/>
            </a:solidFill>
            <a:ln w="12700" cap="flat">
              <a:solidFill>
                <a:srgbClr val="97B1D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3" name="m+-i=m-i"/>
            <p:cNvSpPr txBox="1"/>
            <p:nvPr/>
          </p:nvSpPr>
          <p:spPr>
            <a:xfrm>
              <a:off x="19739" y="19740"/>
              <a:ext cx="5423320" cy="333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/>
              <a:r>
                <a:t>m+-i=m-i</a:t>
              </a:r>
            </a:p>
          </p:txBody>
        </p:sp>
      </p:grpSp>
      <p:pic>
        <p:nvPicPr>
          <p:cNvPr id="65" name="Picture 9" descr="Picture 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7442" y="3708708"/>
            <a:ext cx="8456232" cy="1026911"/>
          </a:xfrm>
          <a:prstGeom prst="rect">
            <a:avLst/>
          </a:prstGeom>
          <a:ln w="12700">
            <a:miter lim="400000"/>
          </a:ln>
        </p:spPr>
      </p:pic>
      <p:sp>
        <p:nvSpPr>
          <p:cNvPr id="66" name="TextBox 10"/>
          <p:cNvSpPr txBox="1"/>
          <p:nvPr/>
        </p:nvSpPr>
        <p:spPr>
          <a:xfrm>
            <a:off x="417441" y="361132"/>
            <a:ext cx="2666362" cy="392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400"/>
            </a:lvl1pPr>
          </a:lstStyle>
          <a:p>
            <a:pPr/>
            <a:r>
              <a:t>Variable naming bias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2"/>
          <p:cNvSpPr/>
          <p:nvPr/>
        </p:nvSpPr>
        <p:spPr>
          <a:xfrm>
            <a:off x="2213964" y="948416"/>
            <a:ext cx="4716072" cy="3246668"/>
          </a:xfrm>
          <a:prstGeom prst="roundRect">
            <a:avLst>
              <a:gd name="adj" fmla="val 18760"/>
            </a:avLst>
          </a:prstGeom>
          <a:solidFill>
            <a:srgbClr val="F3F4F6"/>
          </a:solidFill>
          <a:ln>
            <a:solidFill>
              <a:srgbClr val="2563EB"/>
            </a:solidFill>
          </a:ln>
        </p:spPr>
        <p:txBody>
          <a:bodyPr lIns="45718" tIns="45718" rIns="45718" bIns="45718" anchor="ctr"/>
          <a:lstStyle/>
          <a:p>
            <a:pPr algn="ctr" defTabSz="457200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69" name="Cheap search (ours)"/>
          <p:cNvSpPr txBox="1"/>
          <p:nvPr/>
        </p:nvSpPr>
        <p:spPr>
          <a:xfrm>
            <a:off x="3478059" y="1004642"/>
            <a:ext cx="2187880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Cheap search (ours)</a:t>
            </a:r>
          </a:p>
        </p:txBody>
      </p:sp>
      <p:sp>
        <p:nvSpPr>
          <p:cNvPr id="70" name="New(Lean 4.20.1)…"/>
          <p:cNvSpPr txBox="1"/>
          <p:nvPr/>
        </p:nvSpPr>
        <p:spPr>
          <a:xfrm>
            <a:off x="2569167" y="1584465"/>
            <a:ext cx="4005666" cy="2361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ct val="150000"/>
              </a:lnSpc>
              <a:defRPr sz="2000"/>
            </a:pPr>
            <a:r>
              <a:t>Newest (Lean 4.20.1)</a:t>
            </a:r>
          </a:p>
          <a:p>
            <a:pPr>
              <a:defRPr sz="2000"/>
            </a:pPr>
            <a:r>
              <a:t>Using a small embedding model(0.6B)</a:t>
            </a:r>
          </a:p>
          <a:p>
            <a:pPr>
              <a:lnSpc>
                <a:spcPct val="150000"/>
              </a:lnSpc>
              <a:defRPr sz="2000"/>
            </a:pPr>
            <a:r>
              <a:t>C</a:t>
            </a:r>
            <a:r>
              <a:t>an deploy locally on laptops</a:t>
            </a:r>
          </a:p>
          <a:p>
            <a:pPr>
              <a:lnSpc>
                <a:spcPct val="150000"/>
              </a:lnSpc>
              <a:defRPr sz="2000"/>
            </a:pPr>
            <a:r>
              <a:t>Perform great in natural language</a:t>
            </a:r>
          </a:p>
          <a:p>
            <a:pPr>
              <a:lnSpc>
                <a:spcPct val="150000"/>
              </a:lnSpc>
              <a:defRPr sz="2000"/>
            </a:pPr>
            <a:r>
              <a:t>Perform great in formula style search</a:t>
            </a:r>
          </a:p>
          <a:p>
            <a:pPr>
              <a:lnSpc>
                <a:spcPct val="150000"/>
              </a:lnSpc>
              <a:defRPr sz="2000"/>
            </a:pPr>
            <a:r>
              <a:t>Greatly reduced variable naming bias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0"/>
          <p:cNvSpPr txBox="1"/>
          <p:nvPr/>
        </p:nvSpPr>
        <p:spPr>
          <a:xfrm>
            <a:off x="118227" y="223716"/>
            <a:ext cx="8503920" cy="486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2800">
                <a:solidFill>
                  <a:srgbClr val="030A1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Extending the search ability of a Lightweight Model</a:t>
            </a:r>
          </a:p>
        </p:txBody>
      </p:sp>
      <p:sp>
        <p:nvSpPr>
          <p:cNvPr id="73" name="TextBox 2"/>
          <p:cNvSpPr txBox="1"/>
          <p:nvPr/>
        </p:nvSpPr>
        <p:spPr>
          <a:xfrm>
            <a:off x="86545" y="1280476"/>
            <a:ext cx="8970910" cy="1864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000"/>
            </a:pPr>
            <a:r>
              <a:t>Instead of just </a:t>
            </a:r>
            <a:r>
              <a:rPr b="1"/>
              <a:t>one</a:t>
            </a:r>
            <a:r>
              <a:t> detailed statement. </a:t>
            </a:r>
          </a:p>
          <a:p>
            <a:pPr>
              <a:defRPr sz="2000"/>
            </a:pPr>
            <a:r>
              <a:t>We use Deepseek-chat(online LLM) to generate </a:t>
            </a:r>
            <a:r>
              <a:rPr b="1"/>
              <a:t>three</a:t>
            </a:r>
            <a:r>
              <a:t> detailed possible queries per formal theorem:</a:t>
            </a:r>
          </a:p>
          <a:p>
            <a:pPr>
              <a:defRPr sz="2000"/>
            </a:pPr>
            <a:r>
              <a:t>1. Natural language</a:t>
            </a:r>
          </a:p>
          <a:p>
            <a:pPr>
              <a:defRPr sz="2000"/>
            </a:pPr>
            <a:r>
              <a:t>2. formula-style</a:t>
            </a:r>
          </a:p>
          <a:p>
            <a:pPr>
              <a:defRPr sz="2000"/>
            </a:pPr>
            <a:r>
              <a:t>3. Mixed</a:t>
            </a:r>
          </a:p>
        </p:txBody>
      </p:sp>
      <p:sp>
        <p:nvSpPr>
          <p:cNvPr id="74" name="TextBox 4"/>
          <p:cNvSpPr txBox="1"/>
          <p:nvPr/>
        </p:nvSpPr>
        <p:spPr>
          <a:xfrm>
            <a:off x="85005" y="3715210"/>
            <a:ext cx="7902979" cy="380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2000"/>
            </a:pPr>
            <a:r>
              <a:t>Goal:</a:t>
            </a:r>
            <a:r>
              <a:rPr b="0"/>
              <a:t> broaden match range </a:t>
            </a:r>
            <a:r>
              <a:rPr b="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b="0"/>
              <a:t> improve tolerance of inputs for small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Table 1"/>
          <p:cNvGraphicFramePr/>
          <p:nvPr/>
        </p:nvGraphicFramePr>
        <p:xfrm>
          <a:off x="67056" y="1594442"/>
          <a:ext cx="8863584" cy="222775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773935"/>
                <a:gridCol w="2456688"/>
                <a:gridCol w="4632960"/>
              </a:tblGrid>
              <a:tr h="34273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full_name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–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Nat.add_comm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99779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statement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–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>
                          <a:sym typeface="Helvetica"/>
                        </a:defRPr>
                      </a:pPr>
                      <a:r>
                        <a:t>theorem add_comm : ∀ (n m : Nat), </a:t>
                      </a:r>
                    </a:p>
                    <a:p>
                      <a:pPr algn="ctr">
                        <a:defRPr sz="1800">
                          <a:sym typeface="Helvetica"/>
                        </a:defRPr>
                      </a:pPr>
                      <a:r>
                        <a:t>n + m = m + n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42731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queries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natural language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i="1">
                          <a:sym typeface="Helvetica"/>
                        </a:rPr>
                        <a:t>addition is commutative for natural numbers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342731">
                <a:tc>
                  <a:txBody>
                    <a:bodyPr/>
                    <a:lstStyle/>
                    <a:p>
                      <a:pPr>
                        <a:defRPr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formula-style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i="1">
                          <a:sym typeface="Helvetica"/>
                        </a:rPr>
                        <a:t>∀ &amp;n&amp; &amp;m&amp; ∈ ℕ, &amp;n&amp; + &amp;m&amp; = &amp;m&amp; + &amp;n&amp;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  <a:tr h="599779">
                <a:tc>
                  <a:txBody>
                    <a:bodyPr/>
                    <a:lstStyle/>
                    <a:p>
                      <a:pPr>
                        <a:defRPr>
                          <a:sym typeface="Helvetica"/>
                        </a:defRPr>
                      </a:pP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>
                          <a:sym typeface="Helvetica"/>
                        </a:rPr>
                        <a:t>mixed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i="1">
                          <a:sym typeface="Helvetica"/>
                        </a:rPr>
                        <a:t>for natural numbers, the sum of &amp;n&amp; and &amp;m&amp; equals the sum of &amp;m&amp; and &amp;n&amp;</a:t>
                      </a:r>
                    </a:p>
                  </a:txBody>
                  <a:tcPr marL="45720" marR="45720" marT="45720" marB="4572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7" name="Text 0"/>
          <p:cNvSpPr txBox="1"/>
          <p:nvPr/>
        </p:nvSpPr>
        <p:spPr>
          <a:xfrm>
            <a:off x="426720" y="540709"/>
            <a:ext cx="8503920" cy="486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2800">
                <a:solidFill>
                  <a:srgbClr val="030A1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Example</a:t>
            </a:r>
          </a:p>
        </p:txBody>
      </p:sp>
      <p:sp>
        <p:nvSpPr>
          <p:cNvPr id="78" name="*We wrap variables initially with ampersand(&amp;) for future usage"/>
          <p:cNvSpPr txBox="1"/>
          <p:nvPr/>
        </p:nvSpPr>
        <p:spPr>
          <a:xfrm>
            <a:off x="2469634" y="4552172"/>
            <a:ext cx="4058426" cy="248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/>
            </a:lvl1pPr>
          </a:lstStyle>
          <a:p>
            <a:pPr/>
            <a:r>
              <a:t>*We wrap variables initially with ampersand(&amp;) for future usage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