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68" r:id="rId6"/>
    <p:sldId id="259" r:id="rId7"/>
    <p:sldId id="266" r:id="rId8"/>
    <p:sldId id="260" r:id="rId9"/>
    <p:sldId id="261" r:id="rId10"/>
    <p:sldId id="262" r:id="rId11"/>
    <p:sldId id="263" r:id="rId12"/>
    <p:sldId id="264" r:id="rId13"/>
    <p:sldId id="267" r:id="rId14"/>
    <p:sldId id="269" r:id="rId15"/>
    <p:sldId id="265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43" autoAdjust="0"/>
  </p:normalViewPr>
  <p:slideViewPr>
    <p:cSldViewPr snapToGrid="0">
      <p:cViewPr varScale="1">
        <p:scale>
          <a:sx n="79" d="100"/>
          <a:sy n="79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70357-B524-40CF-B9F2-30B20767650A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D97F2-706C-4DA1-B2A8-82641B1A0E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361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Introduction</a:t>
            </a:r>
            <a:r>
              <a:rPr lang="hu-HU" dirty="0" smtClean="0"/>
              <a:t>: </a:t>
            </a:r>
            <a:r>
              <a:rPr lang="hu-HU" dirty="0" err="1" smtClean="0"/>
              <a:t>Who</a:t>
            </a:r>
            <a:r>
              <a:rPr lang="hu-HU" dirty="0" smtClean="0"/>
              <a:t> am I etc.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D97F2-706C-4DA1-B2A8-82641B1A0E3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305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: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theorem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prover</a:t>
            </a:r>
            <a:r>
              <a:rPr lang="hu-HU" baseline="0" dirty="0" smtClean="0"/>
              <a:t> is leanCoP.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D97F2-706C-4DA1-B2A8-82641B1A0E34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314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D97F2-706C-4DA1-B2A8-82641B1A0E34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7126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* </a:t>
            </a:r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succesfuly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proven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theorems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so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number</a:t>
            </a:r>
            <a:r>
              <a:rPr lang="hu-HU" baseline="0" dirty="0" smtClean="0"/>
              <a:t> is </a:t>
            </a:r>
            <a:r>
              <a:rPr lang="hu-HU" baseline="0" dirty="0" err="1" smtClean="0"/>
              <a:t>distorted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taking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only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theorems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proven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both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orderings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heuristic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approach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requiers</a:t>
            </a:r>
            <a:r>
              <a:rPr lang="hu-HU" baseline="0" dirty="0" smtClean="0"/>
              <a:t> 60, 69, 65/ of </a:t>
            </a:r>
            <a:r>
              <a:rPr lang="hu-HU" baseline="0" dirty="0" err="1" smtClean="0"/>
              <a:t>cases</a:t>
            </a:r>
            <a:r>
              <a:rPr lang="hu-HU" baseline="0" dirty="0" smtClean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D97F2-706C-4DA1-B2A8-82641B1A0E34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891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544F-F694-4352-BADD-E9C057984F58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BBA4-AA64-49A4-B84A-74F33FE4A6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034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544F-F694-4352-BADD-E9C057984F58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BBA4-AA64-49A4-B84A-74F33FE4A6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715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544F-F694-4352-BADD-E9C057984F58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BBA4-AA64-49A4-B84A-74F33FE4A6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3746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544F-F694-4352-BADD-E9C057984F58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BBA4-AA64-49A4-B84A-74F33FE4A64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77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544F-F694-4352-BADD-E9C057984F58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BBA4-AA64-49A4-B84A-74F33FE4A6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4902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544F-F694-4352-BADD-E9C057984F58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BBA4-AA64-49A4-B84A-74F33FE4A6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370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544F-F694-4352-BADD-E9C057984F58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BBA4-AA64-49A4-B84A-74F33FE4A6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302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544F-F694-4352-BADD-E9C057984F58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BBA4-AA64-49A4-B84A-74F33FE4A6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171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544F-F694-4352-BADD-E9C057984F58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BBA4-AA64-49A4-B84A-74F33FE4A6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716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544F-F694-4352-BADD-E9C057984F58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BBA4-AA64-49A4-B84A-74F33FE4A6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134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544F-F694-4352-BADD-E9C057984F58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BBA4-AA64-49A4-B84A-74F33FE4A6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270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544F-F694-4352-BADD-E9C057984F58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BBA4-AA64-49A4-B84A-74F33FE4A6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96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544F-F694-4352-BADD-E9C057984F58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BBA4-AA64-49A4-B84A-74F33FE4A6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057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544F-F694-4352-BADD-E9C057984F58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BBA4-AA64-49A4-B84A-74F33FE4A6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968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544F-F694-4352-BADD-E9C057984F58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BBA4-AA64-49A4-B84A-74F33FE4A6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21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544F-F694-4352-BADD-E9C057984F58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BBA4-AA64-49A4-B84A-74F33FE4A6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614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544F-F694-4352-BADD-E9C057984F58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BBA4-AA64-49A4-B84A-74F33FE4A6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48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33544F-F694-4352-BADD-E9C057984F58}" type="datetimeFigureOut">
              <a:rPr lang="hu-HU" smtClean="0"/>
              <a:t>2021. 09. 07.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BBA4-AA64-49A4-B84A-74F33FE4A6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7034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Ordering </a:t>
            </a:r>
            <a:r>
              <a:rPr lang="en-US" sz="4800" dirty="0" err="1"/>
              <a:t>Subgoals</a:t>
            </a:r>
            <a:r>
              <a:rPr lang="en-US" sz="4800" dirty="0"/>
              <a:t> in a Backward Chaining Prover</a:t>
            </a:r>
            <a:endParaRPr lang="hu-HU" sz="4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857596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Kertész Gergő </a:t>
            </a:r>
          </a:p>
          <a:p>
            <a:r>
              <a:rPr lang="hu-HU" dirty="0" smtClean="0"/>
              <a:t>Papp Gergő </a:t>
            </a:r>
          </a:p>
          <a:p>
            <a:r>
              <a:rPr lang="hu-HU" dirty="0" smtClean="0"/>
              <a:t>Szeredi </a:t>
            </a:r>
            <a:r>
              <a:rPr lang="hu-HU" dirty="0" err="1" smtClean="0"/>
              <a:t>PÉter</a:t>
            </a:r>
            <a:endParaRPr lang="hu-HU" dirty="0" smtClean="0"/>
          </a:p>
          <a:p>
            <a:r>
              <a:rPr lang="hu-HU" dirty="0" smtClean="0"/>
              <a:t>Varga Dániel </a:t>
            </a:r>
          </a:p>
          <a:p>
            <a:r>
              <a:rPr lang="hu-HU" dirty="0" smtClean="0"/>
              <a:t>Zombori </a:t>
            </a:r>
            <a:r>
              <a:rPr lang="hu-HU" dirty="0"/>
              <a:t>Zsolt</a:t>
            </a:r>
          </a:p>
        </p:txBody>
      </p:sp>
    </p:spTree>
    <p:extLst>
      <p:ext uri="{BB962C8B-B14F-4D97-AF65-F5344CB8AC3E}">
        <p14:creationId xmlns:p14="http://schemas.microsoft.com/office/powerpoint/2010/main" val="10168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Proof</a:t>
            </a:r>
            <a:r>
              <a:rPr lang="hu-HU" dirty="0" smtClean="0"/>
              <a:t> of </a:t>
            </a:r>
            <a:r>
              <a:rPr lang="hu-HU" dirty="0" err="1" smtClean="0"/>
              <a:t>concept</a:t>
            </a:r>
            <a:r>
              <a:rPr lang="hu-HU" dirty="0" smtClean="0"/>
              <a:t> - </a:t>
            </a:r>
            <a:r>
              <a:rPr lang="hu-HU" dirty="0" err="1" smtClean="0"/>
              <a:t>Heuristics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collected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we </a:t>
            </a:r>
            <a:r>
              <a:rPr lang="hu-HU" dirty="0" err="1" smtClean="0"/>
              <a:t>observed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following</a:t>
            </a:r>
            <a:r>
              <a:rPr lang="hu-HU" dirty="0" smtClean="0"/>
              <a:t> </a:t>
            </a:r>
            <a:r>
              <a:rPr lang="hu-HU" dirty="0" err="1" smtClean="0"/>
              <a:t>three</a:t>
            </a:r>
            <a:r>
              <a:rPr lang="hu-HU" dirty="0" smtClean="0"/>
              <a:t> </a:t>
            </a:r>
            <a:r>
              <a:rPr lang="hu-HU" dirty="0" err="1" smtClean="0"/>
              <a:t>general</a:t>
            </a:r>
            <a:r>
              <a:rPr lang="hu-HU" dirty="0" smtClean="0"/>
              <a:t> </a:t>
            </a:r>
            <a:r>
              <a:rPr lang="hu-HU" dirty="0" err="1" smtClean="0"/>
              <a:t>rules</a:t>
            </a:r>
            <a:r>
              <a:rPr lang="hu-HU" dirty="0" smtClean="0"/>
              <a:t>.</a:t>
            </a:r>
          </a:p>
          <a:p>
            <a:pPr lvl="1"/>
            <a:r>
              <a:rPr lang="hu-HU" dirty="0" err="1" smtClean="0"/>
              <a:t>Negated</a:t>
            </a:r>
            <a:r>
              <a:rPr lang="hu-HU" dirty="0" smtClean="0"/>
              <a:t> </a:t>
            </a:r>
            <a:r>
              <a:rPr lang="hu-HU" dirty="0" err="1" smtClean="0"/>
              <a:t>goals</a:t>
            </a:r>
            <a:r>
              <a:rPr lang="hu-HU" dirty="0" smtClean="0"/>
              <a:t> </a:t>
            </a:r>
            <a:r>
              <a:rPr lang="hu-HU" dirty="0" err="1" smtClean="0"/>
              <a:t>before</a:t>
            </a:r>
            <a:r>
              <a:rPr lang="hu-HU" dirty="0" smtClean="0"/>
              <a:t> </a:t>
            </a:r>
            <a:r>
              <a:rPr lang="hu-HU" dirty="0" err="1" smtClean="0"/>
              <a:t>positives</a:t>
            </a:r>
            <a:endParaRPr lang="hu-HU" dirty="0" smtClean="0"/>
          </a:p>
          <a:p>
            <a:pPr lvl="1"/>
            <a:r>
              <a:rPr lang="hu-HU" dirty="0" err="1" smtClean="0"/>
              <a:t>Equality</a:t>
            </a:r>
            <a:r>
              <a:rPr lang="hu-HU" dirty="0" smtClean="0"/>
              <a:t> </a:t>
            </a:r>
            <a:r>
              <a:rPr lang="hu-HU" dirty="0" err="1" smtClean="0"/>
              <a:t>predicates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variables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both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last</a:t>
            </a:r>
          </a:p>
          <a:p>
            <a:pPr lvl="1"/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equality</a:t>
            </a:r>
            <a:r>
              <a:rPr lang="hu-HU" dirty="0" smtClean="0"/>
              <a:t> </a:t>
            </a:r>
            <a:r>
              <a:rPr lang="hu-HU" dirty="0" err="1" smtClean="0"/>
              <a:t>predicates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98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Proof</a:t>
            </a:r>
            <a:r>
              <a:rPr lang="hu-HU" dirty="0" smtClean="0"/>
              <a:t> of </a:t>
            </a:r>
            <a:r>
              <a:rPr lang="hu-HU" dirty="0" err="1" smtClean="0"/>
              <a:t>concept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</a:t>
            </a:r>
            <a:r>
              <a:rPr lang="hu-HU" dirty="0" err="1" smtClean="0"/>
              <a:t>ran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modified</a:t>
            </a:r>
            <a:r>
              <a:rPr lang="hu-HU" dirty="0" smtClean="0"/>
              <a:t> leanCoP </a:t>
            </a:r>
            <a:r>
              <a:rPr lang="hu-HU" dirty="0" err="1" smtClean="0"/>
              <a:t>proof</a:t>
            </a:r>
            <a:r>
              <a:rPr lang="hu-HU" dirty="0" smtClean="0"/>
              <a:t> </a:t>
            </a:r>
            <a:r>
              <a:rPr lang="hu-HU" dirty="0" err="1" smtClean="0"/>
              <a:t>process</a:t>
            </a:r>
            <a:r>
              <a:rPr lang="hu-HU" dirty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M2k </a:t>
            </a:r>
            <a:r>
              <a:rPr lang="hu-HU" dirty="0" err="1" smtClean="0"/>
              <a:t>dataset</a:t>
            </a:r>
            <a:r>
              <a:rPr lang="hu-HU" dirty="0" smtClean="0"/>
              <a:t> in 4 </a:t>
            </a:r>
            <a:r>
              <a:rPr lang="hu-HU" dirty="0" err="1" smtClean="0"/>
              <a:t>ways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Original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endParaRPr lang="hu-HU" dirty="0" smtClean="0"/>
          </a:p>
          <a:p>
            <a:pPr lvl="1"/>
            <a:r>
              <a:rPr lang="hu-HU" dirty="0" err="1" smtClean="0"/>
              <a:t>Reversed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endParaRPr lang="hu-HU" dirty="0" smtClean="0"/>
          </a:p>
          <a:p>
            <a:pPr lvl="1"/>
            <a:r>
              <a:rPr lang="hu-HU" dirty="0" smtClean="0"/>
              <a:t>Random </a:t>
            </a:r>
            <a:r>
              <a:rPr lang="hu-HU" dirty="0" err="1" smtClean="0"/>
              <a:t>order</a:t>
            </a:r>
            <a:endParaRPr lang="hu-HU" dirty="0" smtClean="0"/>
          </a:p>
          <a:p>
            <a:pPr lvl="1"/>
            <a:r>
              <a:rPr lang="hu-HU" dirty="0" err="1" smtClean="0"/>
              <a:t>Heuristic</a:t>
            </a:r>
            <a:r>
              <a:rPr lang="hu-HU" dirty="0" smtClean="0"/>
              <a:t> </a:t>
            </a:r>
            <a:r>
              <a:rPr lang="hu-HU" dirty="0" err="1" smtClean="0"/>
              <a:t>guided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4" name="Lefelé nyíl 3"/>
          <p:cNvSpPr/>
          <p:nvPr/>
        </p:nvSpPr>
        <p:spPr>
          <a:xfrm>
            <a:off x="10789921" y="1804480"/>
            <a:ext cx="451104" cy="35350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9936480" y="1378578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r>
              <a:rPr lang="hu-HU" dirty="0" smtClean="0"/>
              <a:t> formula</a:t>
            </a:r>
            <a:endParaRPr lang="hu-HU" dirty="0"/>
          </a:p>
        </p:txBody>
      </p:sp>
      <p:sp>
        <p:nvSpPr>
          <p:cNvPr id="6" name="Lekerekített téglalap 5"/>
          <p:cNvSpPr/>
          <p:nvPr/>
        </p:nvSpPr>
        <p:spPr>
          <a:xfrm>
            <a:off x="10250086" y="2190202"/>
            <a:ext cx="1530772" cy="3779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FoF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DNF</a:t>
            </a:r>
            <a:endParaRPr lang="hu-HU" dirty="0"/>
          </a:p>
        </p:txBody>
      </p:sp>
      <p:sp>
        <p:nvSpPr>
          <p:cNvPr id="7" name="Lefelé nyíl 6"/>
          <p:cNvSpPr/>
          <p:nvPr/>
        </p:nvSpPr>
        <p:spPr>
          <a:xfrm>
            <a:off x="10789921" y="2604340"/>
            <a:ext cx="451104" cy="35350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Lekerekített téglalap 7"/>
          <p:cNvSpPr/>
          <p:nvPr/>
        </p:nvSpPr>
        <p:spPr>
          <a:xfrm>
            <a:off x="10250086" y="2990062"/>
            <a:ext cx="1530772" cy="3779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Proof</a:t>
            </a:r>
            <a:r>
              <a:rPr lang="hu-HU" dirty="0" smtClean="0"/>
              <a:t> </a:t>
            </a:r>
            <a:r>
              <a:rPr lang="hu-HU" dirty="0" err="1" smtClean="0"/>
              <a:t>loop</a:t>
            </a:r>
            <a:endParaRPr lang="hu-HU" dirty="0"/>
          </a:p>
        </p:txBody>
      </p:sp>
      <p:sp>
        <p:nvSpPr>
          <p:cNvPr id="9" name="Lefelé nyíl 8"/>
          <p:cNvSpPr/>
          <p:nvPr/>
        </p:nvSpPr>
        <p:spPr>
          <a:xfrm>
            <a:off x="10789921" y="3400232"/>
            <a:ext cx="451104" cy="41894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…</a:t>
            </a:r>
            <a:endParaRPr lang="hu-HU" dirty="0"/>
          </a:p>
        </p:txBody>
      </p:sp>
      <p:sp>
        <p:nvSpPr>
          <p:cNvPr id="10" name="Lekerekített téglalap 9"/>
          <p:cNvSpPr/>
          <p:nvPr/>
        </p:nvSpPr>
        <p:spPr>
          <a:xfrm>
            <a:off x="9936480" y="3837560"/>
            <a:ext cx="2147926" cy="588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Heuristic</a:t>
            </a:r>
            <a:r>
              <a:rPr lang="hu-HU" dirty="0" smtClean="0"/>
              <a:t> </a:t>
            </a:r>
            <a:r>
              <a:rPr lang="hu-HU" dirty="0" err="1" smtClean="0"/>
              <a:t>guided</a:t>
            </a:r>
            <a:r>
              <a:rPr lang="hu-HU" dirty="0" smtClean="0"/>
              <a:t> </a:t>
            </a:r>
            <a:r>
              <a:rPr lang="hu-HU" dirty="0" err="1" smtClean="0"/>
              <a:t>selection</a:t>
            </a:r>
            <a:endParaRPr lang="hu-HU" dirty="0"/>
          </a:p>
        </p:txBody>
      </p:sp>
      <p:sp>
        <p:nvSpPr>
          <p:cNvPr id="11" name="Lefelé nyíl 10"/>
          <p:cNvSpPr/>
          <p:nvPr/>
        </p:nvSpPr>
        <p:spPr>
          <a:xfrm>
            <a:off x="10789921" y="4509065"/>
            <a:ext cx="451104" cy="41894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…</a:t>
            </a:r>
            <a:endParaRPr lang="hu-HU" dirty="0"/>
          </a:p>
        </p:txBody>
      </p:sp>
      <p:sp>
        <p:nvSpPr>
          <p:cNvPr id="12" name="Lekerekített téglalap 11"/>
          <p:cNvSpPr/>
          <p:nvPr/>
        </p:nvSpPr>
        <p:spPr>
          <a:xfrm>
            <a:off x="10250086" y="4933460"/>
            <a:ext cx="1530772" cy="3779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Proof</a:t>
            </a:r>
            <a:r>
              <a:rPr lang="hu-HU" dirty="0" smtClean="0"/>
              <a:t> </a:t>
            </a:r>
            <a:r>
              <a:rPr lang="hu-HU" dirty="0" err="1" smtClean="0"/>
              <a:t>loop</a:t>
            </a:r>
            <a:endParaRPr lang="hu-HU" dirty="0"/>
          </a:p>
        </p:txBody>
      </p:sp>
      <p:sp>
        <p:nvSpPr>
          <p:cNvPr id="13" name="Lekerekített téglalap 12"/>
          <p:cNvSpPr/>
          <p:nvPr/>
        </p:nvSpPr>
        <p:spPr>
          <a:xfrm>
            <a:off x="10250086" y="5701684"/>
            <a:ext cx="1530772" cy="8376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Create</a:t>
            </a:r>
            <a:r>
              <a:rPr lang="hu-HU" dirty="0" smtClean="0"/>
              <a:t> </a:t>
            </a:r>
            <a:r>
              <a:rPr lang="hu-HU" dirty="0" err="1" smtClean="0"/>
              <a:t>readable</a:t>
            </a:r>
            <a:r>
              <a:rPr lang="hu-HU" dirty="0" smtClean="0"/>
              <a:t> </a:t>
            </a:r>
            <a:r>
              <a:rPr lang="hu-HU" dirty="0" err="1" smtClean="0"/>
              <a:t>proof</a:t>
            </a:r>
            <a:endParaRPr lang="hu-HU" dirty="0"/>
          </a:p>
        </p:txBody>
      </p:sp>
      <p:sp>
        <p:nvSpPr>
          <p:cNvPr id="14" name="Lefelé nyíl 13"/>
          <p:cNvSpPr/>
          <p:nvPr/>
        </p:nvSpPr>
        <p:spPr>
          <a:xfrm>
            <a:off x="10789921" y="5329796"/>
            <a:ext cx="451104" cy="35350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alagív 14"/>
          <p:cNvSpPr/>
          <p:nvPr/>
        </p:nvSpPr>
        <p:spPr>
          <a:xfrm rot="16200000">
            <a:off x="8918784" y="3702113"/>
            <a:ext cx="2122583" cy="879624"/>
          </a:xfrm>
          <a:prstGeom prst="blockArc">
            <a:avLst>
              <a:gd name="adj1" fmla="val 10799999"/>
              <a:gd name="adj2" fmla="val 0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graphicFrame>
        <p:nvGraphicFramePr>
          <p:cNvPr id="17" name="Tábláza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27526"/>
              </p:ext>
            </p:extLst>
          </p:nvPr>
        </p:nvGraphicFramePr>
        <p:xfrm>
          <a:off x="1042228" y="4636996"/>
          <a:ext cx="8128000" cy="165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03308">
                  <a:extLst>
                    <a:ext uri="{9D8B030D-6E8A-4147-A177-3AD203B41FA5}">
                      <a16:colId xmlns:a16="http://schemas.microsoft.com/office/drawing/2014/main" val="2039394935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1247652642"/>
                    </a:ext>
                  </a:extLst>
                </a:gridCol>
                <a:gridCol w="1347028">
                  <a:extLst>
                    <a:ext uri="{9D8B030D-6E8A-4147-A177-3AD203B41FA5}">
                      <a16:colId xmlns:a16="http://schemas.microsoft.com/office/drawing/2014/main" val="9166118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59526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45668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Metric</a:t>
                      </a:r>
                      <a:r>
                        <a:rPr lang="hu-HU" dirty="0" smtClean="0"/>
                        <a:t>\</a:t>
                      </a:r>
                      <a:r>
                        <a:rPr lang="hu-HU" dirty="0" err="1" smtClean="0"/>
                        <a:t>Ordering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Heuristic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Original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Random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Reversed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8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Proven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theorems</a:t>
                      </a:r>
                      <a:r>
                        <a:rPr lang="hu-HU" baseline="0" dirty="0" smtClean="0"/>
                        <a:t> in 1 </a:t>
                      </a:r>
                      <a:r>
                        <a:rPr lang="hu-HU" baseline="0" dirty="0" err="1" smtClean="0"/>
                        <a:t>second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824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712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707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783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6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Average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inferences</a:t>
                      </a:r>
                      <a:r>
                        <a:rPr lang="hu-HU" baseline="0" dirty="0" smtClean="0"/>
                        <a:t>*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2938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3103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3041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2388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0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86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Advisor</a:t>
            </a:r>
            <a:r>
              <a:rPr lang="hu-HU" dirty="0" smtClean="0"/>
              <a:t> – Input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u-HU" dirty="0" smtClean="0"/>
                  <a:t>Enigma </a:t>
                </a:r>
                <a:r>
                  <a:rPr lang="hu-HU" dirty="0" err="1" smtClean="0"/>
                  <a:t>vector</a:t>
                </a:r>
                <a:endParaRPr lang="hu-HU" dirty="0" smtClean="0"/>
              </a:p>
              <a:p>
                <a:pPr lvl="1"/>
                <a:r>
                  <a:rPr lang="hu-HU" dirty="0" smtClean="0"/>
                  <a:t>The </a:t>
                </a:r>
                <a:r>
                  <a:rPr lang="hu-HU" dirty="0" err="1" smtClean="0"/>
                  <a:t>encoded</a:t>
                </a:r>
                <a:r>
                  <a:rPr lang="hu-HU" dirty="0" smtClean="0"/>
                  <a:t> context</a:t>
                </a:r>
              </a:p>
              <a:p>
                <a:pPr lvl="1"/>
                <a:r>
                  <a:rPr lang="hu-HU" dirty="0" err="1" smtClean="0"/>
                  <a:t>Creation</a:t>
                </a:r>
                <a:endParaRPr lang="hu-HU" dirty="0" smtClean="0"/>
              </a:p>
              <a:p>
                <a:pPr lvl="2"/>
                <a:r>
                  <a:rPr lang="hu-HU" dirty="0" err="1" smtClean="0"/>
                  <a:t>Take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abstract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syntax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tree</a:t>
                </a:r>
                <a:endParaRPr lang="hu-HU" dirty="0" smtClean="0"/>
              </a:p>
              <a:p>
                <a:pPr lvl="2"/>
                <a:r>
                  <a:rPr lang="hu-HU" dirty="0" err="1" smtClean="0"/>
                  <a:t>Take</a:t>
                </a:r>
                <a:r>
                  <a:rPr lang="hu-HU" dirty="0" smtClean="0"/>
                  <a:t> an n </a:t>
                </a:r>
                <a:r>
                  <a:rPr lang="hu-HU" dirty="0" err="1" smtClean="0"/>
                  <a:t>long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path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on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tree</a:t>
                </a:r>
                <a:r>
                  <a:rPr lang="hu-HU" dirty="0" smtClean="0"/>
                  <a:t> ( 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∈{1,2,3}</m:t>
                    </m:r>
                  </m:oMath>
                </a14:m>
                <a:r>
                  <a:rPr lang="hu-HU" dirty="0" smtClean="0"/>
                  <a:t> )</a:t>
                </a:r>
                <a:endParaRPr lang="hu-HU" dirty="0"/>
              </a:p>
              <a:p>
                <a:pPr lvl="3"/>
                <a:r>
                  <a:rPr lang="hu-HU" dirty="0" err="1" smtClean="0"/>
                  <a:t>Count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its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occurances</a:t>
                </a:r>
                <a:endParaRPr lang="hu-HU" dirty="0" smtClean="0"/>
              </a:p>
              <a:p>
                <a:pPr lvl="2"/>
                <a:r>
                  <a:rPr lang="hu-HU" dirty="0" smtClean="0"/>
                  <a:t>The k. </a:t>
                </a:r>
                <a:r>
                  <a:rPr lang="hu-HU" dirty="0" err="1" smtClean="0"/>
                  <a:t>element</a:t>
                </a:r>
                <a:r>
                  <a:rPr lang="hu-HU" dirty="0" smtClean="0"/>
                  <a:t> of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vector</a:t>
                </a:r>
                <a:r>
                  <a:rPr lang="hu-HU" dirty="0" smtClean="0"/>
                  <a:t> is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occurances</a:t>
                </a:r>
                <a:r>
                  <a:rPr lang="hu-HU" dirty="0" smtClean="0"/>
                  <a:t> of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k. </a:t>
                </a:r>
                <a:r>
                  <a:rPr lang="hu-HU" dirty="0" err="1" smtClean="0"/>
                  <a:t>path</a:t>
                </a:r>
                <a:r>
                  <a:rPr lang="hu-HU" dirty="0" smtClean="0"/>
                  <a:t>.</a:t>
                </a:r>
              </a:p>
              <a:p>
                <a:pPr lvl="2"/>
                <a:r>
                  <a:rPr lang="hu-HU" dirty="0" smtClean="0"/>
                  <a:t>The </a:t>
                </a:r>
                <a:r>
                  <a:rPr lang="hu-HU" dirty="0" err="1" smtClean="0"/>
                  <a:t>vector</a:t>
                </a:r>
                <a:r>
                  <a:rPr lang="hu-HU" dirty="0" smtClean="0"/>
                  <a:t> is </a:t>
                </a:r>
                <a:r>
                  <a:rPr lang="hu-HU" dirty="0" err="1" smtClean="0"/>
                  <a:t>hashed</a:t>
                </a:r>
                <a:endParaRPr lang="hu-HU" dirty="0"/>
              </a:p>
              <a:p>
                <a:pPr lvl="3"/>
                <a:r>
                  <a:rPr lang="hu-HU" dirty="0" smtClean="0"/>
                  <a:t>The </a:t>
                </a:r>
                <a:r>
                  <a:rPr lang="hu-HU" dirty="0" err="1" smtClean="0"/>
                  <a:t>vector</a:t>
                </a:r>
                <a:r>
                  <a:rPr lang="hu-HU" dirty="0" smtClean="0"/>
                  <a:t> is </a:t>
                </a:r>
                <a:r>
                  <a:rPr lang="hu-HU" dirty="0" err="1" smtClean="0"/>
                  <a:t>sparse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so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key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collision</a:t>
                </a:r>
                <a:r>
                  <a:rPr lang="hu-HU" dirty="0" smtClean="0"/>
                  <a:t> is </a:t>
                </a:r>
                <a:r>
                  <a:rPr lang="hu-HU" dirty="0" err="1" smtClean="0"/>
                  <a:t>rare</a:t>
                </a:r>
                <a:endParaRPr lang="hu-HU" dirty="0" smtClean="0"/>
              </a:p>
              <a:p>
                <a:r>
                  <a:rPr lang="hu-HU" dirty="0" err="1" smtClean="0"/>
                  <a:t>Train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data</a:t>
                </a:r>
                <a:endParaRPr lang="hu-HU" dirty="0"/>
              </a:p>
              <a:p>
                <a:pPr lvl="1"/>
                <a:r>
                  <a:rPr lang="hu-HU" dirty="0" err="1" smtClean="0"/>
                  <a:t>Created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by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running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the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data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gathering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phase</a:t>
                </a:r>
                <a:endParaRPr lang="hu-HU" dirty="0" smtClean="0"/>
              </a:p>
              <a:p>
                <a:pPr lvl="1"/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59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kerekített téglalap 3"/>
          <p:cNvSpPr/>
          <p:nvPr/>
        </p:nvSpPr>
        <p:spPr>
          <a:xfrm>
            <a:off x="9876712" y="1674966"/>
            <a:ext cx="1849539" cy="3779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Q(f(</a:t>
            </a:r>
            <a:r>
              <a:rPr lang="hu-HU" dirty="0" err="1" smtClean="0"/>
              <a:t>a,b</a:t>
            </a:r>
            <a:r>
              <a:rPr lang="hu-HU" dirty="0" smtClean="0"/>
              <a:t>), s(b))</a:t>
            </a:r>
            <a:endParaRPr lang="hu-HU" dirty="0"/>
          </a:p>
        </p:txBody>
      </p:sp>
      <p:sp>
        <p:nvSpPr>
          <p:cNvPr id="5" name="Lefelé nyíl 4"/>
          <p:cNvSpPr/>
          <p:nvPr/>
        </p:nvSpPr>
        <p:spPr>
          <a:xfrm>
            <a:off x="10692069" y="2106348"/>
            <a:ext cx="218827" cy="31699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Lekerekített téglalap 5"/>
          <p:cNvSpPr/>
          <p:nvPr/>
        </p:nvSpPr>
        <p:spPr>
          <a:xfrm>
            <a:off x="10631266" y="2487464"/>
            <a:ext cx="340432" cy="3657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Q</a:t>
            </a:r>
            <a:endParaRPr lang="hu-HU" dirty="0"/>
          </a:p>
        </p:txBody>
      </p:sp>
      <p:sp>
        <p:nvSpPr>
          <p:cNvPr id="7" name="Lekerekített téglalap 6"/>
          <p:cNvSpPr/>
          <p:nvPr/>
        </p:nvSpPr>
        <p:spPr>
          <a:xfrm>
            <a:off x="10212706" y="3092286"/>
            <a:ext cx="340432" cy="3657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</a:t>
            </a:r>
            <a:endParaRPr lang="hu-HU" dirty="0"/>
          </a:p>
        </p:txBody>
      </p:sp>
      <p:sp>
        <p:nvSpPr>
          <p:cNvPr id="8" name="Lekerekített téglalap 7"/>
          <p:cNvSpPr/>
          <p:nvPr/>
        </p:nvSpPr>
        <p:spPr>
          <a:xfrm>
            <a:off x="11056424" y="3070898"/>
            <a:ext cx="340432" cy="3657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</a:t>
            </a:r>
            <a:endParaRPr lang="hu-HU" dirty="0"/>
          </a:p>
        </p:txBody>
      </p:sp>
      <p:sp>
        <p:nvSpPr>
          <p:cNvPr id="9" name="Lekerekített téglalap 8"/>
          <p:cNvSpPr/>
          <p:nvPr/>
        </p:nvSpPr>
        <p:spPr>
          <a:xfrm>
            <a:off x="9860313" y="3688324"/>
            <a:ext cx="340432" cy="3657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10" name="Lekerekített téglalap 9"/>
          <p:cNvSpPr/>
          <p:nvPr/>
        </p:nvSpPr>
        <p:spPr>
          <a:xfrm>
            <a:off x="10458368" y="3681510"/>
            <a:ext cx="340432" cy="3657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</a:t>
            </a:r>
            <a:endParaRPr lang="hu-HU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11056424" y="3688324"/>
            <a:ext cx="340432" cy="3657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</a:t>
            </a:r>
            <a:endParaRPr lang="hu-HU" dirty="0"/>
          </a:p>
        </p:txBody>
      </p:sp>
      <p:cxnSp>
        <p:nvCxnSpPr>
          <p:cNvPr id="14" name="Egyenes összekötő 13"/>
          <p:cNvCxnSpPr>
            <a:stCxn id="6" idx="2"/>
          </p:cNvCxnSpPr>
          <p:nvPr/>
        </p:nvCxnSpPr>
        <p:spPr>
          <a:xfrm flipH="1">
            <a:off x="10458368" y="2853224"/>
            <a:ext cx="343114" cy="21767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 flipH="1">
            <a:off x="10159341" y="3470650"/>
            <a:ext cx="94770" cy="21767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endCxn id="10" idx="0"/>
          </p:cNvCxnSpPr>
          <p:nvPr/>
        </p:nvCxnSpPr>
        <p:spPr>
          <a:xfrm>
            <a:off x="10537668" y="3479434"/>
            <a:ext cx="90916" cy="20207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>
            <a:stCxn id="8" idx="0"/>
          </p:cNvCxnSpPr>
          <p:nvPr/>
        </p:nvCxnSpPr>
        <p:spPr>
          <a:xfrm flipH="1" flipV="1">
            <a:off x="10795488" y="2857886"/>
            <a:ext cx="431152" cy="21301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>
            <a:stCxn id="8" idx="2"/>
            <a:endCxn id="11" idx="0"/>
          </p:cNvCxnSpPr>
          <p:nvPr/>
        </p:nvCxnSpPr>
        <p:spPr>
          <a:xfrm>
            <a:off x="11226640" y="3436658"/>
            <a:ext cx="0" cy="2516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9368"/>
          </a:xfrm>
        </p:spPr>
        <p:txBody>
          <a:bodyPr/>
          <a:lstStyle/>
          <a:p>
            <a:r>
              <a:rPr lang="hu-HU" dirty="0" err="1" smtClean="0"/>
              <a:t>Advisor</a:t>
            </a:r>
            <a:r>
              <a:rPr lang="hu-HU" dirty="0" smtClean="0"/>
              <a:t> – </a:t>
            </a:r>
            <a:r>
              <a:rPr lang="hu-HU" dirty="0" err="1" smtClean="0"/>
              <a:t>Variable</a:t>
            </a:r>
            <a:r>
              <a:rPr lang="hu-HU" dirty="0" smtClean="0"/>
              <a:t> </a:t>
            </a:r>
            <a:r>
              <a:rPr lang="hu-HU" dirty="0" err="1" smtClean="0"/>
              <a:t>set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1" y="1492086"/>
            <a:ext cx="8946541" cy="4195481"/>
          </a:xfrm>
        </p:spPr>
        <p:txBody>
          <a:bodyPr/>
          <a:lstStyle/>
          <a:p>
            <a:r>
              <a:rPr lang="hu-HU" dirty="0" err="1" smtClean="0"/>
              <a:t>There</a:t>
            </a:r>
            <a:r>
              <a:rPr lang="hu-HU" dirty="0" smtClean="0"/>
              <a:t> is no </a:t>
            </a:r>
            <a:r>
              <a:rPr lang="hu-HU" dirty="0" err="1" smtClean="0"/>
              <a:t>theoretical</a:t>
            </a:r>
            <a:r>
              <a:rPr lang="hu-HU" dirty="0" smtClean="0"/>
              <a:t> </a:t>
            </a:r>
            <a:r>
              <a:rPr lang="hu-HU" dirty="0" err="1" smtClean="0"/>
              <a:t>upper</a:t>
            </a:r>
            <a:r>
              <a:rPr lang="hu-HU" dirty="0" smtClean="0"/>
              <a:t> </a:t>
            </a:r>
            <a:r>
              <a:rPr lang="hu-HU" dirty="0" err="1" smtClean="0"/>
              <a:t>bound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number</a:t>
            </a:r>
            <a:r>
              <a:rPr lang="hu-HU" dirty="0" smtClean="0"/>
              <a:t> of </a:t>
            </a:r>
            <a:r>
              <a:rPr lang="hu-HU" dirty="0" err="1" smtClean="0"/>
              <a:t>subgoals</a:t>
            </a:r>
            <a:endParaRPr lang="hu-HU" dirty="0" smtClean="0"/>
          </a:p>
          <a:p>
            <a:pPr lvl="1"/>
            <a:r>
              <a:rPr lang="hu-HU" dirty="0" smtClean="0"/>
              <a:t>Most </a:t>
            </a:r>
            <a:r>
              <a:rPr lang="hu-HU" dirty="0" err="1" smtClean="0"/>
              <a:t>architectures</a:t>
            </a:r>
            <a:r>
              <a:rPr lang="hu-HU" dirty="0" smtClean="0"/>
              <a:t> </a:t>
            </a:r>
            <a:r>
              <a:rPr lang="hu-HU" dirty="0" err="1" smtClean="0"/>
              <a:t>can’t</a:t>
            </a:r>
            <a:r>
              <a:rPr lang="hu-HU" dirty="0" smtClean="0"/>
              <a:t> </a:t>
            </a:r>
            <a:r>
              <a:rPr lang="hu-HU" dirty="0" err="1" smtClean="0"/>
              <a:t>handle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endParaRPr lang="hu-HU" dirty="0"/>
          </a:p>
          <a:p>
            <a:r>
              <a:rPr lang="hu-HU" dirty="0" err="1" smtClean="0"/>
              <a:t>Solutions</a:t>
            </a:r>
            <a:endParaRPr lang="hu-HU" dirty="0" smtClean="0"/>
          </a:p>
          <a:p>
            <a:pPr lvl="1"/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/>
              <a:t> </a:t>
            </a:r>
            <a:r>
              <a:rPr lang="hu-HU" dirty="0" err="1" smtClean="0"/>
              <a:t>learn</a:t>
            </a:r>
            <a:r>
              <a:rPr lang="hu-HU" dirty="0" smtClean="0"/>
              <a:t> and </a:t>
            </a:r>
            <a:r>
              <a:rPr lang="hu-HU" dirty="0" err="1" smtClean="0"/>
              <a:t>evaluate</a:t>
            </a:r>
            <a:r>
              <a:rPr lang="hu-HU" dirty="0" smtClean="0"/>
              <a:t> </a:t>
            </a:r>
            <a:r>
              <a:rPr lang="hu-HU" dirty="0" err="1" smtClean="0"/>
              <a:t>pairwise</a:t>
            </a:r>
            <a:r>
              <a:rPr lang="hu-HU" dirty="0" smtClean="0"/>
              <a:t> </a:t>
            </a:r>
            <a:r>
              <a:rPr lang="hu-HU" dirty="0" err="1" smtClean="0"/>
              <a:t>comparisons</a:t>
            </a:r>
            <a:endParaRPr lang="hu-HU" dirty="0" smtClean="0"/>
          </a:p>
          <a:p>
            <a:pPr lvl="1"/>
            <a:r>
              <a:rPr lang="hu-HU" dirty="0" smtClean="0"/>
              <a:t>Map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a </a:t>
            </a:r>
            <a:r>
              <a:rPr lang="hu-HU" dirty="0" err="1" smtClean="0"/>
              <a:t>vector</a:t>
            </a:r>
            <a:r>
              <a:rPr lang="hu-HU" dirty="0" smtClean="0"/>
              <a:t>/</a:t>
            </a:r>
            <a:r>
              <a:rPr lang="hu-HU" dirty="0" err="1" smtClean="0"/>
              <a:t>matrix</a:t>
            </a:r>
            <a:r>
              <a:rPr lang="hu-HU" dirty="0" smtClean="0"/>
              <a:t> of a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endParaRPr lang="hu-HU" dirty="0" smtClean="0"/>
          </a:p>
          <a:p>
            <a:pPr lvl="2"/>
            <a:r>
              <a:rPr lang="hu-HU" dirty="0" err="1" smtClean="0"/>
              <a:t>Evaluate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input </a:t>
            </a:r>
            <a:r>
              <a:rPr lang="hu-HU" dirty="0" err="1" smtClean="0"/>
              <a:t>into</a:t>
            </a:r>
            <a:r>
              <a:rPr lang="hu-HU" dirty="0" smtClean="0"/>
              <a:t> a </a:t>
            </a:r>
            <a:r>
              <a:rPr lang="hu-HU" dirty="0" err="1" smtClean="0"/>
              <a:t>score</a:t>
            </a:r>
            <a:endParaRPr lang="hu-HU" dirty="0" smtClean="0"/>
          </a:p>
          <a:p>
            <a:pPr lvl="2"/>
            <a:r>
              <a:rPr lang="hu-HU" dirty="0" err="1" smtClean="0"/>
              <a:t>Choose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permutation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smallest</a:t>
            </a:r>
            <a:r>
              <a:rPr lang="hu-HU" dirty="0" smtClean="0"/>
              <a:t> </a:t>
            </a:r>
            <a:r>
              <a:rPr lang="hu-HU" dirty="0" err="1" smtClean="0"/>
              <a:t>score</a:t>
            </a:r>
            <a:endParaRPr lang="hu-HU" dirty="0" smtClean="0"/>
          </a:p>
          <a:p>
            <a:pPr lvl="1"/>
            <a:r>
              <a:rPr lang="hu-HU" dirty="0" err="1" smtClean="0"/>
              <a:t>Use</a:t>
            </a:r>
            <a:r>
              <a:rPr lang="hu-HU" dirty="0" smtClean="0"/>
              <a:t> a </a:t>
            </a:r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handle</a:t>
            </a:r>
            <a:r>
              <a:rPr lang="hu-HU" dirty="0" smtClean="0"/>
              <a:t> </a:t>
            </a:r>
            <a:r>
              <a:rPr lang="hu-HU" dirty="0" err="1" smtClean="0"/>
              <a:t>variable</a:t>
            </a:r>
            <a:r>
              <a:rPr lang="hu-HU" dirty="0" smtClean="0"/>
              <a:t> </a:t>
            </a:r>
            <a:r>
              <a:rPr lang="hu-HU" dirty="0" err="1" smtClean="0"/>
              <a:t>set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endParaRPr lang="hu-HU" dirty="0" smtClean="0"/>
          </a:p>
          <a:p>
            <a:pPr lvl="2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80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Conclusions</a:t>
            </a:r>
            <a:r>
              <a:rPr lang="hu-HU" dirty="0" smtClean="0"/>
              <a:t> and </a:t>
            </a:r>
            <a:r>
              <a:rPr lang="hu-HU" dirty="0" err="1" smtClean="0"/>
              <a:t>further</a:t>
            </a:r>
            <a:r>
              <a:rPr lang="hu-HU" dirty="0" smtClean="0"/>
              <a:t> </a:t>
            </a:r>
            <a:r>
              <a:rPr lang="hu-HU" dirty="0" err="1" smtClean="0"/>
              <a:t>work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Proof</a:t>
            </a:r>
            <a:r>
              <a:rPr lang="hu-HU" dirty="0" smtClean="0"/>
              <a:t> of </a:t>
            </a:r>
            <a:r>
              <a:rPr lang="hu-HU" dirty="0" err="1" smtClean="0"/>
              <a:t>concept</a:t>
            </a:r>
            <a:r>
              <a:rPr lang="hu-HU" dirty="0" smtClean="0"/>
              <a:t> shows </a:t>
            </a:r>
            <a:r>
              <a:rPr lang="hu-HU" dirty="0" err="1" smtClean="0"/>
              <a:t>promising</a:t>
            </a:r>
            <a:r>
              <a:rPr lang="hu-HU" dirty="0" smtClean="0"/>
              <a:t> </a:t>
            </a:r>
            <a:r>
              <a:rPr lang="hu-HU" dirty="0" err="1" smtClean="0"/>
              <a:t>results</a:t>
            </a:r>
            <a:endParaRPr lang="hu-HU" dirty="0" smtClean="0"/>
          </a:p>
          <a:p>
            <a:r>
              <a:rPr lang="hu-HU" dirty="0" err="1" smtClean="0"/>
              <a:t>Unfortunately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advisor</a:t>
            </a:r>
            <a:r>
              <a:rPr lang="hu-HU" dirty="0" smtClean="0"/>
              <a:t> </a:t>
            </a:r>
            <a:r>
              <a:rPr lang="hu-HU" dirty="0" err="1" smtClean="0"/>
              <a:t>system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properly</a:t>
            </a:r>
            <a:r>
              <a:rPr lang="hu-HU" dirty="0" smtClean="0"/>
              <a:t> </a:t>
            </a:r>
            <a:r>
              <a:rPr lang="hu-HU" dirty="0" err="1" smtClean="0"/>
              <a:t>fine</a:t>
            </a:r>
            <a:r>
              <a:rPr lang="hu-HU" dirty="0" smtClean="0"/>
              <a:t> </a:t>
            </a:r>
            <a:r>
              <a:rPr lang="hu-HU" dirty="0" err="1" smtClean="0"/>
              <a:t>tuned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r>
              <a:rPr lang="hu-HU" dirty="0" smtClean="0"/>
              <a:t> </a:t>
            </a:r>
            <a:r>
              <a:rPr lang="hu-HU" dirty="0" err="1" smtClean="0"/>
              <a:t>due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time-constraints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Further</a:t>
            </a:r>
            <a:r>
              <a:rPr lang="hu-HU" dirty="0" smtClean="0"/>
              <a:t> </a:t>
            </a:r>
            <a:r>
              <a:rPr lang="hu-HU" dirty="0" err="1" smtClean="0"/>
              <a:t>work</a:t>
            </a:r>
            <a:endParaRPr lang="hu-HU" dirty="0" smtClean="0"/>
          </a:p>
          <a:p>
            <a:pPr lvl="1"/>
            <a:r>
              <a:rPr lang="hu-HU" dirty="0" err="1" smtClean="0"/>
              <a:t>Refining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advisor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endParaRPr lang="hu-HU" dirty="0" smtClean="0"/>
          </a:p>
          <a:p>
            <a:pPr lvl="1"/>
            <a:r>
              <a:rPr lang="hu-HU" dirty="0" err="1" smtClean="0"/>
              <a:t>Try</a:t>
            </a:r>
            <a:r>
              <a:rPr lang="hu-HU" dirty="0" smtClean="0"/>
              <a:t>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endParaRPr lang="hu-HU" dirty="0" smtClean="0"/>
          </a:p>
          <a:p>
            <a:pPr lvl="2"/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set-to-sequence</a:t>
            </a:r>
            <a:r>
              <a:rPr lang="hu-HU" dirty="0" smtClean="0"/>
              <a:t> </a:t>
            </a:r>
            <a:r>
              <a:rPr lang="hu-HU" dirty="0" err="1" smtClean="0"/>
              <a:t>transformers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7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Questions</a:t>
            </a:r>
            <a:r>
              <a:rPr lang="hu-HU" dirty="0" smtClean="0"/>
              <a:t>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66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what</a:t>
            </a:r>
            <a:r>
              <a:rPr lang="hu-HU" dirty="0" smtClean="0"/>
              <a:t>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goal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project?</a:t>
            </a:r>
          </a:p>
          <a:p>
            <a:pPr lvl="1"/>
            <a:r>
              <a:rPr lang="hu-HU" dirty="0" smtClean="0"/>
              <a:t>The </a:t>
            </a:r>
            <a:r>
              <a:rPr lang="hu-HU" dirty="0" err="1" smtClean="0"/>
              <a:t>optimization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performance of </a:t>
            </a:r>
            <a:r>
              <a:rPr lang="hu-HU" dirty="0" err="1" smtClean="0"/>
              <a:t>backward</a:t>
            </a:r>
            <a:r>
              <a:rPr lang="hu-HU" dirty="0" smtClean="0"/>
              <a:t> </a:t>
            </a:r>
            <a:r>
              <a:rPr lang="hu-HU" dirty="0" err="1" smtClean="0"/>
              <a:t>chaining</a:t>
            </a:r>
            <a:r>
              <a:rPr lang="hu-HU" dirty="0" smtClean="0"/>
              <a:t> </a:t>
            </a:r>
            <a:r>
              <a:rPr lang="hu-HU" dirty="0" err="1" smtClean="0"/>
              <a:t>resolution</a:t>
            </a:r>
            <a:r>
              <a:rPr lang="hu-HU" dirty="0" smtClean="0"/>
              <a:t> </a:t>
            </a:r>
            <a:r>
              <a:rPr lang="hu-HU" dirty="0" err="1" smtClean="0"/>
              <a:t>tableau</a:t>
            </a:r>
            <a:r>
              <a:rPr lang="hu-HU" dirty="0" smtClean="0"/>
              <a:t> </a:t>
            </a:r>
            <a:r>
              <a:rPr lang="hu-HU" dirty="0" err="1" smtClean="0"/>
              <a:t>theorem</a:t>
            </a:r>
            <a:r>
              <a:rPr lang="hu-HU" dirty="0" smtClean="0"/>
              <a:t> </a:t>
            </a:r>
            <a:r>
              <a:rPr lang="hu-HU" dirty="0" err="1" smtClean="0"/>
              <a:t>provers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subgoal</a:t>
            </a:r>
            <a:r>
              <a:rPr lang="hu-HU" dirty="0" smtClean="0"/>
              <a:t> </a:t>
            </a:r>
            <a:r>
              <a:rPr lang="hu-HU" dirty="0" err="1" smtClean="0"/>
              <a:t>ordering</a:t>
            </a:r>
            <a:r>
              <a:rPr lang="hu-HU" dirty="0" smtClean="0"/>
              <a:t>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28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get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Backward-chaining</a:t>
            </a:r>
            <a:endParaRPr lang="hu-HU" dirty="0" smtClean="0"/>
          </a:p>
          <a:p>
            <a:pPr lvl="1"/>
            <a:r>
              <a:rPr lang="hu-HU" dirty="0" err="1" smtClean="0"/>
              <a:t>Starts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statement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proved</a:t>
            </a:r>
            <a:endParaRPr lang="hu-HU" dirty="0" smtClean="0"/>
          </a:p>
          <a:p>
            <a:pPr lvl="1"/>
            <a:r>
              <a:rPr lang="hu-HU" dirty="0" err="1" smtClean="0"/>
              <a:t>Builds</a:t>
            </a:r>
            <a:r>
              <a:rPr lang="hu-HU" dirty="0" smtClean="0"/>
              <a:t> a </a:t>
            </a:r>
            <a:r>
              <a:rPr lang="hu-HU" dirty="0" err="1" smtClean="0"/>
              <a:t>proof-tree</a:t>
            </a:r>
            <a:r>
              <a:rPr lang="hu-HU" dirty="0" smtClean="0"/>
              <a:t> (</a:t>
            </a:r>
            <a:r>
              <a:rPr lang="hu-HU" dirty="0" err="1" smtClean="0"/>
              <a:t>tableau</a:t>
            </a:r>
            <a:r>
              <a:rPr lang="hu-HU" dirty="0" smtClean="0"/>
              <a:t>)</a:t>
            </a:r>
            <a:endParaRPr lang="hu-HU" dirty="0"/>
          </a:p>
          <a:p>
            <a:pPr lvl="2"/>
            <a:r>
              <a:rPr lang="hu-HU" dirty="0" err="1" smtClean="0"/>
              <a:t>Leafs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subgoals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proven</a:t>
            </a:r>
            <a:endParaRPr lang="hu-HU" dirty="0" smtClean="0"/>
          </a:p>
          <a:p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system</a:t>
            </a:r>
            <a:endParaRPr lang="hu-HU" dirty="0" smtClean="0"/>
          </a:p>
          <a:p>
            <a:pPr lvl="1"/>
            <a:r>
              <a:rPr lang="hu-HU" dirty="0" smtClean="0"/>
              <a:t>LeanCoP</a:t>
            </a:r>
          </a:p>
          <a:p>
            <a:pPr lvl="2"/>
            <a:r>
              <a:rPr lang="hu-HU" dirty="0" err="1" smtClean="0"/>
              <a:t>Uses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r>
              <a:rPr lang="hu-HU" dirty="0" smtClean="0"/>
              <a:t> </a:t>
            </a:r>
            <a:r>
              <a:rPr lang="hu-HU" dirty="0" err="1" smtClean="0"/>
              <a:t>formulas</a:t>
            </a:r>
            <a:endParaRPr lang="hu-HU" dirty="0" smtClean="0"/>
          </a:p>
          <a:p>
            <a:pPr lvl="2"/>
            <a:r>
              <a:rPr lang="hu-HU" dirty="0" smtClean="0"/>
              <a:t>The </a:t>
            </a:r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should</a:t>
            </a:r>
            <a:r>
              <a:rPr lang="hu-HU" dirty="0" smtClean="0"/>
              <a:t> </a:t>
            </a:r>
            <a:r>
              <a:rPr lang="hu-HU" dirty="0" err="1" smtClean="0"/>
              <a:t>work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backward-chaining</a:t>
            </a:r>
            <a:r>
              <a:rPr lang="hu-HU" dirty="0" smtClean="0"/>
              <a:t> </a:t>
            </a:r>
            <a:r>
              <a:rPr lang="hu-HU" dirty="0" err="1" smtClean="0"/>
              <a:t>system</a:t>
            </a:r>
            <a:endParaRPr lang="hu-HU" dirty="0" smtClean="0"/>
          </a:p>
          <a:p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languages</a:t>
            </a:r>
            <a:endParaRPr lang="hu-HU" dirty="0" smtClean="0"/>
          </a:p>
          <a:p>
            <a:pPr lvl="1"/>
            <a:r>
              <a:rPr lang="hu-HU" dirty="0" smtClean="0"/>
              <a:t>Prolog</a:t>
            </a:r>
          </a:p>
          <a:p>
            <a:pPr lvl="1"/>
            <a:r>
              <a:rPr lang="hu-HU" dirty="0" smtClean="0"/>
              <a:t>Python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28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…</a:t>
            </a:r>
            <a:r>
              <a:rPr lang="hu-HU" dirty="0"/>
              <a:t> and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why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Why</a:t>
            </a:r>
            <a:r>
              <a:rPr lang="hu-HU" dirty="0"/>
              <a:t> </a:t>
            </a:r>
            <a:r>
              <a:rPr lang="hu-HU" dirty="0" err="1"/>
              <a:t>subgoal</a:t>
            </a:r>
            <a:r>
              <a:rPr lang="hu-HU" dirty="0"/>
              <a:t> </a:t>
            </a:r>
            <a:r>
              <a:rPr lang="hu-HU" dirty="0" err="1"/>
              <a:t>ordering</a:t>
            </a:r>
            <a:r>
              <a:rPr lang="hu-HU" dirty="0"/>
              <a:t>?</a:t>
            </a:r>
          </a:p>
          <a:p>
            <a:pPr lvl="1"/>
            <a:r>
              <a:rPr lang="hu-HU" dirty="0" err="1"/>
              <a:t>Two</a:t>
            </a:r>
            <a:r>
              <a:rPr lang="hu-HU" dirty="0"/>
              <a:t> important </a:t>
            </a:r>
            <a:r>
              <a:rPr lang="hu-HU" dirty="0" err="1"/>
              <a:t>decisions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proving</a:t>
            </a:r>
            <a:r>
              <a:rPr lang="hu-HU" dirty="0"/>
              <a:t> </a:t>
            </a:r>
            <a:r>
              <a:rPr lang="hu-HU" dirty="0" err="1"/>
              <a:t>process</a:t>
            </a:r>
            <a:endParaRPr lang="hu-HU" dirty="0"/>
          </a:p>
          <a:p>
            <a:pPr lvl="2"/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inference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endParaRPr lang="hu-HU" dirty="0"/>
          </a:p>
          <a:p>
            <a:pPr lvl="2"/>
            <a:r>
              <a:rPr lang="hu-HU" dirty="0"/>
              <a:t>In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subgoals</a:t>
            </a:r>
            <a:endParaRPr lang="hu-HU" dirty="0"/>
          </a:p>
          <a:p>
            <a:pPr lvl="3"/>
            <a:r>
              <a:rPr lang="hu-HU" dirty="0"/>
              <a:t>Less </a:t>
            </a:r>
            <a:r>
              <a:rPr lang="hu-HU" dirty="0" err="1"/>
              <a:t>research</a:t>
            </a:r>
            <a:r>
              <a:rPr lang="hu-HU" dirty="0"/>
              <a:t> has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done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92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Similar</a:t>
            </a:r>
            <a:r>
              <a:rPr lang="hu-HU" dirty="0" smtClean="0"/>
              <a:t> </a:t>
            </a:r>
            <a:r>
              <a:rPr lang="hu-HU" dirty="0" err="1" smtClean="0"/>
              <a:t>work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Subgoal</a:t>
            </a:r>
            <a:r>
              <a:rPr lang="hu-HU" dirty="0"/>
              <a:t> </a:t>
            </a:r>
            <a:r>
              <a:rPr lang="hu-HU" dirty="0" err="1"/>
              <a:t>Alternation</a:t>
            </a:r>
            <a:r>
              <a:rPr lang="hu-HU" dirty="0"/>
              <a:t> in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 smtClean="0"/>
              <a:t>Elimination</a:t>
            </a:r>
            <a:r>
              <a:rPr lang="hu-HU" dirty="0" smtClean="0"/>
              <a:t> – </a:t>
            </a:r>
            <a:r>
              <a:rPr lang="hu-HU" dirty="0" err="1" smtClean="0"/>
              <a:t>Ibens</a:t>
            </a:r>
            <a:r>
              <a:rPr lang="hu-HU" dirty="0" smtClean="0"/>
              <a:t>, </a:t>
            </a:r>
            <a:r>
              <a:rPr lang="hu-HU" dirty="0" err="1" smtClean="0"/>
              <a:t>Letz</a:t>
            </a:r>
            <a:endParaRPr lang="hu-HU" dirty="0" smtClean="0"/>
          </a:p>
          <a:p>
            <a:pPr lvl="1"/>
            <a:r>
              <a:rPr lang="hu-HU" dirty="0" err="1" smtClean="0"/>
              <a:t>Difference</a:t>
            </a:r>
            <a:endParaRPr lang="hu-HU" dirty="0" smtClean="0"/>
          </a:p>
          <a:p>
            <a:pPr lvl="2"/>
            <a:r>
              <a:rPr lang="hu-HU" dirty="0" smtClean="0"/>
              <a:t>We </a:t>
            </a:r>
            <a:r>
              <a:rPr lang="hu-HU" dirty="0" err="1" smtClean="0"/>
              <a:t>try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subgoals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a </a:t>
            </a:r>
            <a:r>
              <a:rPr lang="hu-HU" dirty="0" err="1" smtClean="0"/>
              <a:t>choice</a:t>
            </a:r>
            <a:r>
              <a:rPr lang="hu-HU" dirty="0" smtClean="0"/>
              <a:t> </a:t>
            </a:r>
            <a:r>
              <a:rPr lang="hu-HU" dirty="0" err="1" smtClean="0"/>
              <a:t>point</a:t>
            </a:r>
            <a:r>
              <a:rPr lang="hu-HU" dirty="0" smtClean="0"/>
              <a:t>, </a:t>
            </a:r>
            <a:r>
              <a:rPr lang="hu-HU" dirty="0" err="1" smtClean="0"/>
              <a:t>while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work</a:t>
            </a:r>
            <a:r>
              <a:rPr lang="hu-HU" dirty="0" smtClean="0"/>
              <a:t> is </a:t>
            </a:r>
            <a:r>
              <a:rPr lang="hu-HU" dirty="0" err="1" smtClean="0"/>
              <a:t>mainly</a:t>
            </a:r>
            <a:r>
              <a:rPr lang="hu-HU" dirty="0" smtClean="0"/>
              <a:t>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changing</a:t>
            </a:r>
            <a:r>
              <a:rPr lang="hu-HU" dirty="0"/>
              <a:t> </a:t>
            </a:r>
            <a:r>
              <a:rPr lang="hu-HU" dirty="0" err="1" smtClean="0"/>
              <a:t>subgoal</a:t>
            </a:r>
            <a:r>
              <a:rPr lang="hu-HU" dirty="0" smtClean="0"/>
              <a:t> </a:t>
            </a:r>
            <a:r>
              <a:rPr lang="hu-HU" dirty="0" err="1" smtClean="0"/>
              <a:t>branches</a:t>
            </a:r>
            <a:r>
              <a:rPr lang="hu-HU" dirty="0" smtClean="0"/>
              <a:t> </a:t>
            </a:r>
            <a:r>
              <a:rPr lang="hu-HU" dirty="0" err="1" smtClean="0"/>
              <a:t>before</a:t>
            </a:r>
            <a:r>
              <a:rPr lang="hu-HU" dirty="0" smtClean="0"/>
              <a:t> a </a:t>
            </a:r>
            <a:r>
              <a:rPr lang="hu-HU" dirty="0" err="1" smtClean="0"/>
              <a:t>proof</a:t>
            </a:r>
            <a:r>
              <a:rPr lang="hu-HU" dirty="0" smtClean="0"/>
              <a:t> </a:t>
            </a:r>
            <a:r>
              <a:rPr lang="hu-HU" dirty="0" err="1" smtClean="0"/>
              <a:t>branch</a:t>
            </a:r>
            <a:r>
              <a:rPr lang="hu-HU" dirty="0" smtClean="0"/>
              <a:t> is </a:t>
            </a:r>
            <a:r>
              <a:rPr lang="hu-HU" dirty="0" err="1" smtClean="0"/>
              <a:t>complete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92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Planned</a:t>
            </a:r>
            <a:r>
              <a:rPr lang="hu-HU" dirty="0" smtClean="0"/>
              <a:t> </a:t>
            </a:r>
            <a:r>
              <a:rPr lang="hu-HU" dirty="0" err="1" smtClean="0"/>
              <a:t>system</a:t>
            </a:r>
            <a:endParaRPr lang="hu-HU" dirty="0"/>
          </a:p>
        </p:txBody>
      </p:sp>
      <p:sp>
        <p:nvSpPr>
          <p:cNvPr id="4" name="Lekerekített téglalap 3"/>
          <p:cNvSpPr/>
          <p:nvPr/>
        </p:nvSpPr>
        <p:spPr>
          <a:xfrm>
            <a:off x="2097024" y="2414048"/>
            <a:ext cx="2292096" cy="30358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LeanCoP </a:t>
            </a:r>
            <a:r>
              <a:rPr lang="hu-HU" dirty="0" err="1" smtClean="0"/>
              <a:t>prover</a:t>
            </a:r>
            <a:endParaRPr lang="hu-HU" dirty="0" smtClean="0"/>
          </a:p>
        </p:txBody>
      </p:sp>
      <p:sp>
        <p:nvSpPr>
          <p:cNvPr id="5" name="Lefelé nyíl 4"/>
          <p:cNvSpPr/>
          <p:nvPr/>
        </p:nvSpPr>
        <p:spPr>
          <a:xfrm>
            <a:off x="3017520" y="1780096"/>
            <a:ext cx="451104" cy="59740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164079" y="1354194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r>
              <a:rPr lang="hu-HU" dirty="0" smtClean="0"/>
              <a:t> formula</a:t>
            </a:r>
            <a:endParaRPr lang="hu-HU" dirty="0"/>
          </a:p>
        </p:txBody>
      </p:sp>
      <p:sp>
        <p:nvSpPr>
          <p:cNvPr id="9" name="Lefelé nyíl 8"/>
          <p:cNvSpPr/>
          <p:nvPr/>
        </p:nvSpPr>
        <p:spPr>
          <a:xfrm>
            <a:off x="3017520" y="5486400"/>
            <a:ext cx="451104" cy="59740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2861396" y="60838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Proof</a:t>
            </a:r>
            <a:endParaRPr lang="hu-HU" dirty="0" smtClean="0"/>
          </a:p>
        </p:txBody>
      </p:sp>
      <p:sp>
        <p:nvSpPr>
          <p:cNvPr id="11" name="Lekerekített téglalap 10"/>
          <p:cNvSpPr/>
          <p:nvPr/>
        </p:nvSpPr>
        <p:spPr>
          <a:xfrm>
            <a:off x="7284720" y="2414048"/>
            <a:ext cx="2292096" cy="30358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Advisor</a:t>
            </a:r>
            <a:r>
              <a:rPr lang="hu-HU" dirty="0" smtClean="0"/>
              <a:t> ML </a:t>
            </a:r>
            <a:r>
              <a:rPr lang="hu-HU" dirty="0" err="1" smtClean="0"/>
              <a:t>system</a:t>
            </a:r>
            <a:endParaRPr lang="hu-HU" dirty="0" smtClean="0"/>
          </a:p>
        </p:txBody>
      </p:sp>
      <p:sp>
        <p:nvSpPr>
          <p:cNvPr id="12" name="Jobbra nyíl 11"/>
          <p:cNvSpPr/>
          <p:nvPr/>
        </p:nvSpPr>
        <p:spPr>
          <a:xfrm>
            <a:off x="4648199" y="3465608"/>
            <a:ext cx="2377440" cy="32918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Jobbra nyíl 12"/>
          <p:cNvSpPr/>
          <p:nvPr/>
        </p:nvSpPr>
        <p:spPr>
          <a:xfrm rot="10800000">
            <a:off x="4648199" y="4035552"/>
            <a:ext cx="2377440" cy="32918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4488941" y="3045322"/>
            <a:ext cx="269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Context &amp; </a:t>
            </a:r>
            <a:r>
              <a:rPr lang="hu-HU" dirty="0" err="1" smtClean="0"/>
              <a:t>subgoal</a:t>
            </a:r>
            <a:r>
              <a:rPr lang="hu-HU" dirty="0" smtClean="0"/>
              <a:t> </a:t>
            </a:r>
            <a:r>
              <a:rPr lang="hu-HU" dirty="0" err="1" smtClean="0"/>
              <a:t>set</a:t>
            </a:r>
            <a:endParaRPr lang="hu-HU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4648198" y="4364737"/>
            <a:ext cx="23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Subgoal</a:t>
            </a:r>
            <a:r>
              <a:rPr lang="hu-HU" dirty="0" smtClean="0"/>
              <a:t> </a:t>
            </a:r>
            <a:r>
              <a:rPr lang="hu-HU" dirty="0" err="1" smtClean="0"/>
              <a:t>sequence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25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Planned</a:t>
            </a:r>
            <a:r>
              <a:rPr lang="hu-HU" dirty="0" smtClean="0"/>
              <a:t> </a:t>
            </a:r>
            <a:r>
              <a:rPr lang="hu-HU" dirty="0" err="1" smtClean="0"/>
              <a:t>system</a:t>
            </a:r>
            <a:endParaRPr lang="hu-HU" dirty="0"/>
          </a:p>
        </p:txBody>
      </p:sp>
      <p:sp>
        <p:nvSpPr>
          <p:cNvPr id="5" name="Lefelé nyíl 4"/>
          <p:cNvSpPr/>
          <p:nvPr/>
        </p:nvSpPr>
        <p:spPr>
          <a:xfrm>
            <a:off x="3029712" y="1585024"/>
            <a:ext cx="451104" cy="35350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176271" y="1159122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r>
              <a:rPr lang="hu-HU" dirty="0" smtClean="0"/>
              <a:t> formula</a:t>
            </a:r>
            <a:endParaRPr lang="hu-HU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7296912" y="2218976"/>
            <a:ext cx="2292096" cy="30358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Advisor</a:t>
            </a:r>
            <a:r>
              <a:rPr lang="hu-HU" dirty="0" smtClean="0"/>
              <a:t> ML </a:t>
            </a:r>
            <a:r>
              <a:rPr lang="hu-HU" dirty="0" err="1" smtClean="0"/>
              <a:t>system</a:t>
            </a:r>
            <a:endParaRPr lang="hu-HU" dirty="0" smtClean="0"/>
          </a:p>
        </p:txBody>
      </p:sp>
      <p:sp>
        <p:nvSpPr>
          <p:cNvPr id="12" name="Jobbra nyíl 11"/>
          <p:cNvSpPr/>
          <p:nvPr/>
        </p:nvSpPr>
        <p:spPr>
          <a:xfrm>
            <a:off x="3758180" y="3237966"/>
            <a:ext cx="3438910" cy="32918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Jobbra nyíl 12"/>
          <p:cNvSpPr/>
          <p:nvPr/>
        </p:nvSpPr>
        <p:spPr>
          <a:xfrm rot="10800000">
            <a:off x="3758180" y="4289609"/>
            <a:ext cx="3438910" cy="32918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4334255" y="2959582"/>
            <a:ext cx="269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</a:t>
            </a:r>
            <a:r>
              <a:rPr lang="hu-HU" dirty="0" err="1" smtClean="0"/>
              <a:t>ubgoal</a:t>
            </a:r>
            <a:r>
              <a:rPr lang="hu-HU" dirty="0" smtClean="0"/>
              <a:t> </a:t>
            </a:r>
            <a:r>
              <a:rPr lang="hu-HU" dirty="0" err="1" smtClean="0"/>
              <a:t>set</a:t>
            </a:r>
            <a:r>
              <a:rPr lang="hu-HU" dirty="0" smtClean="0"/>
              <a:t> &amp; context</a:t>
            </a:r>
            <a:endParaRPr lang="hu-HU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4502655" y="4496513"/>
            <a:ext cx="23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Subgoal</a:t>
            </a:r>
            <a:r>
              <a:rPr lang="hu-HU" dirty="0" smtClean="0"/>
              <a:t> </a:t>
            </a:r>
            <a:r>
              <a:rPr lang="hu-HU" dirty="0" err="1" smtClean="0"/>
              <a:t>sequence</a:t>
            </a:r>
            <a:endParaRPr lang="hu-HU" dirty="0"/>
          </a:p>
        </p:txBody>
      </p:sp>
      <p:sp>
        <p:nvSpPr>
          <p:cNvPr id="3" name="Lekerekített téglalap 2"/>
          <p:cNvSpPr/>
          <p:nvPr/>
        </p:nvSpPr>
        <p:spPr>
          <a:xfrm>
            <a:off x="2489877" y="1970746"/>
            <a:ext cx="1530772" cy="3779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FoF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Inner</a:t>
            </a:r>
            <a:endParaRPr lang="hu-HU" dirty="0"/>
          </a:p>
        </p:txBody>
      </p:sp>
      <p:sp>
        <p:nvSpPr>
          <p:cNvPr id="17" name="Lefelé nyíl 16"/>
          <p:cNvSpPr/>
          <p:nvPr/>
        </p:nvSpPr>
        <p:spPr>
          <a:xfrm>
            <a:off x="3029712" y="2384884"/>
            <a:ext cx="451104" cy="35350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Lekerekített téglalap 17"/>
          <p:cNvSpPr/>
          <p:nvPr/>
        </p:nvSpPr>
        <p:spPr>
          <a:xfrm>
            <a:off x="2489877" y="2770606"/>
            <a:ext cx="1530772" cy="3779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Proof</a:t>
            </a:r>
            <a:r>
              <a:rPr lang="hu-HU" dirty="0" smtClean="0"/>
              <a:t> </a:t>
            </a:r>
            <a:r>
              <a:rPr lang="hu-HU" dirty="0" err="1" smtClean="0"/>
              <a:t>loop</a:t>
            </a:r>
            <a:endParaRPr lang="hu-HU" dirty="0"/>
          </a:p>
        </p:txBody>
      </p:sp>
      <p:sp>
        <p:nvSpPr>
          <p:cNvPr id="19" name="Lefelé nyíl 18"/>
          <p:cNvSpPr/>
          <p:nvPr/>
        </p:nvSpPr>
        <p:spPr>
          <a:xfrm>
            <a:off x="3029712" y="3180776"/>
            <a:ext cx="451104" cy="41894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…</a:t>
            </a:r>
            <a:endParaRPr lang="hu-HU" dirty="0"/>
          </a:p>
        </p:txBody>
      </p:sp>
      <p:sp>
        <p:nvSpPr>
          <p:cNvPr id="20" name="Lekerekített téglalap 19"/>
          <p:cNvSpPr/>
          <p:nvPr/>
        </p:nvSpPr>
        <p:spPr>
          <a:xfrm>
            <a:off x="2489877" y="3639254"/>
            <a:ext cx="1530772" cy="588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Subgoal</a:t>
            </a:r>
            <a:r>
              <a:rPr lang="hu-HU" dirty="0" smtClean="0"/>
              <a:t> </a:t>
            </a:r>
            <a:r>
              <a:rPr lang="hu-HU" dirty="0" err="1" smtClean="0"/>
              <a:t>selection</a:t>
            </a:r>
            <a:endParaRPr lang="hu-HU" dirty="0"/>
          </a:p>
        </p:txBody>
      </p:sp>
      <p:sp>
        <p:nvSpPr>
          <p:cNvPr id="21" name="Lefelé nyíl 20"/>
          <p:cNvSpPr/>
          <p:nvPr/>
        </p:nvSpPr>
        <p:spPr>
          <a:xfrm>
            <a:off x="3029712" y="4289609"/>
            <a:ext cx="451104" cy="41894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…</a:t>
            </a:r>
            <a:endParaRPr lang="hu-HU" dirty="0"/>
          </a:p>
        </p:txBody>
      </p:sp>
      <p:sp>
        <p:nvSpPr>
          <p:cNvPr id="23" name="Lekerekített téglalap 22"/>
          <p:cNvSpPr/>
          <p:nvPr/>
        </p:nvSpPr>
        <p:spPr>
          <a:xfrm>
            <a:off x="2489877" y="4714004"/>
            <a:ext cx="1530772" cy="3779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Proof</a:t>
            </a:r>
            <a:r>
              <a:rPr lang="hu-HU" dirty="0" smtClean="0"/>
              <a:t> </a:t>
            </a:r>
            <a:r>
              <a:rPr lang="hu-HU" dirty="0" err="1" smtClean="0"/>
              <a:t>loop</a:t>
            </a:r>
            <a:endParaRPr lang="hu-HU" dirty="0"/>
          </a:p>
        </p:txBody>
      </p:sp>
      <p:sp>
        <p:nvSpPr>
          <p:cNvPr id="24" name="Lekerekített téglalap 23"/>
          <p:cNvSpPr/>
          <p:nvPr/>
        </p:nvSpPr>
        <p:spPr>
          <a:xfrm>
            <a:off x="2489877" y="5482228"/>
            <a:ext cx="1530772" cy="8376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Create</a:t>
            </a:r>
            <a:r>
              <a:rPr lang="hu-HU" dirty="0" smtClean="0"/>
              <a:t> </a:t>
            </a:r>
            <a:r>
              <a:rPr lang="hu-HU" dirty="0" err="1" smtClean="0"/>
              <a:t>proof</a:t>
            </a:r>
            <a:endParaRPr lang="hu-HU" dirty="0"/>
          </a:p>
        </p:txBody>
      </p:sp>
      <p:sp>
        <p:nvSpPr>
          <p:cNvPr id="25" name="Lefelé nyíl 24"/>
          <p:cNvSpPr/>
          <p:nvPr/>
        </p:nvSpPr>
        <p:spPr>
          <a:xfrm>
            <a:off x="3029712" y="5110340"/>
            <a:ext cx="451104" cy="35350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alagív 5"/>
          <p:cNvSpPr/>
          <p:nvPr/>
        </p:nvSpPr>
        <p:spPr>
          <a:xfrm rot="16200000">
            <a:off x="1251244" y="3485428"/>
            <a:ext cx="2122583" cy="879624"/>
          </a:xfrm>
          <a:prstGeom prst="blockArc">
            <a:avLst>
              <a:gd name="adj1" fmla="val 10799999"/>
              <a:gd name="adj2" fmla="val 0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0" name="Lefelé nyíl 29"/>
          <p:cNvSpPr/>
          <p:nvPr/>
        </p:nvSpPr>
        <p:spPr>
          <a:xfrm>
            <a:off x="3040376" y="3207089"/>
            <a:ext cx="451104" cy="150146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790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9" grpId="0" animBg="1"/>
      <p:bldP spid="20" grpId="0" animBg="1"/>
      <p:bldP spid="21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Proof</a:t>
            </a:r>
            <a:r>
              <a:rPr lang="hu-HU" dirty="0" smtClean="0"/>
              <a:t> of </a:t>
            </a:r>
            <a:r>
              <a:rPr lang="hu-HU" dirty="0" err="1" smtClean="0"/>
              <a:t>concept</a:t>
            </a:r>
            <a:r>
              <a:rPr lang="hu-HU" dirty="0" smtClean="0"/>
              <a:t> – Data </a:t>
            </a:r>
            <a:r>
              <a:rPr lang="hu-HU" dirty="0" err="1" smtClean="0"/>
              <a:t>Gathering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permutations</a:t>
            </a:r>
            <a:r>
              <a:rPr lang="hu-HU" dirty="0" smtClean="0"/>
              <a:t> of </a:t>
            </a:r>
            <a:r>
              <a:rPr lang="hu-HU" dirty="0" err="1" smtClean="0"/>
              <a:t>subgoals</a:t>
            </a:r>
            <a:r>
              <a:rPr lang="hu-HU" dirty="0" smtClean="0"/>
              <a:t> </a:t>
            </a:r>
            <a:r>
              <a:rPr lang="hu-HU" dirty="0" err="1" smtClean="0"/>
              <a:t>effect</a:t>
            </a:r>
            <a:r>
              <a:rPr lang="hu-HU" dirty="0" smtClean="0"/>
              <a:t> performance?</a:t>
            </a:r>
          </a:p>
          <a:p>
            <a:r>
              <a:rPr lang="hu-HU" dirty="0" err="1" smtClean="0"/>
              <a:t>Chosen</a:t>
            </a:r>
            <a:r>
              <a:rPr lang="hu-HU" dirty="0" smtClean="0"/>
              <a:t> </a:t>
            </a:r>
            <a:r>
              <a:rPr lang="hu-HU" dirty="0" err="1" smtClean="0"/>
              <a:t>metric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Number</a:t>
            </a:r>
            <a:r>
              <a:rPr lang="hu-HU" dirty="0" smtClean="0"/>
              <a:t> of </a:t>
            </a:r>
            <a:r>
              <a:rPr lang="hu-HU" dirty="0" err="1" smtClean="0"/>
              <a:t>inferences</a:t>
            </a:r>
            <a:endParaRPr lang="hu-HU" dirty="0" smtClean="0"/>
          </a:p>
          <a:p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basic</a:t>
            </a:r>
            <a:r>
              <a:rPr lang="hu-HU" dirty="0" smtClean="0"/>
              <a:t> </a:t>
            </a:r>
            <a:r>
              <a:rPr lang="hu-HU" dirty="0" err="1" smtClean="0"/>
              <a:t>setting</a:t>
            </a:r>
            <a:r>
              <a:rPr lang="hu-HU" dirty="0" smtClean="0"/>
              <a:t> leanCoP </a:t>
            </a:r>
            <a:r>
              <a:rPr lang="hu-HU" dirty="0" err="1" smtClean="0"/>
              <a:t>chose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subgoal</a:t>
            </a:r>
            <a:endParaRPr lang="hu-HU" dirty="0" smtClean="0"/>
          </a:p>
          <a:p>
            <a:pPr lvl="1"/>
            <a:r>
              <a:rPr lang="hu-HU" dirty="0" smtClean="0"/>
              <a:t>In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gathering</a:t>
            </a:r>
            <a:r>
              <a:rPr lang="hu-HU" dirty="0" smtClean="0"/>
              <a:t> </a:t>
            </a:r>
            <a:r>
              <a:rPr lang="hu-HU" dirty="0" err="1" smtClean="0"/>
              <a:t>mode</a:t>
            </a:r>
            <a:r>
              <a:rPr lang="hu-HU" dirty="0" smtClean="0"/>
              <a:t>, we </a:t>
            </a:r>
            <a:r>
              <a:rPr lang="hu-HU" dirty="0" err="1" smtClean="0"/>
              <a:t>try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r>
              <a:rPr lang="hu-HU" dirty="0" smtClean="0"/>
              <a:t> </a:t>
            </a:r>
            <a:r>
              <a:rPr lang="hu-HU" dirty="0" err="1" smtClean="0"/>
              <a:t>permutations</a:t>
            </a:r>
            <a:endParaRPr lang="hu-HU" dirty="0" smtClean="0"/>
          </a:p>
          <a:p>
            <a:pPr lvl="1"/>
            <a:endParaRPr lang="hu-HU" dirty="0" smtClean="0"/>
          </a:p>
        </p:txBody>
      </p:sp>
      <p:sp>
        <p:nvSpPr>
          <p:cNvPr id="4" name="Lefelé nyíl 3"/>
          <p:cNvSpPr/>
          <p:nvPr/>
        </p:nvSpPr>
        <p:spPr>
          <a:xfrm>
            <a:off x="10887457" y="1804480"/>
            <a:ext cx="451104" cy="35350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10034016" y="1378578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r>
              <a:rPr lang="hu-HU" dirty="0" smtClean="0"/>
              <a:t> formula</a:t>
            </a:r>
            <a:endParaRPr lang="hu-HU" dirty="0"/>
          </a:p>
        </p:txBody>
      </p:sp>
      <p:sp>
        <p:nvSpPr>
          <p:cNvPr id="6" name="Lekerekített téglalap 5"/>
          <p:cNvSpPr/>
          <p:nvPr/>
        </p:nvSpPr>
        <p:spPr>
          <a:xfrm>
            <a:off x="10347622" y="2190202"/>
            <a:ext cx="1530772" cy="3779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FoF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DNF</a:t>
            </a:r>
            <a:endParaRPr lang="hu-HU" dirty="0"/>
          </a:p>
        </p:txBody>
      </p:sp>
      <p:sp>
        <p:nvSpPr>
          <p:cNvPr id="7" name="Lefelé nyíl 6"/>
          <p:cNvSpPr/>
          <p:nvPr/>
        </p:nvSpPr>
        <p:spPr>
          <a:xfrm>
            <a:off x="10887457" y="2604340"/>
            <a:ext cx="451104" cy="35350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Lekerekített téglalap 7"/>
          <p:cNvSpPr/>
          <p:nvPr/>
        </p:nvSpPr>
        <p:spPr>
          <a:xfrm>
            <a:off x="10347622" y="2990062"/>
            <a:ext cx="1530772" cy="3779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Proof</a:t>
            </a:r>
            <a:r>
              <a:rPr lang="hu-HU" dirty="0" smtClean="0"/>
              <a:t> </a:t>
            </a:r>
            <a:r>
              <a:rPr lang="hu-HU" dirty="0" err="1" smtClean="0"/>
              <a:t>loop</a:t>
            </a:r>
            <a:endParaRPr lang="hu-HU" dirty="0"/>
          </a:p>
        </p:txBody>
      </p:sp>
      <p:sp>
        <p:nvSpPr>
          <p:cNvPr id="9" name="Lefelé nyíl 8"/>
          <p:cNvSpPr/>
          <p:nvPr/>
        </p:nvSpPr>
        <p:spPr>
          <a:xfrm>
            <a:off x="10887457" y="3400232"/>
            <a:ext cx="451104" cy="41894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…</a:t>
            </a:r>
            <a:endParaRPr lang="hu-HU" dirty="0"/>
          </a:p>
        </p:txBody>
      </p:sp>
      <p:sp>
        <p:nvSpPr>
          <p:cNvPr id="10" name="Lekerekített téglalap 9"/>
          <p:cNvSpPr/>
          <p:nvPr/>
        </p:nvSpPr>
        <p:spPr>
          <a:xfrm>
            <a:off x="10347622" y="3858710"/>
            <a:ext cx="1530772" cy="588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Subgoal</a:t>
            </a:r>
            <a:r>
              <a:rPr lang="hu-HU" dirty="0" smtClean="0"/>
              <a:t> </a:t>
            </a:r>
            <a:r>
              <a:rPr lang="hu-HU" dirty="0" err="1" smtClean="0"/>
              <a:t>selection</a:t>
            </a:r>
            <a:endParaRPr lang="hu-HU" dirty="0"/>
          </a:p>
        </p:txBody>
      </p:sp>
      <p:sp>
        <p:nvSpPr>
          <p:cNvPr id="11" name="Lefelé nyíl 10"/>
          <p:cNvSpPr/>
          <p:nvPr/>
        </p:nvSpPr>
        <p:spPr>
          <a:xfrm>
            <a:off x="10887457" y="4509065"/>
            <a:ext cx="451104" cy="41894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…</a:t>
            </a:r>
            <a:endParaRPr lang="hu-HU" dirty="0"/>
          </a:p>
        </p:txBody>
      </p:sp>
      <p:sp>
        <p:nvSpPr>
          <p:cNvPr id="12" name="Lekerekített téglalap 11"/>
          <p:cNvSpPr/>
          <p:nvPr/>
        </p:nvSpPr>
        <p:spPr>
          <a:xfrm>
            <a:off x="10347622" y="4933460"/>
            <a:ext cx="1530772" cy="3779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Proof</a:t>
            </a:r>
            <a:r>
              <a:rPr lang="hu-HU" dirty="0" smtClean="0"/>
              <a:t> </a:t>
            </a:r>
            <a:r>
              <a:rPr lang="hu-HU" dirty="0" err="1" smtClean="0"/>
              <a:t>loop</a:t>
            </a:r>
            <a:endParaRPr lang="hu-HU" dirty="0"/>
          </a:p>
        </p:txBody>
      </p:sp>
      <p:sp>
        <p:nvSpPr>
          <p:cNvPr id="13" name="Lekerekített téglalap 12"/>
          <p:cNvSpPr/>
          <p:nvPr/>
        </p:nvSpPr>
        <p:spPr>
          <a:xfrm>
            <a:off x="10347622" y="5701684"/>
            <a:ext cx="1530772" cy="8376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Create</a:t>
            </a:r>
            <a:r>
              <a:rPr lang="hu-HU" dirty="0" smtClean="0"/>
              <a:t> </a:t>
            </a:r>
            <a:r>
              <a:rPr lang="hu-HU" dirty="0" err="1" smtClean="0"/>
              <a:t>readable</a:t>
            </a:r>
            <a:r>
              <a:rPr lang="hu-HU" dirty="0" smtClean="0"/>
              <a:t> </a:t>
            </a:r>
            <a:r>
              <a:rPr lang="hu-HU" dirty="0" err="1" smtClean="0"/>
              <a:t>proof</a:t>
            </a:r>
            <a:endParaRPr lang="hu-HU" dirty="0"/>
          </a:p>
        </p:txBody>
      </p:sp>
      <p:sp>
        <p:nvSpPr>
          <p:cNvPr id="14" name="Lefelé nyíl 13"/>
          <p:cNvSpPr/>
          <p:nvPr/>
        </p:nvSpPr>
        <p:spPr>
          <a:xfrm>
            <a:off x="10887457" y="5329796"/>
            <a:ext cx="451104" cy="35350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alagív 14"/>
          <p:cNvSpPr/>
          <p:nvPr/>
        </p:nvSpPr>
        <p:spPr>
          <a:xfrm rot="16200000">
            <a:off x="9108989" y="3704884"/>
            <a:ext cx="2122583" cy="879624"/>
          </a:xfrm>
          <a:prstGeom prst="blockArc">
            <a:avLst>
              <a:gd name="adj1" fmla="val 10799999"/>
              <a:gd name="adj2" fmla="val 0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7" name="Lekerekített téglalap 16"/>
          <p:cNvSpPr/>
          <p:nvPr/>
        </p:nvSpPr>
        <p:spPr>
          <a:xfrm>
            <a:off x="10332379" y="3864161"/>
            <a:ext cx="1530772" cy="5882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 smtClean="0"/>
              <a:t>Subgoal</a:t>
            </a:r>
            <a:r>
              <a:rPr lang="hu-HU" sz="1600" dirty="0" smtClean="0"/>
              <a:t> </a:t>
            </a:r>
            <a:r>
              <a:rPr lang="hu-HU" sz="1600" dirty="0" err="1" smtClean="0"/>
              <a:t>permutation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349915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Proof</a:t>
            </a:r>
            <a:r>
              <a:rPr lang="hu-HU" dirty="0" smtClean="0"/>
              <a:t> of </a:t>
            </a:r>
            <a:r>
              <a:rPr lang="hu-HU" dirty="0" err="1" smtClean="0"/>
              <a:t>concept</a:t>
            </a:r>
            <a:r>
              <a:rPr lang="hu-HU" dirty="0" smtClean="0"/>
              <a:t> – </a:t>
            </a:r>
            <a:r>
              <a:rPr lang="hu-HU" dirty="0" err="1" smtClean="0"/>
              <a:t>Collected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subgoal</a:t>
            </a:r>
            <a:r>
              <a:rPr lang="hu-HU" dirty="0" smtClean="0"/>
              <a:t> </a:t>
            </a:r>
            <a:r>
              <a:rPr lang="hu-HU" dirty="0" err="1" smtClean="0"/>
              <a:t>selection</a:t>
            </a:r>
            <a:r>
              <a:rPr lang="hu-HU" dirty="0" smtClean="0"/>
              <a:t> </a:t>
            </a:r>
            <a:r>
              <a:rPr lang="hu-HU" dirty="0" err="1" smtClean="0"/>
              <a:t>point</a:t>
            </a:r>
            <a:r>
              <a:rPr lang="hu-HU" dirty="0" smtClean="0"/>
              <a:t>, we </a:t>
            </a:r>
            <a:r>
              <a:rPr lang="hu-HU" dirty="0" err="1" smtClean="0"/>
              <a:t>collected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following</a:t>
            </a:r>
            <a:r>
              <a:rPr lang="hu-HU" dirty="0" smtClean="0"/>
              <a:t> </a:t>
            </a:r>
            <a:r>
              <a:rPr lang="hu-HU" dirty="0" err="1" smtClean="0"/>
              <a:t>tuples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&lt;S,C,,</a:t>
            </a:r>
            <a:r>
              <a:rPr lang="hu-HU" dirty="0"/>
              <a:t>  </a:t>
            </a:r>
            <a:r>
              <a:rPr lang="hu-HU" dirty="0" smtClean="0"/>
              <a:t>(C),I&gt;</a:t>
            </a:r>
          </a:p>
          <a:p>
            <a:pPr lvl="2"/>
            <a:r>
              <a:rPr lang="hu-HU" dirty="0" smtClean="0"/>
              <a:t>S - </a:t>
            </a:r>
            <a:r>
              <a:rPr lang="hu-HU" dirty="0" err="1" smtClean="0"/>
              <a:t>Set</a:t>
            </a:r>
            <a:r>
              <a:rPr lang="hu-HU" dirty="0" smtClean="0"/>
              <a:t> of </a:t>
            </a:r>
            <a:r>
              <a:rPr lang="hu-HU" dirty="0" err="1" smtClean="0"/>
              <a:t>clauses</a:t>
            </a:r>
            <a:r>
              <a:rPr lang="hu-HU" dirty="0"/>
              <a:t> </a:t>
            </a:r>
            <a:r>
              <a:rPr lang="hu-HU" dirty="0" smtClean="0"/>
              <a:t>in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goal</a:t>
            </a:r>
            <a:endParaRPr lang="hu-HU" dirty="0"/>
          </a:p>
          <a:p>
            <a:pPr lvl="2"/>
            <a:r>
              <a:rPr lang="hu-HU" dirty="0" smtClean="0"/>
              <a:t>C - </a:t>
            </a:r>
            <a:r>
              <a:rPr lang="hu-HU" dirty="0" err="1" smtClean="0"/>
              <a:t>Current</a:t>
            </a:r>
            <a:r>
              <a:rPr lang="hu-HU" dirty="0" smtClean="0"/>
              <a:t> </a:t>
            </a:r>
            <a:r>
              <a:rPr lang="hu-HU" dirty="0" err="1" smtClean="0"/>
              <a:t>set</a:t>
            </a:r>
            <a:r>
              <a:rPr lang="hu-HU" dirty="0" smtClean="0"/>
              <a:t> of </a:t>
            </a:r>
            <a:r>
              <a:rPr lang="hu-HU" dirty="0" err="1" smtClean="0"/>
              <a:t>subgoals</a:t>
            </a:r>
            <a:endParaRPr lang="hu-HU" dirty="0" smtClean="0"/>
          </a:p>
          <a:p>
            <a:pPr lvl="2"/>
            <a:r>
              <a:rPr lang="hu-HU" dirty="0" smtClean="0"/>
              <a:t> - A </a:t>
            </a:r>
            <a:r>
              <a:rPr lang="hu-HU" dirty="0" err="1" smtClean="0"/>
              <a:t>permutation</a:t>
            </a:r>
            <a:endParaRPr lang="hu-HU" dirty="0" smtClean="0"/>
          </a:p>
          <a:p>
            <a:pPr lvl="2"/>
            <a:r>
              <a:rPr lang="hu-HU" dirty="0" smtClean="0"/>
              <a:t>(C) -  C </a:t>
            </a:r>
            <a:r>
              <a:rPr lang="hu-HU" dirty="0" err="1" smtClean="0"/>
              <a:t>permuted</a:t>
            </a:r>
            <a:r>
              <a:rPr lang="hu-HU" dirty="0" smtClean="0"/>
              <a:t> </a:t>
            </a:r>
            <a:r>
              <a:rPr lang="hu-HU" dirty="0" err="1" smtClean="0"/>
              <a:t>according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</a:t>
            </a:r>
          </a:p>
          <a:p>
            <a:pPr lvl="2"/>
            <a:r>
              <a:rPr lang="hu-HU" dirty="0" smtClean="0"/>
              <a:t>I -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number</a:t>
            </a:r>
            <a:r>
              <a:rPr lang="hu-HU" dirty="0" smtClean="0"/>
              <a:t> of </a:t>
            </a:r>
            <a:r>
              <a:rPr lang="hu-HU" dirty="0" err="1" smtClean="0"/>
              <a:t>inferences</a:t>
            </a:r>
            <a:r>
              <a:rPr lang="hu-HU" dirty="0" smtClean="0"/>
              <a:t> it </a:t>
            </a:r>
            <a:r>
              <a:rPr lang="hu-HU" dirty="0" err="1" smtClean="0"/>
              <a:t>takes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get</a:t>
            </a:r>
            <a:r>
              <a:rPr lang="hu-HU" dirty="0" smtClean="0"/>
              <a:t> a </a:t>
            </a:r>
            <a:r>
              <a:rPr lang="hu-HU" dirty="0" err="1" smtClean="0"/>
              <a:t>proof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(C)</a:t>
            </a:r>
          </a:p>
          <a:p>
            <a:pPr lvl="1"/>
            <a:r>
              <a:rPr lang="hu-HU" dirty="0" err="1" smtClean="0"/>
              <a:t>Two</a:t>
            </a:r>
            <a:r>
              <a:rPr lang="hu-HU" dirty="0"/>
              <a:t> </a:t>
            </a:r>
            <a:r>
              <a:rPr lang="hu-HU" dirty="0" err="1" smtClean="0"/>
              <a:t>rules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optimization</a:t>
            </a:r>
            <a:r>
              <a:rPr lang="hu-HU" dirty="0" smtClean="0"/>
              <a:t> and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avoid</a:t>
            </a:r>
            <a:r>
              <a:rPr lang="hu-HU" dirty="0" smtClean="0"/>
              <a:t> </a:t>
            </a:r>
            <a:r>
              <a:rPr lang="hu-HU" dirty="0" err="1" smtClean="0"/>
              <a:t>redundancy</a:t>
            </a:r>
            <a:r>
              <a:rPr lang="hu-HU" dirty="0" smtClean="0"/>
              <a:t>:</a:t>
            </a:r>
          </a:p>
          <a:p>
            <a:pPr lvl="2"/>
            <a:r>
              <a:rPr lang="hu-HU" dirty="0" err="1" smtClean="0"/>
              <a:t>Omit</a:t>
            </a:r>
            <a:r>
              <a:rPr lang="hu-HU" dirty="0" smtClean="0"/>
              <a:t> </a:t>
            </a:r>
            <a:r>
              <a:rPr lang="hu-HU" dirty="0" err="1" smtClean="0"/>
              <a:t>redundant</a:t>
            </a:r>
            <a:r>
              <a:rPr lang="hu-HU" dirty="0" smtClean="0"/>
              <a:t> </a:t>
            </a:r>
            <a:r>
              <a:rPr lang="hu-HU" dirty="0" err="1" smtClean="0"/>
              <a:t>permutations</a:t>
            </a:r>
            <a:endParaRPr lang="hu-HU" dirty="0" smtClean="0"/>
          </a:p>
          <a:p>
            <a:pPr lvl="2"/>
            <a:r>
              <a:rPr lang="hu-HU" dirty="0" smtClean="0"/>
              <a:t>T Time limit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branches</a:t>
            </a:r>
            <a:r>
              <a:rPr lang="hu-HU" dirty="0" smtClean="0"/>
              <a:t> </a:t>
            </a:r>
            <a:r>
              <a:rPr lang="hu-HU" dirty="0" err="1" smtClean="0"/>
              <a:t>after</a:t>
            </a:r>
            <a:r>
              <a:rPr lang="hu-HU" dirty="0" smtClean="0"/>
              <a:t> D </a:t>
            </a:r>
            <a:r>
              <a:rPr lang="hu-HU" dirty="0" err="1" smtClean="0"/>
              <a:t>depth</a:t>
            </a:r>
            <a:r>
              <a:rPr lang="hu-HU" dirty="0" smtClean="0"/>
              <a:t>. </a:t>
            </a:r>
          </a:p>
          <a:p>
            <a:pPr lvl="2"/>
            <a:endParaRPr lang="hu-HU" dirty="0" smtClean="0"/>
          </a:p>
          <a:p>
            <a:pPr lvl="2"/>
            <a:endParaRPr lang="hu-HU" dirty="0" smtClean="0"/>
          </a:p>
          <a:p>
            <a:pPr lvl="2"/>
            <a:endParaRPr lang="hu-HU" dirty="0"/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453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6715</TotalTime>
  <Words>700</Words>
  <Application>Microsoft Office PowerPoint</Application>
  <PresentationFormat>Szélesvásznú</PresentationFormat>
  <Paragraphs>155</Paragraphs>
  <Slides>15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Wingdings 3</vt:lpstr>
      <vt:lpstr>Ion</vt:lpstr>
      <vt:lpstr>Ordering Subgoals in a Backward Chaining Prover</vt:lpstr>
      <vt:lpstr>The what…</vt:lpstr>
      <vt:lpstr>To get on the same page</vt:lpstr>
      <vt:lpstr>… and the why</vt:lpstr>
      <vt:lpstr>Similar work</vt:lpstr>
      <vt:lpstr>Planned system</vt:lpstr>
      <vt:lpstr>Planned system</vt:lpstr>
      <vt:lpstr>Proof of concept – Data Gathering</vt:lpstr>
      <vt:lpstr>Proof of concept – Collected data</vt:lpstr>
      <vt:lpstr>Proof of concept - Heuristics</vt:lpstr>
      <vt:lpstr>Proof of concept</vt:lpstr>
      <vt:lpstr>Advisor – Input data </vt:lpstr>
      <vt:lpstr>Advisor – Variable set size</vt:lpstr>
      <vt:lpstr>Conclusions and further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Ordering Subgoals in a Backward Chaining Prover</dc:title>
  <dc:creator>Kertész Gergő</dc:creator>
  <cp:lastModifiedBy>Kertész Gergő</cp:lastModifiedBy>
  <cp:revision>66</cp:revision>
  <dcterms:created xsi:type="dcterms:W3CDTF">2021-09-01T18:41:21Z</dcterms:created>
  <dcterms:modified xsi:type="dcterms:W3CDTF">2021-09-07T12:35:56Z</dcterms:modified>
</cp:coreProperties>
</file>