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1" r:id="rId6"/>
    <p:sldId id="257" r:id="rId7"/>
    <p:sldId id="260" r:id="rId8"/>
    <p:sldId id="259"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333" autoAdjust="0"/>
  </p:normalViewPr>
  <p:slideViewPr>
    <p:cSldViewPr snapToGrid="0">
      <p:cViewPr varScale="1">
        <p:scale>
          <a:sx n="45" d="100"/>
          <a:sy n="45" d="100"/>
        </p:scale>
        <p:origin x="1434" y="4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12/1/2020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1576271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of my project was to develop a system using modern technologies and processes that could provide a potential solution to a modern problem.</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556446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 identified and decided to tackle is that there is no uniform or standard way for businesses to take reservations from there potential customers. Many companies resort to using various messenger services or in some cases making dedicated apps or websites, which do not get the traffic needed to justify their creation.</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11579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is to create an easy-to-use online service that would allow users to search for a particular service or business in their area and make a booking. The businesses could list their available services, availability and pricing.</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4264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of the system is to create a platform that will be easy to use by both the businesses and their customers. </a:t>
            </a:r>
          </a:p>
          <a:p>
            <a:r>
              <a:rPr lang="en-US" dirty="0"/>
              <a:t>Customers should be able to search for the type of service they require and view the available options in their area.</a:t>
            </a:r>
          </a:p>
          <a:p>
            <a:r>
              <a:rPr lang="en-US" dirty="0"/>
              <a:t>Once they find a business they like, they will be able to make a reservation at an available time and potentially pay for their services in advance.</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5762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 plan to use a layered architecture consisting of a Presentation, Service and Persistence layers.</a:t>
            </a:r>
          </a:p>
          <a:p>
            <a:endParaRPr lang="en-US" sz="2000" dirty="0"/>
          </a:p>
          <a:p>
            <a:r>
              <a:rPr lang="en-US" sz="2000" dirty="0"/>
              <a:t>My proposed architecture was originally going to be a typical model view controller architecture however the addition of amazon s3 for image storage meant that the model layer was no longer just the model but now it is a persistence layer.</a:t>
            </a:r>
          </a:p>
          <a:p>
            <a:endParaRPr lang="en-US" sz="2000" dirty="0"/>
          </a:p>
          <a:p>
            <a:r>
              <a:rPr lang="en-US" sz="2000" dirty="0"/>
              <a:t>Along with the layered architecture I have decided to use microservices, I wanted to use microservices so that I can easily incorporate a continuous integration and delivery system and to allow for much easier scalability and flexibility. And also the technologies behind them just interest me in general.</a:t>
            </a:r>
          </a:p>
          <a:p>
            <a:endParaRPr lang="en-US" sz="2000" dirty="0"/>
          </a:p>
          <a:p>
            <a:endParaRPr lang="en-US" sz="2000" dirty="0"/>
          </a:p>
          <a:p>
            <a:r>
              <a:rPr lang="en-US" sz="2000" dirty="0"/>
              <a:t>PRESENTATION:</a:t>
            </a:r>
          </a:p>
          <a:p>
            <a:endParaRPr lang="en-US" sz="2000" dirty="0"/>
          </a:p>
          <a:p>
            <a:pPr marL="228600" indent="-228600">
              <a:buFont typeface="+mj-lt"/>
              <a:buAutoNum type="arabicPeriod"/>
            </a:pPr>
            <a:r>
              <a:rPr lang="en-US" sz="2000" dirty="0"/>
              <a:t>The User will view the PRESENTATION layer  with either the mobile app or the web client which will be run in a docker container on AWS. </a:t>
            </a:r>
          </a:p>
          <a:p>
            <a:pPr marL="228600" indent="-228600">
              <a:buFont typeface="+mj-lt"/>
              <a:buAutoNum type="arabicPeriod"/>
            </a:pPr>
            <a:endParaRPr lang="en-US" sz="2000" dirty="0"/>
          </a:p>
          <a:p>
            <a:pPr marL="228600" indent="-228600">
              <a:buFont typeface="+mj-lt"/>
              <a:buAutoNum type="arabicPeriod"/>
            </a:pPr>
            <a:r>
              <a:rPr lang="en-US" sz="2000" dirty="0"/>
              <a:t>The PRESENTATION layer requests data from the SERVICE layer which is the home to the REST service which is also running on AWS in a docker container.</a:t>
            </a:r>
          </a:p>
          <a:p>
            <a:pPr marL="228600" indent="-228600">
              <a:buFont typeface="+mj-lt"/>
              <a:buAutoNum type="arabicPeriod"/>
            </a:pPr>
            <a:endParaRPr lang="en-US" sz="2000" dirty="0"/>
          </a:p>
          <a:p>
            <a:pPr marL="228600" indent="-228600">
              <a:buFont typeface="+mj-lt"/>
              <a:buAutoNum type="arabicPeriod"/>
            </a:pPr>
            <a:r>
              <a:rPr lang="en-US" sz="2000" dirty="0"/>
              <a:t>The PRESENTATION layer can also request images from amazon s3 using the URLs received within the data from the SERVICE layer.</a:t>
            </a:r>
          </a:p>
          <a:p>
            <a:endParaRPr lang="en-US" sz="2000" dirty="0"/>
          </a:p>
          <a:p>
            <a:r>
              <a:rPr lang="en-US" sz="2000" dirty="0"/>
              <a:t>SERVICE:</a:t>
            </a:r>
          </a:p>
          <a:p>
            <a:endParaRPr lang="en-US" sz="2000" dirty="0"/>
          </a:p>
          <a:p>
            <a:pPr marL="228600" indent="-228600">
              <a:buFont typeface="+mj-lt"/>
              <a:buAutoNum type="arabicPeriod"/>
            </a:pPr>
            <a:r>
              <a:rPr lang="en-US" sz="2000" dirty="0"/>
              <a:t>The SERVICE layer is where the REST service is situated. The REST service contains multiple endpoints which can be used to carry out CRUD operations upon the collections in the database.</a:t>
            </a:r>
          </a:p>
          <a:p>
            <a:pPr marL="228600" indent="-228600">
              <a:buFont typeface="+mj-lt"/>
              <a:buAutoNum type="arabicPeriod"/>
            </a:pPr>
            <a:r>
              <a:rPr lang="en-US" sz="2000" dirty="0"/>
              <a:t>The service layer will be built using the spring boot framework. </a:t>
            </a:r>
          </a:p>
          <a:p>
            <a:pPr marL="228600" indent="-228600">
              <a:buFont typeface="+mj-lt"/>
              <a:buAutoNum type="arabicPeriod"/>
            </a:pPr>
            <a:endParaRPr lang="en-US" sz="2000" dirty="0"/>
          </a:p>
          <a:p>
            <a:pPr marL="0" indent="0">
              <a:buFont typeface="+mj-lt"/>
              <a:buNone/>
            </a:pPr>
            <a:r>
              <a:rPr lang="en-US" sz="2000" dirty="0"/>
              <a:t>PERSISTENCE:</a:t>
            </a:r>
          </a:p>
          <a:p>
            <a:pPr marL="0" indent="0">
              <a:buFont typeface="+mj-lt"/>
              <a:buNone/>
            </a:pPr>
            <a:endParaRPr lang="en-US" sz="2000" dirty="0"/>
          </a:p>
          <a:p>
            <a:pPr marL="228600" indent="-228600">
              <a:buFont typeface="+mj-lt"/>
              <a:buAutoNum type="arabicPeriod"/>
            </a:pPr>
            <a:r>
              <a:rPr lang="en-US" sz="2000" dirty="0"/>
              <a:t>The PERSISTENCE layer is home to the MongoDB database hosted on MongoDB atlas. The database will only communicate with the service layer.</a:t>
            </a:r>
          </a:p>
          <a:p>
            <a:pPr marL="228600" indent="-228600">
              <a:buFont typeface="+mj-lt"/>
              <a:buAutoNum type="arabicPeriod"/>
            </a:pPr>
            <a:endParaRPr lang="en-US" sz="2000" dirty="0"/>
          </a:p>
          <a:p>
            <a:pPr marL="228600" indent="-228600">
              <a:buFont typeface="+mj-lt"/>
              <a:buAutoNum type="arabicPeriod"/>
            </a:pPr>
            <a:r>
              <a:rPr lang="en-US" sz="2000" dirty="0"/>
              <a:t>The PERSISTENCE layer is also home to the amazon S3 storage bucket. This is currently contacted directly by the PRESENTATION layer to store and view images. However if the need arises to modify or edit the images before uploading them, the storage of the images may be moved to the service layer to take the processing load away from the client in the interest of speed.</a:t>
            </a:r>
          </a:p>
          <a:p>
            <a:pPr marL="228600" indent="-228600">
              <a:buFont typeface="+mj-lt"/>
              <a:buAutoNum type="arabicPeriod"/>
            </a:pPr>
            <a:endParaRPr lang="en-US" sz="2000" dirty="0"/>
          </a:p>
          <a:p>
            <a:pPr marL="0" indent="0">
              <a:buFont typeface="+mj-lt"/>
              <a:buNone/>
            </a:pPr>
            <a:endParaRPr lang="en-US" sz="2000"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62759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Demonstrate the CI/CD system using </a:t>
            </a:r>
            <a:r>
              <a:rPr lang="en-US" dirty="0" err="1"/>
              <a:t>Github</a:t>
            </a:r>
            <a:r>
              <a:rPr lang="en-US" dirty="0"/>
              <a:t> Actions and </a:t>
            </a:r>
            <a:r>
              <a:rPr lang="en-US" dirty="0" err="1"/>
              <a:t>Dockerhub</a:t>
            </a:r>
            <a:endParaRPr lang="en-US" dirty="0"/>
          </a:p>
          <a:p>
            <a:pPr marL="228600" indent="-228600">
              <a:buFont typeface="+mj-lt"/>
              <a:buAutoNum type="arabicPeriod"/>
            </a:pPr>
            <a:endParaRPr lang="en-US" dirty="0"/>
          </a:p>
          <a:p>
            <a:pPr marL="228600" indent="-228600">
              <a:buFont typeface="+mj-lt"/>
              <a:buAutoNum type="arabicPeriod"/>
            </a:pPr>
            <a:r>
              <a:rPr lang="en-US" dirty="0"/>
              <a:t>Demonstrate how AWS ECS uses the </a:t>
            </a:r>
            <a:r>
              <a:rPr lang="en-US" dirty="0" err="1"/>
              <a:t>Dockerhub</a:t>
            </a:r>
            <a:r>
              <a:rPr lang="en-US" dirty="0"/>
              <a:t> images  to create the containers</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4320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list of current future requirements for the project, </a:t>
            </a:r>
          </a:p>
          <a:p>
            <a:endParaRPr lang="en-US" dirty="0"/>
          </a:p>
          <a:p>
            <a:r>
              <a:rPr lang="en-US" dirty="0"/>
              <a:t>The main requirement on here is the booking functionality which will allow users to actually create a booking for a service.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94604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project timeline, I have tried to split the requirements into three groupings based on the three project demos. </a:t>
            </a:r>
          </a:p>
          <a:p>
            <a:endParaRPr lang="en-US" dirty="0"/>
          </a:p>
          <a:p>
            <a:r>
              <a:rPr lang="en-US" dirty="0"/>
              <a:t>I done this because it was the clearest deadlines I could use to try put some structure into my plan</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11732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12/1/2020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12/1/2020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2" name="Freeform: Shape 71">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804672" y="234110"/>
            <a:ext cx="5936370" cy="3466213"/>
          </a:xfrm>
        </p:spPr>
        <p:txBody>
          <a:bodyPr anchor="b">
            <a:normAutofit/>
          </a:bodyPr>
          <a:lstStyle/>
          <a:p>
            <a:pPr algn="l"/>
            <a:r>
              <a:rPr lang="en-US" sz="7200" dirty="0">
                <a:solidFill>
                  <a:srgbClr val="FFFFFF"/>
                </a:solidFill>
                <a:latin typeface="Franklin Gothic Book" panose="020B0503020102020204" pitchFamily="34" charset="0"/>
                <a:cs typeface="Segoe UI" panose="020B0502040204020203" pitchFamily="34" charset="0"/>
              </a:rPr>
              <a:t>Booking Ally</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04672" y="4180354"/>
            <a:ext cx="5649289" cy="1279978"/>
          </a:xfrm>
        </p:spPr>
        <p:txBody>
          <a:bodyPr anchor="t">
            <a:normAutofit/>
          </a:bodyPr>
          <a:lstStyle/>
          <a:p>
            <a:pPr algn="l"/>
            <a:r>
              <a:rPr lang="en-US" dirty="0">
                <a:solidFill>
                  <a:srgbClr val="FFFFFF"/>
                </a:solidFill>
                <a:latin typeface="Franklin Gothic Book" panose="020B0503020102020204" pitchFamily="34" charset="0"/>
              </a:rPr>
              <a:t>Nicholas Murray – A00255953</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09084-B0FE-496F-8F58-6C1CE5DA40F8}"/>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dirty="0">
                <a:solidFill>
                  <a:schemeClr val="bg1"/>
                </a:solidFill>
                <a:latin typeface="+mj-lt"/>
                <a:ea typeface="+mj-ea"/>
                <a:cs typeface="+mj-cs"/>
              </a:rPr>
              <a:t>Questions…</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Question mark">
            <a:extLst>
              <a:ext uri="{FF2B5EF4-FFF2-40B4-BE49-F238E27FC236}">
                <a16:creationId xmlns:a16="http://schemas.microsoft.com/office/drawing/2014/main" id="{1410CE39-2BDA-4B08-84DD-B3CE0C4204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39195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56EB-6B51-49AE-AFD3-F6CFD961E839}"/>
              </a:ext>
            </a:extLst>
          </p:cNvPr>
          <p:cNvSpPr>
            <a:spLocks noGrp="1"/>
          </p:cNvSpPr>
          <p:nvPr>
            <p:ph type="title"/>
          </p:nvPr>
        </p:nvSpPr>
        <p:spPr>
          <a:xfrm>
            <a:off x="6053668" y="803325"/>
            <a:ext cx="5314536" cy="1325563"/>
          </a:xfrm>
        </p:spPr>
        <p:txBody>
          <a:bodyPr>
            <a:normAutofit/>
          </a:bodyPr>
          <a:lstStyle/>
          <a:p>
            <a:r>
              <a:rPr lang="en-US"/>
              <a:t>Introduction</a:t>
            </a:r>
          </a:p>
        </p:txBody>
      </p:sp>
      <p:sp>
        <p:nvSpPr>
          <p:cNvPr id="17" name="Freeform: Shape 16">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Graphic 13" descr="Lightbulb">
            <a:extLst>
              <a:ext uri="{FF2B5EF4-FFF2-40B4-BE49-F238E27FC236}">
                <a16:creationId xmlns:a16="http://schemas.microsoft.com/office/drawing/2014/main" id="{3DC142AA-6D09-423F-AE62-8E2FAF29F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EF797DD2-1202-4E86-BF31-EB0EF1586D04}"/>
              </a:ext>
            </a:extLst>
          </p:cNvPr>
          <p:cNvSpPr>
            <a:spLocks noGrp="1"/>
          </p:cNvSpPr>
          <p:nvPr>
            <p:ph idx="1"/>
          </p:nvPr>
        </p:nvSpPr>
        <p:spPr>
          <a:xfrm>
            <a:off x="6053667" y="2279018"/>
            <a:ext cx="5314543" cy="3375920"/>
          </a:xfrm>
        </p:spPr>
        <p:txBody>
          <a:bodyPr anchor="t">
            <a:normAutofit/>
          </a:bodyPr>
          <a:lstStyle/>
          <a:p>
            <a:pPr marL="0" indent="0">
              <a:buNone/>
            </a:pPr>
            <a:r>
              <a:rPr lang="en-US" sz="1800" dirty="0"/>
              <a:t>The goal of my project was to identify a modern problem and to solve it using modern technologies that interest me.</a:t>
            </a:r>
          </a:p>
        </p:txBody>
      </p:sp>
    </p:spTree>
    <p:extLst>
      <p:ext uri="{BB962C8B-B14F-4D97-AF65-F5344CB8AC3E}">
        <p14:creationId xmlns:p14="http://schemas.microsoft.com/office/powerpoint/2010/main" val="40191104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7619-842F-4792-B664-9E7F86564689}"/>
              </a:ext>
            </a:extLst>
          </p:cNvPr>
          <p:cNvSpPr>
            <a:spLocks noGrp="1"/>
          </p:cNvSpPr>
          <p:nvPr>
            <p:ph type="title"/>
          </p:nvPr>
        </p:nvSpPr>
        <p:spPr>
          <a:xfrm>
            <a:off x="801098" y="1396289"/>
            <a:ext cx="5277333" cy="1325563"/>
          </a:xfrm>
        </p:spPr>
        <p:txBody>
          <a:bodyPr vert="horz" lIns="91440" tIns="45720" rIns="91440" bIns="45720" rtlCol="0" anchor="ctr">
            <a:normAutofit/>
          </a:bodyPr>
          <a:lstStyle/>
          <a:p>
            <a:r>
              <a:rPr lang="en-US"/>
              <a:t>Problem</a:t>
            </a:r>
          </a:p>
        </p:txBody>
      </p:sp>
      <p:sp>
        <p:nvSpPr>
          <p:cNvPr id="3" name="Content Placeholder 2">
            <a:extLst>
              <a:ext uri="{FF2B5EF4-FFF2-40B4-BE49-F238E27FC236}">
                <a16:creationId xmlns:a16="http://schemas.microsoft.com/office/drawing/2014/main" id="{3B8CFECE-B027-45CF-AE33-1BE2C21B4587}"/>
              </a:ext>
            </a:extLst>
          </p:cNvPr>
          <p:cNvSpPr>
            <a:spLocks noGrp="1"/>
          </p:cNvSpPr>
          <p:nvPr>
            <p:ph sz="half" idx="1"/>
          </p:nvPr>
        </p:nvSpPr>
        <p:spPr>
          <a:xfrm>
            <a:off x="805543" y="2871982"/>
            <a:ext cx="4558309" cy="3181684"/>
          </a:xfrm>
        </p:spPr>
        <p:txBody>
          <a:bodyPr vert="horz" lIns="91440" tIns="45720" rIns="91440" bIns="45720" rtlCol="0" anchor="t">
            <a:normAutofit/>
          </a:bodyPr>
          <a:lstStyle/>
          <a:p>
            <a:pPr marL="0" indent="0">
              <a:buNone/>
            </a:pPr>
            <a:r>
              <a:rPr lang="en-US" sz="1800" dirty="0"/>
              <a:t>With the current global pandemic a lot of services that wouldn’t normally have a need to take reservations now need to, such as barbers and retailers.</a:t>
            </a:r>
          </a:p>
          <a:p>
            <a:pPr marL="0"/>
            <a:endParaRPr lang="en-US" sz="1800" dirty="0"/>
          </a:p>
          <a:p>
            <a:pPr marL="0" indent="0">
              <a:buNone/>
            </a:pPr>
            <a:r>
              <a:rPr lang="en-US" sz="1800" dirty="0"/>
              <a:t>This has highlighted the fact that there is not many services available for companies to easily and uniformly take bookings. </a:t>
            </a:r>
          </a:p>
        </p:txBody>
      </p:sp>
      <p:sp>
        <p:nvSpPr>
          <p:cNvPr id="139" name="Oval 138">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5005"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Oval 140">
            <a:extLst>
              <a:ext uri="{FF2B5EF4-FFF2-40B4-BE49-F238E27FC236}">
                <a16:creationId xmlns:a16="http://schemas.microsoft.com/office/drawing/2014/main" id="{B6114379-CEF2-4927-BEAC-763037C09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9597" y="2815229"/>
            <a:ext cx="2788920" cy="2788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Shape 142">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C14C23C8-0D86-4D9E-A9C7-76291675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603" y="1"/>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Car Mechanic">
            <a:extLst>
              <a:ext uri="{FF2B5EF4-FFF2-40B4-BE49-F238E27FC236}">
                <a16:creationId xmlns:a16="http://schemas.microsoft.com/office/drawing/2014/main" id="{1D2931F3-C0CD-4BFD-ABA0-188BD4644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8245" y="297192"/>
            <a:ext cx="2353443" cy="2353443"/>
          </a:xfrm>
          <a:prstGeom prst="rect">
            <a:avLst/>
          </a:prstGeom>
        </p:spPr>
      </p:pic>
      <p:pic>
        <p:nvPicPr>
          <p:cNvPr id="5" name="Graphic 4" descr="Hammer">
            <a:extLst>
              <a:ext uri="{FF2B5EF4-FFF2-40B4-BE49-F238E27FC236}">
                <a16:creationId xmlns:a16="http://schemas.microsoft.com/office/drawing/2014/main" id="{CC0B8D3D-1463-45A9-9B5E-ED7B89044E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69366" y="3385790"/>
            <a:ext cx="1344555" cy="1344555"/>
          </a:xfrm>
          <a:prstGeom prst="rect">
            <a:avLst/>
          </a:prstGeom>
        </p:spPr>
      </p:pic>
      <p:sp>
        <p:nvSpPr>
          <p:cNvPr id="147" name="Freeform: Shape 146">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Freeform: Shape 148">
            <a:extLst>
              <a:ext uri="{FF2B5EF4-FFF2-40B4-BE49-F238E27FC236}">
                <a16:creationId xmlns:a16="http://schemas.microsoft.com/office/drawing/2014/main" id="{32248578-C6EF-47FB-8B88-AD65C2745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3088" y="4197206"/>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Salon">
            <a:extLst>
              <a:ext uri="{FF2B5EF4-FFF2-40B4-BE49-F238E27FC236}">
                <a16:creationId xmlns:a16="http://schemas.microsoft.com/office/drawing/2014/main" id="{66E57A0C-1EDE-49DE-84B4-AECDCA044B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3347" y="4857750"/>
            <a:ext cx="1825141" cy="1825141"/>
          </a:xfrm>
          <a:prstGeom prst="rect">
            <a:avLst/>
          </a:prstGeom>
        </p:spPr>
      </p:pic>
      <p:pic>
        <p:nvPicPr>
          <p:cNvPr id="14" name="Graphic 13" descr="Nails">
            <a:extLst>
              <a:ext uri="{FF2B5EF4-FFF2-40B4-BE49-F238E27FC236}">
                <a16:creationId xmlns:a16="http://schemas.microsoft.com/office/drawing/2014/main" id="{4821B28B-42A4-4EAC-B221-B396698A2D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2089" y="4120116"/>
            <a:ext cx="914400" cy="914400"/>
          </a:xfrm>
          <a:prstGeom prst="rect">
            <a:avLst/>
          </a:prstGeom>
        </p:spPr>
      </p:pic>
    </p:spTree>
    <p:extLst>
      <p:ext uri="{BB962C8B-B14F-4D97-AF65-F5344CB8AC3E}">
        <p14:creationId xmlns:p14="http://schemas.microsoft.com/office/powerpoint/2010/main" val="26223024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7619-842F-4792-B664-9E7F86564689}"/>
              </a:ext>
            </a:extLst>
          </p:cNvPr>
          <p:cNvSpPr>
            <a:spLocks noGrp="1"/>
          </p:cNvSpPr>
          <p:nvPr>
            <p:ph type="title"/>
          </p:nvPr>
        </p:nvSpPr>
        <p:spPr>
          <a:xfrm>
            <a:off x="801098" y="1396289"/>
            <a:ext cx="5277333" cy="1325563"/>
          </a:xfrm>
        </p:spPr>
        <p:txBody>
          <a:bodyPr vert="horz" lIns="91440" tIns="45720" rIns="91440" bIns="45720" rtlCol="0" anchor="ctr">
            <a:normAutofit/>
          </a:bodyPr>
          <a:lstStyle/>
          <a:p>
            <a:r>
              <a:rPr lang="en-US" kern="1200" dirty="0">
                <a:solidFill>
                  <a:schemeClr val="tx1"/>
                </a:solidFill>
                <a:latin typeface="+mj-lt"/>
                <a:ea typeface="+mj-ea"/>
                <a:cs typeface="+mj-cs"/>
              </a:rPr>
              <a:t>Opportunity</a:t>
            </a:r>
          </a:p>
        </p:txBody>
      </p:sp>
      <p:sp>
        <p:nvSpPr>
          <p:cNvPr id="3" name="Content Placeholder 2">
            <a:extLst>
              <a:ext uri="{FF2B5EF4-FFF2-40B4-BE49-F238E27FC236}">
                <a16:creationId xmlns:a16="http://schemas.microsoft.com/office/drawing/2014/main" id="{3B8CFECE-B027-45CF-AE33-1BE2C21B4587}"/>
              </a:ext>
            </a:extLst>
          </p:cNvPr>
          <p:cNvSpPr>
            <a:spLocks noGrp="1"/>
          </p:cNvSpPr>
          <p:nvPr>
            <p:ph sz="half" idx="1"/>
          </p:nvPr>
        </p:nvSpPr>
        <p:spPr>
          <a:xfrm>
            <a:off x="805543" y="2871982"/>
            <a:ext cx="5272888" cy="3181684"/>
          </a:xfrm>
        </p:spPr>
        <p:txBody>
          <a:bodyPr vert="horz" lIns="91440" tIns="45720" rIns="91440" bIns="45720" rtlCol="0" anchor="t">
            <a:normAutofit/>
          </a:bodyPr>
          <a:lstStyle/>
          <a:p>
            <a:pPr marL="0" indent="0">
              <a:buNone/>
            </a:pPr>
            <a:r>
              <a:rPr lang="en-US" sz="1800" dirty="0"/>
              <a:t>Create on online marketplace for businesses and tradesmen to advertise their services and take bookings from potential customers easily. </a:t>
            </a:r>
          </a:p>
          <a:p>
            <a:pPr marL="0" indent="0">
              <a:buNone/>
            </a:pPr>
            <a:endParaRPr lang="en-US" sz="1800" dirty="0"/>
          </a:p>
          <a:p>
            <a:pPr marL="0" indent="0">
              <a:buNone/>
            </a:pPr>
            <a:r>
              <a:rPr lang="en-US" sz="1800" dirty="0"/>
              <a:t>The ‘marketplace’ would tailor search results for a user dependent on their location and needs.</a:t>
            </a:r>
          </a:p>
        </p:txBody>
      </p:sp>
      <p:sp>
        <p:nvSpPr>
          <p:cNvPr id="28"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Kiosk">
            <a:extLst>
              <a:ext uri="{FF2B5EF4-FFF2-40B4-BE49-F238E27FC236}">
                <a16:creationId xmlns:a16="http://schemas.microsoft.com/office/drawing/2014/main" id="{CA613155-DAB5-4184-8785-71653F591F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1619" y="2085142"/>
            <a:ext cx="3252550" cy="3252550"/>
          </a:xfrm>
          <a:prstGeom prst="rect">
            <a:avLst/>
          </a:prstGeom>
        </p:spPr>
      </p:pic>
    </p:spTree>
    <p:extLst>
      <p:ext uri="{BB962C8B-B14F-4D97-AF65-F5344CB8AC3E}">
        <p14:creationId xmlns:p14="http://schemas.microsoft.com/office/powerpoint/2010/main" val="2073379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5E7E-FE99-43C1-BDA1-1C28397D4279}"/>
              </a:ext>
            </a:extLst>
          </p:cNvPr>
          <p:cNvSpPr>
            <a:spLocks noGrp="1"/>
          </p:cNvSpPr>
          <p:nvPr>
            <p:ph type="title"/>
          </p:nvPr>
        </p:nvSpPr>
        <p:spPr>
          <a:xfrm>
            <a:off x="6750346" y="1396289"/>
            <a:ext cx="4604554" cy="1325563"/>
          </a:xfrm>
        </p:spPr>
        <p:txBody>
          <a:bodyPr>
            <a:normAutofit/>
          </a:bodyPr>
          <a:lstStyle/>
          <a:p>
            <a:r>
              <a:rPr lang="en-US" dirty="0"/>
              <a:t>System Overview</a:t>
            </a:r>
          </a:p>
        </p:txBody>
      </p:sp>
      <p:sp>
        <p:nvSpPr>
          <p:cNvPr id="52" name="Freeform: Shape 51">
            <a:extLst>
              <a:ext uri="{FF2B5EF4-FFF2-40B4-BE49-F238E27FC236}">
                <a16:creationId xmlns:a16="http://schemas.microsoft.com/office/drawing/2014/main" id="{0ED52484-C939-4951-85D6-79046BBC6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268CEAA9-EB19-46F9-AFA2-D168C2B83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04500" cy="3318846"/>
          </a:xfrm>
          <a:custGeom>
            <a:avLst/>
            <a:gdLst>
              <a:gd name="connsiteX0" fmla="*/ 0 w 3904500"/>
              <a:gd name="connsiteY0" fmla="*/ 0 h 3318846"/>
              <a:gd name="connsiteX1" fmla="*/ 3550823 w 3904500"/>
              <a:gd name="connsiteY1" fmla="*/ 0 h 3318846"/>
              <a:gd name="connsiteX2" fmla="*/ 3646046 w 3904500"/>
              <a:gd name="connsiteY2" fmla="*/ 156742 h 3318846"/>
              <a:gd name="connsiteX3" fmla="*/ 3904500 w 3904500"/>
              <a:gd name="connsiteY3" fmla="*/ 1177456 h 3318846"/>
              <a:gd name="connsiteX4" fmla="*/ 1763110 w 3904500"/>
              <a:gd name="connsiteY4" fmla="*/ 3318846 h 3318846"/>
              <a:gd name="connsiteX5" fmla="*/ 110709 w 3904500"/>
              <a:gd name="connsiteY5" fmla="*/ 2539579 h 3318846"/>
              <a:gd name="connsiteX6" fmla="*/ 0 w 3904500"/>
              <a:gd name="connsiteY6" fmla="*/ 2391530 h 3318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Download from cloud">
            <a:extLst>
              <a:ext uri="{FF2B5EF4-FFF2-40B4-BE49-F238E27FC236}">
                <a16:creationId xmlns:a16="http://schemas.microsoft.com/office/drawing/2014/main" id="{5D39E168-8896-443B-B3E9-A74960F6D6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581" y="195593"/>
            <a:ext cx="2285643" cy="2285643"/>
          </a:xfrm>
          <a:prstGeom prst="rect">
            <a:avLst/>
          </a:prstGeom>
        </p:spPr>
      </p:pic>
      <p:sp>
        <p:nvSpPr>
          <p:cNvPr id="56" name="Oval 55">
            <a:extLst>
              <a:ext uri="{FF2B5EF4-FFF2-40B4-BE49-F238E27FC236}">
                <a16:creationId xmlns:a16="http://schemas.microsoft.com/office/drawing/2014/main" id="{123AC743-1CAC-4594-8F81-8E5C1E45B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1975104" cy="1975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B83B7D38-93E6-49F8-8B10-54BCB14D4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396" y="617591"/>
            <a:ext cx="1645920" cy="1645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20" descr="Database">
            <a:extLst>
              <a:ext uri="{FF2B5EF4-FFF2-40B4-BE49-F238E27FC236}">
                <a16:creationId xmlns:a16="http://schemas.microsoft.com/office/drawing/2014/main" id="{5D508B80-C7F4-4167-BA2E-3F18C07D2A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p:blipFill>
        <p:spPr>
          <a:xfrm>
            <a:off x="4953703" y="911744"/>
            <a:ext cx="1097280" cy="1097280"/>
          </a:xfrm>
          <a:prstGeom prst="rect">
            <a:avLst/>
          </a:prstGeom>
        </p:spPr>
      </p:pic>
      <p:sp>
        <p:nvSpPr>
          <p:cNvPr id="60" name="Freeform: Shape 59">
            <a:extLst>
              <a:ext uri="{FF2B5EF4-FFF2-40B4-BE49-F238E27FC236}">
                <a16:creationId xmlns:a16="http://schemas.microsoft.com/office/drawing/2014/main" id="{3DF8EA8C-4EAB-49EE-BBAB-78BE910D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4FCFB4C2-42E8-4EE8-8B04-23A2DA92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7013"/>
            <a:ext cx="3050387" cy="2654675"/>
          </a:xfrm>
          <a:custGeom>
            <a:avLst/>
            <a:gdLst>
              <a:gd name="connsiteX0" fmla="*/ 1360112 w 3050387"/>
              <a:gd name="connsiteY0" fmla="*/ 0 h 2654675"/>
              <a:gd name="connsiteX1" fmla="*/ 3050387 w 3050387"/>
              <a:gd name="connsiteY1" fmla="*/ 1690275 h 2654675"/>
              <a:gd name="connsiteX2" fmla="*/ 2761715 w 3050387"/>
              <a:gd name="connsiteY2" fmla="*/ 2635324 h 2654675"/>
              <a:gd name="connsiteX3" fmla="*/ 2747244 w 3050387"/>
              <a:gd name="connsiteY3" fmla="*/ 2654675 h 2654675"/>
              <a:gd name="connsiteX4" fmla="*/ 0 w 3050387"/>
              <a:gd name="connsiteY4" fmla="*/ 2654675 h 2654675"/>
              <a:gd name="connsiteX5" fmla="*/ 0 w 3050387"/>
              <a:gd name="connsiteY5" fmla="*/ 689742 h 2654675"/>
              <a:gd name="connsiteX6" fmla="*/ 55814 w 3050387"/>
              <a:gd name="connsiteY6" fmla="*/ 615103 h 2654675"/>
              <a:gd name="connsiteX7" fmla="*/ 1360112 w 3050387"/>
              <a:gd name="connsiteY7" fmla="*/ 0 h 265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Laptop">
            <a:extLst>
              <a:ext uri="{FF2B5EF4-FFF2-40B4-BE49-F238E27FC236}">
                <a16:creationId xmlns:a16="http://schemas.microsoft.com/office/drawing/2014/main" id="{618142F7-1AA8-4844-9A2F-178A707472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7493" y="4838700"/>
            <a:ext cx="1857335" cy="1857335"/>
          </a:xfrm>
          <a:prstGeom prst="rect">
            <a:avLst/>
          </a:prstGeom>
        </p:spPr>
      </p:pic>
      <p:sp>
        <p:nvSpPr>
          <p:cNvPr id="64" name="Oval 63">
            <a:extLst>
              <a:ext uri="{FF2B5EF4-FFF2-40B4-BE49-F238E27FC236}">
                <a16:creationId xmlns:a16="http://schemas.microsoft.com/office/drawing/2014/main" id="{9973AF05-1CBD-4B57-BB0F-EAEF9F8F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D3714E15-0DC2-4DED-9F2A-CD13C33A1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45527" y="3036574"/>
            <a:ext cx="2505456" cy="25054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art Phone">
            <a:extLst>
              <a:ext uri="{FF2B5EF4-FFF2-40B4-BE49-F238E27FC236}">
                <a16:creationId xmlns:a16="http://schemas.microsoft.com/office/drawing/2014/main" id="{792EABF7-E406-4894-A216-187121BF7B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98155" y="3489202"/>
            <a:ext cx="1600200" cy="1600200"/>
          </a:xfrm>
          <a:prstGeom prst="rect">
            <a:avLst/>
          </a:prstGeom>
        </p:spPr>
      </p:pic>
      <p:sp>
        <p:nvSpPr>
          <p:cNvPr id="30" name="Content Placeholder 29">
            <a:extLst>
              <a:ext uri="{FF2B5EF4-FFF2-40B4-BE49-F238E27FC236}">
                <a16:creationId xmlns:a16="http://schemas.microsoft.com/office/drawing/2014/main" id="{7D5E40D0-A356-4996-9303-347BCFF431F1}"/>
              </a:ext>
            </a:extLst>
          </p:cNvPr>
          <p:cNvSpPr>
            <a:spLocks noGrp="1"/>
          </p:cNvSpPr>
          <p:nvPr>
            <p:ph idx="1"/>
          </p:nvPr>
        </p:nvSpPr>
        <p:spPr>
          <a:xfrm>
            <a:off x="6750346" y="2871982"/>
            <a:ext cx="4542966" cy="3181684"/>
          </a:xfrm>
        </p:spPr>
        <p:txBody>
          <a:bodyPr anchor="t">
            <a:normAutofit/>
          </a:bodyPr>
          <a:lstStyle/>
          <a:p>
            <a:pPr marL="0" indent="0">
              <a:buNone/>
            </a:pPr>
            <a:r>
              <a:rPr lang="en-US" sz="1800" dirty="0"/>
              <a:t>A platform that will allow businesses to advertise their services and availability via a website or mobile application. </a:t>
            </a:r>
          </a:p>
          <a:p>
            <a:pPr marL="0" indent="0">
              <a:buNone/>
            </a:pPr>
            <a:endParaRPr lang="en-US" sz="1800" dirty="0"/>
          </a:p>
          <a:p>
            <a:pPr marL="0" indent="0">
              <a:buNone/>
            </a:pPr>
            <a:r>
              <a:rPr lang="en-US" sz="1800" dirty="0"/>
              <a:t>The service will also allow businesses to take bookings from customers and allow for pre-payment of some services </a:t>
            </a:r>
          </a:p>
        </p:txBody>
      </p:sp>
    </p:spTree>
    <p:extLst>
      <p:ext uri="{BB962C8B-B14F-4D97-AF65-F5344CB8AC3E}">
        <p14:creationId xmlns:p14="http://schemas.microsoft.com/office/powerpoint/2010/main" val="55556538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C08-B041-43D4-B2F9-328D3E6D6045}"/>
              </a:ext>
            </a:extLst>
          </p:cNvPr>
          <p:cNvSpPr>
            <a:spLocks noGrp="1"/>
          </p:cNvSpPr>
          <p:nvPr>
            <p:ph type="title"/>
          </p:nvPr>
        </p:nvSpPr>
        <p:spPr>
          <a:xfrm>
            <a:off x="139680" y="2766217"/>
            <a:ext cx="10515600" cy="1325563"/>
          </a:xfrm>
        </p:spPr>
        <p:txBody>
          <a:bodyPr/>
          <a:lstStyle/>
          <a:p>
            <a:r>
              <a:rPr lang="en-US" dirty="0">
                <a:solidFill>
                  <a:schemeClr val="bg1"/>
                </a:solidFill>
              </a:rPr>
              <a:t>System</a:t>
            </a:r>
            <a:br>
              <a:rPr lang="en-US" dirty="0">
                <a:solidFill>
                  <a:schemeClr val="bg1"/>
                </a:solidFill>
              </a:rPr>
            </a:br>
            <a:r>
              <a:rPr lang="en-US" dirty="0">
                <a:solidFill>
                  <a:schemeClr val="bg1"/>
                </a:solidFill>
              </a:rPr>
              <a:t>Architecture</a:t>
            </a:r>
          </a:p>
        </p:txBody>
      </p:sp>
      <p:pic>
        <p:nvPicPr>
          <p:cNvPr id="6" name="Picture 5" descr="Diagram&#10;&#10;Description automatically generated">
            <a:extLst>
              <a:ext uri="{FF2B5EF4-FFF2-40B4-BE49-F238E27FC236}">
                <a16:creationId xmlns:a16="http://schemas.microsoft.com/office/drawing/2014/main" id="{D36332DF-9C91-4A6B-954F-2E6432618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906" y="0"/>
            <a:ext cx="8678052" cy="6858000"/>
          </a:xfrm>
          <a:prstGeom prst="rect">
            <a:avLst/>
          </a:prstGeom>
        </p:spPr>
      </p:pic>
    </p:spTree>
    <p:extLst>
      <p:ext uri="{BB962C8B-B14F-4D97-AF65-F5344CB8AC3E}">
        <p14:creationId xmlns:p14="http://schemas.microsoft.com/office/powerpoint/2010/main" val="88650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CA773-31DC-466E-BCC2-394D19D63139}"/>
              </a:ext>
            </a:extLst>
          </p:cNvPr>
          <p:cNvSpPr>
            <a:spLocks noGrp="1"/>
          </p:cNvSpPr>
          <p:nvPr>
            <p:ph type="title"/>
          </p:nvPr>
        </p:nvSpPr>
        <p:spPr>
          <a:xfrm>
            <a:off x="6072445" y="3640254"/>
            <a:ext cx="5319433" cy="2076333"/>
          </a:xfrm>
        </p:spPr>
        <p:txBody>
          <a:bodyPr vert="horz" lIns="91440" tIns="45720" rIns="91440" bIns="45720" rtlCol="0" anchor="t">
            <a:normAutofit/>
          </a:bodyPr>
          <a:lstStyle/>
          <a:p>
            <a:r>
              <a:rPr lang="en-US" sz="4800" kern="1200">
                <a:solidFill>
                  <a:schemeClr val="bg1"/>
                </a:solidFill>
                <a:latin typeface="+mj-lt"/>
                <a:ea typeface="+mj-ea"/>
                <a:cs typeface="+mj-cs"/>
              </a:rPr>
              <a:t>Demo</a:t>
            </a:r>
          </a:p>
        </p:txBody>
      </p:sp>
      <p:sp>
        <p:nvSpPr>
          <p:cNvPr id="25" name="Freeform: Shape 24">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Play">
            <a:extLst>
              <a:ext uri="{FF2B5EF4-FFF2-40B4-BE49-F238E27FC236}">
                <a16:creationId xmlns:a16="http://schemas.microsoft.com/office/drawing/2014/main" id="{4070F644-A43A-4A7D-906A-86F4FB35D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161838313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4794C4-DD12-4711-BA1E-3DCDB1E59177}"/>
              </a:ext>
            </a:extLst>
          </p:cNvPr>
          <p:cNvSpPr>
            <a:spLocks noGrp="1"/>
          </p:cNvSpPr>
          <p:nvPr>
            <p:ph type="title"/>
          </p:nvPr>
        </p:nvSpPr>
        <p:spPr>
          <a:xfrm>
            <a:off x="2311147" y="365760"/>
            <a:ext cx="7569706" cy="1288238"/>
          </a:xfrm>
        </p:spPr>
        <p:txBody>
          <a:bodyPr anchor="ctr">
            <a:normAutofit/>
          </a:bodyPr>
          <a:lstStyle/>
          <a:p>
            <a:pPr algn="ctr"/>
            <a:r>
              <a:rPr lang="en-US" dirty="0"/>
              <a:t>Future Requirements</a:t>
            </a:r>
          </a:p>
        </p:txBody>
      </p:sp>
      <p:pic>
        <p:nvPicPr>
          <p:cNvPr id="4" name="Content Placeholder 3">
            <a:extLst>
              <a:ext uri="{FF2B5EF4-FFF2-40B4-BE49-F238E27FC236}">
                <a16:creationId xmlns:a16="http://schemas.microsoft.com/office/drawing/2014/main" id="{A0B2CC71-E6D3-4BB8-9202-1F7FE6F83493}"/>
              </a:ext>
            </a:extLst>
          </p:cNvPr>
          <p:cNvPicPr>
            <a:picLocks noGrp="1" noChangeAspect="1"/>
          </p:cNvPicPr>
          <p:nvPr>
            <p:ph idx="1"/>
          </p:nvPr>
        </p:nvPicPr>
        <p:blipFill>
          <a:blip r:embed="rId3"/>
          <a:stretch>
            <a:fillRect/>
          </a:stretch>
        </p:blipFill>
        <p:spPr>
          <a:xfrm>
            <a:off x="2234922" y="1541417"/>
            <a:ext cx="7893147" cy="4963786"/>
          </a:xfrm>
          <a:prstGeom prst="rect">
            <a:avLst/>
          </a:prstGeom>
        </p:spPr>
      </p:pic>
    </p:spTree>
    <p:extLst>
      <p:ext uri="{BB962C8B-B14F-4D97-AF65-F5344CB8AC3E}">
        <p14:creationId xmlns:p14="http://schemas.microsoft.com/office/powerpoint/2010/main" val="304995828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Content Placeholder 4" descr="Graphical user interface, application, table&#10;&#10;Description automatically generated">
            <a:extLst>
              <a:ext uri="{FF2B5EF4-FFF2-40B4-BE49-F238E27FC236}">
                <a16:creationId xmlns:a16="http://schemas.microsoft.com/office/drawing/2014/main" id="{E5A5ED15-F5EC-4B7B-9CB1-FF2FFFC6B59F}"/>
              </a:ext>
            </a:extLst>
          </p:cNvPr>
          <p:cNvPicPr>
            <a:picLocks noGrp="1" noChangeAspect="1"/>
          </p:cNvPicPr>
          <p:nvPr>
            <p:ph idx="1"/>
          </p:nvPr>
        </p:nvPicPr>
        <p:blipFill rotWithShape="1">
          <a:blip r:embed="rId3">
            <a:alphaModFix amt="80000"/>
            <a:extLst>
              <a:ext uri="{28A0092B-C50C-407E-A947-70E740481C1C}">
                <a14:useLocalDpi xmlns:a14="http://schemas.microsoft.com/office/drawing/2010/main" val="0"/>
              </a:ext>
            </a:extLst>
          </a:blip>
          <a:srcRect r="-1" b="2277"/>
          <a:stretch/>
        </p:blipFill>
        <p:spPr>
          <a:xfrm>
            <a:off x="0" y="1"/>
            <a:ext cx="12298525" cy="6857999"/>
          </a:xfrm>
          <a:prstGeom prst="rect">
            <a:avLst/>
          </a:prstGeom>
        </p:spPr>
      </p:pic>
      <p:sp>
        <p:nvSpPr>
          <p:cNvPr id="3" name="Oval 2">
            <a:extLst>
              <a:ext uri="{FF2B5EF4-FFF2-40B4-BE49-F238E27FC236}">
                <a16:creationId xmlns:a16="http://schemas.microsoft.com/office/drawing/2014/main" id="{08BE0F8A-C7EE-4BCE-9D3E-DDA153DEE59B}"/>
              </a:ext>
            </a:extLst>
          </p:cNvPr>
          <p:cNvSpPr/>
          <p:nvPr/>
        </p:nvSpPr>
        <p:spPr>
          <a:xfrm>
            <a:off x="6655981" y="-1323754"/>
            <a:ext cx="7277986" cy="8851605"/>
          </a:xfrm>
          <a:prstGeom prst="ellipse">
            <a:avLst/>
          </a:prstGeom>
          <a:solidFill>
            <a:schemeClr val="tx1">
              <a:lumMod val="65000"/>
              <a:lumOff val="35000"/>
            </a:schemeClr>
          </a:solidFill>
          <a:ln w="139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01D75-B526-41CE-BE75-08BA020E8C3A}"/>
              </a:ext>
            </a:extLst>
          </p:cNvPr>
          <p:cNvSpPr>
            <a:spLocks noGrp="1"/>
          </p:cNvSpPr>
          <p:nvPr>
            <p:ph type="title"/>
          </p:nvPr>
        </p:nvSpPr>
        <p:spPr>
          <a:xfrm>
            <a:off x="8208000" y="2783338"/>
            <a:ext cx="2688019" cy="723912"/>
          </a:xfrm>
        </p:spPr>
        <p:txBody>
          <a:bodyPr vert="horz" lIns="91440" tIns="45720" rIns="91440" bIns="45720" rtlCol="0" anchor="ctr" anchorCtr="0">
            <a:normAutofit fontScale="90000"/>
          </a:bodyPr>
          <a:lstStyle/>
          <a:p>
            <a:r>
              <a:rPr lang="en-US" sz="5200" dirty="0">
                <a:solidFill>
                  <a:schemeClr val="bg1"/>
                </a:solidFill>
              </a:rPr>
              <a:t>Timeline</a:t>
            </a:r>
          </a:p>
        </p:txBody>
      </p:sp>
    </p:spTree>
    <p:extLst>
      <p:ext uri="{BB962C8B-B14F-4D97-AF65-F5344CB8AC3E}">
        <p14:creationId xmlns:p14="http://schemas.microsoft.com/office/powerpoint/2010/main" val="2878083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TotalTime>
  <Words>807</Words>
  <Application>Microsoft Office PowerPoint</Application>
  <PresentationFormat>Widescreen</PresentationFormat>
  <Paragraphs>70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Franklin Gothic Book</vt:lpstr>
      <vt:lpstr>Office Theme</vt:lpstr>
      <vt:lpstr>Booking Ally</vt:lpstr>
      <vt:lpstr>Introduction</vt:lpstr>
      <vt:lpstr>Problem</vt:lpstr>
      <vt:lpstr>Opportunity</vt:lpstr>
      <vt:lpstr>System Overview</vt:lpstr>
      <vt:lpstr>System Architecture</vt:lpstr>
      <vt:lpstr>Demo</vt:lpstr>
      <vt:lpstr>Future Requirements</vt:lpstr>
      <vt:lpstr>Timeline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Demo</dc:title>
  <dc:creator>Nicholas Murray</dc:creator>
  <cp:lastModifiedBy>Nicholas Murray</cp:lastModifiedBy>
  <cp:revision>7</cp:revision>
  <dcterms:created xsi:type="dcterms:W3CDTF">2020-11-21T13:33:55Z</dcterms:created>
  <dcterms:modified xsi:type="dcterms:W3CDTF">2020-12-01T14:22:29Z</dcterms:modified>
</cp:coreProperties>
</file>