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ifw/T6Kp3EpzQQkYhSfAgMB6Mo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"/>
        <p:guide pos="340"/>
        <p:guide pos="5279"/>
        <p:guide pos="323" orient="horz"/>
        <p:guide pos="3007" orient="horz"/>
        <p:guide pos="2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10f1f4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910f1f4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10f1f49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e910f1f49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10f1f49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e910f1f49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10f1f49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910f1f49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910f1f4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e910f1f4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fec4c91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e8fec4c91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10f1f4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910f1f4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910f1f49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e910f1f4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10f1f4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e910f1f4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10f1f4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910f1f4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10f1f4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910f1f4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910f1f4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e910f1f4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e910f1f494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e910f1f494_0_13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функциональная структура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e910f1f494_0_13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электронной очереди функционирует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автономно в рамках одного отделения банка.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Позволяет администратору настраивать систему,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установить количество рабочих мест, типы очередей.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Администратор определяет рабочие часы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сотрудников. Сотрудники в рамках выделенных рабочих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часов указывают часы приёма.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заявок сотрудником возможна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в его часы приёма.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2e910f1f494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e910f1f494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e910f1f494_0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6075" y="1152838"/>
            <a:ext cx="5286725" cy="3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e910f1f494_1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e910f1f494_1_77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функциональные требования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e910f1f494_1_77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Клиент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Клиент имеет возможность просмотреть список операций, которые могут быть выполнены в отделении </a:t>
            </a:r>
            <a:r>
              <a:rPr b="0" i="1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(конкретная очередь 1-ко-многим операциям, операция 1-к-1 к конкретной очереди или одна операция соответствует конкретной очереди, в одну очередь могут попасть несколько операций).</a:t>
            </a:r>
            <a:endParaRPr b="0" i="1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Клиент имеет возможность инициировать запрос на постановку в очередь для обслуживания выбрав тип операции и нажав кнопку «в очередь» (можно сделать без кнопки «в очередь» - просто «пиктограммы» или список операций и есть кнопка – нажал, вернулся номер в очереди). Расширения – система присваивает следующий номер заявке в очереди/этот номер отображается на экране клиентского терминала/этот номер отображается на экране информационного табло.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Клиент имеет возможность вернуться на экран просмотра списка операций из операции или из отображаемого номера очереди.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e910f1f494_1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e910f1f494_1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e910f1f494_1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e910f1f494_1_86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функциональные требования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e910f1f494_1_86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Сотрудник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Сотрудник отделения имеет возможность зарегистрироваться в системе на определенном рабочем месте. Расширение – отказ в регистрации если зарегистрированных сотрудников = количеству рабочих мест, настроенному администратором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зарегистрированных сотрудников отделения: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Сотрудник отделения имеет возможность просмотреть все текущие запросы всех очередей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Сотрудник отделения имеет возможность инициировать обработку заявки из выбранной очереди (не определенную заявку – первую из выбранной очереди). Расширение – система выдает ему номер заявки из выбранной очереди с учетом конкуренции сотрудников отделения (описано ранее), на табло автоматически отображается номер заявки и номер рабочего места этого сотрудника отделения /либо отказ (нет заявки в очереди).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 Сотрудник отделения имеет возможность инициировать завершение обработки ранее полученной заявки. (расширение успешной ветки предыдущего US).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 Сотрудник отделения имеет возможность просмотреть свои рабочие часы (ограничение - не после инициации обработки заявки).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 Сотрудник отделения имеет возможность изменить свои рабочие часы (ограничение - не после инициации обработки заявки).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 Сотрудник отделения имеет возможность выйти из системы (прекратить регистрацию на рабочем месте).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e910f1f494_1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e910f1f494_1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e910f1f494_1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910f1f494_1_94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функциональные требования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e910f1f494_1_94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Администратор</a:t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Администратор имеет возможность зарегистрироваться в системе.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Зарегистрированный администратор: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Администратор имеет возможность управлять учетными записями (логины/пароли/права) сотрудников отделения.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Администратор имеет возможность вести (добавлять, редактировать, удалять) список типов операций в отделении.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 Администратор имеет возможность вести список очередей (с указанием правила формирования номера в очереди)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 Администратор имеет возможность ведения соответствия типа операции-очереди.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 Администратор имеет возможность просмотреть и изменить диапазоны рабочего времени для всех или выбранных сотрудников отделения по дням недели.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 Система имеет возможность вернуть новый номер из конкретной очереди для нового запроса на постановку в очередь;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Система имеет возможность вернуть первый номера заявки из конкретной очереди при инициации обработки заявки из выбранной очереди сотрудником отделения;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 Система имеет возможность разрешить коллизию получения номера заявки из очереди при одновременной инициации запроса на постановку в очередь для обслуживания для нескольких клиентов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20. Система имеет возможность разрешить коллизию получения номера заявки из очереди при одновременной инициации обработки заявки из выбранной очереди несколькими сотрудниками отделения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21. Система имеет возможность проверки количества зарегистрированных сотрудников отделения при регистрации очередного сотрудника.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 Система имеет возможность проверки попадания текущего времени в диапазоны рабочего времени и часов приема для сотрудника отделения при инициации обработки заявки.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23. Система имеет возможность очистки очереди при завершении дня (закрытие незакрытых инициализированных запросов/удаление не обработанных запросов)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e910f1f494_1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e910f1f494_1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e910f1f494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e910f1f494_0_24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функциональная структура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e910f1f494_0_24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на входе в отделение выбирает тип операции, которую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хочет выполнить, и система определяет его место в очереди.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Место в очереди отражается на табло, там же отражается номер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рабочего места сотрудника, когда тот готов взять заявку в работу.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e910f1f494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e910f1f494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688" y="760251"/>
            <a:ext cx="7996774" cy="401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e910f1f494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e8fec4c91b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e8fec4c91b_1_8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архитектура данных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e8fec4c91b_1_8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2e8fec4c91b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e8fec4c91b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e8fec4c91b_1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825" y="1198048"/>
            <a:ext cx="8404498" cy="330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e910f1f494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e910f1f494_0_35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архитектура системы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e910f1f494_0_35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постановке нет требований о централизованном управлении и/или мониторинге отделений.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централизации системы в банке есть риски скорости и доступности сетевого соединения.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локализации системы в отделении требуется организовать развертывание и эксплуатацию.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случае локализации системы в отделении, при отключении электричества возможен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из строя локального компьютера, на котором хранится состояние очередей.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резервирования состояния потребуется несколько компьютеров, объединённых репликацией. Это могут быть выделенные для системы машины, но сколько?!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отделении уже находятся компьютеры сотрудников, администратора, клиентский терминал 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информационное табло. Что, если использовать их для репликации?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таком случае потребуется создать одноранговую сеть, в которой будет реализовано приложение с логикой ведения очередей. Такая сеть –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распределенный реестр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2e910f1f494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e910f1f494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e910f1f494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e910f1f494_0_47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архитектура системы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e910f1f494_0_47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e910f1f494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e910f1f494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e910f1f494_0_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475" y="987963"/>
            <a:ext cx="8291205" cy="35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910f1f494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e910f1f494_0_56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API модуля расписаний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e910f1f494_0_56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 расписаний представляет собой смарт-контракт на Solidity.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вызывается из фронтенда приложения администратора или приложения сотрудника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через JSON RPC API узла сети Quorum, запущенного на данном рабочем месте.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вызова методов, изменяющих состояние смарт-контракта расписаний требуется электронная подпись, созданная при помощи ключа сотрудника или администратора,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которого заранее добавлен в ролевой модели смарт-контракта.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e910f1f494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e910f1f494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e910f1f494_0_56"/>
          <p:cNvPicPr preferRelativeResize="0"/>
          <p:nvPr/>
        </p:nvPicPr>
        <p:blipFill rotWithShape="1">
          <a:blip r:embed="rId6">
            <a:alphaModFix/>
          </a:blip>
          <a:srcRect b="8949" l="0" r="0" t="0"/>
          <a:stretch/>
        </p:blipFill>
        <p:spPr>
          <a:xfrm>
            <a:off x="1339463" y="2609950"/>
            <a:ext cx="6465077" cy="2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e910f1f49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e910f1f494_0_71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API модуля очередей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e910f1f494_0_71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 очередей также представляет собой смарт-контракт, учитывающий типы операций,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их отображение на доступные в отделении очереди, а также логику добавления заявки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очередь с клиентского терминала и её взятия в работу и закрытия сотрудником.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e910f1f494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e910f1f494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e910f1f494_0_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275" y="1646925"/>
            <a:ext cx="5773602" cy="31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e910f1f494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e910f1f494_0_82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API модуля очередей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e910f1f494_0_82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2e910f1f494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e910f1f494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e910f1f494_0_82"/>
          <p:cNvPicPr preferRelativeResize="0"/>
          <p:nvPr/>
        </p:nvPicPr>
        <p:blipFill rotWithShape="1">
          <a:blip r:embed="rId6">
            <a:alphaModFix/>
          </a:blip>
          <a:srcRect b="5078" l="0" r="0" t="0"/>
          <a:stretch/>
        </p:blipFill>
        <p:spPr>
          <a:xfrm>
            <a:off x="1378425" y="771775"/>
            <a:ext cx="6387138" cy="408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e910f1f494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e910f1f494_0_99"/>
          <p:cNvSpPr txBox="1"/>
          <p:nvPr/>
        </p:nvSpPr>
        <p:spPr>
          <a:xfrm>
            <a:off x="530225" y="249400"/>
            <a:ext cx="84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Электронная очередь: архитектура развертывания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910f1f494_0_99"/>
          <p:cNvSpPr/>
          <p:nvPr/>
        </p:nvSpPr>
        <p:spPr>
          <a:xfrm>
            <a:off x="377825" y="752475"/>
            <a:ext cx="8404500" cy="41013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568"/>
              </a:schemeClr>
            </a:outerShdw>
          </a:effectLst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Развертывание системы может выполняться на компьютерах рабочих мест, клиентских терминалах и информационных табло отделения согласно политикам развертывания банка</a:t>
            </a:r>
            <a:b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виде дистрибутивов сети распределенного реестра Quorum и Web-клиента, доступного в виде статических файлов для просмотра в системном браузере.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e910f1f494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e910f1f494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e910f1f494_0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025" y="1916775"/>
            <a:ext cx="8265948" cy="27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