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38">
          <p15:clr>
            <a:srgbClr val="747775"/>
          </p15:clr>
        </p15:guide>
        <p15:guide id="2" pos="340">
          <p15:clr>
            <a:srgbClr val="747775"/>
          </p15:clr>
        </p15:guide>
        <p15:guide id="3" pos="5279">
          <p15:clr>
            <a:srgbClr val="747775"/>
          </p15:clr>
        </p15:guide>
        <p15:guide id="4" orient="horz" pos="323">
          <p15:clr>
            <a:srgbClr val="747775"/>
          </p15:clr>
        </p15:guide>
        <p15:guide id="5" orient="horz" pos="3007">
          <p15:clr>
            <a:srgbClr val="747775"/>
          </p15:clr>
        </p15:guide>
        <p15:guide id="6" pos="2728">
          <p15:clr>
            <a:srgbClr val="747775"/>
          </p15:clr>
        </p15:guide>
        <p15:guide id="7" orient="horz" pos="283">
          <p15:clr>
            <a:srgbClr val="747775"/>
          </p15:clr>
        </p15:guide>
      </p15:sldGuideLst>
    </p:ext>
    <p:ext uri="GoogleSlidesCustomDataVersion2">
      <go:slidesCustomData xmlns:go="http://customooxmlschemas.google.com/" r:id="rId14" roundtripDataSignature="AMtx7mjvZY1WkZG0ELeUAQEZM48U39Xh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"/>
        <p:guide pos="340"/>
        <p:guide pos="5279"/>
        <p:guide pos="323" orient="horz"/>
        <p:guide pos="3007" orient="horz"/>
        <p:guide pos="2728"/>
        <p:guide pos="28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8a63390c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e8a63390c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58bb8cf4e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e58bb8cf4e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8a63390c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e8a63390c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8a63390c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e8a63390c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8a63390c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e8a63390c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8a63390c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e8a63390c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"/>
          <p:cNvGrpSpPr/>
          <p:nvPr/>
        </p:nvGrpSpPr>
        <p:grpSpPr>
          <a:xfrm>
            <a:off x="377874" y="2905008"/>
            <a:ext cx="1504200" cy="1468542"/>
            <a:chOff x="546148" y="2557908"/>
            <a:chExt cx="1504200" cy="1468542"/>
          </a:xfrm>
        </p:grpSpPr>
        <p:sp>
          <p:nvSpPr>
            <p:cNvPr id="55" name="Google Shape;55;p1"/>
            <p:cNvSpPr txBox="1"/>
            <p:nvPr/>
          </p:nvSpPr>
          <p:spPr>
            <a:xfrm>
              <a:off x="546148" y="3520050"/>
              <a:ext cx="15042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u" sz="1200">
                  <a:solidFill>
                    <a:srgbClr val="001238"/>
                  </a:solidFill>
                </a:rPr>
                <a:t>Мартьянов</a:t>
              </a:r>
              <a:br>
                <a:rPr lang="ru" sz="1200">
                  <a:solidFill>
                    <a:srgbClr val="001238"/>
                  </a:solidFill>
                </a:rPr>
              </a:br>
              <a:r>
                <a:rPr lang="ru" sz="1200">
                  <a:solidFill>
                    <a:srgbClr val="001238"/>
                  </a:solidFill>
                </a:rPr>
                <a:t>Александр</a:t>
              </a:r>
              <a:endParaRPr b="0" i="0" sz="12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 txBox="1"/>
            <p:nvPr/>
          </p:nvSpPr>
          <p:spPr>
            <a:xfrm>
              <a:off x="546148" y="3915750"/>
              <a:ext cx="1504200" cy="1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900">
                  <a:solidFill>
                    <a:srgbClr val="001238"/>
                  </a:solidFill>
                </a:rPr>
                <a:t>Архитектор интеграции</a:t>
              </a:r>
              <a:endParaRPr b="0" i="0" sz="9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870448" y="2557908"/>
              <a:ext cx="855600" cy="855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71450" rotWithShape="0" algn="bl">
                <a:srgbClr val="09A8FF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1"/>
          <p:cNvSpPr txBox="1"/>
          <p:nvPr/>
        </p:nvSpPr>
        <p:spPr>
          <a:xfrm>
            <a:off x="2099311" y="3867150"/>
            <a:ext cx="15042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01238"/>
                </a:solidFill>
              </a:rPr>
              <a:t>Антонова</a:t>
            </a:r>
            <a:br>
              <a:rPr lang="ru" sz="1200">
                <a:solidFill>
                  <a:srgbClr val="001238"/>
                </a:solidFill>
              </a:rPr>
            </a:br>
            <a:r>
              <a:rPr lang="ru" sz="1200">
                <a:solidFill>
                  <a:srgbClr val="001238"/>
                </a:solidFill>
              </a:rPr>
              <a:t>Полина</a:t>
            </a:r>
            <a:endParaRPr b="0" i="0" sz="1200" u="none" cap="none" strike="noStrike">
              <a:solidFill>
                <a:srgbClr val="0012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1"/>
          <p:cNvGrpSpPr/>
          <p:nvPr/>
        </p:nvGrpSpPr>
        <p:grpSpPr>
          <a:xfrm>
            <a:off x="3820770" y="3867150"/>
            <a:ext cx="1504227" cy="506400"/>
            <a:chOff x="546072" y="3520050"/>
            <a:chExt cx="1504227" cy="506400"/>
          </a:xfrm>
        </p:grpSpPr>
        <p:sp>
          <p:nvSpPr>
            <p:cNvPr id="60" name="Google Shape;60;p1"/>
            <p:cNvSpPr txBox="1"/>
            <p:nvPr/>
          </p:nvSpPr>
          <p:spPr>
            <a:xfrm>
              <a:off x="546099" y="3520050"/>
              <a:ext cx="15042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u" sz="1200">
                  <a:solidFill>
                    <a:srgbClr val="001238"/>
                  </a:solidFill>
                </a:rPr>
                <a:t>Цветков</a:t>
              </a:r>
              <a:br>
                <a:rPr lang="ru" sz="1200">
                  <a:solidFill>
                    <a:srgbClr val="001238"/>
                  </a:solidFill>
                </a:rPr>
              </a:br>
              <a:r>
                <a:rPr lang="ru" sz="1200">
                  <a:solidFill>
                    <a:srgbClr val="001238"/>
                  </a:solidFill>
                </a:rPr>
                <a:t>Алексей</a:t>
              </a:r>
              <a:endParaRPr b="0" i="0" sz="12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 txBox="1"/>
            <p:nvPr/>
          </p:nvSpPr>
          <p:spPr>
            <a:xfrm>
              <a:off x="546072" y="3915750"/>
              <a:ext cx="1504200" cy="1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900">
                  <a:solidFill>
                    <a:srgbClr val="001238"/>
                  </a:solidFill>
                </a:rPr>
                <a:t>Архитектор системы</a:t>
              </a:r>
              <a:endParaRPr b="0" i="0" sz="9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62;p1"/>
          <p:cNvGrpSpPr/>
          <p:nvPr/>
        </p:nvGrpSpPr>
        <p:grpSpPr>
          <a:xfrm>
            <a:off x="5542256" y="3867150"/>
            <a:ext cx="1504227" cy="506400"/>
            <a:chOff x="546072" y="3520050"/>
            <a:chExt cx="1504227" cy="506400"/>
          </a:xfrm>
        </p:grpSpPr>
        <p:sp>
          <p:nvSpPr>
            <p:cNvPr id="63" name="Google Shape;63;p1"/>
            <p:cNvSpPr txBox="1"/>
            <p:nvPr/>
          </p:nvSpPr>
          <p:spPr>
            <a:xfrm>
              <a:off x="546099" y="3520050"/>
              <a:ext cx="15042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u" sz="1200">
                  <a:solidFill>
                    <a:srgbClr val="001238"/>
                  </a:solidFill>
                </a:rPr>
                <a:t>Иманаев</a:t>
              </a:r>
              <a:br>
                <a:rPr lang="ru" sz="1200">
                  <a:solidFill>
                    <a:srgbClr val="001238"/>
                  </a:solidFill>
                </a:rPr>
              </a:br>
              <a:r>
                <a:rPr lang="ru" sz="1200">
                  <a:solidFill>
                    <a:srgbClr val="001238"/>
                  </a:solidFill>
                </a:rPr>
                <a:t>Алексей</a:t>
              </a:r>
              <a:endParaRPr b="0" i="0" sz="12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 txBox="1"/>
            <p:nvPr/>
          </p:nvSpPr>
          <p:spPr>
            <a:xfrm>
              <a:off x="546072" y="3915750"/>
              <a:ext cx="1504200" cy="1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900">
                  <a:solidFill>
                    <a:srgbClr val="001238"/>
                  </a:solidFill>
                </a:rPr>
                <a:t>Бизнес-архитектор</a:t>
              </a:r>
              <a:endParaRPr b="0" i="0" sz="9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1"/>
          <p:cNvGrpSpPr/>
          <p:nvPr/>
        </p:nvGrpSpPr>
        <p:grpSpPr>
          <a:xfrm>
            <a:off x="7263716" y="3867150"/>
            <a:ext cx="1504252" cy="506400"/>
            <a:chOff x="546047" y="3520050"/>
            <a:chExt cx="1504252" cy="506400"/>
          </a:xfrm>
        </p:grpSpPr>
        <p:sp>
          <p:nvSpPr>
            <p:cNvPr id="66" name="Google Shape;66;p1"/>
            <p:cNvSpPr txBox="1"/>
            <p:nvPr/>
          </p:nvSpPr>
          <p:spPr>
            <a:xfrm>
              <a:off x="546099" y="3520050"/>
              <a:ext cx="15042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u" sz="1200">
                  <a:solidFill>
                    <a:srgbClr val="001238"/>
                  </a:solidFill>
                </a:rPr>
                <a:t>Обухов</a:t>
              </a:r>
              <a:br>
                <a:rPr lang="ru" sz="1200">
                  <a:solidFill>
                    <a:srgbClr val="001238"/>
                  </a:solidFill>
                </a:rPr>
              </a:br>
              <a:r>
                <a:rPr lang="ru" sz="1200">
                  <a:solidFill>
                    <a:srgbClr val="001238"/>
                  </a:solidFill>
                </a:rPr>
                <a:t>Сергей</a:t>
              </a:r>
              <a:endParaRPr b="0" i="0" sz="12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 txBox="1"/>
            <p:nvPr/>
          </p:nvSpPr>
          <p:spPr>
            <a:xfrm>
              <a:off x="546047" y="3915750"/>
              <a:ext cx="1504200" cy="1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900">
                  <a:solidFill>
                    <a:srgbClr val="001238"/>
                  </a:solidFill>
                </a:rPr>
                <a:t>Корпоративный архитектор</a:t>
              </a:r>
              <a:endParaRPr b="0" i="0" sz="9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"/>
          <p:cNvSpPr/>
          <p:nvPr/>
        </p:nvSpPr>
        <p:spPr>
          <a:xfrm>
            <a:off x="539750" y="512775"/>
            <a:ext cx="5308800" cy="1255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700000" dist="38100">
              <a:schemeClr val="accent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874375" y="832100"/>
            <a:ext cx="3073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6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Задача: разминочная</a:t>
            </a:r>
            <a:endParaRPr b="0" i="0" sz="1600" u="none" cap="none" strike="noStrik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874375" y="1233725"/>
            <a:ext cx="2456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6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Название команды: ИЛК</a:t>
            </a:r>
            <a:endParaRPr b="0" i="0" sz="1600" u="none" cap="none" strike="noStrik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1"/>
          <p:cNvGrpSpPr/>
          <p:nvPr/>
        </p:nvGrpSpPr>
        <p:grpSpPr>
          <a:xfrm>
            <a:off x="2099337" y="2905008"/>
            <a:ext cx="1504200" cy="1468542"/>
            <a:chOff x="546148" y="2557908"/>
            <a:chExt cx="1504200" cy="1468542"/>
          </a:xfrm>
        </p:grpSpPr>
        <p:sp>
          <p:nvSpPr>
            <p:cNvPr id="72" name="Google Shape;72;p1"/>
            <p:cNvSpPr txBox="1"/>
            <p:nvPr/>
          </p:nvSpPr>
          <p:spPr>
            <a:xfrm>
              <a:off x="546148" y="3915750"/>
              <a:ext cx="1504200" cy="1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900">
                  <a:solidFill>
                    <a:srgbClr val="001238"/>
                  </a:solidFill>
                </a:rPr>
                <a:t>Архитектор данных</a:t>
              </a:r>
              <a:endParaRPr b="0" i="0" sz="9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870448" y="2557908"/>
              <a:ext cx="855600" cy="855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71450" rotWithShape="0" algn="bl">
                <a:srgbClr val="09A8FF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"/>
          <p:cNvSpPr/>
          <p:nvPr/>
        </p:nvSpPr>
        <p:spPr>
          <a:xfrm>
            <a:off x="4144199" y="2905008"/>
            <a:ext cx="855600" cy="855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71450" rotWithShape="0" algn="bl">
              <a:srgbClr val="09A8FF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12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5866624" y="2905008"/>
            <a:ext cx="855600" cy="855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71450" rotWithShape="0" algn="bl">
              <a:srgbClr val="09A8FF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12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7589049" y="2905008"/>
            <a:ext cx="855600" cy="855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71450" rotWithShape="0" algn="bl">
              <a:srgbClr val="09A8FF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12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"/>
          <p:cNvPicPr preferRelativeResize="0"/>
          <p:nvPr/>
        </p:nvPicPr>
        <p:blipFill rotWithShape="1">
          <a:blip r:embed="rId5">
            <a:alphaModFix/>
          </a:blip>
          <a:srcRect b="0" l="0" r="0" t="517"/>
          <a:stretch/>
        </p:blipFill>
        <p:spPr>
          <a:xfrm>
            <a:off x="4147600" y="2909450"/>
            <a:ext cx="855600" cy="85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"/>
          <p:cNvPicPr preferRelativeResize="0"/>
          <p:nvPr/>
        </p:nvPicPr>
        <p:blipFill rotWithShape="1">
          <a:blip r:embed="rId6">
            <a:alphaModFix/>
          </a:blip>
          <a:srcRect b="0" l="0" r="1234" t="1351"/>
          <a:stretch/>
        </p:blipFill>
        <p:spPr>
          <a:xfrm>
            <a:off x="2435360" y="2926570"/>
            <a:ext cx="836950" cy="833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"/>
          <p:cNvPicPr preferRelativeResize="0"/>
          <p:nvPr/>
        </p:nvPicPr>
        <p:blipFill rotWithShape="1">
          <a:blip r:embed="rId7">
            <a:alphaModFix/>
          </a:blip>
          <a:srcRect b="0" l="0" r="1234" t="1845"/>
          <a:stretch/>
        </p:blipFill>
        <p:spPr>
          <a:xfrm>
            <a:off x="713600" y="2921800"/>
            <a:ext cx="845050" cy="8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77650" y="2914325"/>
            <a:ext cx="836950" cy="8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"/>
          <p:cNvPicPr preferRelativeResize="0"/>
          <p:nvPr/>
        </p:nvPicPr>
        <p:blipFill rotWithShape="1">
          <a:blip r:embed="rId9">
            <a:alphaModFix/>
          </a:blip>
          <a:srcRect b="0" l="0" r="0" t="517"/>
          <a:stretch/>
        </p:blipFill>
        <p:spPr>
          <a:xfrm>
            <a:off x="7595475" y="2911775"/>
            <a:ext cx="855600" cy="8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530225" y="249400"/>
            <a:ext cx="672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24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rPr>
              <a:t>Решение </a:t>
            </a:r>
            <a:r>
              <a:rPr b="1" lang="ru" sz="2400">
                <a:solidFill>
                  <a:srgbClr val="001238"/>
                </a:solidFill>
              </a:rPr>
              <a:t>: функциональная структура</a:t>
            </a:r>
            <a:endParaRPr b="1" i="0" sz="2400" u="none" cap="none" strike="noStrike">
              <a:solidFill>
                <a:srgbClr val="0012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377825" y="920375"/>
            <a:ext cx="8404500" cy="3853200"/>
          </a:xfrm>
          <a:prstGeom prst="roundRect">
            <a:avLst>
              <a:gd fmla="val 9549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700000" dist="38100">
              <a:schemeClr val="accent1">
                <a:alpha val="2196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Обширный мозговой штурм позволил составить карту ценности всех функций интернет-магазина.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13275" y="618700"/>
            <a:ext cx="5068650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9737" y="1421725"/>
            <a:ext cx="5744527" cy="3351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2e8a63390c4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e8a63390c4_0_2"/>
          <p:cNvSpPr txBox="1"/>
          <p:nvPr/>
        </p:nvSpPr>
        <p:spPr>
          <a:xfrm>
            <a:off x="530225" y="249400"/>
            <a:ext cx="672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24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rPr>
              <a:t>Решение </a:t>
            </a:r>
            <a:r>
              <a:rPr b="1" lang="ru" sz="2400">
                <a:solidFill>
                  <a:srgbClr val="001238"/>
                </a:solidFill>
              </a:rPr>
              <a:t>: функциональная структура</a:t>
            </a:r>
            <a:endParaRPr b="1" i="0" sz="2400" u="none" cap="none" strike="noStrike">
              <a:solidFill>
                <a:srgbClr val="0012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2e8a63390c4_0_2"/>
          <p:cNvSpPr/>
          <p:nvPr/>
        </p:nvSpPr>
        <p:spPr>
          <a:xfrm>
            <a:off x="377825" y="920375"/>
            <a:ext cx="8404500" cy="3853200"/>
          </a:xfrm>
          <a:prstGeom prst="roundRect">
            <a:avLst>
              <a:gd fmla="val 9549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700000" dist="38100">
              <a:schemeClr val="accent1">
                <a:alpha val="2196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1233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Рассмотрим часть, которая относится к маркетинговым функциям и мониторингу</a:t>
            </a:r>
            <a:r>
              <a:rPr lang="ru"/>
              <a:t>.</a:t>
            </a:r>
            <a:endParaRPr/>
          </a:p>
          <a:p>
            <a:pPr indent="0" lvl="0" marL="0" marR="512338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Предусмотрены как мониторинг действий покупателя на сайте,</a:t>
            </a:r>
            <a:br>
              <a:rPr lang="ru"/>
            </a:br>
            <a:r>
              <a:rPr lang="ru"/>
              <a:t>так и функции для управления размещением ассортиментного контента у партнёров: поисковиков, рекламных сетей, агрегаторов.</a:t>
            </a:r>
            <a:endParaRPr/>
          </a:p>
          <a:p>
            <a:pPr indent="0" lvl="0" marL="0" marR="512338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Эффективность размещения</a:t>
            </a:r>
            <a:br>
              <a:rPr lang="ru"/>
            </a:br>
            <a:r>
              <a:rPr lang="ru"/>
              <a:t>мониторится и анализируется.</a:t>
            </a:r>
            <a:endParaRPr/>
          </a:p>
          <a:p>
            <a:pPr indent="0" lvl="0" marL="0" marR="5123389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В перспективе размещение контента партнёров на страницах магазина с целью монетизации.</a:t>
            </a:r>
            <a:endParaRPr/>
          </a:p>
        </p:txBody>
      </p:sp>
      <p:pic>
        <p:nvPicPr>
          <p:cNvPr id="100" name="Google Shape;100;g2e8a63390c4_0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2e8a63390c4_0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13275" y="618700"/>
            <a:ext cx="5068650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2e8a63390c4_0_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8222" y="963225"/>
            <a:ext cx="5116226" cy="3767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2e58bb8cf4e_3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e58bb8cf4e_3_25"/>
          <p:cNvSpPr txBox="1"/>
          <p:nvPr/>
        </p:nvSpPr>
        <p:spPr>
          <a:xfrm>
            <a:off x="530225" y="249400"/>
            <a:ext cx="78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24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rPr>
              <a:t>Решение : функциональная архитектура</a:t>
            </a:r>
            <a:endParaRPr b="1" i="0" sz="2400" u="none" cap="none" strike="noStrike">
              <a:solidFill>
                <a:srgbClr val="0012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e58bb8cf4e_3_25"/>
          <p:cNvSpPr/>
          <p:nvPr/>
        </p:nvSpPr>
        <p:spPr>
          <a:xfrm>
            <a:off x="377825" y="920375"/>
            <a:ext cx="8404500" cy="3853200"/>
          </a:xfrm>
          <a:prstGeom prst="roundRect">
            <a:avLst>
              <a:gd fmla="val 9549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700000" dist="38100">
              <a:schemeClr val="accent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g2e58bb8cf4e_3_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13275" y="618700"/>
            <a:ext cx="5068650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2e58bb8cf4e_3_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e58bb8cf4e_3_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9625" y="920375"/>
            <a:ext cx="6744755" cy="38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2e8a63390c4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2e8a63390c4_0_14"/>
          <p:cNvSpPr txBox="1"/>
          <p:nvPr/>
        </p:nvSpPr>
        <p:spPr>
          <a:xfrm>
            <a:off x="530225" y="249400"/>
            <a:ext cx="78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24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rPr>
              <a:t>Решение : </a:t>
            </a:r>
            <a:r>
              <a:rPr b="1" lang="ru" sz="2400">
                <a:solidFill>
                  <a:srgbClr val="001238"/>
                </a:solidFill>
              </a:rPr>
              <a:t>прикладная </a:t>
            </a:r>
            <a:r>
              <a:rPr b="1" i="0" lang="ru" sz="24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rPr>
              <a:t>архитектура</a:t>
            </a:r>
            <a:endParaRPr b="1" i="0" sz="2400" u="none" cap="none" strike="noStrike">
              <a:solidFill>
                <a:srgbClr val="0012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e8a63390c4_0_14"/>
          <p:cNvSpPr/>
          <p:nvPr/>
        </p:nvSpPr>
        <p:spPr>
          <a:xfrm>
            <a:off x="377825" y="920375"/>
            <a:ext cx="8404500" cy="3853200"/>
          </a:xfrm>
          <a:prstGeom prst="roundRect">
            <a:avLst>
              <a:gd fmla="val 9549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700000" dist="38100">
              <a:schemeClr val="accent1">
                <a:alpha val="2196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Решение опирается на существующее Node.js</a:t>
            </a:r>
            <a:br>
              <a:rPr lang="ru"/>
            </a:br>
            <a:r>
              <a:rPr lang="ru"/>
              <a:t>приложение и обеспечивает отказоустойчивость</a:t>
            </a:r>
            <a:br>
              <a:rPr lang="ru"/>
            </a:br>
            <a:r>
              <a:rPr lang="ru"/>
              <a:t>и возможности масштабирования средствами</a:t>
            </a:r>
            <a:br>
              <a:rPr lang="ru"/>
            </a:br>
            <a:r>
              <a:rPr lang="ru"/>
              <a:t>репликации и балансировки.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Мониторинг и аналитика требуют</a:t>
            </a:r>
            <a:br>
              <a:rPr lang="ru"/>
            </a:br>
            <a:r>
              <a:rPr lang="ru"/>
              <a:t>push-модели и богатой модели</a:t>
            </a:r>
            <a:br>
              <a:rPr lang="ru"/>
            </a:br>
            <a:r>
              <a:rPr lang="ru"/>
              <a:t>атрибутов, доступных в ELK стеке.</a:t>
            </a:r>
            <a:endParaRPr/>
          </a:p>
        </p:txBody>
      </p:sp>
      <p:pic>
        <p:nvPicPr>
          <p:cNvPr id="120" name="Google Shape;120;g2e8a63390c4_0_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13275" y="618700"/>
            <a:ext cx="5068650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e8a63390c4_0_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e8a63390c4_0_14"/>
          <p:cNvPicPr preferRelativeResize="0"/>
          <p:nvPr/>
        </p:nvPicPr>
        <p:blipFill rotWithShape="1">
          <a:blip r:embed="rId6">
            <a:alphaModFix/>
          </a:blip>
          <a:srcRect b="0" l="0" r="0" t="1903"/>
          <a:stretch/>
        </p:blipFill>
        <p:spPr>
          <a:xfrm>
            <a:off x="948675" y="948792"/>
            <a:ext cx="7731727" cy="39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e8a63390c4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e8a63390c4_0_28"/>
          <p:cNvSpPr txBox="1"/>
          <p:nvPr/>
        </p:nvSpPr>
        <p:spPr>
          <a:xfrm>
            <a:off x="530225" y="249400"/>
            <a:ext cx="78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24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rPr>
              <a:t>Решение : архитектура данных</a:t>
            </a:r>
            <a:endParaRPr b="1" i="0" sz="2400" u="none" cap="none" strike="noStrike">
              <a:solidFill>
                <a:srgbClr val="0012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e8a63390c4_0_28"/>
          <p:cNvSpPr/>
          <p:nvPr/>
        </p:nvSpPr>
        <p:spPr>
          <a:xfrm>
            <a:off x="377825" y="920375"/>
            <a:ext cx="8404500" cy="3853200"/>
          </a:xfrm>
          <a:prstGeom prst="roundRect">
            <a:avLst>
              <a:gd fmla="val 9549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700000" dist="38100">
              <a:schemeClr val="accent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2e8a63390c4_0_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13275" y="618700"/>
            <a:ext cx="5068650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e8a63390c4_0_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e8a63390c4_0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9250" y="1160075"/>
            <a:ext cx="6251626" cy="321434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e8a63390c4_0_28"/>
          <p:cNvSpPr txBox="1"/>
          <p:nvPr/>
        </p:nvSpPr>
        <p:spPr>
          <a:xfrm>
            <a:off x="563025" y="1143000"/>
            <a:ext cx="17349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2"/>
                </a:solidFill>
              </a:rPr>
              <a:t>Принципы: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2"/>
                </a:solidFill>
              </a:rPr>
              <a:t>- общие и системные сведения через репликацию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2"/>
                </a:solidFill>
              </a:rPr>
              <a:t>- массивные данные через шардирование,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2"/>
                </a:solidFill>
              </a:rPr>
              <a:t>для управляющих сервисов применяются сводные БД отчетности по назначениям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2"/>
                </a:solidFill>
              </a:rPr>
              <a:t>- инфраструктурные сервисы приложения обеспечивают целостность, доступность, консистентность данных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2e8a63390c4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e8a63390c4_0_36"/>
          <p:cNvSpPr txBox="1"/>
          <p:nvPr/>
        </p:nvSpPr>
        <p:spPr>
          <a:xfrm>
            <a:off x="530225" y="249400"/>
            <a:ext cx="78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24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rPr>
              <a:t>Решение : </a:t>
            </a:r>
            <a:r>
              <a:rPr b="1" lang="ru" sz="2400">
                <a:solidFill>
                  <a:srgbClr val="001238"/>
                </a:solidFill>
              </a:rPr>
              <a:t>описание API</a:t>
            </a:r>
            <a:endParaRPr b="1" i="0" sz="2400" u="none" cap="none" strike="noStrike">
              <a:solidFill>
                <a:srgbClr val="0012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2e8a63390c4_0_36"/>
          <p:cNvSpPr/>
          <p:nvPr/>
        </p:nvSpPr>
        <p:spPr>
          <a:xfrm>
            <a:off x="377825" y="920375"/>
            <a:ext cx="8404500" cy="3853200"/>
          </a:xfrm>
          <a:prstGeom prst="roundRect">
            <a:avLst>
              <a:gd fmla="val 9549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700000" dist="38100">
              <a:schemeClr val="accent1">
                <a:alpha val="2196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API пользовательской части интернет-магазина делится на API покупателя и API сотрудника.</a:t>
            </a:r>
            <a:br>
              <a:rPr lang="ru"/>
            </a:br>
            <a:r>
              <a:rPr lang="ru"/>
              <a:t>Эти API уже реализованы в существующем Node.js приложении, например, в виде REST API.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Для данного решения актуально описать API: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балансировка управляется стандартными API на уровнях DNS и HTTP (HAProxy);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кэширование </a:t>
            </a:r>
            <a:r>
              <a:rPr lang="ru">
                <a:solidFill>
                  <a:schemeClr val="dk1"/>
                </a:solidFill>
              </a:rPr>
              <a:t>управляется стандартным API HTTP (HAProxy);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отказоустойчивость и масштабирование хранения в PostgreSQL управляются стандартными конфигурациями Patroni, PGBouncer и HAProxy (TCP);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отказоустойчивость и масштабирование хранения статистики обращений управляются стандартными конфигурациями Logstash Persistent Queues и HAProxy (TCP),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а также кластерной конфигурацией ElasticSearch;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визуализация статистики обращений управляется стандартной конфигурацией и API Kibana, отказоустойчивость Kibana не обеспечивается.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1" name="Google Shape;141;g2e8a63390c4_0_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13275" y="618700"/>
            <a:ext cx="5068650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e8a63390c4_0_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2e8a63390c4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e8a63390c4_0_44"/>
          <p:cNvSpPr txBox="1"/>
          <p:nvPr/>
        </p:nvSpPr>
        <p:spPr>
          <a:xfrm>
            <a:off x="530225" y="249400"/>
            <a:ext cx="78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2400" u="none" cap="none" strike="noStrike">
                <a:solidFill>
                  <a:srgbClr val="001238"/>
                </a:solidFill>
                <a:latin typeface="Arial"/>
                <a:ea typeface="Arial"/>
                <a:cs typeface="Arial"/>
                <a:sym typeface="Arial"/>
              </a:rPr>
              <a:t>Решение : </a:t>
            </a:r>
            <a:r>
              <a:rPr b="1" lang="ru" sz="2400">
                <a:solidFill>
                  <a:srgbClr val="001238"/>
                </a:solidFill>
              </a:rPr>
              <a:t>архитектура развёртывания</a:t>
            </a:r>
            <a:endParaRPr b="1" i="0" sz="2400" u="none" cap="none" strike="noStrike">
              <a:solidFill>
                <a:srgbClr val="0012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2e8a63390c4_0_44"/>
          <p:cNvSpPr/>
          <p:nvPr/>
        </p:nvSpPr>
        <p:spPr>
          <a:xfrm>
            <a:off x="377825" y="920375"/>
            <a:ext cx="8404500" cy="3853200"/>
          </a:xfrm>
          <a:prstGeom prst="roundRect">
            <a:avLst>
              <a:gd fmla="val 9549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700000" dist="38100">
              <a:schemeClr val="accent1">
                <a:alpha val="2196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776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Развёртывание системы производится средствами</a:t>
            </a:r>
            <a:br>
              <a:rPr lang="ru"/>
            </a:br>
            <a:r>
              <a:rPr lang="ru"/>
              <a:t>Docker Swarm с перспективой перехода на K8S.</a:t>
            </a:r>
            <a:endParaRPr/>
          </a:p>
          <a:p>
            <a:pPr indent="0" lvl="0" marL="0" marR="37765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Выделенный контур 0 должен обеспечивать</a:t>
            </a:r>
            <a:br>
              <a:rPr lang="ru"/>
            </a:br>
            <a:r>
              <a:rPr lang="ru"/>
              <a:t>переключение трафика к слоям хранения</a:t>
            </a:r>
            <a:br>
              <a:rPr lang="ru"/>
            </a:br>
            <a:r>
              <a:rPr lang="ru"/>
              <a:t>и статистики посещений в зависимости</a:t>
            </a:r>
            <a:br>
              <a:rPr lang="ru"/>
            </a:br>
            <a:r>
              <a:rPr lang="ru"/>
              <a:t>от ролей экземпляров в механизме репликации.</a:t>
            </a:r>
            <a:endParaRPr/>
          </a:p>
          <a:p>
            <a:pPr indent="0" lvl="0" marL="0" marR="37765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Контуры 1-3 могут быть развёрнуты</a:t>
            </a:r>
            <a:br>
              <a:rPr lang="ru"/>
            </a:br>
            <a:r>
              <a:rPr lang="ru"/>
              <a:t>и дублированы независимо, а также внутри</a:t>
            </a:r>
            <a:br>
              <a:rPr lang="ru"/>
            </a:br>
            <a:r>
              <a:rPr lang="ru"/>
              <a:t>контура часть компонентов может быть</a:t>
            </a:r>
            <a:br>
              <a:rPr lang="ru"/>
            </a:br>
            <a:r>
              <a:rPr lang="ru"/>
              <a:t>не активна, например, реплика БД или ELK.</a:t>
            </a:r>
            <a:endParaRPr/>
          </a:p>
          <a:p>
            <a:pPr indent="0" lvl="0" marL="0" marR="37765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Такое деление позволяет начать трансформацию существующего Node.js приложения в схему контура 1, а уже затем в целевую, а также использовать только один контур в среде разработки или на стенде фича-тестирования.</a:t>
            </a:r>
            <a:endParaRPr/>
          </a:p>
          <a:p>
            <a:pPr indent="0" lvl="0" marL="0" marR="3776525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0" name="Google Shape;150;g2e8a63390c4_0_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13275" y="618700"/>
            <a:ext cx="5068650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e8a63390c4_0_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2e8a63390c4_0_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3800" y="967600"/>
            <a:ext cx="3887751" cy="3758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