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ru-RU"/>
              <a:t>Образец заголовка</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458C360-140F-48E6-9138-B2B6A50DC718}" type="datetimeFigureOut">
              <a:rPr lang="LID4096" smtClean="0"/>
              <a:t>09/15/2022</a:t>
            </a:fld>
            <a:endParaRPr lang="LID4096"/>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LID4096"/>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00C3A67-7C11-480E-9B52-0F64C60940A4}" type="slidenum">
              <a:rPr lang="LID4096" smtClean="0"/>
              <a:t>‹#›</a:t>
            </a:fld>
            <a:endParaRPr lang="LID4096"/>
          </a:p>
        </p:txBody>
      </p:sp>
    </p:spTree>
    <p:extLst>
      <p:ext uri="{BB962C8B-B14F-4D97-AF65-F5344CB8AC3E}">
        <p14:creationId xmlns:p14="http://schemas.microsoft.com/office/powerpoint/2010/main" val="3441837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9458C360-140F-48E6-9138-B2B6A50DC718}" type="datetimeFigureOut">
              <a:rPr lang="LID4096" smtClean="0"/>
              <a:t>09/15/2022</a:t>
            </a:fld>
            <a:endParaRPr lang="LID4096"/>
          </a:p>
        </p:txBody>
      </p:sp>
      <p:sp>
        <p:nvSpPr>
          <p:cNvPr id="6" name="Footer Placeholder 5"/>
          <p:cNvSpPr>
            <a:spLocks noGrp="1"/>
          </p:cNvSpPr>
          <p:nvPr>
            <p:ph type="ftr" sz="quarter" idx="11"/>
          </p:nvPr>
        </p:nvSpPr>
        <p:spPr/>
        <p:txBody>
          <a:bodyPr/>
          <a:lstStyle/>
          <a:p>
            <a:endParaRPr lang="LID4096"/>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00C3A67-7C11-480E-9B52-0F64C60940A4}" type="slidenum">
              <a:rPr lang="LID4096" smtClean="0"/>
              <a:t>‹#›</a:t>
            </a:fld>
            <a:endParaRPr lang="LID4096"/>
          </a:p>
        </p:txBody>
      </p:sp>
    </p:spTree>
    <p:extLst>
      <p:ext uri="{BB962C8B-B14F-4D97-AF65-F5344CB8AC3E}">
        <p14:creationId xmlns:p14="http://schemas.microsoft.com/office/powerpoint/2010/main" val="599987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ru-RU"/>
              <a:t>Образец заголовка</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9458C360-140F-48E6-9138-B2B6A50DC718}" type="datetimeFigureOut">
              <a:rPr lang="LID4096" smtClean="0"/>
              <a:t>09/15/2022</a:t>
            </a:fld>
            <a:endParaRPr lang="LID4096"/>
          </a:p>
        </p:txBody>
      </p:sp>
      <p:sp>
        <p:nvSpPr>
          <p:cNvPr id="5" name="Footer Placeholder 4"/>
          <p:cNvSpPr>
            <a:spLocks noGrp="1"/>
          </p:cNvSpPr>
          <p:nvPr>
            <p:ph type="ftr" sz="quarter" idx="11"/>
          </p:nvPr>
        </p:nvSpPr>
        <p:spPr/>
        <p:txBody>
          <a:bodyPr/>
          <a:lstStyle/>
          <a:p>
            <a:endParaRPr lang="LID4096"/>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0C3A67-7C11-480E-9B52-0F64C60940A4}" type="slidenum">
              <a:rPr lang="LID4096" smtClean="0"/>
              <a:t>‹#›</a:t>
            </a:fld>
            <a:endParaRPr lang="LID4096"/>
          </a:p>
        </p:txBody>
      </p:sp>
    </p:spTree>
    <p:extLst>
      <p:ext uri="{BB962C8B-B14F-4D97-AF65-F5344CB8AC3E}">
        <p14:creationId xmlns:p14="http://schemas.microsoft.com/office/powerpoint/2010/main" val="3595273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ru-RU"/>
              <a:t>Образец заголовка</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9458C360-140F-48E6-9138-B2B6A50DC718}" type="datetimeFigureOut">
              <a:rPr lang="LID4096" smtClean="0"/>
              <a:t>09/15/2022</a:t>
            </a:fld>
            <a:endParaRPr lang="LID4096"/>
          </a:p>
        </p:txBody>
      </p:sp>
      <p:sp>
        <p:nvSpPr>
          <p:cNvPr id="5" name="Footer Placeholder 4"/>
          <p:cNvSpPr>
            <a:spLocks noGrp="1"/>
          </p:cNvSpPr>
          <p:nvPr>
            <p:ph type="ftr" sz="quarter" idx="11"/>
          </p:nvPr>
        </p:nvSpPr>
        <p:spPr/>
        <p:txBody>
          <a:bodyPr/>
          <a:lstStyle/>
          <a:p>
            <a:endParaRPr lang="LID4096"/>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0C3A67-7C11-480E-9B52-0F64C60940A4}" type="slidenum">
              <a:rPr lang="LID4096" smtClean="0"/>
              <a:t>‹#›</a:t>
            </a:fld>
            <a:endParaRPr lang="LID4096"/>
          </a:p>
        </p:txBody>
      </p:sp>
    </p:spTree>
    <p:extLst>
      <p:ext uri="{BB962C8B-B14F-4D97-AF65-F5344CB8AC3E}">
        <p14:creationId xmlns:p14="http://schemas.microsoft.com/office/powerpoint/2010/main" val="2052882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458C360-140F-48E6-9138-B2B6A50DC718}" type="datetimeFigureOut">
              <a:rPr lang="LID4096" smtClean="0"/>
              <a:t>09/15/2022</a:t>
            </a:fld>
            <a:endParaRPr lang="LID4096"/>
          </a:p>
        </p:txBody>
      </p:sp>
      <p:sp>
        <p:nvSpPr>
          <p:cNvPr id="5" name="Footer Placeholder 4"/>
          <p:cNvSpPr>
            <a:spLocks noGrp="1"/>
          </p:cNvSpPr>
          <p:nvPr>
            <p:ph type="ftr" sz="quarter" idx="11"/>
          </p:nvPr>
        </p:nvSpPr>
        <p:spPr/>
        <p:txBody>
          <a:bodyPr/>
          <a:lstStyle/>
          <a:p>
            <a:endParaRPr lang="LID4096"/>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0C3A67-7C11-480E-9B52-0F64C60940A4}" type="slidenum">
              <a:rPr lang="LID4096" smtClean="0"/>
              <a:t>‹#›</a:t>
            </a:fld>
            <a:endParaRPr lang="LID4096"/>
          </a:p>
        </p:txBody>
      </p:sp>
    </p:spTree>
    <p:extLst>
      <p:ext uri="{BB962C8B-B14F-4D97-AF65-F5344CB8AC3E}">
        <p14:creationId xmlns:p14="http://schemas.microsoft.com/office/powerpoint/2010/main" val="1164553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u-RU"/>
              <a:t>Образец заголовка</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458C360-140F-48E6-9138-B2B6A50DC718}" type="datetimeFigureOut">
              <a:rPr lang="LID4096" smtClean="0"/>
              <a:t>09/15/2022</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B00C3A67-7C11-480E-9B52-0F64C60940A4}" type="slidenum">
              <a:rPr lang="LID4096" smtClean="0"/>
              <a:t>‹#›</a:t>
            </a:fld>
            <a:endParaRPr lang="LID4096"/>
          </a:p>
        </p:txBody>
      </p:sp>
    </p:spTree>
    <p:extLst>
      <p:ext uri="{BB962C8B-B14F-4D97-AF65-F5344CB8AC3E}">
        <p14:creationId xmlns:p14="http://schemas.microsoft.com/office/powerpoint/2010/main" val="1868663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u-RU"/>
              <a:t>Образец заголовка</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458C360-140F-48E6-9138-B2B6A50DC718}" type="datetimeFigureOut">
              <a:rPr lang="LID4096" smtClean="0"/>
              <a:t>09/15/2022</a:t>
            </a:fld>
            <a:endParaRPr lang="LID4096"/>
          </a:p>
        </p:txBody>
      </p:sp>
      <p:sp>
        <p:nvSpPr>
          <p:cNvPr id="8" name="Footer Placeholder 7"/>
          <p:cNvSpPr>
            <a:spLocks noGrp="1"/>
          </p:cNvSpPr>
          <p:nvPr>
            <p:ph type="ftr" sz="quarter" idx="11"/>
          </p:nvPr>
        </p:nvSpPr>
        <p:spPr>
          <a:xfrm>
            <a:off x="561111" y="6391838"/>
            <a:ext cx="3644282" cy="304801"/>
          </a:xfrm>
        </p:spPr>
        <p:txBody>
          <a:bodyPr/>
          <a:lstStyle/>
          <a:p>
            <a:endParaRPr lang="LID4096"/>
          </a:p>
        </p:txBody>
      </p:sp>
      <p:sp>
        <p:nvSpPr>
          <p:cNvPr id="9" name="Slide Number Placeholder 8"/>
          <p:cNvSpPr>
            <a:spLocks noGrp="1"/>
          </p:cNvSpPr>
          <p:nvPr>
            <p:ph type="sldNum" sz="quarter" idx="12"/>
          </p:nvPr>
        </p:nvSpPr>
        <p:spPr/>
        <p:txBody>
          <a:bodyPr/>
          <a:lstStyle/>
          <a:p>
            <a:fld id="{B00C3A67-7C11-480E-9B52-0F64C60940A4}" type="slidenum">
              <a:rPr lang="LID4096" smtClean="0"/>
              <a:t>‹#›</a:t>
            </a:fld>
            <a:endParaRPr lang="LID4096"/>
          </a:p>
        </p:txBody>
      </p:sp>
    </p:spTree>
    <p:extLst>
      <p:ext uri="{BB962C8B-B14F-4D97-AF65-F5344CB8AC3E}">
        <p14:creationId xmlns:p14="http://schemas.microsoft.com/office/powerpoint/2010/main" val="3900623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458C360-140F-48E6-9138-B2B6A50DC718}" type="datetimeFigureOut">
              <a:rPr lang="LID4096" smtClean="0"/>
              <a:t>09/15/2022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B00C3A67-7C11-480E-9B52-0F64C60940A4}" type="slidenum">
              <a:rPr lang="LID4096" smtClean="0"/>
              <a:t>‹#›</a:t>
            </a:fld>
            <a:endParaRPr lang="LID4096"/>
          </a:p>
        </p:txBody>
      </p:sp>
    </p:spTree>
    <p:extLst>
      <p:ext uri="{BB962C8B-B14F-4D97-AF65-F5344CB8AC3E}">
        <p14:creationId xmlns:p14="http://schemas.microsoft.com/office/powerpoint/2010/main" val="1837727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458C360-140F-48E6-9138-B2B6A50DC718}" type="datetimeFigureOut">
              <a:rPr lang="LID4096" smtClean="0"/>
              <a:t>09/15/2022</a:t>
            </a:fld>
            <a:endParaRPr lang="LID4096"/>
          </a:p>
        </p:txBody>
      </p:sp>
      <p:sp>
        <p:nvSpPr>
          <p:cNvPr id="5" name="Footer Placeholder 4"/>
          <p:cNvSpPr>
            <a:spLocks noGrp="1"/>
          </p:cNvSpPr>
          <p:nvPr>
            <p:ph type="ftr" sz="quarter" idx="11"/>
          </p:nvPr>
        </p:nvSpPr>
        <p:spPr/>
        <p:txBody>
          <a:bodyPr/>
          <a:lstStyle/>
          <a:p>
            <a:endParaRPr lang="LID4096"/>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0C3A67-7C11-480E-9B52-0F64C60940A4}" type="slidenum">
              <a:rPr lang="LID4096" smtClean="0"/>
              <a:t>‹#›</a:t>
            </a:fld>
            <a:endParaRPr lang="LID4096"/>
          </a:p>
        </p:txBody>
      </p:sp>
    </p:spTree>
    <p:extLst>
      <p:ext uri="{BB962C8B-B14F-4D97-AF65-F5344CB8AC3E}">
        <p14:creationId xmlns:p14="http://schemas.microsoft.com/office/powerpoint/2010/main" val="1728196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458C360-140F-48E6-9138-B2B6A50DC718}" type="datetimeFigureOut">
              <a:rPr lang="LID4096" smtClean="0"/>
              <a:t>09/15/2022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B00C3A67-7C11-480E-9B52-0F64C60940A4}" type="slidenum">
              <a:rPr lang="LID4096" smtClean="0"/>
              <a:t>‹#›</a:t>
            </a:fld>
            <a:endParaRPr lang="LID4096"/>
          </a:p>
        </p:txBody>
      </p:sp>
    </p:spTree>
    <p:extLst>
      <p:ext uri="{BB962C8B-B14F-4D97-AF65-F5344CB8AC3E}">
        <p14:creationId xmlns:p14="http://schemas.microsoft.com/office/powerpoint/2010/main" val="1346004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458C360-140F-48E6-9138-B2B6A50DC718}" type="datetimeFigureOut">
              <a:rPr lang="LID4096" smtClean="0"/>
              <a:t>09/15/2022</a:t>
            </a:fld>
            <a:endParaRPr lang="LID4096"/>
          </a:p>
        </p:txBody>
      </p:sp>
      <p:sp>
        <p:nvSpPr>
          <p:cNvPr id="5" name="Footer Placeholder 4"/>
          <p:cNvSpPr>
            <a:spLocks noGrp="1"/>
          </p:cNvSpPr>
          <p:nvPr>
            <p:ph type="ftr" sz="quarter" idx="11"/>
          </p:nvPr>
        </p:nvSpPr>
        <p:spPr/>
        <p:txBody>
          <a:bodyPr/>
          <a:lstStyle/>
          <a:p>
            <a:endParaRPr lang="LID4096"/>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0C3A67-7C11-480E-9B52-0F64C60940A4}" type="slidenum">
              <a:rPr lang="LID4096" smtClean="0"/>
              <a:t>‹#›</a:t>
            </a:fld>
            <a:endParaRPr lang="LID4096"/>
          </a:p>
        </p:txBody>
      </p:sp>
    </p:spTree>
    <p:extLst>
      <p:ext uri="{BB962C8B-B14F-4D97-AF65-F5344CB8AC3E}">
        <p14:creationId xmlns:p14="http://schemas.microsoft.com/office/powerpoint/2010/main" val="3532748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458C360-140F-48E6-9138-B2B6A50DC718}" type="datetimeFigureOut">
              <a:rPr lang="LID4096" smtClean="0"/>
              <a:t>09/15/2022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B00C3A67-7C11-480E-9B52-0F64C60940A4}" type="slidenum">
              <a:rPr lang="LID4096" smtClean="0"/>
              <a:t>‹#›</a:t>
            </a:fld>
            <a:endParaRPr lang="LID4096"/>
          </a:p>
        </p:txBody>
      </p:sp>
    </p:spTree>
    <p:extLst>
      <p:ext uri="{BB962C8B-B14F-4D97-AF65-F5344CB8AC3E}">
        <p14:creationId xmlns:p14="http://schemas.microsoft.com/office/powerpoint/2010/main" val="233468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458C360-140F-48E6-9138-B2B6A50DC718}" type="datetimeFigureOut">
              <a:rPr lang="LID4096" smtClean="0"/>
              <a:t>09/15/2022</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B00C3A67-7C11-480E-9B52-0F64C60940A4}" type="slidenum">
              <a:rPr lang="LID4096" smtClean="0"/>
              <a:t>‹#›</a:t>
            </a:fld>
            <a:endParaRPr lang="LID4096"/>
          </a:p>
        </p:txBody>
      </p:sp>
    </p:spTree>
    <p:extLst>
      <p:ext uri="{BB962C8B-B14F-4D97-AF65-F5344CB8AC3E}">
        <p14:creationId xmlns:p14="http://schemas.microsoft.com/office/powerpoint/2010/main" val="1562680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9458C360-140F-48E6-9138-B2B6A50DC718}" type="datetimeFigureOut">
              <a:rPr lang="LID4096" smtClean="0"/>
              <a:t>09/15/2022</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B00C3A67-7C11-480E-9B52-0F64C60940A4}" type="slidenum">
              <a:rPr lang="LID4096" smtClean="0"/>
              <a:t>‹#›</a:t>
            </a:fld>
            <a:endParaRPr lang="LID4096"/>
          </a:p>
        </p:txBody>
      </p:sp>
    </p:spTree>
    <p:extLst>
      <p:ext uri="{BB962C8B-B14F-4D97-AF65-F5344CB8AC3E}">
        <p14:creationId xmlns:p14="http://schemas.microsoft.com/office/powerpoint/2010/main" val="100005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8C360-140F-48E6-9138-B2B6A50DC718}" type="datetimeFigureOut">
              <a:rPr lang="LID4096" smtClean="0"/>
              <a:t>09/15/2022</a:t>
            </a:fld>
            <a:endParaRPr lang="LID4096"/>
          </a:p>
        </p:txBody>
      </p:sp>
      <p:sp>
        <p:nvSpPr>
          <p:cNvPr id="3" name="Footer Placeholder 2"/>
          <p:cNvSpPr>
            <a:spLocks noGrp="1"/>
          </p:cNvSpPr>
          <p:nvPr>
            <p:ph type="ftr" sz="quarter" idx="11"/>
          </p:nvPr>
        </p:nvSpPr>
        <p:spPr/>
        <p:txBody>
          <a:bodyPr/>
          <a:lstStyle/>
          <a:p>
            <a:endParaRPr lang="LID4096"/>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00C3A67-7C11-480E-9B52-0F64C60940A4}" type="slidenum">
              <a:rPr lang="LID4096" smtClean="0"/>
              <a:t>‹#›</a:t>
            </a:fld>
            <a:endParaRPr lang="LID4096"/>
          </a:p>
        </p:txBody>
      </p:sp>
    </p:spTree>
    <p:extLst>
      <p:ext uri="{BB962C8B-B14F-4D97-AF65-F5344CB8AC3E}">
        <p14:creationId xmlns:p14="http://schemas.microsoft.com/office/powerpoint/2010/main" val="186759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9458C360-140F-48E6-9138-B2B6A50DC718}" type="datetimeFigureOut">
              <a:rPr lang="LID4096" smtClean="0"/>
              <a:t>09/15/2022</a:t>
            </a:fld>
            <a:endParaRPr lang="LID4096"/>
          </a:p>
        </p:txBody>
      </p:sp>
      <p:sp>
        <p:nvSpPr>
          <p:cNvPr id="6" name="Footer Placeholder 5"/>
          <p:cNvSpPr>
            <a:spLocks noGrp="1"/>
          </p:cNvSpPr>
          <p:nvPr>
            <p:ph type="ftr" sz="quarter" idx="11"/>
          </p:nvPr>
        </p:nvSpPr>
        <p:spPr/>
        <p:txBody>
          <a:bodyPr/>
          <a:lstStyle/>
          <a:p>
            <a:endParaRPr lang="LID4096"/>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00C3A67-7C11-480E-9B52-0F64C60940A4}" type="slidenum">
              <a:rPr lang="LID4096" smtClean="0"/>
              <a:t>‹#›</a:t>
            </a:fld>
            <a:endParaRPr lang="LID4096"/>
          </a:p>
        </p:txBody>
      </p:sp>
    </p:spTree>
    <p:extLst>
      <p:ext uri="{BB962C8B-B14F-4D97-AF65-F5344CB8AC3E}">
        <p14:creationId xmlns:p14="http://schemas.microsoft.com/office/powerpoint/2010/main" val="4168180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ru-RU"/>
              <a:t>Вставка рисунка</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9458C360-140F-48E6-9138-B2B6A50DC718}" type="datetimeFigureOut">
              <a:rPr lang="LID4096" smtClean="0"/>
              <a:t>09/15/2022</a:t>
            </a:fld>
            <a:endParaRPr lang="LID4096"/>
          </a:p>
        </p:txBody>
      </p:sp>
      <p:sp>
        <p:nvSpPr>
          <p:cNvPr id="6" name="Footer Placeholder 5"/>
          <p:cNvSpPr>
            <a:spLocks noGrp="1"/>
          </p:cNvSpPr>
          <p:nvPr>
            <p:ph type="ftr" sz="quarter" idx="11"/>
          </p:nvPr>
        </p:nvSpPr>
        <p:spPr/>
        <p:txBody>
          <a:bodyPr/>
          <a:lstStyle/>
          <a:p>
            <a:endParaRPr lang="LID4096"/>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00C3A67-7C11-480E-9B52-0F64C60940A4}" type="slidenum">
              <a:rPr lang="LID4096" smtClean="0"/>
              <a:t>‹#›</a:t>
            </a:fld>
            <a:endParaRPr lang="LID4096"/>
          </a:p>
        </p:txBody>
      </p:sp>
    </p:spTree>
    <p:extLst>
      <p:ext uri="{BB962C8B-B14F-4D97-AF65-F5344CB8AC3E}">
        <p14:creationId xmlns:p14="http://schemas.microsoft.com/office/powerpoint/2010/main" val="2780781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ru-RU"/>
              <a:t>Образец заголовка</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458C360-140F-48E6-9138-B2B6A50DC718}" type="datetimeFigureOut">
              <a:rPr lang="LID4096" smtClean="0"/>
              <a:t>09/15/2022</a:t>
            </a:fld>
            <a:endParaRPr lang="LID4096"/>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LID4096"/>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00C3A67-7C11-480E-9B52-0F64C60940A4}" type="slidenum">
              <a:rPr lang="LID4096" smtClean="0"/>
              <a:t>‹#›</a:t>
            </a:fld>
            <a:endParaRPr lang="LID4096"/>
          </a:p>
        </p:txBody>
      </p:sp>
    </p:spTree>
    <p:extLst>
      <p:ext uri="{BB962C8B-B14F-4D97-AF65-F5344CB8AC3E}">
        <p14:creationId xmlns:p14="http://schemas.microsoft.com/office/powerpoint/2010/main" val="4026787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stat.gov.kz/" TargetMode="External"/><Relationship Id="rId2" Type="http://schemas.openxmlformats.org/officeDocument/2006/relationships/hyperlink" Target="https://www.who.int/" TargetMode="External"/><Relationship Id="rId1" Type="http://schemas.openxmlformats.org/officeDocument/2006/relationships/slideLayout" Target="../slideLayouts/slideLayout7.xml"/><Relationship Id="rId6" Type="http://schemas.openxmlformats.org/officeDocument/2006/relationships/hyperlink" Target="https://www.kaggle.com/datasets/szamil/who-suicide-statistics" TargetMode="External"/><Relationship Id="rId5" Type="http://schemas.openxmlformats.org/officeDocument/2006/relationships/hyperlink" Target="https://www.unicef.org/" TargetMode="External"/><Relationship Id="rId4" Type="http://schemas.openxmlformats.org/officeDocument/2006/relationships/hyperlink" Target="https://data.egov.kz/"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2C1187-4849-4F81-8140-7F9F64FA5ADE}"/>
              </a:ext>
            </a:extLst>
          </p:cNvPr>
          <p:cNvSpPr>
            <a:spLocks noGrp="1"/>
          </p:cNvSpPr>
          <p:nvPr>
            <p:ph type="ctrTitle"/>
          </p:nvPr>
        </p:nvSpPr>
        <p:spPr>
          <a:xfrm>
            <a:off x="1154954" y="2099733"/>
            <a:ext cx="9221079" cy="2677648"/>
          </a:xfrm>
        </p:spPr>
        <p:txBody>
          <a:bodyPr/>
          <a:lstStyle/>
          <a:p>
            <a:r>
              <a:rPr lang="en-US" sz="3600" dirty="0">
                <a:latin typeface="Times New Roman" panose="02020603050405020304" pitchFamily="18" charset="0"/>
                <a:cs typeface="Times New Roman" panose="02020603050405020304" pitchFamily="18" charset="0"/>
              </a:rPr>
              <a:t>INVESTIGATION OF CAUSES AND FACTORS SUICIDE AND SUICIDAL ATTEMPTS IN THE REPUBLIC OF KAZAKHSTAN</a:t>
            </a:r>
            <a:endParaRPr lang="LID4096" sz="3600"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7FB08D69-DAC6-4ADE-AA3F-BD87C2BF6FD5}"/>
              </a:ext>
            </a:extLst>
          </p:cNvPr>
          <p:cNvSpPr>
            <a:spLocks noGrp="1"/>
          </p:cNvSpPr>
          <p:nvPr>
            <p:ph type="subTitle" idx="1"/>
          </p:nvPr>
        </p:nvSpPr>
        <p:spPr/>
        <p:txBody>
          <a:bodyPr>
            <a:normAutofit fontScale="77500" lnSpcReduction="20000"/>
          </a:bodyPr>
          <a:lstStyle/>
          <a:p>
            <a:pPr algn="r"/>
            <a:r>
              <a:rPr lang="en-US" sz="1800" dirty="0">
                <a:latin typeface="Times New Roman" panose="02020603050405020304" pitchFamily="18" charset="0"/>
                <a:cs typeface="Times New Roman" panose="02020603050405020304" pitchFamily="18" charset="0"/>
              </a:rPr>
              <a:t>Team members: Adilbek </a:t>
            </a:r>
            <a:r>
              <a:rPr lang="en-US" sz="1800" dirty="0" err="1">
                <a:latin typeface="Times New Roman" panose="02020603050405020304" pitchFamily="18" charset="0"/>
                <a:cs typeface="Times New Roman" panose="02020603050405020304" pitchFamily="18" charset="0"/>
              </a:rPr>
              <a:t>Aituarov</a:t>
            </a:r>
            <a:endParaRPr lang="en-US" sz="1800" dirty="0">
              <a:latin typeface="Times New Roman" panose="02020603050405020304" pitchFamily="18" charset="0"/>
              <a:cs typeface="Times New Roman" panose="02020603050405020304" pitchFamily="18" charset="0"/>
            </a:endParaRPr>
          </a:p>
          <a:p>
            <a:pPr algn="r"/>
            <a:r>
              <a:rPr lang="en-US" sz="1800" dirty="0" err="1">
                <a:latin typeface="Times New Roman" panose="02020603050405020304" pitchFamily="18" charset="0"/>
                <a:cs typeface="Times New Roman" panose="02020603050405020304" pitchFamily="18" charset="0"/>
              </a:rPr>
              <a:t>Merey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Tursyn</a:t>
            </a:r>
            <a:endParaRPr lang="en-US" sz="1800" dirty="0">
              <a:latin typeface="Times New Roman" panose="02020603050405020304" pitchFamily="18" charset="0"/>
              <a:cs typeface="Times New Roman" panose="02020603050405020304" pitchFamily="18" charset="0"/>
            </a:endParaRPr>
          </a:p>
          <a:p>
            <a:pPr algn="r"/>
            <a:r>
              <a:rPr lang="en-US" sz="1800" dirty="0" err="1">
                <a:latin typeface="Times New Roman" panose="02020603050405020304" pitchFamily="18" charset="0"/>
                <a:cs typeface="Times New Roman" panose="02020603050405020304" pitchFamily="18" charset="0"/>
              </a:rPr>
              <a:t>Sanzhar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Samatuly</a:t>
            </a:r>
            <a:endParaRPr lang="LID4096"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7317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27E59A-4E11-48ED-A6C5-A5C9FEBECE1C}"/>
              </a:ext>
            </a:extLst>
          </p:cNvPr>
          <p:cNvSpPr txBox="1"/>
          <p:nvPr/>
        </p:nvSpPr>
        <p:spPr>
          <a:xfrm>
            <a:off x="499620" y="1379886"/>
            <a:ext cx="10840825" cy="3908762"/>
          </a:xfrm>
          <a:prstGeom prst="rect">
            <a:avLst/>
          </a:prstGeom>
          <a:noFill/>
        </p:spPr>
        <p:txBody>
          <a:bodyPr wrap="square" rtlCol="0">
            <a:spAutoFit/>
          </a:bodyPr>
          <a:lstStyle/>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Kazakhstan holds a leading position in the number of suicides </a:t>
            </a:r>
          </a:p>
          <a:p>
            <a:endParaRPr lang="en-US"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In </a:t>
            </a:r>
            <a:r>
              <a:rPr lang="ru-RU" sz="1600" dirty="0">
                <a:latin typeface="Times New Roman" panose="02020603050405020304" pitchFamily="18" charset="0"/>
                <a:cs typeface="Times New Roman" panose="02020603050405020304" pitchFamily="18" charset="0"/>
              </a:rPr>
              <a:t>2014</a:t>
            </a:r>
            <a:r>
              <a:rPr lang="en-US" sz="1600" dirty="0">
                <a:latin typeface="Times New Roman" panose="02020603050405020304" pitchFamily="18" charset="0"/>
                <a:cs typeface="Times New Roman" panose="02020603050405020304" pitchFamily="18" charset="0"/>
              </a:rPr>
              <a:t>:</a:t>
            </a:r>
            <a:r>
              <a:rPr lang="ru-RU" sz="1600" dirty="0">
                <a:latin typeface="Times New Roman" panose="02020603050405020304" pitchFamily="18" charset="0"/>
                <a:cs typeface="Times New Roman" panose="02020603050405020304" pitchFamily="18" charset="0"/>
              </a:rPr>
              <a:t> 8 </a:t>
            </a:r>
            <a:r>
              <a:rPr lang="en-US" sz="1600" dirty="0">
                <a:latin typeface="Times New Roman" panose="02020603050405020304" pitchFamily="18" charset="0"/>
                <a:cs typeface="Times New Roman" panose="02020603050405020304" pitchFamily="18" charset="0"/>
              </a:rPr>
              <a:t>place in the world, 3 place in Central Asia</a:t>
            </a:r>
            <a:endParaRPr lang="ru-RU"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ru-RU"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Topic is not covered properly</a:t>
            </a:r>
          </a:p>
          <a:p>
            <a:endParaRPr lang="en-US"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Kazakhstan's official position in the global ranking is improving. The reason is because the formulation of the diagnosis of "suicidal attempt" is changing: we now call it "demonstrative blackmail behavior." If suicidal behavior is suicide, then demonstrative blackmail behavior refers to an emotional disorder and does not go into the statistics on suicides in any way and is not taken into account anywhere.</a:t>
            </a:r>
          </a:p>
          <a:p>
            <a:endParaRPr lang="en-US"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     Finding patterns can help reduce the number of suicidal cases</a:t>
            </a:r>
            <a:endParaRPr lang="LID4096"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2A75BD7-F876-4554-A20B-0F7822768E75}"/>
              </a:ext>
            </a:extLst>
          </p:cNvPr>
          <p:cNvSpPr txBox="1"/>
          <p:nvPr/>
        </p:nvSpPr>
        <p:spPr>
          <a:xfrm>
            <a:off x="3536623" y="683411"/>
            <a:ext cx="5118754"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Why this is important?</a:t>
            </a:r>
            <a:endParaRPr lang="LID4096"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3755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A5C8AD-9550-4C17-9CD3-A7AA5D9635D7}"/>
              </a:ext>
            </a:extLst>
          </p:cNvPr>
          <p:cNvSpPr txBox="1"/>
          <p:nvPr/>
        </p:nvSpPr>
        <p:spPr>
          <a:xfrm>
            <a:off x="674925" y="776074"/>
            <a:ext cx="9170139" cy="3847207"/>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Research hypothesis</a:t>
            </a:r>
          </a:p>
          <a:p>
            <a:pPr algn="ct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impact of each following factors to commit suicide</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acts among different segments of people</a:t>
            </a:r>
            <a:r>
              <a:rPr lang="ru-RU"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financial condition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labor activity</a:t>
            </a:r>
          </a:p>
          <a:p>
            <a:pPr marL="285750" indent="-285750">
              <a:buFont typeface="Arial" panose="020B0604020202020204" pitchFamily="34" charset="0"/>
              <a:buChar char="•"/>
            </a:pPr>
            <a:endParaRPr lang="ru-RU"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mental illness</a:t>
            </a:r>
            <a:endParaRPr lang="ru-RU"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ru-RU"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relationships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physical health</a:t>
            </a:r>
          </a:p>
        </p:txBody>
      </p:sp>
      <p:sp>
        <p:nvSpPr>
          <p:cNvPr id="4" name="TextBox 3">
            <a:extLst>
              <a:ext uri="{FF2B5EF4-FFF2-40B4-BE49-F238E27FC236}">
                <a16:creationId xmlns:a16="http://schemas.microsoft.com/office/drawing/2014/main" id="{9115F35E-4B3D-4C2A-BEB9-DCADC4F50CD2}"/>
              </a:ext>
            </a:extLst>
          </p:cNvPr>
          <p:cNvSpPr txBox="1"/>
          <p:nvPr/>
        </p:nvSpPr>
        <p:spPr>
          <a:xfrm>
            <a:off x="490194" y="3610466"/>
            <a:ext cx="184731" cy="369332"/>
          </a:xfrm>
          <a:prstGeom prst="rect">
            <a:avLst/>
          </a:prstGeom>
          <a:noFill/>
        </p:spPr>
        <p:txBody>
          <a:bodyPr wrap="none" rtlCol="0">
            <a:spAutoFit/>
          </a:bodyPr>
          <a:lstStyle/>
          <a:p>
            <a:endParaRPr lang="LID4096" dirty="0"/>
          </a:p>
        </p:txBody>
      </p:sp>
    </p:spTree>
    <p:extLst>
      <p:ext uri="{BB962C8B-B14F-4D97-AF65-F5344CB8AC3E}">
        <p14:creationId xmlns:p14="http://schemas.microsoft.com/office/powerpoint/2010/main" val="939115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42C571-687A-4904-97BA-74D72EC01A7A}"/>
              </a:ext>
            </a:extLst>
          </p:cNvPr>
          <p:cNvSpPr txBox="1"/>
          <p:nvPr/>
        </p:nvSpPr>
        <p:spPr>
          <a:xfrm>
            <a:off x="344767" y="728642"/>
            <a:ext cx="11502465" cy="3724096"/>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Sources of data</a:t>
            </a:r>
          </a:p>
          <a:p>
            <a:endParaRPr lang="ru-RU"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B0F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https://www.who.int/</a:t>
            </a:r>
            <a:r>
              <a:rPr lang="en-US" dirty="0">
                <a:solidFill>
                  <a:srgbClr val="00B0F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World Health Organization</a:t>
            </a:r>
            <a:endParaRPr lang="ru-RU" dirty="0">
              <a:latin typeface="Times New Roman" panose="02020603050405020304" pitchFamily="18" charset="0"/>
              <a:cs typeface="Times New Roman" panose="02020603050405020304" pitchFamily="18" charset="0"/>
            </a:endParaRPr>
          </a:p>
          <a:p>
            <a:endParaRPr lang="ru-RU" dirty="0">
              <a:solidFill>
                <a:srgbClr val="8F8F8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a:p>
            <a:pPr marL="285750" indent="-285750" algn="l" fontAlgn="base">
              <a:buFont typeface="Arial" panose="020B0604020202020204" pitchFamily="34" charset="0"/>
              <a:buChar char="•"/>
            </a:pPr>
            <a:r>
              <a:rPr lang="en-US" dirty="0">
                <a:solidFill>
                  <a:srgbClr val="00B0F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https://stat.gov.kz/</a:t>
            </a:r>
            <a:r>
              <a:rPr lang="en-US" dirty="0">
                <a:solidFill>
                  <a:srgbClr val="00B0F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Agency for Strategic planning and reforms of the Republic of Kazakhstan Bureau of National statistics</a:t>
            </a:r>
          </a:p>
          <a:p>
            <a:endParaRPr lang="ru-RU" dirty="0">
              <a:solidFill>
                <a:srgbClr val="00B0F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B0F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https://data.egov.kz/</a:t>
            </a:r>
            <a:r>
              <a:rPr lang="en-US" dirty="0">
                <a:solidFill>
                  <a:srgbClr val="00B0F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Egov</a:t>
            </a:r>
            <a:r>
              <a:rPr lang="en-US" dirty="0">
                <a:latin typeface="Times New Roman" panose="02020603050405020304" pitchFamily="18" charset="0"/>
                <a:cs typeface="Times New Roman" panose="02020603050405020304" pitchFamily="18" charset="0"/>
              </a:rPr>
              <a:t> open data</a:t>
            </a:r>
            <a:endParaRPr lang="ru-RU"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ru-RU" dirty="0">
              <a:solidFill>
                <a:srgbClr val="00B0F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B0F0"/>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https://www.unicef.org/</a:t>
            </a:r>
            <a:r>
              <a:rPr lang="en-US" dirty="0">
                <a:solidFill>
                  <a:srgbClr val="00B0F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United Nations International Children's Emergency Fund</a:t>
            </a:r>
            <a:endParaRPr lang="ru-RU"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ru-RU" dirty="0">
              <a:solidFill>
                <a:srgbClr val="00B0F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B0F0"/>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https://www.kaggle.com/datasets/szamil/who-suicide-statistics</a:t>
            </a:r>
            <a:endParaRPr lang="ru-RU"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55478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вет директоров">
  <a:themeElements>
    <a:clrScheme name="Совет директоров">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Совет директоров">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овет директоров">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TM02900722[[fn=Ион (конференц-зал)]]</Template>
  <TotalTime>1266</TotalTime>
  <Words>248</Words>
  <Application>Microsoft Office PowerPoint</Application>
  <PresentationFormat>Широкоэкранный</PresentationFormat>
  <Paragraphs>40</Paragraphs>
  <Slides>4</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vt:i4>
      </vt:variant>
    </vt:vector>
  </HeadingPairs>
  <TitlesOfParts>
    <vt:vector size="9" baseType="lpstr">
      <vt:lpstr>Arial</vt:lpstr>
      <vt:lpstr>Century Gothic</vt:lpstr>
      <vt:lpstr>Times New Roman</vt:lpstr>
      <vt:lpstr>Wingdings 3</vt:lpstr>
      <vt:lpstr>Совет директоров</vt:lpstr>
      <vt:lpstr>INVESTIGATION OF CAUSES AND FACTORS SUICIDE AND SUICIDAL ATTEMPTS IN THE REPUBLIC OF KAZAKHSTAN</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Сauses of suicidal behavior</dc:title>
  <dc:creator>Адильбек Айтуаров</dc:creator>
  <cp:lastModifiedBy>Адильбек Айтуаров</cp:lastModifiedBy>
  <cp:revision>3</cp:revision>
  <dcterms:created xsi:type="dcterms:W3CDTF">2022-09-15T15:39:21Z</dcterms:created>
  <dcterms:modified xsi:type="dcterms:W3CDTF">2022-09-16T12:46:08Z</dcterms:modified>
</cp:coreProperties>
</file>