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56" r:id="rId5"/>
    <p:sldId id="257" r:id="rId6"/>
    <p:sldId id="342" r:id="rId7"/>
    <p:sldId id="343" r:id="rId8"/>
    <p:sldId id="301" r:id="rId9"/>
    <p:sldId id="299" r:id="rId10"/>
    <p:sldId id="344" r:id="rId11"/>
    <p:sldId id="345" r:id="rId12"/>
    <p:sldId id="346" r:id="rId13"/>
    <p:sldId id="347" r:id="rId14"/>
    <p:sldId id="348" r:id="rId15"/>
    <p:sldId id="349" r:id="rId16"/>
    <p:sldId id="289" r:id="rId17"/>
    <p:sldId id="339" r:id="rId18"/>
    <p:sldId id="340" r:id="rId19"/>
    <p:sldId id="350" r:id="rId20"/>
    <p:sldId id="351" r:id="rId21"/>
    <p:sldId id="352" r:id="rId22"/>
    <p:sldId id="30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06" d="100"/>
          <a:sy n="106" d="100"/>
        </p:scale>
        <p:origin x="114" y="426"/>
      </p:cViewPr>
      <p:guideLst>
        <p:guide orient="horz" pos="2160"/>
        <p:guide pos="3840"/>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7/28/2021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7/28/2021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8.gif"/><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8.gif"/><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868557" y="1089328"/>
            <a:ext cx="9891422" cy="1397043"/>
          </a:xfrm>
        </p:spPr>
        <p:txBody>
          <a:bodyPr/>
          <a:lstStyle/>
          <a:p>
            <a:r>
              <a:rPr lang="en-US" sz="4000" dirty="0" smtClean="0"/>
              <a:t>Presentation on the code of conduct design of “EDGE Tech LTD”.</a:t>
            </a:r>
            <a:endParaRPr lang="en-US" sz="40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204897" y="2486372"/>
            <a:ext cx="8918978" cy="2558327"/>
          </a:xfrm>
        </p:spPr>
        <p:txBody>
          <a:bodyPr>
            <a:normAutofit lnSpcReduction="10000"/>
          </a:bodyPr>
          <a:lstStyle/>
          <a:p>
            <a:pPr marL="0" indent="0">
              <a:buNone/>
            </a:pPr>
            <a:r>
              <a:rPr lang="en-US" dirty="0" smtClean="0">
                <a:solidFill>
                  <a:srgbClr val="63B7C6"/>
                </a:solidFill>
                <a:latin typeface="+mj-lt"/>
              </a:rPr>
              <a:t>PRESENTED TO HONORABLE FACULTY: </a:t>
            </a:r>
            <a:r>
              <a:rPr lang="en-US" dirty="0" smtClean="0">
                <a:latin typeface="+mj-lt"/>
              </a:rPr>
              <a:t>DR. MD. RIFAT HAZARI</a:t>
            </a:r>
          </a:p>
          <a:p>
            <a:pPr marL="0" indent="0">
              <a:buNone/>
            </a:pPr>
            <a:endParaRPr lang="en-US" dirty="0" smtClean="0">
              <a:latin typeface="+mj-lt"/>
            </a:endParaRPr>
          </a:p>
          <a:p>
            <a:r>
              <a:rPr lang="en-US" dirty="0" smtClean="0">
                <a:solidFill>
                  <a:srgbClr val="63B7C6"/>
                </a:solidFill>
                <a:latin typeface="+mj-lt"/>
              </a:rPr>
              <a:t>COURSE: </a:t>
            </a:r>
            <a:r>
              <a:rPr lang="fr-FR" dirty="0" smtClean="0">
                <a:latin typeface="+mj-lt"/>
              </a:rPr>
              <a:t>ENG’G ETHICS &amp; ENVIRONMENTAL PROTECTION</a:t>
            </a:r>
          </a:p>
          <a:p>
            <a:endParaRPr lang="fr-FR" dirty="0" smtClean="0">
              <a:latin typeface="+mj-lt"/>
            </a:endParaRPr>
          </a:p>
          <a:p>
            <a:r>
              <a:rPr lang="fr-FR" dirty="0" smtClean="0">
                <a:solidFill>
                  <a:srgbClr val="63B7C6"/>
                </a:solidFill>
                <a:latin typeface="+mj-lt"/>
              </a:rPr>
              <a:t>SECTION: </a:t>
            </a:r>
            <a:r>
              <a:rPr lang="fr-FR" dirty="0" smtClean="0">
                <a:latin typeface="+mj-lt"/>
              </a:rPr>
              <a:t>E</a:t>
            </a:r>
          </a:p>
          <a:p>
            <a:endParaRPr lang="en-US" dirty="0">
              <a:latin typeface="+mj-lt"/>
            </a:endParaRPr>
          </a:p>
          <a:p>
            <a:r>
              <a:rPr lang="en-US" dirty="0" smtClean="0">
                <a:solidFill>
                  <a:srgbClr val="63B7C6"/>
                </a:solidFill>
              </a:rPr>
              <a:t>PRESENTED </a:t>
            </a:r>
            <a:r>
              <a:rPr lang="en-US" dirty="0" smtClean="0">
                <a:solidFill>
                  <a:srgbClr val="63B7C6"/>
                </a:solidFill>
                <a:latin typeface="+mj-lt"/>
              </a:rPr>
              <a:t>BY:</a:t>
            </a:r>
            <a:endParaRPr lang="en-US" dirty="0">
              <a:latin typeface="+mj-lt"/>
            </a:endParaRPr>
          </a:p>
        </p:txBody>
      </p:sp>
      <p:sp>
        <p:nvSpPr>
          <p:cNvPr id="6" name="TextBox 5"/>
          <p:cNvSpPr txBox="1"/>
          <p:nvPr/>
        </p:nvSpPr>
        <p:spPr>
          <a:xfrm>
            <a:off x="1637969" y="5044699"/>
            <a:ext cx="3737112" cy="338554"/>
          </a:xfrm>
          <a:prstGeom prst="rect">
            <a:avLst/>
          </a:prstGeom>
          <a:noFill/>
        </p:spPr>
        <p:txBody>
          <a:bodyPr wrap="square" rtlCol="0">
            <a:spAutoFit/>
          </a:bodyPr>
          <a:lstStyle/>
          <a:p>
            <a:pPr algn="ctr"/>
            <a:r>
              <a:rPr lang="en-US" sz="1600" dirty="0" smtClean="0">
                <a:solidFill>
                  <a:schemeClr val="accent4">
                    <a:lumMod val="60000"/>
                    <a:lumOff val="40000"/>
                  </a:schemeClr>
                </a:solidFill>
              </a:rPr>
              <a:t>STUDENT ID</a:t>
            </a:r>
            <a:r>
              <a:rPr lang="en-US" sz="1600" dirty="0">
                <a:solidFill>
                  <a:schemeClr val="accent4">
                    <a:lumMod val="60000"/>
                    <a:lumOff val="40000"/>
                  </a:schemeClr>
                </a:solidFill>
              </a:rPr>
              <a:t>: </a:t>
            </a:r>
            <a:r>
              <a:rPr lang="en-US" sz="1600" dirty="0">
                <a:solidFill>
                  <a:schemeClr val="bg1"/>
                </a:solidFill>
              </a:rPr>
              <a:t>18-36834-1</a:t>
            </a:r>
            <a:endParaRPr lang="en-US" sz="1600" dirty="0" smtClean="0">
              <a:solidFill>
                <a:schemeClr val="bg1"/>
              </a:solidFill>
            </a:endParaRPr>
          </a:p>
        </p:txBody>
      </p:sp>
      <p:sp>
        <p:nvSpPr>
          <p:cNvPr id="7" name="TextBox 6"/>
          <p:cNvSpPr txBox="1"/>
          <p:nvPr/>
        </p:nvSpPr>
        <p:spPr>
          <a:xfrm>
            <a:off x="5279665" y="5044699"/>
            <a:ext cx="3975652" cy="338554"/>
          </a:xfrm>
          <a:prstGeom prst="rect">
            <a:avLst/>
          </a:prstGeom>
          <a:noFill/>
        </p:spPr>
        <p:txBody>
          <a:bodyPr wrap="square" rtlCol="0">
            <a:spAutoFit/>
          </a:bodyPr>
          <a:lstStyle/>
          <a:p>
            <a:pPr algn="ctr"/>
            <a:r>
              <a:rPr lang="en-US" sz="1600" dirty="0" smtClean="0">
                <a:solidFill>
                  <a:schemeClr val="accent4">
                    <a:lumMod val="60000"/>
                    <a:lumOff val="40000"/>
                  </a:schemeClr>
                </a:solidFill>
              </a:rPr>
              <a:t>STUDENT NAME: </a:t>
            </a:r>
            <a:r>
              <a:rPr lang="en-US" sz="1600" dirty="0" smtClean="0">
                <a:solidFill>
                  <a:schemeClr val="bg1"/>
                </a:solidFill>
              </a:rPr>
              <a:t>RADWAN, A. S. M.</a:t>
            </a: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r>
              <a:rPr lang="en-US" sz="4000" dirty="0" smtClean="0"/>
              <a:t>Caption02: Product</a:t>
            </a:r>
            <a:endParaRPr lang="en-US" sz="40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822170" cy="660615"/>
          </a:xfrm>
        </p:spPr>
        <p:txBody>
          <a:bodyPr/>
          <a:lstStyle/>
          <a:p>
            <a:r>
              <a:rPr lang="en-US" sz="2400" dirty="0"/>
              <a:t>Ensure that things related to software development are following the respective standards.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3" name="TextBox 2"/>
          <p:cNvSpPr txBox="1"/>
          <p:nvPr/>
        </p:nvSpPr>
        <p:spPr>
          <a:xfrm>
            <a:off x="1049252" y="2711985"/>
            <a:ext cx="7697183" cy="378565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solidFill>
                  <a:schemeClr val="bg1"/>
                </a:solidFill>
              </a:rPr>
              <a:t>It must be </a:t>
            </a:r>
            <a:r>
              <a:rPr lang="en-US" sz="2400" dirty="0">
                <a:solidFill>
                  <a:schemeClr val="bg1"/>
                </a:solidFill>
              </a:rPr>
              <a:t>high quality, acceptable cost,  and reasonable schedule</a:t>
            </a:r>
            <a:r>
              <a:rPr lang="en-US" sz="2400" dirty="0" smtClean="0">
                <a:solidFill>
                  <a:schemeClr val="bg1"/>
                </a:solidFill>
              </a:rPr>
              <a:t>.</a:t>
            </a:r>
          </a:p>
          <a:p>
            <a:pPr marL="285750" indent="-285750">
              <a:buFont typeface="Wingdings" panose="05000000000000000000" pitchFamily="2" charset="2"/>
              <a:buChar char="Ø"/>
            </a:pPr>
            <a:endParaRPr lang="en-US" sz="2400" dirty="0">
              <a:solidFill>
                <a:schemeClr val="bg1"/>
              </a:solidFill>
            </a:endParaRPr>
          </a:p>
          <a:p>
            <a:pPr marL="285750" indent="-285750">
              <a:buFont typeface="Wingdings" panose="05000000000000000000" pitchFamily="2" charset="2"/>
              <a:buChar char="Ø"/>
            </a:pPr>
            <a:r>
              <a:rPr lang="en-US" sz="2400" dirty="0">
                <a:solidFill>
                  <a:schemeClr val="bg1"/>
                </a:solidFill>
              </a:rPr>
              <a:t>Need to use proper methods.</a:t>
            </a:r>
          </a:p>
          <a:p>
            <a:pPr marL="285750" indent="-285750">
              <a:buFont typeface="Wingdings" panose="05000000000000000000" pitchFamily="2" charset="2"/>
              <a:buChar char="Ø"/>
            </a:pPr>
            <a:endParaRPr lang="en-US" sz="2400" dirty="0">
              <a:solidFill>
                <a:schemeClr val="bg1"/>
              </a:solidFill>
            </a:endParaRPr>
          </a:p>
          <a:p>
            <a:pPr marL="285750" indent="-285750">
              <a:buFont typeface="Wingdings" panose="05000000000000000000" pitchFamily="2" charset="2"/>
              <a:buChar char="Ø"/>
            </a:pPr>
            <a:r>
              <a:rPr lang="en-US" sz="2400" dirty="0">
                <a:solidFill>
                  <a:schemeClr val="bg1"/>
                </a:solidFill>
              </a:rPr>
              <a:t>Properly understand the requirements </a:t>
            </a:r>
          </a:p>
          <a:p>
            <a:pPr marL="285750" indent="-285750">
              <a:buFont typeface="Wingdings" panose="05000000000000000000" pitchFamily="2" charset="2"/>
              <a:buChar char="Ø"/>
            </a:pPr>
            <a:endParaRPr lang="en-US" sz="2400" dirty="0">
              <a:solidFill>
                <a:schemeClr val="bg1"/>
              </a:solidFill>
            </a:endParaRPr>
          </a:p>
          <a:p>
            <a:pPr marL="285750" indent="-285750">
              <a:buFont typeface="Wingdings" panose="05000000000000000000" pitchFamily="2" charset="2"/>
              <a:buChar char="Ø"/>
            </a:pPr>
            <a:r>
              <a:rPr lang="en-US" sz="2400" dirty="0">
                <a:solidFill>
                  <a:schemeClr val="bg1"/>
                </a:solidFill>
              </a:rPr>
              <a:t>Do proper documentation </a:t>
            </a:r>
          </a:p>
          <a:p>
            <a:pPr marL="285750" indent="-285750">
              <a:buFont typeface="Wingdings" panose="05000000000000000000" pitchFamily="2" charset="2"/>
              <a:buChar char="Ø"/>
            </a:pPr>
            <a:endParaRPr lang="en-US" sz="2400" dirty="0">
              <a:solidFill>
                <a:schemeClr val="bg1"/>
              </a:solidFill>
            </a:endParaRPr>
          </a:p>
          <a:p>
            <a:pPr marL="285750" indent="-285750">
              <a:buFont typeface="Wingdings" panose="05000000000000000000" pitchFamily="2" charset="2"/>
              <a:buChar char="Ø"/>
            </a:pPr>
            <a:r>
              <a:rPr lang="en-US" sz="2400" dirty="0">
                <a:solidFill>
                  <a:schemeClr val="bg1"/>
                </a:solidFill>
              </a:rPr>
              <a:t>Ensure product quality by testing</a:t>
            </a:r>
          </a:p>
        </p:txBody>
      </p:sp>
      <p:sp>
        <p:nvSpPr>
          <p:cNvPr id="6" name="Rounded Rectangle 5"/>
          <p:cNvSpPr/>
          <p:nvPr/>
        </p:nvSpPr>
        <p:spPr>
          <a:xfrm>
            <a:off x="9811264" y="135926"/>
            <a:ext cx="2187145" cy="1717588"/>
          </a:xfrm>
          <a:prstGeom prst="roundRect">
            <a:avLst/>
          </a:prstGeom>
          <a:solidFill>
            <a:srgbClr val="63B7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555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r>
              <a:rPr lang="en-US" sz="4000" dirty="0" smtClean="0"/>
              <a:t>Caption03: </a:t>
            </a:r>
            <a:r>
              <a:rPr lang="en-US" sz="4000" dirty="0"/>
              <a:t>Judgment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822170" cy="660615"/>
          </a:xfrm>
        </p:spPr>
        <p:txBody>
          <a:bodyPr/>
          <a:lstStyle/>
          <a:p>
            <a:r>
              <a:rPr lang="en-US" sz="2400" dirty="0"/>
              <a:t>K</a:t>
            </a:r>
            <a:r>
              <a:rPr lang="en-US" sz="2400" dirty="0" smtClean="0"/>
              <a:t>eep </a:t>
            </a:r>
            <a:r>
              <a:rPr lang="en-US" sz="2400" dirty="0"/>
              <a:t>up judgment and independence in their professional judgment.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3" name="TextBox 2"/>
          <p:cNvSpPr txBox="1"/>
          <p:nvPr/>
        </p:nvSpPr>
        <p:spPr>
          <a:xfrm>
            <a:off x="989617" y="2711985"/>
            <a:ext cx="7697183" cy="341632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bg1"/>
                </a:solidFill>
              </a:rPr>
              <a:t>Take professional </a:t>
            </a:r>
            <a:r>
              <a:rPr lang="en-US" sz="2400" dirty="0" smtClean="0">
                <a:solidFill>
                  <a:schemeClr val="bg1"/>
                </a:solidFill>
              </a:rPr>
              <a:t>decisions. </a:t>
            </a:r>
            <a:endParaRPr lang="en-US" sz="2400" dirty="0">
              <a:solidFill>
                <a:schemeClr val="bg1"/>
              </a:solidFill>
            </a:endParaRPr>
          </a:p>
          <a:p>
            <a:pPr marL="285750" indent="-285750">
              <a:buFont typeface="Wingdings" panose="05000000000000000000" pitchFamily="2" charset="2"/>
              <a:buChar char="Ø"/>
            </a:pPr>
            <a:endParaRPr lang="en-US" sz="2400" dirty="0">
              <a:solidFill>
                <a:schemeClr val="bg1"/>
              </a:solidFill>
            </a:endParaRPr>
          </a:p>
          <a:p>
            <a:pPr marL="285750" indent="-285750">
              <a:buFont typeface="Wingdings" panose="05000000000000000000" pitchFamily="2" charset="2"/>
              <a:buChar char="Ø"/>
            </a:pPr>
            <a:r>
              <a:rPr lang="en-US" sz="2400" dirty="0">
                <a:solidFill>
                  <a:schemeClr val="bg1"/>
                </a:solidFill>
              </a:rPr>
              <a:t>Fair in taking </a:t>
            </a:r>
            <a:r>
              <a:rPr lang="en-US" sz="2400" dirty="0" smtClean="0">
                <a:solidFill>
                  <a:schemeClr val="bg1"/>
                </a:solidFill>
              </a:rPr>
              <a:t>decisions. </a:t>
            </a:r>
            <a:endParaRPr lang="en-US" sz="2400" dirty="0">
              <a:solidFill>
                <a:schemeClr val="bg1"/>
              </a:solidFill>
            </a:endParaRPr>
          </a:p>
          <a:p>
            <a:pPr marL="285750" indent="-285750">
              <a:buFont typeface="Wingdings" panose="05000000000000000000" pitchFamily="2" charset="2"/>
              <a:buChar char="Ø"/>
            </a:pPr>
            <a:endParaRPr lang="en-US" sz="2400" dirty="0">
              <a:solidFill>
                <a:schemeClr val="bg1"/>
              </a:solidFill>
            </a:endParaRPr>
          </a:p>
          <a:p>
            <a:pPr marL="285750" indent="-285750">
              <a:buFont typeface="Wingdings" panose="05000000000000000000" pitchFamily="2" charset="2"/>
              <a:buChar char="Ø"/>
            </a:pPr>
            <a:r>
              <a:rPr lang="en-US" sz="2400" dirty="0">
                <a:solidFill>
                  <a:schemeClr val="bg1"/>
                </a:solidFill>
              </a:rPr>
              <a:t>Do not involve in any misleading works</a:t>
            </a:r>
          </a:p>
          <a:p>
            <a:pPr marL="285750" indent="-285750">
              <a:buFont typeface="Wingdings" panose="05000000000000000000" pitchFamily="2" charset="2"/>
              <a:buChar char="Ø"/>
            </a:pPr>
            <a:endParaRPr lang="en-US" sz="2400" dirty="0">
              <a:solidFill>
                <a:schemeClr val="bg1"/>
              </a:solidFill>
            </a:endParaRPr>
          </a:p>
          <a:p>
            <a:pPr marL="285750" indent="-285750">
              <a:buFont typeface="Wingdings" panose="05000000000000000000" pitchFamily="2" charset="2"/>
              <a:buChar char="Ø"/>
            </a:pPr>
            <a:r>
              <a:rPr lang="en-US" sz="2400" dirty="0">
                <a:solidFill>
                  <a:schemeClr val="bg1"/>
                </a:solidFill>
              </a:rPr>
              <a:t>Do not take decisions before reviewing</a:t>
            </a:r>
            <a:r>
              <a:rPr lang="en-US" sz="2400" dirty="0" smtClean="0">
                <a:solidFill>
                  <a:schemeClr val="bg1"/>
                </a:solidFill>
              </a:rPr>
              <a:t>.</a:t>
            </a:r>
          </a:p>
          <a:p>
            <a:endParaRPr lang="en-US" sz="2400" dirty="0" smtClean="0">
              <a:solidFill>
                <a:schemeClr val="bg1"/>
              </a:solidFill>
            </a:endParaRPr>
          </a:p>
          <a:p>
            <a:pPr marL="285750" indent="-285750">
              <a:buFont typeface="Wingdings" panose="05000000000000000000" pitchFamily="2" charset="2"/>
              <a:buChar char="Ø"/>
            </a:pPr>
            <a:r>
              <a:rPr lang="en-US" sz="2400" dirty="0">
                <a:solidFill>
                  <a:schemeClr val="bg1"/>
                </a:solidFill>
              </a:rPr>
              <a:t>Disclose conflicts </a:t>
            </a:r>
            <a:r>
              <a:rPr lang="en-US" sz="2400" dirty="0" smtClean="0">
                <a:solidFill>
                  <a:schemeClr val="bg1"/>
                </a:solidFill>
              </a:rPr>
              <a:t>of public </a:t>
            </a:r>
            <a:r>
              <a:rPr lang="en-US" sz="2400" dirty="0">
                <a:solidFill>
                  <a:schemeClr val="bg1"/>
                </a:solidFill>
              </a:rPr>
              <a:t>interest.</a:t>
            </a:r>
          </a:p>
        </p:txBody>
      </p:sp>
      <p:sp>
        <p:nvSpPr>
          <p:cNvPr id="6" name="Rounded Rectangle 5"/>
          <p:cNvSpPr/>
          <p:nvPr/>
        </p:nvSpPr>
        <p:spPr>
          <a:xfrm>
            <a:off x="9811264" y="135926"/>
            <a:ext cx="2187145" cy="1717588"/>
          </a:xfrm>
          <a:prstGeom prst="roundRect">
            <a:avLst/>
          </a:prstGeom>
          <a:solidFill>
            <a:srgbClr val="63B7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377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r>
              <a:rPr lang="en-US" sz="4000" dirty="0" smtClean="0"/>
              <a:t>Caption04: </a:t>
            </a:r>
            <a:r>
              <a:rPr lang="en-US" sz="4000" dirty="0"/>
              <a:t>Management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508641"/>
            <a:ext cx="7822170" cy="1203344"/>
          </a:xfrm>
        </p:spPr>
        <p:txBody>
          <a:bodyPr/>
          <a:lstStyle/>
          <a:p>
            <a:r>
              <a:rPr lang="en-US" sz="2400" dirty="0" smtClean="0"/>
              <a:t>Supervisors </a:t>
            </a:r>
            <a:r>
              <a:rPr lang="en-US" sz="2400" dirty="0"/>
              <a:t>and pioneers should utilize the ethical approach to the management of software development and maintenance.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3" name="TextBox 2"/>
          <p:cNvSpPr txBox="1"/>
          <p:nvPr/>
        </p:nvSpPr>
        <p:spPr>
          <a:xfrm>
            <a:off x="949862" y="3000155"/>
            <a:ext cx="6921930" cy="267765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bg1"/>
                </a:solidFill>
              </a:rPr>
              <a:t>Review requirements of works clearly </a:t>
            </a:r>
            <a:r>
              <a:rPr lang="en-US" sz="2400" dirty="0" smtClean="0">
                <a:solidFill>
                  <a:schemeClr val="bg1"/>
                </a:solidFill>
              </a:rPr>
              <a:t>.</a:t>
            </a:r>
            <a:endParaRPr lang="en-US" sz="2400" dirty="0">
              <a:solidFill>
                <a:schemeClr val="bg1"/>
              </a:solidFill>
            </a:endParaRPr>
          </a:p>
          <a:p>
            <a:pPr marL="285750" indent="-285750">
              <a:buFont typeface="Wingdings" panose="05000000000000000000" pitchFamily="2" charset="2"/>
              <a:buChar char="Ø"/>
            </a:pPr>
            <a:r>
              <a:rPr lang="en-US" sz="2400" dirty="0">
                <a:solidFill>
                  <a:schemeClr val="bg1"/>
                </a:solidFill>
              </a:rPr>
              <a:t>Ensure good management for </a:t>
            </a:r>
            <a:r>
              <a:rPr lang="en-US" sz="2400" dirty="0" smtClean="0">
                <a:solidFill>
                  <a:schemeClr val="bg1"/>
                </a:solidFill>
              </a:rPr>
              <a:t>works.</a:t>
            </a:r>
            <a:endParaRPr lang="en-US" sz="2400" dirty="0">
              <a:solidFill>
                <a:schemeClr val="bg1"/>
              </a:solidFill>
            </a:endParaRPr>
          </a:p>
          <a:p>
            <a:pPr marL="285750" indent="-285750">
              <a:buFont typeface="Wingdings" panose="05000000000000000000" pitchFamily="2" charset="2"/>
              <a:buChar char="Ø"/>
            </a:pPr>
            <a:r>
              <a:rPr lang="en-US" sz="2400" dirty="0">
                <a:solidFill>
                  <a:schemeClr val="bg1"/>
                </a:solidFill>
              </a:rPr>
              <a:t>Ensure team is experience and educated enough for any work. </a:t>
            </a:r>
          </a:p>
          <a:p>
            <a:pPr marL="285750" indent="-285750">
              <a:buFont typeface="Wingdings" panose="05000000000000000000" pitchFamily="2" charset="2"/>
              <a:buChar char="Ø"/>
            </a:pPr>
            <a:r>
              <a:rPr lang="en-US" sz="2400" dirty="0">
                <a:solidFill>
                  <a:schemeClr val="bg1"/>
                </a:solidFill>
              </a:rPr>
              <a:t>Estimate everything properly</a:t>
            </a:r>
            <a:r>
              <a:rPr lang="en-US" sz="2400" dirty="0" smtClean="0">
                <a:solidFill>
                  <a:schemeClr val="bg1"/>
                </a:solidFill>
              </a:rPr>
              <a:t>.</a:t>
            </a:r>
            <a:endParaRPr lang="en-US" sz="2400" dirty="0">
              <a:solidFill>
                <a:schemeClr val="bg1"/>
              </a:solidFill>
            </a:endParaRPr>
          </a:p>
          <a:p>
            <a:pPr marL="285750" indent="-285750">
              <a:buFont typeface="Wingdings" panose="05000000000000000000" pitchFamily="2" charset="2"/>
              <a:buChar char="Ø"/>
            </a:pPr>
            <a:r>
              <a:rPr lang="en-US" sz="2400" dirty="0">
                <a:solidFill>
                  <a:schemeClr val="bg1"/>
                </a:solidFill>
              </a:rPr>
              <a:t>Assign position accurately </a:t>
            </a:r>
            <a:r>
              <a:rPr lang="en-US" sz="2400" dirty="0" smtClean="0">
                <a:solidFill>
                  <a:schemeClr val="bg1"/>
                </a:solidFill>
              </a:rPr>
              <a:t>.</a:t>
            </a:r>
            <a:endParaRPr lang="en-US" sz="2400" dirty="0">
              <a:solidFill>
                <a:schemeClr val="bg1"/>
              </a:solidFill>
            </a:endParaRPr>
          </a:p>
          <a:p>
            <a:pPr marL="285750" indent="-285750">
              <a:buFont typeface="Wingdings" panose="05000000000000000000" pitchFamily="2" charset="2"/>
              <a:buChar char="Ø"/>
            </a:pPr>
            <a:r>
              <a:rPr lang="en-US" sz="2400" dirty="0">
                <a:solidFill>
                  <a:schemeClr val="bg1"/>
                </a:solidFill>
              </a:rPr>
              <a:t>Stop others from violating any </a:t>
            </a:r>
            <a:r>
              <a:rPr lang="en-US" sz="2400" dirty="0" smtClean="0">
                <a:solidFill>
                  <a:schemeClr val="bg1"/>
                </a:solidFill>
              </a:rPr>
              <a:t>rule.</a:t>
            </a:r>
            <a:endParaRPr lang="en-US" sz="2400" dirty="0">
              <a:solidFill>
                <a:schemeClr val="bg1"/>
              </a:solidFill>
            </a:endParaRPr>
          </a:p>
        </p:txBody>
      </p:sp>
      <p:sp>
        <p:nvSpPr>
          <p:cNvPr id="6" name="Rounded Rectangle 5"/>
          <p:cNvSpPr/>
          <p:nvPr/>
        </p:nvSpPr>
        <p:spPr>
          <a:xfrm>
            <a:off x="9811264" y="135926"/>
            <a:ext cx="2187145" cy="1717588"/>
          </a:xfrm>
          <a:prstGeom prst="roundRect">
            <a:avLst/>
          </a:prstGeom>
          <a:solidFill>
            <a:srgbClr val="63B7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836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r>
              <a:rPr lang="en-US" sz="4000" dirty="0" smtClean="0"/>
              <a:t>Caption05: Client </a:t>
            </a:r>
            <a:r>
              <a:rPr lang="en-US" sz="4000" dirty="0"/>
              <a:t>and Employee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822170" cy="1093101"/>
          </a:xfrm>
        </p:spPr>
        <p:txBody>
          <a:bodyPr/>
          <a:lstStyle/>
          <a:p>
            <a:r>
              <a:rPr lang="en-US" sz="2400" dirty="0"/>
              <a:t>E</a:t>
            </a:r>
            <a:r>
              <a:rPr lang="en-US" sz="2400" dirty="0" smtClean="0"/>
              <a:t>ngineers </a:t>
            </a:r>
            <a:r>
              <a:rPr lang="en-US" sz="2400" dirty="0"/>
              <a:t>might act in a way that's within the best interface of their client and manager, consistent with the public interest.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3" name="TextBox 2"/>
          <p:cNvSpPr txBox="1"/>
          <p:nvPr/>
        </p:nvSpPr>
        <p:spPr>
          <a:xfrm>
            <a:off x="790834" y="3268087"/>
            <a:ext cx="10461366" cy="304698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solidFill>
                  <a:schemeClr val="bg1"/>
                </a:solidFill>
              </a:rPr>
              <a:t>Gives</a:t>
            </a:r>
            <a:r>
              <a:rPr lang="en-US" sz="2400" dirty="0">
                <a:solidFill>
                  <a:schemeClr val="bg1"/>
                </a:solidFill>
              </a:rPr>
              <a:t> benefit in region of </a:t>
            </a:r>
            <a:r>
              <a:rPr lang="en-US" sz="2400" dirty="0" smtClean="0">
                <a:solidFill>
                  <a:schemeClr val="bg1"/>
                </a:solidFill>
              </a:rPr>
              <a:t>competence.</a:t>
            </a:r>
          </a:p>
          <a:p>
            <a:pPr marL="285750" indent="-285750">
              <a:buFont typeface="Wingdings" panose="05000000000000000000" pitchFamily="2" charset="2"/>
              <a:buChar char="Ø"/>
            </a:pPr>
            <a:r>
              <a:rPr lang="en-US" sz="2400" dirty="0" smtClean="0">
                <a:solidFill>
                  <a:schemeClr val="bg1"/>
                </a:solidFill>
              </a:rPr>
              <a:t>Don’t </a:t>
            </a:r>
            <a:r>
              <a:rPr lang="en-US" sz="2400" dirty="0">
                <a:solidFill>
                  <a:schemeClr val="bg1"/>
                </a:solidFill>
              </a:rPr>
              <a:t>utilize illegal and deceptive computer </a:t>
            </a:r>
            <a:r>
              <a:rPr lang="en-US" sz="2400" dirty="0" smtClean="0">
                <a:solidFill>
                  <a:schemeClr val="bg1"/>
                </a:solidFill>
              </a:rPr>
              <a:t>program.</a:t>
            </a:r>
          </a:p>
          <a:p>
            <a:pPr marL="285750" indent="-285750">
              <a:buFont typeface="Wingdings" panose="05000000000000000000" pitchFamily="2" charset="2"/>
              <a:buChar char="Ø"/>
            </a:pPr>
            <a:r>
              <a:rPr lang="en-US" sz="2400" dirty="0" smtClean="0">
                <a:solidFill>
                  <a:schemeClr val="bg1"/>
                </a:solidFill>
              </a:rPr>
              <a:t>Utilize </a:t>
            </a:r>
            <a:r>
              <a:rPr lang="en-US" sz="2400" dirty="0">
                <a:solidFill>
                  <a:schemeClr val="bg1"/>
                </a:solidFill>
              </a:rPr>
              <a:t>property that's inside owner’s knowledge and </a:t>
            </a:r>
            <a:r>
              <a:rPr lang="en-US" sz="2400" dirty="0" smtClean="0">
                <a:solidFill>
                  <a:schemeClr val="bg1"/>
                </a:solidFill>
              </a:rPr>
              <a:t>authorized.</a:t>
            </a:r>
          </a:p>
          <a:p>
            <a:pPr marL="285750" indent="-285750">
              <a:buFont typeface="Wingdings" panose="05000000000000000000" pitchFamily="2" charset="2"/>
              <a:buChar char="Ø"/>
            </a:pPr>
            <a:r>
              <a:rPr lang="en-US" sz="2400" dirty="0" smtClean="0">
                <a:solidFill>
                  <a:schemeClr val="bg1"/>
                </a:solidFill>
              </a:rPr>
              <a:t>Update </a:t>
            </a:r>
            <a:r>
              <a:rPr lang="en-US" sz="2400" dirty="0">
                <a:solidFill>
                  <a:schemeClr val="bg1"/>
                </a:solidFill>
              </a:rPr>
              <a:t>clients around the problems you are confronting</a:t>
            </a:r>
            <a:r>
              <a:rPr lang="en-US" sz="2400" dirty="0" smtClean="0">
                <a:solidFill>
                  <a:schemeClr val="bg1"/>
                </a:solidFill>
              </a:rPr>
              <a:t>.</a:t>
            </a:r>
          </a:p>
          <a:p>
            <a:pPr marL="285750" indent="-285750">
              <a:buFont typeface="Wingdings" panose="05000000000000000000" pitchFamily="2" charset="2"/>
              <a:buChar char="Ø"/>
            </a:pPr>
            <a:r>
              <a:rPr lang="en-US" sz="2400" dirty="0" smtClean="0">
                <a:solidFill>
                  <a:schemeClr val="bg1"/>
                </a:solidFill>
              </a:rPr>
              <a:t>Acknowledge </a:t>
            </a:r>
            <a:r>
              <a:rPr lang="en-US" sz="2400" dirty="0">
                <a:solidFill>
                  <a:schemeClr val="bg1"/>
                </a:solidFill>
              </a:rPr>
              <a:t>no exterior work that's destructive for your manager. </a:t>
            </a:r>
            <a:endParaRPr lang="en-US" sz="2400" dirty="0" smtClean="0">
              <a:solidFill>
                <a:schemeClr val="bg1"/>
              </a:solidFill>
            </a:endParaRPr>
          </a:p>
          <a:p>
            <a:pPr marL="285750" indent="-285750">
              <a:buFont typeface="Wingdings" panose="05000000000000000000" pitchFamily="2" charset="2"/>
              <a:buChar char="Ø"/>
            </a:pPr>
            <a:r>
              <a:rPr lang="en-US" sz="2400" dirty="0" smtClean="0">
                <a:solidFill>
                  <a:schemeClr val="bg1"/>
                </a:solidFill>
              </a:rPr>
              <a:t>Advance </a:t>
            </a:r>
            <a:r>
              <a:rPr lang="en-US" sz="2400" dirty="0">
                <a:solidFill>
                  <a:schemeClr val="bg1"/>
                </a:solidFill>
              </a:rPr>
              <a:t>no interest destructive to your manager or client, unless higher ethical concern exists.</a:t>
            </a:r>
            <a:endParaRPr lang="en-US" sz="2400" dirty="0" smtClean="0">
              <a:solidFill>
                <a:schemeClr val="bg1"/>
              </a:solidFill>
            </a:endParaRPr>
          </a:p>
          <a:p>
            <a:pPr marL="2114550" lvl="4" indent="-285750">
              <a:buFont typeface="Wingdings" panose="05000000000000000000" pitchFamily="2" charset="2"/>
              <a:buChar char="Ø"/>
            </a:pPr>
            <a:endParaRPr lang="en-US" sz="2400" dirty="0">
              <a:solidFill>
                <a:schemeClr val="bg1"/>
              </a:solidFill>
            </a:endParaRPr>
          </a:p>
        </p:txBody>
      </p:sp>
      <p:sp>
        <p:nvSpPr>
          <p:cNvPr id="6" name="Rounded Rectangle 5"/>
          <p:cNvSpPr/>
          <p:nvPr/>
        </p:nvSpPr>
        <p:spPr>
          <a:xfrm>
            <a:off x="9811264" y="135926"/>
            <a:ext cx="2187145" cy="1717588"/>
          </a:xfrm>
          <a:prstGeom prst="roundRect">
            <a:avLst/>
          </a:prstGeom>
          <a:solidFill>
            <a:srgbClr val="63B7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82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r>
              <a:rPr lang="en-US" sz="4000" dirty="0" smtClean="0"/>
              <a:t>Caption06: Colleagues</a:t>
            </a:r>
            <a:endParaRPr lang="en-US" sz="40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822170" cy="1093101"/>
          </a:xfrm>
        </p:spPr>
        <p:txBody>
          <a:bodyPr/>
          <a:lstStyle/>
          <a:p>
            <a:r>
              <a:rPr lang="en-US" sz="2800" dirty="0"/>
              <a:t>Computer program engineers should be reasonable and supportive of their </a:t>
            </a:r>
            <a:r>
              <a:rPr lang="en-US" sz="2800" dirty="0" smtClean="0"/>
              <a:t>colleagues.</a:t>
            </a:r>
            <a:endParaRPr lang="en-US" sz="2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TextBox 2"/>
          <p:cNvSpPr txBox="1"/>
          <p:nvPr/>
        </p:nvSpPr>
        <p:spPr>
          <a:xfrm>
            <a:off x="790834" y="3268087"/>
            <a:ext cx="10461366" cy="193899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solidFill>
                  <a:schemeClr val="bg1"/>
                </a:solidFill>
              </a:rPr>
              <a:t>Empower </a:t>
            </a:r>
            <a:r>
              <a:rPr lang="en-US" sz="2400" dirty="0">
                <a:solidFill>
                  <a:schemeClr val="bg1"/>
                </a:solidFill>
              </a:rPr>
              <a:t>colleagues to take after Code</a:t>
            </a:r>
            <a:r>
              <a:rPr lang="en-US" sz="2400" dirty="0" smtClean="0">
                <a:solidFill>
                  <a:schemeClr val="bg1"/>
                </a:solidFill>
              </a:rPr>
              <a:t>.</a:t>
            </a:r>
          </a:p>
          <a:p>
            <a:pPr marL="285750" indent="-285750">
              <a:buFont typeface="Wingdings" panose="05000000000000000000" pitchFamily="2" charset="2"/>
              <a:buChar char="Ø"/>
            </a:pPr>
            <a:r>
              <a:rPr lang="en-US" sz="2400" dirty="0">
                <a:solidFill>
                  <a:schemeClr val="bg1"/>
                </a:solidFill>
              </a:rPr>
              <a:t>Direct them in proficient improvement</a:t>
            </a:r>
            <a:r>
              <a:rPr lang="en-US" sz="2400" dirty="0" smtClean="0">
                <a:solidFill>
                  <a:schemeClr val="bg1"/>
                </a:solidFill>
              </a:rPr>
              <a:t>.</a:t>
            </a:r>
          </a:p>
          <a:p>
            <a:pPr marL="285750" indent="-285750">
              <a:buFont typeface="Wingdings" panose="05000000000000000000" pitchFamily="2" charset="2"/>
              <a:buChar char="Ø"/>
            </a:pPr>
            <a:r>
              <a:rPr lang="en-US" sz="2400" dirty="0">
                <a:solidFill>
                  <a:schemeClr val="bg1"/>
                </a:solidFill>
              </a:rPr>
              <a:t>Completely credit the work of others. </a:t>
            </a:r>
            <a:endParaRPr lang="en-US" sz="2400" dirty="0" smtClean="0">
              <a:solidFill>
                <a:schemeClr val="bg1"/>
              </a:solidFill>
            </a:endParaRPr>
          </a:p>
          <a:p>
            <a:pPr marL="285750" indent="-285750">
              <a:buFont typeface="Wingdings" panose="05000000000000000000" pitchFamily="2" charset="2"/>
              <a:buChar char="Ø"/>
            </a:pPr>
            <a:r>
              <a:rPr lang="en-US" sz="2400" dirty="0">
                <a:solidFill>
                  <a:schemeClr val="bg1"/>
                </a:solidFill>
              </a:rPr>
              <a:t>Review other’s work </a:t>
            </a:r>
            <a:r>
              <a:rPr lang="en-US" sz="2400" dirty="0" smtClean="0">
                <a:solidFill>
                  <a:schemeClr val="bg1"/>
                </a:solidFill>
              </a:rPr>
              <a:t>honestly.</a:t>
            </a:r>
          </a:p>
          <a:p>
            <a:pPr marL="285750" indent="-285750">
              <a:buFont typeface="Wingdings" panose="05000000000000000000" pitchFamily="2" charset="2"/>
              <a:buChar char="Ø"/>
            </a:pPr>
            <a:r>
              <a:rPr lang="en-US" sz="2400" dirty="0">
                <a:solidFill>
                  <a:schemeClr val="bg1"/>
                </a:solidFill>
              </a:rPr>
              <a:t>Do not unjustifiably with somebody career.</a:t>
            </a:r>
          </a:p>
        </p:txBody>
      </p:sp>
      <p:sp>
        <p:nvSpPr>
          <p:cNvPr id="6" name="Rounded Rectangle 5"/>
          <p:cNvSpPr/>
          <p:nvPr/>
        </p:nvSpPr>
        <p:spPr>
          <a:xfrm>
            <a:off x="9811264" y="135926"/>
            <a:ext cx="2187145" cy="1717588"/>
          </a:xfrm>
          <a:prstGeom prst="roundRect">
            <a:avLst/>
          </a:prstGeom>
          <a:solidFill>
            <a:srgbClr val="63B7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6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r>
              <a:rPr lang="en-US" sz="4000" dirty="0" smtClean="0"/>
              <a:t>Caption07: </a:t>
            </a:r>
            <a:r>
              <a:rPr lang="en-US" sz="4000" dirty="0"/>
              <a:t>Self</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8168159" cy="1377307"/>
          </a:xfrm>
        </p:spPr>
        <p:txBody>
          <a:bodyPr/>
          <a:lstStyle/>
          <a:p>
            <a:r>
              <a:rPr lang="en-US" sz="2800" dirty="0"/>
              <a:t>Computer program engineers should take an interest in deep rooted learning with respect to the practice of their profession.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3" name="TextBox 2"/>
          <p:cNvSpPr txBox="1"/>
          <p:nvPr/>
        </p:nvSpPr>
        <p:spPr>
          <a:xfrm>
            <a:off x="790834" y="3268087"/>
            <a:ext cx="10461366" cy="230832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bg1"/>
                </a:solidFill>
              </a:rPr>
              <a:t>Advance your software development knowledge. </a:t>
            </a:r>
            <a:endParaRPr lang="en-US" sz="2400" dirty="0" smtClean="0">
              <a:solidFill>
                <a:schemeClr val="bg1"/>
              </a:solidFill>
            </a:endParaRPr>
          </a:p>
          <a:p>
            <a:pPr marL="285750" indent="-285750">
              <a:buFont typeface="Wingdings" panose="05000000000000000000" pitchFamily="2" charset="2"/>
              <a:buChar char="Ø"/>
            </a:pPr>
            <a:r>
              <a:rPr lang="en-US" sz="2400" dirty="0">
                <a:solidFill>
                  <a:schemeClr val="bg1"/>
                </a:solidFill>
              </a:rPr>
              <a:t>Make progress in your software improvement skills. </a:t>
            </a:r>
            <a:endParaRPr lang="en-US" sz="2400" dirty="0" smtClean="0">
              <a:solidFill>
                <a:schemeClr val="bg1"/>
              </a:solidFill>
            </a:endParaRPr>
          </a:p>
          <a:p>
            <a:pPr marL="285750" indent="-285750">
              <a:buFont typeface="Wingdings" panose="05000000000000000000" pitchFamily="2" charset="2"/>
              <a:buChar char="Ø"/>
            </a:pPr>
            <a:r>
              <a:rPr lang="en-US" sz="2400" dirty="0">
                <a:solidFill>
                  <a:schemeClr val="bg1"/>
                </a:solidFill>
              </a:rPr>
              <a:t>Make progress in your documentation abilities. </a:t>
            </a:r>
            <a:endParaRPr lang="en-US" sz="2400" dirty="0" smtClean="0">
              <a:solidFill>
                <a:schemeClr val="bg1"/>
              </a:solidFill>
            </a:endParaRPr>
          </a:p>
          <a:p>
            <a:pPr marL="285750" indent="-285750">
              <a:buFont typeface="Wingdings" panose="05000000000000000000" pitchFamily="2" charset="2"/>
              <a:buChar char="Ø"/>
            </a:pPr>
            <a:r>
              <a:rPr lang="en-US" sz="2400" dirty="0">
                <a:solidFill>
                  <a:schemeClr val="bg1"/>
                </a:solidFill>
              </a:rPr>
              <a:t>Move forward your information of </a:t>
            </a:r>
            <a:r>
              <a:rPr lang="en-US" sz="2400" dirty="0" smtClean="0">
                <a:solidFill>
                  <a:schemeClr val="bg1"/>
                </a:solidFill>
              </a:rPr>
              <a:t>guide lines.</a:t>
            </a:r>
          </a:p>
          <a:p>
            <a:pPr marL="285750" indent="-285750">
              <a:buFont typeface="Wingdings" panose="05000000000000000000" pitchFamily="2" charset="2"/>
              <a:buChar char="Ø"/>
            </a:pPr>
            <a:r>
              <a:rPr lang="en-US" sz="2400" dirty="0">
                <a:solidFill>
                  <a:schemeClr val="bg1"/>
                </a:solidFill>
              </a:rPr>
              <a:t>Move forward knowledge of this Code</a:t>
            </a:r>
            <a:r>
              <a:rPr lang="en-US" sz="2400" dirty="0" smtClean="0">
                <a:solidFill>
                  <a:schemeClr val="bg1"/>
                </a:solidFill>
              </a:rPr>
              <a:t>.</a:t>
            </a:r>
          </a:p>
          <a:p>
            <a:pPr marL="285750" indent="-285750">
              <a:buFont typeface="Wingdings" panose="05000000000000000000" pitchFamily="2" charset="2"/>
              <a:buChar char="Ø"/>
            </a:pPr>
            <a:r>
              <a:rPr lang="en-US" sz="2400" dirty="0">
                <a:solidFill>
                  <a:schemeClr val="bg1"/>
                </a:solidFill>
              </a:rPr>
              <a:t>Treat others decently, not one-sided.</a:t>
            </a:r>
          </a:p>
        </p:txBody>
      </p:sp>
      <p:sp>
        <p:nvSpPr>
          <p:cNvPr id="6" name="Rounded Rectangle 5"/>
          <p:cNvSpPr/>
          <p:nvPr/>
        </p:nvSpPr>
        <p:spPr>
          <a:xfrm>
            <a:off x="9811264" y="135926"/>
            <a:ext cx="2187145" cy="1717588"/>
          </a:xfrm>
          <a:prstGeom prst="roundRect">
            <a:avLst/>
          </a:prstGeom>
          <a:solidFill>
            <a:srgbClr val="63B7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575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r>
              <a:rPr lang="en-US" sz="4000" dirty="0" smtClean="0"/>
              <a:t>Caption08</a:t>
            </a:r>
            <a:r>
              <a:rPr lang="en-US" sz="4000" dirty="0"/>
              <a:t>: Profession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8168159" cy="1377307"/>
          </a:xfrm>
        </p:spPr>
        <p:txBody>
          <a:bodyPr/>
          <a:lstStyle/>
          <a:p>
            <a:r>
              <a:rPr lang="en-US" sz="2800" dirty="0"/>
              <a:t>Engineers should keep up the reputation of the profession reliable with the public interest.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3" name="TextBox 2"/>
          <p:cNvSpPr txBox="1"/>
          <p:nvPr/>
        </p:nvSpPr>
        <p:spPr>
          <a:xfrm>
            <a:off x="790834" y="3268087"/>
            <a:ext cx="10461366" cy="267765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solidFill>
                  <a:schemeClr val="bg1"/>
                </a:solidFill>
              </a:rPr>
              <a:t>Be helpful to </a:t>
            </a:r>
            <a:r>
              <a:rPr lang="en-US" sz="2400" dirty="0">
                <a:solidFill>
                  <a:schemeClr val="bg1"/>
                </a:solidFill>
              </a:rPr>
              <a:t>develop favorable organizational environment.</a:t>
            </a:r>
            <a:endParaRPr lang="en-US" sz="2400" dirty="0" smtClean="0">
              <a:solidFill>
                <a:schemeClr val="bg1"/>
              </a:solidFill>
            </a:endParaRPr>
          </a:p>
          <a:p>
            <a:pPr marL="285750" indent="-285750">
              <a:buFont typeface="Wingdings" panose="05000000000000000000" pitchFamily="2" charset="2"/>
              <a:buChar char="Ø"/>
            </a:pPr>
            <a:r>
              <a:rPr lang="en-US" sz="2400" dirty="0" smtClean="0">
                <a:solidFill>
                  <a:schemeClr val="bg1"/>
                </a:solidFill>
              </a:rPr>
              <a:t>Take </a:t>
            </a:r>
            <a:r>
              <a:rPr lang="en-US" sz="2400" dirty="0">
                <a:solidFill>
                  <a:schemeClr val="bg1"/>
                </a:solidFill>
              </a:rPr>
              <a:t>part in professional organizations, meetings, and publications</a:t>
            </a:r>
            <a:r>
              <a:rPr lang="en-US" sz="2400" dirty="0" smtClean="0">
                <a:solidFill>
                  <a:schemeClr val="bg1"/>
                </a:solidFill>
              </a:rPr>
              <a:t>.</a:t>
            </a:r>
          </a:p>
          <a:p>
            <a:pPr marL="285750" indent="-285750">
              <a:buFont typeface="Wingdings" panose="05000000000000000000" pitchFamily="2" charset="2"/>
              <a:buChar char="Ø"/>
            </a:pPr>
            <a:r>
              <a:rPr lang="en-US" sz="2400" dirty="0">
                <a:solidFill>
                  <a:schemeClr val="bg1"/>
                </a:solidFill>
              </a:rPr>
              <a:t>Support </a:t>
            </a:r>
            <a:r>
              <a:rPr lang="en-US" sz="2400" dirty="0" smtClean="0">
                <a:solidFill>
                  <a:schemeClr val="bg1"/>
                </a:solidFill>
              </a:rPr>
              <a:t>other to follow ethics.</a:t>
            </a:r>
          </a:p>
          <a:p>
            <a:pPr marL="285750" indent="-285750">
              <a:buFont typeface="Wingdings" panose="05000000000000000000" pitchFamily="2" charset="2"/>
              <a:buChar char="Ø"/>
            </a:pPr>
            <a:r>
              <a:rPr lang="en-US" sz="2400" dirty="0">
                <a:solidFill>
                  <a:schemeClr val="bg1"/>
                </a:solidFill>
              </a:rPr>
              <a:t>Take obligation for mistakes</a:t>
            </a:r>
            <a:r>
              <a:rPr lang="en-US" sz="2400" dirty="0" smtClean="0">
                <a:solidFill>
                  <a:schemeClr val="bg1"/>
                </a:solidFill>
              </a:rPr>
              <a:t>.</a:t>
            </a:r>
          </a:p>
          <a:p>
            <a:pPr marL="285750" indent="-285750">
              <a:buFont typeface="Wingdings" panose="05000000000000000000" pitchFamily="2" charset="2"/>
              <a:buChar char="Ø"/>
            </a:pPr>
            <a:r>
              <a:rPr lang="en-US" sz="2400" dirty="0" smtClean="0">
                <a:solidFill>
                  <a:schemeClr val="bg1"/>
                </a:solidFill>
              </a:rPr>
              <a:t>Do not </a:t>
            </a:r>
            <a:r>
              <a:rPr lang="en-US" sz="2400" dirty="0">
                <a:solidFill>
                  <a:schemeClr val="bg1"/>
                </a:solidFill>
              </a:rPr>
              <a:t>violate </a:t>
            </a:r>
            <a:r>
              <a:rPr lang="en-US" sz="2400" dirty="0" smtClean="0">
                <a:solidFill>
                  <a:schemeClr val="bg1"/>
                </a:solidFill>
              </a:rPr>
              <a:t>the </a:t>
            </a:r>
            <a:r>
              <a:rPr lang="en-US" sz="2400" dirty="0">
                <a:solidFill>
                  <a:schemeClr val="bg1"/>
                </a:solidFill>
              </a:rPr>
              <a:t>code of conduct.</a:t>
            </a:r>
            <a:endParaRPr lang="en-US" sz="2400" dirty="0" smtClean="0">
              <a:solidFill>
                <a:schemeClr val="bg1"/>
              </a:solidFill>
            </a:endParaRPr>
          </a:p>
          <a:p>
            <a:pPr marL="285750" indent="-285750">
              <a:buFont typeface="Wingdings" panose="05000000000000000000" pitchFamily="2" charset="2"/>
              <a:buChar char="Ø"/>
            </a:pPr>
            <a:r>
              <a:rPr lang="en-US" sz="2400" dirty="0">
                <a:solidFill>
                  <a:schemeClr val="bg1"/>
                </a:solidFill>
              </a:rPr>
              <a:t>Report violations.</a:t>
            </a:r>
          </a:p>
          <a:p>
            <a:pPr marL="285750" indent="-285750">
              <a:buFont typeface="Wingdings" panose="05000000000000000000" pitchFamily="2" charset="2"/>
              <a:buChar char="Ø"/>
            </a:pPr>
            <a:r>
              <a:rPr lang="en-US" sz="2400" dirty="0">
                <a:solidFill>
                  <a:schemeClr val="bg1"/>
                </a:solidFill>
              </a:rPr>
              <a:t>Do not promote your own interests. </a:t>
            </a:r>
          </a:p>
        </p:txBody>
      </p:sp>
      <p:sp>
        <p:nvSpPr>
          <p:cNvPr id="6" name="Rounded Rectangle 5"/>
          <p:cNvSpPr/>
          <p:nvPr/>
        </p:nvSpPr>
        <p:spPr>
          <a:xfrm>
            <a:off x="9811264" y="135926"/>
            <a:ext cx="2187145" cy="1717588"/>
          </a:xfrm>
          <a:prstGeom prst="roundRect">
            <a:avLst/>
          </a:prstGeom>
          <a:solidFill>
            <a:srgbClr val="63B7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269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r>
              <a:rPr lang="en-US" sz="4000" dirty="0" smtClean="0"/>
              <a:t>Caption09: </a:t>
            </a:r>
            <a:r>
              <a:rPr lang="en-US" sz="4000" dirty="0"/>
              <a:t>Bribery</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6"/>
            <a:ext cx="8168159" cy="978444"/>
          </a:xfrm>
        </p:spPr>
        <p:txBody>
          <a:bodyPr/>
          <a:lstStyle/>
          <a:p>
            <a:r>
              <a:rPr lang="en-US" sz="2800" dirty="0"/>
              <a:t>Engineers might dismiss bribery in all its shapes.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3" name="TextBox 2"/>
          <p:cNvSpPr txBox="1"/>
          <p:nvPr/>
        </p:nvSpPr>
        <p:spPr>
          <a:xfrm>
            <a:off x="820867" y="2603830"/>
            <a:ext cx="10461366" cy="193899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solidFill>
                  <a:schemeClr val="bg1"/>
                </a:solidFill>
              </a:rPr>
              <a:t>Dismiss bribery in all aspects.</a:t>
            </a:r>
          </a:p>
          <a:p>
            <a:pPr marL="285750" indent="-285750">
              <a:buFont typeface="Wingdings" panose="05000000000000000000" pitchFamily="2" charset="2"/>
              <a:buChar char="Ø"/>
            </a:pPr>
            <a:r>
              <a:rPr lang="en-US" sz="2400" dirty="0">
                <a:solidFill>
                  <a:schemeClr val="bg1"/>
                </a:solidFill>
              </a:rPr>
              <a:t>Reject </a:t>
            </a:r>
            <a:r>
              <a:rPr lang="en-US" sz="2400" dirty="0" smtClean="0">
                <a:solidFill>
                  <a:schemeClr val="bg1"/>
                </a:solidFill>
              </a:rPr>
              <a:t>bribery always.</a:t>
            </a:r>
          </a:p>
          <a:p>
            <a:pPr marL="285750" indent="-285750">
              <a:buFont typeface="Wingdings" panose="05000000000000000000" pitchFamily="2" charset="2"/>
              <a:buChar char="Ø"/>
            </a:pPr>
            <a:r>
              <a:rPr lang="en-US" sz="2400" dirty="0">
                <a:solidFill>
                  <a:schemeClr val="bg1"/>
                </a:solidFill>
              </a:rPr>
              <a:t>Reject bribery financially.</a:t>
            </a:r>
          </a:p>
          <a:p>
            <a:pPr marL="285750" indent="-285750">
              <a:buFont typeface="Wingdings" panose="05000000000000000000" pitchFamily="2" charset="2"/>
              <a:buChar char="Ø"/>
            </a:pPr>
            <a:r>
              <a:rPr lang="en-US" sz="2400" dirty="0">
                <a:solidFill>
                  <a:schemeClr val="bg1"/>
                </a:solidFill>
              </a:rPr>
              <a:t>Reject bribery for </a:t>
            </a:r>
            <a:r>
              <a:rPr lang="en-US" sz="2400" dirty="0" smtClean="0">
                <a:solidFill>
                  <a:schemeClr val="bg1"/>
                </a:solidFill>
              </a:rPr>
              <a:t>favor</a:t>
            </a:r>
          </a:p>
          <a:p>
            <a:pPr marL="285750" indent="-285750">
              <a:buFont typeface="Wingdings" panose="05000000000000000000" pitchFamily="2" charset="2"/>
              <a:buChar char="Ø"/>
            </a:pPr>
            <a:r>
              <a:rPr lang="en-US" sz="2400" dirty="0">
                <a:solidFill>
                  <a:schemeClr val="bg1"/>
                </a:solidFill>
              </a:rPr>
              <a:t>Report </a:t>
            </a:r>
            <a:r>
              <a:rPr lang="en-US" sz="2400" dirty="0" smtClean="0">
                <a:solidFill>
                  <a:schemeClr val="bg1"/>
                </a:solidFill>
              </a:rPr>
              <a:t>bribery related cases.</a:t>
            </a:r>
          </a:p>
        </p:txBody>
      </p:sp>
      <p:sp>
        <p:nvSpPr>
          <p:cNvPr id="6" name="Rounded Rectangle 5"/>
          <p:cNvSpPr/>
          <p:nvPr/>
        </p:nvSpPr>
        <p:spPr>
          <a:xfrm>
            <a:off x="9811264" y="135926"/>
            <a:ext cx="2187145" cy="1717588"/>
          </a:xfrm>
          <a:prstGeom prst="roundRect">
            <a:avLst/>
          </a:prstGeom>
          <a:solidFill>
            <a:srgbClr val="63B7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48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r>
              <a:rPr lang="en-US" sz="4000" smtClean="0"/>
              <a:t>Caption10: </a:t>
            </a:r>
            <a:r>
              <a:rPr lang="en-US" sz="4000" dirty="0"/>
              <a:t>Technology</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6"/>
            <a:ext cx="8168159" cy="978444"/>
          </a:xfrm>
        </p:spPr>
        <p:txBody>
          <a:bodyPr/>
          <a:lstStyle/>
          <a:p>
            <a:r>
              <a:rPr lang="en-US" sz="2800" dirty="0"/>
              <a:t>Engineers </a:t>
            </a:r>
            <a:r>
              <a:rPr lang="en-US" sz="2800" dirty="0" smtClean="0"/>
              <a:t>need </a:t>
            </a:r>
            <a:r>
              <a:rPr lang="en-US" sz="2800" dirty="0"/>
              <a:t>to progress the understanding of technology..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3" name="TextBox 2"/>
          <p:cNvSpPr txBox="1"/>
          <p:nvPr/>
        </p:nvSpPr>
        <p:spPr>
          <a:xfrm>
            <a:off x="820867" y="2822491"/>
            <a:ext cx="10461366" cy="1938992"/>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bg1"/>
                </a:solidFill>
              </a:rPr>
              <a:t> </a:t>
            </a:r>
            <a:r>
              <a:rPr lang="en-US" sz="2400" dirty="0" smtClean="0">
                <a:solidFill>
                  <a:schemeClr val="bg1"/>
                </a:solidFill>
              </a:rPr>
              <a:t>Need good </a:t>
            </a:r>
            <a:r>
              <a:rPr lang="en-US" sz="2400" dirty="0">
                <a:solidFill>
                  <a:schemeClr val="bg1"/>
                </a:solidFill>
              </a:rPr>
              <a:t>u</a:t>
            </a:r>
            <a:r>
              <a:rPr lang="en-US" sz="2400" dirty="0" smtClean="0">
                <a:solidFill>
                  <a:schemeClr val="bg1"/>
                </a:solidFill>
              </a:rPr>
              <a:t>nderstanding </a:t>
            </a:r>
            <a:r>
              <a:rPr lang="en-US" sz="2400" dirty="0">
                <a:solidFill>
                  <a:schemeClr val="bg1"/>
                </a:solidFill>
              </a:rPr>
              <a:t>of technology.</a:t>
            </a:r>
          </a:p>
          <a:p>
            <a:pPr marL="285750" indent="-285750">
              <a:buFont typeface="Wingdings" panose="05000000000000000000" pitchFamily="2" charset="2"/>
              <a:buChar char="Ø"/>
            </a:pPr>
            <a:r>
              <a:rPr lang="en-US" sz="2400" dirty="0" smtClean="0">
                <a:solidFill>
                  <a:schemeClr val="bg1"/>
                </a:solidFill>
              </a:rPr>
              <a:t>Use all the available </a:t>
            </a:r>
            <a:r>
              <a:rPr lang="en-US" sz="2400" dirty="0">
                <a:solidFill>
                  <a:schemeClr val="bg1"/>
                </a:solidFill>
              </a:rPr>
              <a:t>technology</a:t>
            </a:r>
            <a:r>
              <a:rPr lang="en-US" sz="2400" dirty="0" smtClean="0">
                <a:solidFill>
                  <a:schemeClr val="bg1"/>
                </a:solidFill>
              </a:rPr>
              <a:t>.</a:t>
            </a:r>
          </a:p>
          <a:p>
            <a:pPr marL="285750" indent="-285750">
              <a:buFont typeface="Wingdings" panose="05000000000000000000" pitchFamily="2" charset="2"/>
              <a:buChar char="Ø"/>
            </a:pPr>
            <a:r>
              <a:rPr lang="en-US" sz="2400" dirty="0" smtClean="0">
                <a:solidFill>
                  <a:schemeClr val="bg1"/>
                </a:solidFill>
              </a:rPr>
              <a:t>Always try to work with the latest </a:t>
            </a:r>
            <a:r>
              <a:rPr lang="en-US" sz="2400" dirty="0">
                <a:solidFill>
                  <a:schemeClr val="bg1"/>
                </a:solidFill>
              </a:rPr>
              <a:t>technology.</a:t>
            </a:r>
            <a:endParaRPr lang="en-US" sz="2400" dirty="0" smtClean="0">
              <a:solidFill>
                <a:schemeClr val="bg1"/>
              </a:solidFill>
            </a:endParaRPr>
          </a:p>
          <a:p>
            <a:pPr marL="285750" indent="-285750">
              <a:buFont typeface="Wingdings" panose="05000000000000000000" pitchFamily="2" charset="2"/>
              <a:buChar char="Ø"/>
            </a:pPr>
            <a:r>
              <a:rPr lang="en-US" sz="2400" dirty="0" smtClean="0">
                <a:solidFill>
                  <a:schemeClr val="bg1"/>
                </a:solidFill>
              </a:rPr>
              <a:t>Improve </a:t>
            </a:r>
            <a:r>
              <a:rPr lang="en-US" sz="2400" dirty="0">
                <a:solidFill>
                  <a:schemeClr val="bg1"/>
                </a:solidFill>
              </a:rPr>
              <a:t>applications</a:t>
            </a:r>
            <a:r>
              <a:rPr lang="en-US" sz="2400" dirty="0" smtClean="0">
                <a:solidFill>
                  <a:schemeClr val="bg1"/>
                </a:solidFill>
              </a:rPr>
              <a:t>.</a:t>
            </a:r>
          </a:p>
          <a:p>
            <a:pPr marL="285750" indent="-285750">
              <a:buFont typeface="Wingdings" panose="05000000000000000000" pitchFamily="2" charset="2"/>
              <a:buChar char="Ø"/>
            </a:pPr>
            <a:r>
              <a:rPr lang="en-US" sz="2400" dirty="0" smtClean="0">
                <a:solidFill>
                  <a:schemeClr val="bg1"/>
                </a:solidFill>
              </a:rPr>
              <a:t>Always try to keep yourself up to date with latest </a:t>
            </a:r>
            <a:r>
              <a:rPr lang="en-US" sz="2400" dirty="0">
                <a:solidFill>
                  <a:schemeClr val="bg1"/>
                </a:solidFill>
              </a:rPr>
              <a:t>technology.</a:t>
            </a:r>
            <a:endParaRPr lang="en-US" sz="2400" dirty="0" smtClean="0">
              <a:solidFill>
                <a:schemeClr val="bg1"/>
              </a:solidFill>
            </a:endParaRPr>
          </a:p>
        </p:txBody>
      </p:sp>
      <p:sp>
        <p:nvSpPr>
          <p:cNvPr id="6" name="Rounded Rectangle 5"/>
          <p:cNvSpPr/>
          <p:nvPr/>
        </p:nvSpPr>
        <p:spPr>
          <a:xfrm>
            <a:off x="9811264" y="135926"/>
            <a:ext cx="2187145" cy="1717588"/>
          </a:xfrm>
          <a:prstGeom prst="roundRect">
            <a:avLst/>
          </a:prstGeom>
          <a:solidFill>
            <a:srgbClr val="63B7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99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004486" y="3379572"/>
            <a:ext cx="6585559" cy="2922373"/>
          </a:xfrm>
        </p:spPr>
        <p:txBody>
          <a:bodyPr/>
          <a:lstStyle/>
          <a:p>
            <a:pPr algn="ctr"/>
            <a:r>
              <a:rPr lang="en-US" sz="11500" dirty="0"/>
              <a:t>Thank </a:t>
            </a:r>
            <a:r>
              <a:rPr lang="en-US" sz="11500" dirty="0" smtClean="0"/>
              <a:t>You</a:t>
            </a:r>
            <a:endParaRPr lang="en-GB" sz="11500" dirty="0"/>
          </a:p>
        </p:txBody>
      </p:sp>
      <p:sp>
        <p:nvSpPr>
          <p:cNvPr id="3" name="Rounded Rectangle 2"/>
          <p:cNvSpPr/>
          <p:nvPr/>
        </p:nvSpPr>
        <p:spPr>
          <a:xfrm>
            <a:off x="469557" y="679622"/>
            <a:ext cx="3719384" cy="2483707"/>
          </a:xfrm>
          <a:prstGeom prst="roundRect">
            <a:avLst/>
          </a:prstGeom>
          <a:solidFill>
            <a:srgbClr val="63B7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3304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64872" y="1375262"/>
            <a:ext cx="7781544" cy="859055"/>
          </a:xfrm>
        </p:spPr>
        <p:txBody>
          <a:bodyPr/>
          <a:lstStyle/>
          <a:p>
            <a:r>
              <a:rPr lang="en-US" b="0" dirty="0"/>
              <a:t>Edge Tech LTD.</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49" y="2886323"/>
            <a:ext cx="7461361" cy="2790907"/>
          </a:xfrm>
        </p:spPr>
        <p:txBody>
          <a:bodyPr>
            <a:noAutofit/>
          </a:bodyPr>
          <a:lstStyle/>
          <a:p>
            <a:r>
              <a:rPr lang="en-US" sz="2800" dirty="0" smtClean="0"/>
              <a:t>It </a:t>
            </a:r>
            <a:r>
              <a:rPr lang="en-US" sz="2800" dirty="0"/>
              <a:t>is a software development company which providing their services both locally and globally with freelancing terms and conditions. This is a startup company of full stack software developer A. S. M. Radwan.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561505" y="1001551"/>
            <a:ext cx="7254628" cy="636418"/>
          </a:xfrm>
        </p:spPr>
        <p:txBody>
          <a:bodyPr>
            <a:normAutofit fontScale="90000"/>
          </a:bodyPr>
          <a:lstStyle/>
          <a:p>
            <a:r>
              <a:rPr lang="en-US" sz="4000" b="0" dirty="0" smtClean="0"/>
              <a:t>Company’s Owner Information</a:t>
            </a:r>
            <a:endParaRPr lang="en-US" sz="4000"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41018" y="1733384"/>
            <a:ext cx="8025904" cy="3935896"/>
          </a:xfrm>
        </p:spPr>
        <p:txBody>
          <a:bodyPr>
            <a:noAutofit/>
          </a:bodyPr>
          <a:lstStyle/>
          <a:p>
            <a:r>
              <a:rPr lang="en-US" sz="2000" dirty="0" smtClean="0"/>
              <a:t>A</a:t>
            </a:r>
            <a:r>
              <a:rPr lang="en-US" sz="2000" dirty="0"/>
              <a:t>. S. M. Radwan </a:t>
            </a:r>
            <a:r>
              <a:rPr lang="en-US" sz="2000" dirty="0" smtClean="0"/>
              <a:t>has completed his </a:t>
            </a:r>
            <a:r>
              <a:rPr lang="en-US" sz="2000" dirty="0"/>
              <a:t>Bachelor of Science (BSc) in Computer Science &amp; Engineering (CSE) at American International University -Bangladesh (AIUB</a:t>
            </a:r>
            <a:r>
              <a:rPr lang="en-US" sz="2000" dirty="0" smtClean="0"/>
              <a:t>) from </a:t>
            </a:r>
            <a:r>
              <a:rPr lang="en-US" sz="2000" dirty="0"/>
              <a:t>the year 2018 to 2021. Currently preparing for his Master’s degree. He is currently appointed as teaching assistant intern in his university. He is a current general member of AIUB Computer Club (ACC). He has an enthusiasm over the research field of Computer Vision, AI, and Deep Learning. And interested in various Algorithms, Data Structures, Mathematical Problem Solving, Full Stack Website Development, Software Quality Assurance and Testing types of works.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77185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545603" y="929989"/>
            <a:ext cx="10013730" cy="859055"/>
          </a:xfrm>
        </p:spPr>
        <p:txBody>
          <a:bodyPr>
            <a:normAutofit fontScale="90000"/>
          </a:bodyPr>
          <a:lstStyle/>
          <a:p>
            <a:r>
              <a:rPr lang="en-US" b="0" dirty="0"/>
              <a:t>Edge Tech LTD</a:t>
            </a:r>
            <a:r>
              <a:rPr lang="en-US" b="0" dirty="0" smtClean="0"/>
              <a:t>.’s Mission and Vision</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25115" y="2266121"/>
            <a:ext cx="7556777" cy="3428752"/>
          </a:xfrm>
        </p:spPr>
        <p:txBody>
          <a:bodyPr>
            <a:noAutofit/>
          </a:bodyPr>
          <a:lstStyle/>
          <a:p>
            <a:r>
              <a:rPr lang="en-US" sz="2800" dirty="0"/>
              <a:t>The purpose of the company is to provide quality services all over the world to become a top level international technology company. And soon according to their profits they will enhance their facilities to provide more works to their customers.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109934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611477" y="511073"/>
            <a:ext cx="11214100" cy="646331"/>
          </a:xfrm>
        </p:spPr>
        <p:txBody>
          <a:bodyPr/>
          <a:lstStyle/>
          <a:p>
            <a:r>
              <a:rPr lang="en-US" sz="4000" dirty="0"/>
              <a:t> </a:t>
            </a:r>
            <a:r>
              <a:rPr lang="en-US" sz="4000" dirty="0" smtClean="0"/>
              <a:t>Code </a:t>
            </a:r>
            <a:r>
              <a:rPr lang="en-US" sz="4000" dirty="0"/>
              <a:t>of </a:t>
            </a:r>
            <a:r>
              <a:rPr lang="en-US" sz="4000" dirty="0" smtClean="0"/>
              <a:t>Ethics </a:t>
            </a:r>
            <a:r>
              <a:rPr lang="en-US" sz="4000" dirty="0"/>
              <a:t>for Edge Tech LTD.</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a:xfrm>
            <a:off x="-2" y="1352576"/>
            <a:ext cx="12192002" cy="1887582"/>
          </a:xfrm>
        </p:spPr>
      </p:pic>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Text Placeholder 2"/>
          <p:cNvSpPr>
            <a:spLocks noGrp="1"/>
          </p:cNvSpPr>
          <p:nvPr>
            <p:ph type="body" sz="quarter" idx="18"/>
          </p:nvPr>
        </p:nvSpPr>
        <p:spPr>
          <a:xfrm>
            <a:off x="1343771" y="3435330"/>
            <a:ext cx="9780104" cy="2879745"/>
          </a:xfrm>
        </p:spPr>
        <p:txBody>
          <a:bodyPr/>
          <a:lstStyle/>
          <a:p>
            <a:r>
              <a:rPr lang="en-US" sz="3200" dirty="0" smtClean="0">
                <a:solidFill>
                  <a:srgbClr val="63B7C6"/>
                </a:solidFill>
              </a:rPr>
              <a:t>“</a:t>
            </a:r>
            <a:r>
              <a:rPr lang="en-US" sz="3200" dirty="0" smtClean="0">
                <a:solidFill>
                  <a:srgbClr val="63B7C6"/>
                </a:solidFill>
              </a:rPr>
              <a:t>EDGE Tech LTD</a:t>
            </a:r>
            <a:r>
              <a:rPr lang="en-US" sz="3200" dirty="0" smtClean="0">
                <a:solidFill>
                  <a:srgbClr val="63B7C6"/>
                </a:solidFill>
              </a:rPr>
              <a:t>.” </a:t>
            </a:r>
            <a:r>
              <a:rPr lang="en-US" sz="3200" dirty="0">
                <a:solidFill>
                  <a:srgbClr val="63B7C6"/>
                </a:solidFill>
              </a:rPr>
              <a:t>is following the professional </a:t>
            </a:r>
            <a:r>
              <a:rPr lang="en-US" sz="3200" dirty="0" smtClean="0">
                <a:solidFill>
                  <a:srgbClr val="63B7C6"/>
                </a:solidFill>
              </a:rPr>
              <a:t>society of IEEE code of ethics and it’s key principles. </a:t>
            </a:r>
            <a:endParaRPr lang="en-US" sz="3200" dirty="0">
              <a:solidFill>
                <a:srgbClr val="63B7C6"/>
              </a:solidFill>
            </a:endParaRPr>
          </a:p>
        </p:txBody>
      </p:sp>
    </p:spTree>
    <p:extLst>
      <p:ext uri="{BB962C8B-B14F-4D97-AF65-F5344CB8AC3E}">
        <p14:creationId xmlns:p14="http://schemas.microsoft.com/office/powerpoint/2010/main" val="150482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827903" y="345989"/>
            <a:ext cx="10169611" cy="1089529"/>
          </a:xfrm>
        </p:spPr>
        <p:txBody>
          <a:bodyPr/>
          <a:lstStyle/>
          <a:p>
            <a:pPr algn="ctr"/>
            <a:r>
              <a:rPr lang="en-US" sz="3600" dirty="0"/>
              <a:t>Content Title </a:t>
            </a:r>
            <a:r>
              <a:rPr lang="en-US" sz="3600" dirty="0" smtClean="0"/>
              <a:t>:10 </a:t>
            </a:r>
            <a:r>
              <a:rPr lang="en-US" sz="3600" dirty="0"/>
              <a:t>key </a:t>
            </a:r>
            <a:r>
              <a:rPr lang="en-US" sz="3600" dirty="0" smtClean="0"/>
              <a:t>Principles Of IEEE Code </a:t>
            </a:r>
            <a:r>
              <a:rPr lang="en-US" sz="3600" dirty="0"/>
              <a:t>Of </a:t>
            </a:r>
            <a:r>
              <a:rPr lang="en-US" sz="3600" dirty="0" smtClean="0"/>
              <a:t>Ethics </a:t>
            </a:r>
            <a:endParaRPr lang="en-US" sz="3600" dirty="0"/>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a:xfrm>
            <a:off x="0" y="1381246"/>
            <a:ext cx="12192002" cy="212367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159035" y="3941505"/>
            <a:ext cx="2182434" cy="1060956"/>
          </a:xfrm>
        </p:spPr>
        <p:txBody>
          <a:bodyPr/>
          <a:lstStyle/>
          <a:p>
            <a:pPr algn="ctr"/>
            <a:r>
              <a:rPr lang="en-US" sz="2400" dirty="0" smtClean="0"/>
              <a:t>Caption01:</a:t>
            </a:r>
          </a:p>
          <a:p>
            <a:pPr algn="ctr"/>
            <a:r>
              <a:rPr lang="en-US" sz="2400" dirty="0"/>
              <a:t>Public</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2619402" y="3941205"/>
            <a:ext cx="3293306" cy="1463040"/>
          </a:xfrm>
        </p:spPr>
        <p:txBody>
          <a:bodyPr/>
          <a:lstStyle/>
          <a:p>
            <a:pPr algn="ctr"/>
            <a:r>
              <a:rPr lang="en-US" sz="2400" dirty="0" smtClean="0"/>
              <a:t>Caption02:</a:t>
            </a:r>
          </a:p>
          <a:p>
            <a:pPr algn="ctr"/>
            <a:r>
              <a:rPr lang="en-US" sz="2400" dirty="0"/>
              <a:t>Product</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8739661" y="3954465"/>
            <a:ext cx="3293306" cy="1463040"/>
          </a:xfrm>
        </p:spPr>
        <p:txBody>
          <a:bodyPr/>
          <a:lstStyle/>
          <a:p>
            <a:pPr algn="ctr"/>
            <a:r>
              <a:rPr lang="en-US" sz="2400" dirty="0" smtClean="0"/>
              <a:t>Caption04:</a:t>
            </a:r>
          </a:p>
          <a:p>
            <a:pPr algn="ctr"/>
            <a:r>
              <a:rPr lang="en-US" sz="2400" dirty="0"/>
              <a:t>Management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29" y="890753"/>
            <a:ext cx="3399711" cy="3099999"/>
          </a:xfrm>
          <a:prstGeom prst="rect">
            <a:avLst/>
          </a:prstGeom>
          <a:effectLst>
            <a:reflection endPos="0" dist="50800" dir="5400000" sy="-100000" algn="bl" rotWithShape="0"/>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2695" y="794410"/>
            <a:ext cx="3293306" cy="329330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0044" y="803680"/>
            <a:ext cx="3019633" cy="3019633"/>
          </a:xfrm>
          <a:prstGeom prst="rect">
            <a:avLst/>
          </a:prstGeom>
        </p:spPr>
      </p:pic>
      <p:sp>
        <p:nvSpPr>
          <p:cNvPr id="7" name="Rounded Rectangle 6"/>
          <p:cNvSpPr/>
          <p:nvPr/>
        </p:nvSpPr>
        <p:spPr>
          <a:xfrm>
            <a:off x="9811265" y="5053915"/>
            <a:ext cx="2261286" cy="1680518"/>
          </a:xfrm>
          <a:prstGeom prst="roundRect">
            <a:avLst/>
          </a:prstGeom>
          <a:solidFill>
            <a:srgbClr val="63B7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20">
            <a:extLst>
              <a:ext uri="{FF2B5EF4-FFF2-40B4-BE49-F238E27FC236}">
                <a16:creationId xmlns:a16="http://schemas.microsoft.com/office/drawing/2014/main" id="{1B8F0371-4F69-4131-91BF-9AB99E6EE89B}"/>
              </a:ext>
            </a:extLst>
          </p:cNvPr>
          <p:cNvSpPr txBox="1">
            <a:spLocks/>
          </p:cNvSpPr>
          <p:nvPr/>
        </p:nvSpPr>
        <p:spPr>
          <a:xfrm>
            <a:off x="5602124" y="3941205"/>
            <a:ext cx="3293306" cy="1463040"/>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00" dirty="0" smtClean="0"/>
              <a:t>Caption03:</a:t>
            </a:r>
          </a:p>
          <a:p>
            <a:pPr algn="ctr"/>
            <a:r>
              <a:rPr lang="en-US" sz="2400" dirty="0"/>
              <a:t>Judgment</a:t>
            </a: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6942" y="985977"/>
            <a:ext cx="2968488" cy="2968488"/>
          </a:xfrm>
          <a:prstGeom prst="rect">
            <a:avLst/>
          </a:prstGeom>
        </p:spPr>
      </p:pic>
    </p:spTree>
    <p:extLst>
      <p:ext uri="{BB962C8B-B14F-4D97-AF65-F5344CB8AC3E}">
        <p14:creationId xmlns:p14="http://schemas.microsoft.com/office/powerpoint/2010/main" val="137646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827903" y="345989"/>
            <a:ext cx="10169611" cy="1089529"/>
          </a:xfrm>
        </p:spPr>
        <p:txBody>
          <a:bodyPr/>
          <a:lstStyle/>
          <a:p>
            <a:pPr algn="ctr"/>
            <a:r>
              <a:rPr lang="en-US" sz="3600" dirty="0" smtClean="0"/>
              <a:t>Content Title </a:t>
            </a:r>
            <a:r>
              <a:rPr lang="en-US" sz="3600" dirty="0"/>
              <a:t>: 10 key Principles Of IEEE Code Of Ethics </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a:xfrm>
            <a:off x="0" y="1381246"/>
            <a:ext cx="12192002" cy="212367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542094" y="4240093"/>
            <a:ext cx="3293306" cy="1060956"/>
          </a:xfrm>
        </p:spPr>
        <p:txBody>
          <a:bodyPr/>
          <a:lstStyle/>
          <a:p>
            <a:pPr algn="ctr"/>
            <a:r>
              <a:rPr lang="en-US" sz="2400" dirty="0" smtClean="0"/>
              <a:t>Caption05:</a:t>
            </a:r>
          </a:p>
          <a:p>
            <a:pPr algn="ctr"/>
            <a:r>
              <a:rPr lang="en-US" sz="2400" dirty="0" smtClean="0"/>
              <a:t>Client and Employee</a:t>
            </a:r>
            <a:endParaRPr lang="en-US" sz="2400" dirty="0"/>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pPr algn="ctr"/>
            <a:r>
              <a:rPr lang="en-US" sz="2400" dirty="0" smtClean="0"/>
              <a:t>Caption06:</a:t>
            </a:r>
          </a:p>
          <a:p>
            <a:pPr algn="ctr"/>
            <a:r>
              <a:rPr lang="en-US" sz="2400" dirty="0" smtClean="0"/>
              <a:t>Colleagues</a:t>
            </a:r>
            <a:endParaRPr lang="en-US" sz="2400" dirty="0"/>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pPr algn="ctr"/>
            <a:r>
              <a:rPr lang="en-US" sz="2400" dirty="0" smtClean="0"/>
              <a:t>Caption07:</a:t>
            </a:r>
          </a:p>
          <a:p>
            <a:pPr algn="ctr"/>
            <a:r>
              <a:rPr lang="en-US" sz="2400" dirty="0" smtClean="0"/>
              <a:t>Self</a:t>
            </a: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305" y="763662"/>
            <a:ext cx="3293306" cy="329330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35" y="1381246"/>
            <a:ext cx="2015053" cy="223255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9770" y="1192762"/>
            <a:ext cx="2422430" cy="2277084"/>
          </a:xfrm>
          <a:prstGeom prst="rect">
            <a:avLst/>
          </a:prstGeom>
        </p:spPr>
      </p:pic>
      <p:sp>
        <p:nvSpPr>
          <p:cNvPr id="7" name="Rounded Rectangle 6"/>
          <p:cNvSpPr/>
          <p:nvPr/>
        </p:nvSpPr>
        <p:spPr>
          <a:xfrm>
            <a:off x="9811265" y="5053915"/>
            <a:ext cx="2261286" cy="1680518"/>
          </a:xfrm>
          <a:prstGeom prst="roundRect">
            <a:avLst/>
          </a:prstGeom>
          <a:solidFill>
            <a:srgbClr val="63B7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727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827903" y="345989"/>
            <a:ext cx="10169611" cy="1089529"/>
          </a:xfrm>
        </p:spPr>
        <p:txBody>
          <a:bodyPr/>
          <a:lstStyle/>
          <a:p>
            <a:pPr algn="ctr"/>
            <a:r>
              <a:rPr lang="en-US" sz="3600" dirty="0"/>
              <a:t>Content Title </a:t>
            </a:r>
            <a:r>
              <a:rPr lang="en-US" sz="3600" dirty="0" smtClean="0"/>
              <a:t>: </a:t>
            </a:r>
            <a:r>
              <a:rPr lang="en-US" sz="3600" dirty="0"/>
              <a:t>10 key Principles Of IEEE Code Of Ethics </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a:xfrm>
            <a:off x="0" y="1381246"/>
            <a:ext cx="12192002" cy="212367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542094" y="4240093"/>
            <a:ext cx="3293306" cy="1060956"/>
          </a:xfrm>
        </p:spPr>
        <p:txBody>
          <a:bodyPr/>
          <a:lstStyle/>
          <a:p>
            <a:pPr algn="ctr"/>
            <a:r>
              <a:rPr lang="en-US" sz="2400" dirty="0" smtClean="0"/>
              <a:t>Caption08:</a:t>
            </a:r>
          </a:p>
          <a:p>
            <a:pPr algn="ctr"/>
            <a:r>
              <a:rPr lang="en-US" sz="2400" dirty="0" smtClean="0"/>
              <a:t>Profession</a:t>
            </a:r>
            <a:endParaRPr lang="en-US" sz="2400" dirty="0"/>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pPr algn="ctr"/>
            <a:r>
              <a:rPr lang="en-US" sz="2400" dirty="0" smtClean="0"/>
              <a:t>Caption09:</a:t>
            </a:r>
          </a:p>
          <a:p>
            <a:pPr algn="ctr"/>
            <a:r>
              <a:rPr lang="en-US" sz="2400" dirty="0"/>
              <a:t>Bribery</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pPr algn="ctr"/>
            <a:r>
              <a:rPr lang="en-US" sz="2400" dirty="0" smtClean="0"/>
              <a:t>Caption10:</a:t>
            </a:r>
          </a:p>
          <a:p>
            <a:pPr algn="ctr"/>
            <a:r>
              <a:rPr lang="en-US" sz="2400" dirty="0"/>
              <a:t>Technology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088" y="1072581"/>
            <a:ext cx="2741261" cy="27412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35" y="1381246"/>
            <a:ext cx="2015053" cy="223255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9770" y="1192762"/>
            <a:ext cx="2422430" cy="2277084"/>
          </a:xfrm>
          <a:prstGeom prst="rect">
            <a:avLst/>
          </a:prstGeom>
        </p:spPr>
      </p:pic>
      <p:sp>
        <p:nvSpPr>
          <p:cNvPr id="7" name="Rounded Rectangle 6"/>
          <p:cNvSpPr/>
          <p:nvPr/>
        </p:nvSpPr>
        <p:spPr>
          <a:xfrm>
            <a:off x="9811265" y="5053915"/>
            <a:ext cx="2261286" cy="1680518"/>
          </a:xfrm>
          <a:prstGeom prst="roundRect">
            <a:avLst/>
          </a:prstGeom>
          <a:solidFill>
            <a:srgbClr val="63B7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389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646331"/>
          </a:xfrm>
        </p:spPr>
        <p:txBody>
          <a:bodyPr/>
          <a:lstStyle/>
          <a:p>
            <a:r>
              <a:rPr lang="en-US" sz="4000" dirty="0" smtClean="0"/>
              <a:t>Caption01: </a:t>
            </a:r>
            <a:r>
              <a:rPr lang="en-US" sz="4000" dirty="0"/>
              <a:t>Public</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822170" cy="660615"/>
          </a:xfrm>
        </p:spPr>
        <p:txBody>
          <a:bodyPr/>
          <a:lstStyle/>
          <a:p>
            <a:r>
              <a:rPr lang="en-US" sz="2400" dirty="0"/>
              <a:t>Engineers should act reliably with the public interest.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TextBox 2"/>
          <p:cNvSpPr txBox="1"/>
          <p:nvPr/>
        </p:nvSpPr>
        <p:spPr>
          <a:xfrm>
            <a:off x="890226" y="2862470"/>
            <a:ext cx="7697183" cy="230832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chemeClr val="bg1"/>
                </a:solidFill>
              </a:rPr>
              <a:t>Everyone needs to take responsibility for their </a:t>
            </a:r>
            <a:r>
              <a:rPr lang="en-US" sz="2400" dirty="0" smtClean="0">
                <a:solidFill>
                  <a:schemeClr val="bg1"/>
                </a:solidFill>
              </a:rPr>
              <a:t>work.</a:t>
            </a:r>
          </a:p>
          <a:p>
            <a:pPr marL="285750" indent="-285750">
              <a:buFont typeface="Wingdings" panose="05000000000000000000" pitchFamily="2" charset="2"/>
              <a:buChar char="Ø"/>
            </a:pPr>
            <a:endParaRPr lang="en-US" sz="2400" dirty="0">
              <a:solidFill>
                <a:schemeClr val="bg1"/>
              </a:solidFill>
            </a:endParaRPr>
          </a:p>
          <a:p>
            <a:pPr marL="285750" indent="-285750">
              <a:buFont typeface="Wingdings" panose="05000000000000000000" pitchFamily="2" charset="2"/>
              <a:buChar char="Ø"/>
            </a:pPr>
            <a:r>
              <a:rPr lang="en-US" sz="2400" dirty="0">
                <a:solidFill>
                  <a:schemeClr val="bg1"/>
                </a:solidFill>
              </a:rPr>
              <a:t>Public safety needs to focused all the </a:t>
            </a:r>
            <a:r>
              <a:rPr lang="en-US" sz="2400" dirty="0" smtClean="0">
                <a:solidFill>
                  <a:schemeClr val="bg1"/>
                </a:solidFill>
              </a:rPr>
              <a:t>time.</a:t>
            </a:r>
          </a:p>
          <a:p>
            <a:pPr marL="285750" indent="-285750">
              <a:buFont typeface="Wingdings" panose="05000000000000000000" pitchFamily="2" charset="2"/>
              <a:buChar char="Ø"/>
            </a:pPr>
            <a:endParaRPr lang="en-US" sz="2400" dirty="0">
              <a:solidFill>
                <a:schemeClr val="bg1"/>
              </a:solidFill>
            </a:endParaRPr>
          </a:p>
          <a:p>
            <a:pPr marL="285750" indent="-285750">
              <a:buFont typeface="Wingdings" panose="05000000000000000000" pitchFamily="2" charset="2"/>
              <a:buChar char="Ø"/>
            </a:pPr>
            <a:r>
              <a:rPr lang="en-US" sz="2400" dirty="0">
                <a:solidFill>
                  <a:schemeClr val="bg1"/>
                </a:solidFill>
              </a:rPr>
              <a:t>Everyone needs to avoid dishonesty and be fair in all </a:t>
            </a:r>
            <a:r>
              <a:rPr lang="en-US" sz="2400" dirty="0" smtClean="0">
                <a:solidFill>
                  <a:schemeClr val="bg1"/>
                </a:solidFill>
              </a:rPr>
              <a:t>statements.</a:t>
            </a:r>
            <a:endParaRPr lang="en-US" sz="2400" dirty="0">
              <a:solidFill>
                <a:schemeClr val="bg1"/>
              </a:solidFill>
            </a:endParaRPr>
          </a:p>
        </p:txBody>
      </p:sp>
      <p:sp>
        <p:nvSpPr>
          <p:cNvPr id="6" name="Rounded Rectangle 5"/>
          <p:cNvSpPr/>
          <p:nvPr/>
        </p:nvSpPr>
        <p:spPr>
          <a:xfrm>
            <a:off x="9811264" y="135926"/>
            <a:ext cx="2187145" cy="1717588"/>
          </a:xfrm>
          <a:prstGeom prst="roundRect">
            <a:avLst/>
          </a:prstGeom>
          <a:solidFill>
            <a:srgbClr val="63B7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516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3" grpId="0"/>
    </p:bld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elements/1.1/"/>
    <ds:schemaRef ds:uri="http://www.w3.org/XML/1998/namespace"/>
    <ds:schemaRef ds:uri="http://purl.org/dc/terms/"/>
    <ds:schemaRef ds:uri="http://schemas.microsoft.com/office/2006/documentManagement/types"/>
    <ds:schemaRef ds:uri="http://schemas.microsoft.com/office/2006/metadata/properties"/>
    <ds:schemaRef ds:uri="16c05727-aa75-4e4a-9b5f-8a80a1165891"/>
    <ds:schemaRef ds:uri="71af3243-3dd4-4a8d-8c0d-dd76da1f02a5"/>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855</Words>
  <Application>Microsoft Office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Tahoma</vt:lpstr>
      <vt:lpstr>Trade Gothic LT Pro</vt:lpstr>
      <vt:lpstr>Trebuchet MS</vt:lpstr>
      <vt:lpstr>Wingdings</vt:lpstr>
      <vt:lpstr>Office Theme</vt:lpstr>
      <vt:lpstr>Presentation on the code of conduct design of “EDGE Tech LTD”.</vt:lpstr>
      <vt:lpstr>Edge Tech LTD.</vt:lpstr>
      <vt:lpstr>Company’s Owner Information</vt:lpstr>
      <vt:lpstr>Edge Tech LTD.’s Mission and Vision</vt:lpstr>
      <vt:lpstr> Code of Ethics for Edge Tech LTD.</vt:lpstr>
      <vt:lpstr>Content Title :10 key Principles Of IEEE Code Of Ethics </vt:lpstr>
      <vt:lpstr>Content Title : 10 key Principles Of IEEE Code Of Ethics </vt:lpstr>
      <vt:lpstr>Content Title : 10 key Principles Of IEEE Code Of Ethics </vt:lpstr>
      <vt:lpstr>Caption01: Public</vt:lpstr>
      <vt:lpstr>Caption02: Product</vt:lpstr>
      <vt:lpstr>Caption03: Judgment</vt:lpstr>
      <vt:lpstr>Caption04: Management</vt:lpstr>
      <vt:lpstr>Caption05: Client and Employee</vt:lpstr>
      <vt:lpstr>Caption06: Colleagues</vt:lpstr>
      <vt:lpstr>Caption07: Self</vt:lpstr>
      <vt:lpstr>Caption08: Profession</vt:lpstr>
      <vt:lpstr>Caption09: Bribery</vt:lpstr>
      <vt:lpstr>Caption10: Technology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2021-06-20T08:11:28Z</dcterms:created>
  <dcterms:modified xsi:type="dcterms:W3CDTF">2021-07-27T19:20:35Z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