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Josefin Sans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CEKUQ+5kNO1JvDkQ7kXD+130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font" Target="fonts/Poppins-bold.fntdata"/><Relationship Id="rId24" Type="http://customschemas.google.com/relationships/presentationmetadata" Target="metadata"/><Relationship Id="rId12" Type="http://schemas.openxmlformats.org/officeDocument/2006/relationships/font" Target="fonts/Poppins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JosefinSans-bold.fntdata"/><Relationship Id="rId16" Type="http://schemas.openxmlformats.org/officeDocument/2006/relationships/font" Target="fonts/JosefinSans-regular.fntdata"/><Relationship Id="rId5" Type="http://schemas.openxmlformats.org/officeDocument/2006/relationships/slide" Target="slides/slide1.xml"/><Relationship Id="rId19" Type="http://schemas.openxmlformats.org/officeDocument/2006/relationships/font" Target="fonts/JosefinSans-boldItalic.fntdata"/><Relationship Id="rId6" Type="http://schemas.openxmlformats.org/officeDocument/2006/relationships/slide" Target="slides/slide2.xml"/><Relationship Id="rId18" Type="http://schemas.openxmlformats.org/officeDocument/2006/relationships/font" Target="fonts/Josefi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8a77a0d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808a77a0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a86b19db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0a86b19d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6ef66bd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56ef66b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7d006ab6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7d006ab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.Portada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9"/>
          <p:cNvSpPr txBox="1"/>
          <p:nvPr>
            <p:ph idx="1" type="subTitle"/>
          </p:nvPr>
        </p:nvSpPr>
        <p:spPr>
          <a:xfrm>
            <a:off x="572025" y="3409050"/>
            <a:ext cx="798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type="ctrTitle"/>
          </p:nvPr>
        </p:nvSpPr>
        <p:spPr>
          <a:xfrm>
            <a:off x="784875" y="1351950"/>
            <a:ext cx="77871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500">
                <a:solidFill>
                  <a:schemeClr val="dk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descr="Imagen que contiene dibujo&#10;&#10;Descripción generada automáticamente" id="11" name="Google Shape;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.Frase+autor">
  <p:cSld name="ONE_COLUMN_TEXT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2050525" y="2938325"/>
            <a:ext cx="536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35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dibujo&#10;&#10;Descripción generada automáticamente" id="86" name="Google Shape;8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670200" y="478400"/>
            <a:ext cx="78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Imagen que contiene dibujo&#10;&#10;Descripción generada automáticamente" id="89" name="Google Shape;8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. Número grande">
  <p:cSld name="CAPTION_ONLY">
    <p:bg>
      <p:bgPr>
        <a:solidFill>
          <a:srgbClr val="48B9CE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type="title"/>
          </p:nvPr>
        </p:nvSpPr>
        <p:spPr>
          <a:xfrm>
            <a:off x="739799" y="2095750"/>
            <a:ext cx="7664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Poppins"/>
              <a:buNone/>
              <a:defRPr sz="1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2" name="Google Shape;92;p38"/>
          <p:cNvSpPr txBox="1"/>
          <p:nvPr>
            <p:ph idx="1" type="subTitle"/>
          </p:nvPr>
        </p:nvSpPr>
        <p:spPr>
          <a:xfrm>
            <a:off x="971625" y="2986050"/>
            <a:ext cx="7063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highlight>
                  <a:schemeClr val="accent3"/>
                </a:highlight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highlight>
                  <a:schemeClr val="accent3"/>
                </a:highlight>
              </a:defRPr>
            </a:lvl9pPr>
          </a:lstStyle>
          <a:p/>
        </p:txBody>
      </p:sp>
      <p:pic>
        <p:nvPicPr>
          <p:cNvPr descr="Imagen que contiene dibujo&#10;&#10;Descripción generada automáticamente" id="93" name="Google Shape;9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Número/texto con foto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hasCustomPrompt="1" type="title"/>
          </p:nvPr>
        </p:nvSpPr>
        <p:spPr>
          <a:xfrm>
            <a:off x="739799" y="2095750"/>
            <a:ext cx="7664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Poppins"/>
              <a:buNone/>
              <a:defRPr sz="10000">
                <a:solidFill>
                  <a:srgbClr val="212121"/>
                </a:solidFill>
                <a:highlight>
                  <a:srgbClr val="F2F2F2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41"/>
          <p:cNvSpPr txBox="1"/>
          <p:nvPr>
            <p:ph idx="1" type="subTitle"/>
          </p:nvPr>
        </p:nvSpPr>
        <p:spPr>
          <a:xfrm>
            <a:off x="957150" y="3167175"/>
            <a:ext cx="7063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highlight>
                  <a:schemeClr val="accent3"/>
                </a:highlight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highlight>
                  <a:schemeClr val="accent3"/>
                </a:highlight>
              </a:defRPr>
            </a:lvl9pPr>
          </a:lstStyle>
          <a:p/>
        </p:txBody>
      </p:sp>
      <p:pic>
        <p:nvPicPr>
          <p:cNvPr descr="Imagen que contiene dibujo&#10;&#10;Descripción generada automáticamente" id="97" name="Google Shape;9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. Texto + definición">
  <p:cSld name="SECTION_TITLE_AND_DESCRIP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9"/>
          <p:cNvSpPr/>
          <p:nvPr/>
        </p:nvSpPr>
        <p:spPr>
          <a:xfrm>
            <a:off x="-1137375" y="-626662"/>
            <a:ext cx="4455300" cy="2151575"/>
          </a:xfrm>
          <a:custGeom>
            <a:rect b="b" l="l" r="r" t="t"/>
            <a:pathLst>
              <a:path extrusionOk="0" h="86063" w="178212">
                <a:moveTo>
                  <a:pt x="290" y="28688"/>
                </a:moveTo>
                <a:lnTo>
                  <a:pt x="0" y="86063"/>
                </a:lnTo>
                <a:lnTo>
                  <a:pt x="178212" y="57665"/>
                </a:lnTo>
                <a:lnTo>
                  <a:pt x="1782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" name="Google Shape;14;p39"/>
          <p:cNvSpPr txBox="1"/>
          <p:nvPr>
            <p:ph type="title"/>
          </p:nvPr>
        </p:nvSpPr>
        <p:spPr>
          <a:xfrm>
            <a:off x="575088" y="2043775"/>
            <a:ext cx="7993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3600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idx="1" type="subTitle"/>
          </p:nvPr>
        </p:nvSpPr>
        <p:spPr>
          <a:xfrm>
            <a:off x="508488" y="2800875"/>
            <a:ext cx="8127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/>
          <p:nvPr/>
        </p:nvSpPr>
        <p:spPr>
          <a:xfrm>
            <a:off x="6635825" y="3683738"/>
            <a:ext cx="4455300" cy="2151575"/>
          </a:xfrm>
          <a:custGeom>
            <a:rect b="b" l="l" r="r" t="t"/>
            <a:pathLst>
              <a:path extrusionOk="0" h="86063" w="178212">
                <a:moveTo>
                  <a:pt x="290" y="28688"/>
                </a:moveTo>
                <a:lnTo>
                  <a:pt x="0" y="86063"/>
                </a:lnTo>
                <a:lnTo>
                  <a:pt x="178212" y="57665"/>
                </a:lnTo>
                <a:lnTo>
                  <a:pt x="1782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descr="Imagen que contiene dibujo&#10;&#10;Descripción generada automáticamente" id="17" name="Google Shape;1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.Dos columnas (titulos + textos)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/>
          <p:nvPr/>
        </p:nvSpPr>
        <p:spPr>
          <a:xfrm>
            <a:off x="4586450" y="0"/>
            <a:ext cx="458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 txBox="1"/>
          <p:nvPr>
            <p:ph idx="1" type="subTitle"/>
          </p:nvPr>
        </p:nvSpPr>
        <p:spPr>
          <a:xfrm>
            <a:off x="577677" y="2571625"/>
            <a:ext cx="3378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2400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2" type="subTitle"/>
          </p:nvPr>
        </p:nvSpPr>
        <p:spPr>
          <a:xfrm>
            <a:off x="463675" y="2928622"/>
            <a:ext cx="3606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34"/>
          <p:cNvSpPr txBox="1"/>
          <p:nvPr>
            <p:ph idx="3" type="subTitle"/>
          </p:nvPr>
        </p:nvSpPr>
        <p:spPr>
          <a:xfrm>
            <a:off x="5190202" y="2539975"/>
            <a:ext cx="3378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2400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4" type="subTitle"/>
          </p:nvPr>
        </p:nvSpPr>
        <p:spPr>
          <a:xfrm>
            <a:off x="5076200" y="2928625"/>
            <a:ext cx="3606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Imagen que contiene dibujo&#10;&#10;Descripción generada automáticamente" id="24" name="Google Shape;2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.Título y cuerpo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575088" y="2420500"/>
            <a:ext cx="7993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3600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31"/>
          <p:cNvSpPr txBox="1"/>
          <p:nvPr>
            <p:ph idx="2" type="title"/>
          </p:nvPr>
        </p:nvSpPr>
        <p:spPr>
          <a:xfrm>
            <a:off x="3074738" y="1289475"/>
            <a:ext cx="2932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" name="Google Shape;28;p31"/>
          <p:cNvSpPr txBox="1"/>
          <p:nvPr>
            <p:ph idx="1" type="subTitle"/>
          </p:nvPr>
        </p:nvSpPr>
        <p:spPr>
          <a:xfrm>
            <a:off x="508488" y="3433525"/>
            <a:ext cx="8127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dibujo&#10;&#10;Descripción generada automáticamente" id="29" name="Google Shape;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.Tabla de contenid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728256" y="119082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" name="Google Shape;32;p30"/>
          <p:cNvSpPr txBox="1"/>
          <p:nvPr>
            <p:ph idx="2" type="title"/>
          </p:nvPr>
        </p:nvSpPr>
        <p:spPr>
          <a:xfrm>
            <a:off x="670200" y="446550"/>
            <a:ext cx="78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" type="subTitle"/>
          </p:nvPr>
        </p:nvSpPr>
        <p:spPr>
          <a:xfrm>
            <a:off x="1531181" y="115280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3" type="title"/>
          </p:nvPr>
        </p:nvSpPr>
        <p:spPr>
          <a:xfrm>
            <a:off x="698431" y="205577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p30"/>
          <p:cNvSpPr txBox="1"/>
          <p:nvPr>
            <p:ph idx="4" type="subTitle"/>
          </p:nvPr>
        </p:nvSpPr>
        <p:spPr>
          <a:xfrm>
            <a:off x="1501356" y="201775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6" name="Google Shape;36;p30"/>
          <p:cNvSpPr txBox="1"/>
          <p:nvPr>
            <p:ph idx="5" type="title"/>
          </p:nvPr>
        </p:nvSpPr>
        <p:spPr>
          <a:xfrm>
            <a:off x="698431" y="292072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7" name="Google Shape;37;p30"/>
          <p:cNvSpPr txBox="1"/>
          <p:nvPr>
            <p:ph idx="6" type="subTitle"/>
          </p:nvPr>
        </p:nvSpPr>
        <p:spPr>
          <a:xfrm>
            <a:off x="1501356" y="288270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8" name="Google Shape;38;p30"/>
          <p:cNvSpPr txBox="1"/>
          <p:nvPr>
            <p:ph idx="7" type="title"/>
          </p:nvPr>
        </p:nvSpPr>
        <p:spPr>
          <a:xfrm>
            <a:off x="698431" y="378567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30"/>
          <p:cNvSpPr txBox="1"/>
          <p:nvPr>
            <p:ph idx="8" type="subTitle"/>
          </p:nvPr>
        </p:nvSpPr>
        <p:spPr>
          <a:xfrm>
            <a:off x="1501356" y="374765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9" type="title"/>
          </p:nvPr>
        </p:nvSpPr>
        <p:spPr>
          <a:xfrm>
            <a:off x="4882038" y="119082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0"/>
          <p:cNvSpPr txBox="1"/>
          <p:nvPr>
            <p:ph idx="13" type="subTitle"/>
          </p:nvPr>
        </p:nvSpPr>
        <p:spPr>
          <a:xfrm>
            <a:off x="5684963" y="115280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2" name="Google Shape;42;p30"/>
          <p:cNvSpPr txBox="1"/>
          <p:nvPr>
            <p:ph idx="14" type="title"/>
          </p:nvPr>
        </p:nvSpPr>
        <p:spPr>
          <a:xfrm>
            <a:off x="4852213" y="205577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3" name="Google Shape;43;p30"/>
          <p:cNvSpPr txBox="1"/>
          <p:nvPr>
            <p:ph idx="15" type="subTitle"/>
          </p:nvPr>
        </p:nvSpPr>
        <p:spPr>
          <a:xfrm>
            <a:off x="5655138" y="201775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6" type="title"/>
          </p:nvPr>
        </p:nvSpPr>
        <p:spPr>
          <a:xfrm>
            <a:off x="4852213" y="292072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" name="Google Shape;45;p30"/>
          <p:cNvSpPr txBox="1"/>
          <p:nvPr>
            <p:ph idx="17" type="subTitle"/>
          </p:nvPr>
        </p:nvSpPr>
        <p:spPr>
          <a:xfrm>
            <a:off x="5655138" y="288270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8" type="title"/>
          </p:nvPr>
        </p:nvSpPr>
        <p:spPr>
          <a:xfrm>
            <a:off x="4852213" y="3785675"/>
            <a:ext cx="103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" name="Google Shape;47;p30"/>
          <p:cNvSpPr txBox="1"/>
          <p:nvPr>
            <p:ph idx="19" type="subTitle"/>
          </p:nvPr>
        </p:nvSpPr>
        <p:spPr>
          <a:xfrm>
            <a:off x="5655138" y="3747650"/>
            <a:ext cx="2760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pic>
        <p:nvPicPr>
          <p:cNvPr descr="Imagen que contiene dibujo&#10;&#10;Descripción generada automáticamente" id="48" name="Google Shape;4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.Columna texto + imagen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/>
          <p:nvPr/>
        </p:nvSpPr>
        <p:spPr>
          <a:xfrm>
            <a:off x="5056775" y="0"/>
            <a:ext cx="4094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6"/>
          <p:cNvSpPr txBox="1"/>
          <p:nvPr>
            <p:ph type="title"/>
          </p:nvPr>
        </p:nvSpPr>
        <p:spPr>
          <a:xfrm>
            <a:off x="392000" y="1900704"/>
            <a:ext cx="39915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6"/>
          <p:cNvSpPr txBox="1"/>
          <p:nvPr>
            <p:ph idx="1" type="subTitle"/>
          </p:nvPr>
        </p:nvSpPr>
        <p:spPr>
          <a:xfrm>
            <a:off x="392100" y="3237113"/>
            <a:ext cx="3991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dibujo&#10;&#10;Descripción generada automáticamente" id="53" name="Google Shape;5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subTitle"/>
          </p:nvPr>
        </p:nvSpPr>
        <p:spPr>
          <a:xfrm>
            <a:off x="895084" y="1607000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6" name="Google Shape;56;p40"/>
          <p:cNvSpPr txBox="1"/>
          <p:nvPr>
            <p:ph idx="2" type="subTitle"/>
          </p:nvPr>
        </p:nvSpPr>
        <p:spPr>
          <a:xfrm>
            <a:off x="895084" y="1910775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type="title"/>
          </p:nvPr>
        </p:nvSpPr>
        <p:spPr>
          <a:xfrm>
            <a:off x="670200" y="579975"/>
            <a:ext cx="78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40"/>
          <p:cNvSpPr txBox="1"/>
          <p:nvPr>
            <p:ph idx="3" type="subTitle"/>
          </p:nvPr>
        </p:nvSpPr>
        <p:spPr>
          <a:xfrm>
            <a:off x="3641543" y="1607000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" name="Google Shape;59;p40"/>
          <p:cNvSpPr txBox="1"/>
          <p:nvPr>
            <p:ph idx="4" type="subTitle"/>
          </p:nvPr>
        </p:nvSpPr>
        <p:spPr>
          <a:xfrm>
            <a:off x="3641543" y="1910775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5" type="subTitle"/>
          </p:nvPr>
        </p:nvSpPr>
        <p:spPr>
          <a:xfrm>
            <a:off x="6387996" y="1607000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" name="Google Shape;61;p40"/>
          <p:cNvSpPr txBox="1"/>
          <p:nvPr>
            <p:ph idx="6" type="subTitle"/>
          </p:nvPr>
        </p:nvSpPr>
        <p:spPr>
          <a:xfrm>
            <a:off x="6387996" y="1910775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7" type="subTitle"/>
          </p:nvPr>
        </p:nvSpPr>
        <p:spPr>
          <a:xfrm>
            <a:off x="895084" y="3159500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40"/>
          <p:cNvSpPr txBox="1"/>
          <p:nvPr>
            <p:ph idx="8" type="subTitle"/>
          </p:nvPr>
        </p:nvSpPr>
        <p:spPr>
          <a:xfrm>
            <a:off x="895084" y="3463275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9" type="subTitle"/>
          </p:nvPr>
        </p:nvSpPr>
        <p:spPr>
          <a:xfrm>
            <a:off x="3641543" y="3159500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40"/>
          <p:cNvSpPr txBox="1"/>
          <p:nvPr>
            <p:ph idx="13" type="subTitle"/>
          </p:nvPr>
        </p:nvSpPr>
        <p:spPr>
          <a:xfrm>
            <a:off x="3641543" y="3463275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4" type="subTitle"/>
          </p:nvPr>
        </p:nvSpPr>
        <p:spPr>
          <a:xfrm>
            <a:off x="6387996" y="3159500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7" name="Google Shape;67;p40"/>
          <p:cNvSpPr txBox="1"/>
          <p:nvPr>
            <p:ph idx="15" type="subTitle"/>
          </p:nvPr>
        </p:nvSpPr>
        <p:spPr>
          <a:xfrm>
            <a:off x="6387996" y="3463275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dibujo&#10;&#10;Descripción generada automáticamente" id="68" name="Google Shape;6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. Cifras">
  <p:cSld name="MAIN_POINT">
    <p:bg>
      <p:bgPr>
        <a:solidFill>
          <a:schemeClr val="accent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750250" y="1854625"/>
            <a:ext cx="3670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Poppins"/>
              <a:buNone/>
              <a:defRPr sz="7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1" name="Google Shape;71;p32"/>
          <p:cNvSpPr txBox="1"/>
          <p:nvPr>
            <p:ph idx="1" type="subTitle"/>
          </p:nvPr>
        </p:nvSpPr>
        <p:spPr>
          <a:xfrm>
            <a:off x="750250" y="2486400"/>
            <a:ext cx="367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title"/>
          </p:nvPr>
        </p:nvSpPr>
        <p:spPr>
          <a:xfrm>
            <a:off x="670200" y="884675"/>
            <a:ext cx="78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>
                <a:solidFill>
                  <a:schemeClr val="dk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3" type="title"/>
          </p:nvPr>
        </p:nvSpPr>
        <p:spPr>
          <a:xfrm>
            <a:off x="4722925" y="1854325"/>
            <a:ext cx="3670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Poppins"/>
              <a:buNone/>
              <a:defRPr sz="7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4" name="Google Shape;74;p32"/>
          <p:cNvSpPr txBox="1"/>
          <p:nvPr>
            <p:ph idx="4" type="subTitle"/>
          </p:nvPr>
        </p:nvSpPr>
        <p:spPr>
          <a:xfrm>
            <a:off x="4722925" y="2486100"/>
            <a:ext cx="367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5" type="title"/>
          </p:nvPr>
        </p:nvSpPr>
        <p:spPr>
          <a:xfrm>
            <a:off x="2736588" y="3259275"/>
            <a:ext cx="3670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Poppins"/>
              <a:buNone/>
              <a:defRPr sz="7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6" name="Google Shape;76;p32"/>
          <p:cNvSpPr txBox="1"/>
          <p:nvPr>
            <p:ph idx="6" type="subTitle"/>
          </p:nvPr>
        </p:nvSpPr>
        <p:spPr>
          <a:xfrm>
            <a:off x="2736588" y="3891050"/>
            <a:ext cx="367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dibujo&#10;&#10;Descripción generada automáticamente" id="77" name="Google Shape;7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.Columna texto + imagen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/>
          <p:nvPr/>
        </p:nvSpPr>
        <p:spPr>
          <a:xfrm>
            <a:off x="0" y="-8800"/>
            <a:ext cx="3116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3"/>
          <p:cNvSpPr txBox="1"/>
          <p:nvPr>
            <p:ph type="title"/>
          </p:nvPr>
        </p:nvSpPr>
        <p:spPr>
          <a:xfrm>
            <a:off x="4199621" y="1894750"/>
            <a:ext cx="42492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33"/>
          <p:cNvSpPr txBox="1"/>
          <p:nvPr>
            <p:ph idx="1" type="subTitle"/>
          </p:nvPr>
        </p:nvSpPr>
        <p:spPr>
          <a:xfrm>
            <a:off x="4199721" y="3231175"/>
            <a:ext cx="4249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dibujo&#10;&#10;Descripción generada automáticamente" id="82" name="Google Shape;8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510" y="269994"/>
            <a:ext cx="770902" cy="38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■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■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venir"/>
              <a:buChar char="■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784875" y="1351950"/>
            <a:ext cx="77871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Modelo Vista Controlador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572025" y="3409050"/>
            <a:ext cx="798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</a:rPr>
              <a:t>M07 - Desarrollo web en entorno servidor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2"/>
                </a:solidFill>
              </a:rPr>
              <a:t>UF1. Desarrollo Web en entorno servidor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575088" y="2043775"/>
            <a:ext cx="7993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¿Qué es el patrón MVC?</a:t>
            </a:r>
            <a:endParaRPr/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508488" y="3134250"/>
            <a:ext cx="8127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Es un patrón de diseño del software que se encarga de separar la lógica de negocio de la interfaz de usuario.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08a77a0d2_0_5"/>
          <p:cNvSpPr txBox="1"/>
          <p:nvPr>
            <p:ph type="title"/>
          </p:nvPr>
        </p:nvSpPr>
        <p:spPr>
          <a:xfrm>
            <a:off x="464800" y="112979"/>
            <a:ext cx="39915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r>
              <a:rPr lang="en"/>
              <a:t>Funcionamiento del MVC:</a:t>
            </a:r>
            <a:endParaRPr/>
          </a:p>
        </p:txBody>
      </p:sp>
      <p:pic>
        <p:nvPicPr>
          <p:cNvPr id="116" name="Google Shape;116;g2808a77a0d2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525" y="1146525"/>
            <a:ext cx="3439725" cy="34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808a77a0d2_0_5"/>
          <p:cNvSpPr txBox="1"/>
          <p:nvPr/>
        </p:nvSpPr>
        <p:spPr>
          <a:xfrm>
            <a:off x="464800" y="1331000"/>
            <a:ext cx="4268700" cy="2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El usuario realiza una petición.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El controlador captura la petición.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Hace la llamada al modelo correspondiente.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El modelo será el encargado de interactuar con la base de datos.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El controlador recibe la información y la envía la vista.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La vista muestra la información.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a86b19dba_0_5"/>
          <p:cNvSpPr txBox="1"/>
          <p:nvPr>
            <p:ph type="title"/>
          </p:nvPr>
        </p:nvSpPr>
        <p:spPr>
          <a:xfrm>
            <a:off x="504775" y="821475"/>
            <a:ext cx="5007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en" sz="2400"/>
              <a:t>Funcionamiento del MVC: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23" name="Google Shape;123;g20a86b19db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13" y="1073463"/>
            <a:ext cx="7292575" cy="29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6ef66bd29_0_0"/>
          <p:cNvSpPr txBox="1"/>
          <p:nvPr>
            <p:ph idx="1" type="subTitle"/>
          </p:nvPr>
        </p:nvSpPr>
        <p:spPr>
          <a:xfrm>
            <a:off x="1416709" y="1343963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Método GET</a:t>
            </a:r>
            <a:endParaRPr/>
          </a:p>
        </p:txBody>
      </p:sp>
      <p:sp>
        <p:nvSpPr>
          <p:cNvPr id="129" name="Google Shape;129;g256ef66bd29_0_0"/>
          <p:cNvSpPr txBox="1"/>
          <p:nvPr>
            <p:ph idx="2" type="subTitle"/>
          </p:nvPr>
        </p:nvSpPr>
        <p:spPr>
          <a:xfrm>
            <a:off x="1416709" y="1647738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Solicita la información al cliente web, realizando la petición a través de la URL.</a:t>
            </a:r>
            <a:endParaRPr/>
          </a:p>
        </p:txBody>
      </p:sp>
      <p:grpSp>
        <p:nvGrpSpPr>
          <p:cNvPr id="130" name="Google Shape;130;g256ef66bd29_0_0"/>
          <p:cNvGrpSpPr/>
          <p:nvPr/>
        </p:nvGrpSpPr>
        <p:grpSpPr>
          <a:xfrm>
            <a:off x="998520" y="1324638"/>
            <a:ext cx="417007" cy="414304"/>
            <a:chOff x="-22845575" y="3504075"/>
            <a:chExt cx="296950" cy="295025"/>
          </a:xfrm>
        </p:grpSpPr>
        <p:sp>
          <p:nvSpPr>
            <p:cNvPr id="131" name="Google Shape;131;g256ef66bd29_0_0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56ef66bd29_0_0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g256ef66bd29_0_0"/>
          <p:cNvGrpSpPr/>
          <p:nvPr/>
        </p:nvGrpSpPr>
        <p:grpSpPr>
          <a:xfrm>
            <a:off x="998515" y="2875768"/>
            <a:ext cx="417007" cy="417007"/>
            <a:chOff x="-25834600" y="3176875"/>
            <a:chExt cx="296950" cy="296950"/>
          </a:xfrm>
        </p:grpSpPr>
        <p:sp>
          <p:nvSpPr>
            <p:cNvPr id="134" name="Google Shape;134;g256ef66bd29_0_0"/>
            <p:cNvSpPr/>
            <p:nvPr/>
          </p:nvSpPr>
          <p:spPr>
            <a:xfrm>
              <a:off x="-25625875" y="3316275"/>
              <a:ext cx="69325" cy="85875"/>
            </a:xfrm>
            <a:custGeom>
              <a:rect b="b" l="l" r="r" t="t"/>
              <a:pathLst>
                <a:path extrusionOk="0" h="3435" w="2773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56ef66bd29_0_0"/>
            <p:cNvSpPr/>
            <p:nvPr/>
          </p:nvSpPr>
          <p:spPr>
            <a:xfrm>
              <a:off x="-25729075" y="3176875"/>
              <a:ext cx="191425" cy="296950"/>
            </a:xfrm>
            <a:custGeom>
              <a:rect b="b" l="l" r="r" t="t"/>
              <a:pathLst>
                <a:path extrusionOk="0" h="11878" w="7657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56ef66bd29_0_0"/>
            <p:cNvSpPr/>
            <p:nvPr/>
          </p:nvSpPr>
          <p:spPr>
            <a:xfrm>
              <a:off x="-25834600" y="3350150"/>
              <a:ext cx="69325" cy="96100"/>
            </a:xfrm>
            <a:custGeom>
              <a:rect b="b" l="l" r="r" t="t"/>
              <a:pathLst>
                <a:path extrusionOk="0" h="3844" w="2773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56ef66bd29_0_0"/>
            <p:cNvSpPr/>
            <p:nvPr/>
          </p:nvSpPr>
          <p:spPr>
            <a:xfrm>
              <a:off x="-25799950" y="3368250"/>
              <a:ext cx="104775" cy="104000"/>
            </a:xfrm>
            <a:custGeom>
              <a:rect b="b" l="l" r="r" t="t"/>
              <a:pathLst>
                <a:path extrusionOk="0" h="4160" w="4191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56ef66bd29_0_0"/>
            <p:cNvSpPr/>
            <p:nvPr/>
          </p:nvSpPr>
          <p:spPr>
            <a:xfrm>
              <a:off x="-25712525" y="3317075"/>
              <a:ext cx="34675" cy="86650"/>
            </a:xfrm>
            <a:custGeom>
              <a:rect b="b" l="l" r="r" t="t"/>
              <a:pathLst>
                <a:path extrusionOk="0" h="3466" w="1387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g256ef66bd29_0_0"/>
          <p:cNvSpPr txBox="1"/>
          <p:nvPr>
            <p:ph type="title"/>
          </p:nvPr>
        </p:nvSpPr>
        <p:spPr>
          <a:xfrm>
            <a:off x="670200" y="251675"/>
            <a:ext cx="78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¿Cómo se envían estas peticiones?</a:t>
            </a:r>
            <a:endParaRPr/>
          </a:p>
        </p:txBody>
      </p:sp>
      <p:sp>
        <p:nvSpPr>
          <p:cNvPr id="140" name="Google Shape;140;g256ef66bd29_0_0"/>
          <p:cNvSpPr txBox="1"/>
          <p:nvPr>
            <p:ph idx="7" type="subTitle"/>
          </p:nvPr>
        </p:nvSpPr>
        <p:spPr>
          <a:xfrm>
            <a:off x="1416709" y="2896463"/>
            <a:ext cx="233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Método POST</a:t>
            </a:r>
            <a:endParaRPr/>
          </a:p>
        </p:txBody>
      </p:sp>
      <p:sp>
        <p:nvSpPr>
          <p:cNvPr id="141" name="Google Shape;141;g256ef66bd29_0_0"/>
          <p:cNvSpPr txBox="1"/>
          <p:nvPr>
            <p:ph idx="8" type="subTitle"/>
          </p:nvPr>
        </p:nvSpPr>
        <p:spPr>
          <a:xfrm>
            <a:off x="1416709" y="3200238"/>
            <a:ext cx="2242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Envía la información a través de formularios web. La información viaja oculta.</a:t>
            </a:r>
            <a:endParaRPr/>
          </a:p>
        </p:txBody>
      </p:sp>
      <p:pic>
        <p:nvPicPr>
          <p:cNvPr id="142" name="Google Shape;142;g256ef66bd2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524" y="1116200"/>
            <a:ext cx="4173276" cy="33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7d006ab6b_0_9"/>
          <p:cNvSpPr txBox="1"/>
          <p:nvPr>
            <p:ph type="title"/>
          </p:nvPr>
        </p:nvSpPr>
        <p:spPr>
          <a:xfrm>
            <a:off x="464800" y="112979"/>
            <a:ext cx="39915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r>
              <a:rPr lang="en"/>
              <a:t>¿Qué es un CRUD?</a:t>
            </a:r>
            <a:endParaRPr/>
          </a:p>
        </p:txBody>
      </p:sp>
      <p:pic>
        <p:nvPicPr>
          <p:cNvPr id="148" name="Google Shape;148;g1e7d006ab6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525" y="1146525"/>
            <a:ext cx="3439725" cy="34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7d006ab6b_0_9"/>
          <p:cNvSpPr txBox="1"/>
          <p:nvPr/>
        </p:nvSpPr>
        <p:spPr>
          <a:xfrm>
            <a:off x="464800" y="1331000"/>
            <a:ext cx="4268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D2F31"/>
                </a:solidFill>
                <a:latin typeface="Avenir"/>
                <a:ea typeface="Avenir"/>
                <a:cs typeface="Avenir"/>
                <a:sym typeface="Avenir"/>
              </a:rPr>
              <a:t>Corresponde a las 4 operaciones elementales entre un lenguaje de programación y un motor de base de datos.</a:t>
            </a:r>
            <a:endParaRPr sz="1450">
              <a:solidFill>
                <a:srgbClr val="2D2F3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D2F31"/>
                </a:solidFill>
                <a:latin typeface="Avenir"/>
                <a:ea typeface="Avenir"/>
                <a:cs typeface="Avenir"/>
                <a:sym typeface="Avenir"/>
              </a:rPr>
              <a:t>C = Create = Insertar Datos</a:t>
            </a:r>
            <a:endParaRPr sz="1450">
              <a:solidFill>
                <a:srgbClr val="2D2F3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D2F31"/>
                </a:solidFill>
                <a:latin typeface="Avenir"/>
                <a:ea typeface="Avenir"/>
                <a:cs typeface="Avenir"/>
                <a:sym typeface="Avenir"/>
              </a:rPr>
              <a:t>R = Read = Mostrar Datos</a:t>
            </a:r>
            <a:endParaRPr sz="1450">
              <a:solidFill>
                <a:srgbClr val="2D2F3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D2F31"/>
                </a:solidFill>
                <a:latin typeface="Avenir"/>
                <a:ea typeface="Avenir"/>
                <a:cs typeface="Avenir"/>
                <a:sym typeface="Avenir"/>
              </a:rPr>
              <a:t>U = Update = Actualizar Datos</a:t>
            </a:r>
            <a:endParaRPr sz="1450">
              <a:solidFill>
                <a:srgbClr val="2D2F3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D2F31"/>
                </a:solidFill>
                <a:latin typeface="Avenir"/>
                <a:ea typeface="Avenir"/>
                <a:cs typeface="Avenir"/>
                <a:sym typeface="Avenir"/>
              </a:rPr>
              <a:t>D = Delete = Borrar Datos</a:t>
            </a:r>
            <a:endParaRPr sz="1450">
              <a:solidFill>
                <a:srgbClr val="2D2F3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04000" y="354375"/>
            <a:ext cx="41349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r>
              <a:rPr lang="en"/>
              <a:t>PHP: Programación básica</a:t>
            </a:r>
            <a:endParaRPr/>
          </a:p>
        </p:txBody>
      </p:sp>
      <p:sp>
        <p:nvSpPr>
          <p:cNvPr id="155" name="Google Shape;155;p8"/>
          <p:cNvSpPr txBox="1"/>
          <p:nvPr>
            <p:ph idx="1" type="subTitle"/>
          </p:nvPr>
        </p:nvSpPr>
        <p:spPr>
          <a:xfrm>
            <a:off x="404000" y="1678875"/>
            <a:ext cx="39915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Validar en PC, el siguiente software: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PHPStorm o Visual Studio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Xampp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525" y="1146525"/>
            <a:ext cx="3439725" cy="34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quatic and Physical Therapy Center by Slidesgo">
  <a:themeElements>
    <a:clrScheme name="Simple Light">
      <a:dk1>
        <a:srgbClr val="202020"/>
      </a:dk1>
      <a:lt1>
        <a:srgbClr val="FFFFFF"/>
      </a:lt1>
      <a:dk2>
        <a:srgbClr val="48B9CE"/>
      </a:dk2>
      <a:lt2>
        <a:srgbClr val="149BAB"/>
      </a:lt2>
      <a:accent1>
        <a:srgbClr val="CAE1E4"/>
      </a:accent1>
      <a:accent2>
        <a:srgbClr val="8FD5E2"/>
      </a:accent2>
      <a:accent3>
        <a:srgbClr val="F1F1F1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