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0g6nGf7X6AP6m6WUAM7r8fzcu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C313A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838200" y="2152184"/>
            <a:ext cx="10515600" cy="18149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40592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" name="Google Shape;2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0697" y="473927"/>
            <a:ext cx="2330605" cy="233060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271347" y="1424181"/>
            <a:ext cx="11660458" cy="4724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-1" y="-1"/>
            <a:ext cx="12192001" cy="1325563"/>
          </a:xfrm>
          <a:prstGeom prst="rect">
            <a:avLst/>
          </a:prstGeom>
          <a:solidFill>
            <a:srgbClr val="4459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5671" y="201207"/>
            <a:ext cx="916258" cy="91625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13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2704325" y="2401550"/>
            <a:ext cx="72630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GB"/>
              <a:t>Предвидување ризик од срцев удар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524000" y="430861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/>
              <a:t>Андреа Ивановска 16/2017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258337" y="4596585"/>
            <a:ext cx="5837663" cy="1097280"/>
          </a:xfrm>
          <a:prstGeom prst="roundRect">
            <a:avLst>
              <a:gd fmla="val 26191" name="adj"/>
            </a:avLst>
          </a:prstGeom>
          <a:solidFill>
            <a:srgbClr val="3451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Евалуација на параметри постигнати со KNN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0115" y="1820409"/>
            <a:ext cx="5577491" cy="449797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37" y="1820409"/>
            <a:ext cx="5747852" cy="199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260" y="4659461"/>
            <a:ext cx="974231" cy="9742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/>
          <p:nvPr/>
        </p:nvSpPr>
        <p:spPr>
          <a:xfrm>
            <a:off x="1426414" y="4760504"/>
            <a:ext cx="445391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Аccuracy: 0.902, Recall: 0.941, F1 score: 0.914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в</a:t>
            </a:r>
            <a:r>
              <a:rPr lang="en-GB"/>
              <a:t>еб апликација користејќи ја библиотеката Streamlit</a:t>
            </a: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782" y="1325562"/>
            <a:ext cx="9365304" cy="5533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d • Streamlit" id="170" name="Google Shape;1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5971" y="2883995"/>
            <a:ext cx="250071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99533" y="4360098"/>
            <a:ext cx="953589" cy="95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 БЛАГОДАРАМ НА ВНИМАНИЕТО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831850" y="4589475"/>
            <a:ext cx="2957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Февруари 2022 година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obot Reading - Machine Learning Png PNG Image | Transparent PNG Free  Download on SeekPNG"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42662" y="3980912"/>
            <a:ext cx="5586730" cy="323522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" type="body"/>
          </p:nvPr>
        </p:nvSpPr>
        <p:spPr>
          <a:xfrm>
            <a:off x="271347" y="1543791"/>
            <a:ext cx="11660458" cy="4773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Оваа веб-апликација со помош на машинско учење помага во откривањето на степенот на изложеност на ризик за развивање на срцева болест.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Податочното множество кое се користи е „Cleveland“ од Heart Disease податочните множества на UCI - Центарот за машинско учење и интелигентни системи.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Множеството се состои од вкупно 13 карактеристики за одлучување, додека целната вредност е претставена со „target“.</a:t>
            </a:r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Вовед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271347" y="1424180"/>
            <a:ext cx="5634649" cy="5285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GB" sz="1400"/>
              <a:t>age</a:t>
            </a:r>
            <a:r>
              <a:rPr lang="en-GB" sz="1400"/>
              <a:t> - Возраст во години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GB" sz="1400"/>
              <a:t>sex</a:t>
            </a:r>
            <a:r>
              <a:rPr lang="en-GB" sz="1400"/>
              <a:t> - (1 = машки пол; 0 = женски пол)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GB" sz="1400"/>
              <a:t>cp</a:t>
            </a:r>
            <a:r>
              <a:rPr lang="en-GB" sz="1400"/>
              <a:t> - Тип на болка во градите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0: Асимптоматски: болка во градите не покажува знаци на болест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1: Атипична ангина: болка во градите која не е поврзана со срцето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2: Не-ангинална болка: типично езофагеални грчеви (не поврзани со срцето)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3: Типична ангина: болка во градите поврзана со намалување на снабдувањето со крв во срцето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GB" sz="1400"/>
              <a:t>trestbps</a:t>
            </a:r>
            <a:r>
              <a:rPr lang="en-GB" sz="1400"/>
              <a:t> - Крвен притисок во мирување (во mmHg)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GB" sz="1400"/>
              <a:t>chol</a:t>
            </a:r>
            <a:r>
              <a:rPr lang="en-GB" sz="1400"/>
              <a:t> - Серумскиот холестерол во mg/dl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серум = LDL + HDL + .2 * триглицериди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над 200 е причина за загриженост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GB" sz="1400"/>
              <a:t>fbs</a:t>
            </a:r>
            <a:r>
              <a:rPr lang="en-GB" sz="1400"/>
              <a:t> - Шеќер во крвта повисок од 120 mg/dl (1 = точно; 0 = неточно)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тестиран наутро пред да се јаде или пие вода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'&gt;126' mg/dL сигнализира дијабетес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GB" sz="1400"/>
              <a:t>restecg</a:t>
            </a:r>
            <a:r>
              <a:rPr lang="en-GB" sz="1400"/>
              <a:t> - Електрокардиографски резултати во мирување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0: Можна или дефинитивна хипертрофија на левата комора</a:t>
            </a:r>
            <a:endParaRPr/>
          </a:p>
          <a:p>
            <a:pPr indent="-22863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100"/>
              <a:t>Зголемена главна комора за пумпање на срцето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1: Ништо да се забележи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200"/>
              <a:t>2: Абнормалност на ST-T бран</a:t>
            </a:r>
            <a:endParaRPr/>
          </a:p>
          <a:p>
            <a:pPr indent="-22863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100"/>
              <a:t>може да варира од благи симптоми до сериозни проблеми</a:t>
            </a:r>
            <a:endParaRPr/>
          </a:p>
          <a:p>
            <a:pPr indent="-22863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GB" sz="1100"/>
              <a:t>сигнализира абнормално чукање на срцето</a:t>
            </a:r>
            <a:endParaRPr/>
          </a:p>
        </p:txBody>
      </p:sp>
      <p:sp>
        <p:nvSpPr>
          <p:cNvPr id="105" name="Google Shape;105;p3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Опис на карактеристиките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5870371" y="1424181"/>
            <a:ext cx="6129453" cy="5285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thalach</a:t>
            </a: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Максимален пулс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exang</a:t>
            </a: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Индуцирана ангина од вежбање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 = да; 0 = не)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oldpeak</a:t>
            </a: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предизвикана ST депресија - од вежбање во однос на одмор (се гледа стресот на срцето за време на вежбањето)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slope</a:t>
            </a: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Наклон на ST сегментот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0: Наведнат: знаци на нездраво срце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1: Рамно наклонет: минимална промена (типично здраво срце)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2: Нагорен: подобар пулс со вежбање (невообичаено)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Број на главни садови на кои се детектирани масни наслаги користејќи флуросопија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лекарот може да ја види крвта што минува со помош на флуроскопија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колку повеќе движење на крвта, толку подобро (без згрутчување)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thal</a:t>
            </a: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Резултат од талиум стрес тест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1: поправен дефект: порано беше дефект, но сега е во ред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2: нормално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3: реверзибилен дефект: нема правилно движење на крвта при вежбање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имате болест или не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0" i="0" lang="en-GB" sz="1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(0=да, 1=не) (= предвидениот атрибут)</a:t>
            </a:r>
            <a:endParaRPr/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271347" y="1424181"/>
            <a:ext cx="11560518" cy="200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plt.scatter(x=df.age[df.target==1], y=df.trestbps[(df.target==1)])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plt.scatter(x=df.age[df.target==0], y=df.trestbps[(df.target==0)], c="red")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plt.legend(["</a:t>
            </a:r>
            <a:r>
              <a:rPr lang="en-GB" sz="1400"/>
              <a:t>нема срцева болест", "срцева болест"]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plt.xlabel("</a:t>
            </a:r>
            <a:r>
              <a:rPr lang="en-GB" sz="1400"/>
              <a:t>Години")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plt.ylabel("</a:t>
            </a:r>
            <a:r>
              <a:rPr lang="en-GB" sz="1400"/>
              <a:t>Крвен притисок во мирување (</a:t>
            </a: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mmHg)")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plt.show()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2" name="Google Shape;112;p4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/>
              <a:t>Крвен притисок во мирување [mmHg] во однос на години</a:t>
            </a:r>
            <a:endParaRPr sz="3600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398" y="2209634"/>
            <a:ext cx="6416717" cy="43217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069" y="2211433"/>
            <a:ext cx="6414046" cy="43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271347" y="1424181"/>
            <a:ext cx="11560518" cy="200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plt.scatter(x=df.age[df.target==1], y=df.chol[(df.target==1)])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plt.scatter(x=df.age[df.target==0], y=df.chol[(df.target==0)], c="red")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plt.legend(["нема срцева болест", "срцева болест"])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plt.xlabel("Години")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plt.ylabel("Серумскиот холестерол во mg/dl")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plt.show()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/>
              <a:t>Серумскиот холестерол [mg/dl] во однос на годините</a:t>
            </a:r>
            <a:endParaRPr b="0" sz="3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271347" y="1424181"/>
            <a:ext cx="11560518" cy="200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pd.crosstab(df.target,df.exang).plot(kind='bar',figsize=(10,6),color=["orange","blue"])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plt.title("Индуцирана ангина од вежбање")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plt.xlabel("0= Има срцева болест, 1= Нема срцева болест")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plt.ylabel("Број на луѓе со срцева болест")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plt.legend(["0-не","1-да"])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plt.xticks(rotation=0);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/>
              <a:t>Број на пациенти кои имале индуцирана ангина од вежбање</a:t>
            </a:r>
            <a:endParaRPr b="0" sz="3600"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2021" y="2456378"/>
            <a:ext cx="6588632" cy="416634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725" y="4819654"/>
            <a:ext cx="1765300" cy="16637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29" name="Google Shape;129;p6"/>
          <p:cNvSpPr txBox="1"/>
          <p:nvPr/>
        </p:nvSpPr>
        <p:spPr>
          <a:xfrm>
            <a:off x="271347" y="4474260"/>
            <a:ext cx="11560518" cy="358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pd.crosstab(df.target,df.exang)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271347" y="1424181"/>
            <a:ext cx="11660458" cy="4724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from sklearn.preprocessing import MinMaxScaler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scal=MinMaxScaler()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feat=['age’, 'sex’, 'cp', 'trestbps', 'chol', 'fbs', 'restecg', 'thalach','exang', 'oldpeak',	'slope', 'ca’, 'thal']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df[feat] = scal.fit_transform(df[feat])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df.head()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5" name="Google Shape;135;p7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Скалирање на податоците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05" y="3684453"/>
            <a:ext cx="116586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Поставување и споредување на различни модели</a:t>
            </a: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1889760"/>
            <a:ext cx="113411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0" y="3520758"/>
            <a:ext cx="3556000" cy="24892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4728754" y="4853900"/>
            <a:ext cx="7203051" cy="1097280"/>
          </a:xfrm>
          <a:prstGeom prst="roundRect">
            <a:avLst>
              <a:gd fmla="val 26191" name="adj"/>
            </a:avLst>
          </a:prstGeom>
          <a:solidFill>
            <a:srgbClr val="3451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271347" y="1424181"/>
            <a:ext cx="11660458" cy="4724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Нагодување на KNN;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Нагодување на Random Forest;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Рачно нагодување на XGBoost;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Хипер параметар подесување на SVC со помош на GridSearchCV;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Хипер параметар подесување на KNN со помош на GridSearchCV;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 txBox="1"/>
          <p:nvPr>
            <p:ph type="title"/>
          </p:nvPr>
        </p:nvSpPr>
        <p:spPr>
          <a:xfrm>
            <a:off x="258337" y="18255"/>
            <a:ext cx="10257263" cy="1307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/>
              <a:t>Нагодување на моделите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943" y="4170753"/>
            <a:ext cx="3364049" cy="233273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52" name="Google Shape;152;p9"/>
          <p:cNvSpPr txBox="1"/>
          <p:nvPr/>
        </p:nvSpPr>
        <p:spPr>
          <a:xfrm>
            <a:off x="5812971" y="5079375"/>
            <a:ext cx="59087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Како што можеме да видиме, К-најблискиот сосед (K-Nearest Neighbour) ни дава точност од 90%.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677" y="4916776"/>
            <a:ext cx="974231" cy="97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Ivanovska Andrea (IFAT DCV DES CDF AMS VAL)</dc:creator>
  <dcterms:created xsi:type="dcterms:W3CDTF">2022-02-09T20:50:34Z</dcterms:created>
</cp:coreProperties>
</file>