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67" r:id="rId6"/>
    <p:sldId id="266" r:id="rId7"/>
    <p:sldId id="268" r:id="rId8"/>
    <p:sldId id="269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80" r:id="rId17"/>
    <p:sldId id="281" r:id="rId18"/>
    <p:sldId id="283" r:id="rId19"/>
    <p:sldId id="285" r:id="rId20"/>
    <p:sldId id="286" r:id="rId21"/>
    <p:sldId id="284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FD9A0-54C1-D34D-92EB-3F18D42B4BA5}" v="70" dt="2025-05-11T10:22:54.395"/>
    <p1510:client id="{1FF748F0-3800-FF44-F64C-D8283A5AE212}" v="689" dt="2025-05-10T10:48:00.555"/>
    <p1510:client id="{90E14E5D-FECE-A88B-8F1B-21F774594988}" v="26" dt="2025-05-11T08:09:15.075"/>
    <p1510:client id="{A2D88B3C-2692-8C12-D369-BC64BD9CC22D}" v="103" dt="2025-05-09T12:12:44.932"/>
    <p1510:client id="{DD8B850B-E3B2-9A99-ACBD-1B96AA4CF608}" v="70" dt="2025-05-10T10:52:22.797"/>
    <p1510:client id="{EC672EFF-A808-FC68-5E89-39463FDE431C}" v="232" dt="2025-05-10T15:16:57.049"/>
    <p1510:client id="{F16E1893-8E9B-519A-CA54-C85F367D66F5}" v="35" dt="2025-05-11T10:25:0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08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JUnit5 / </a:t>
            </a:r>
            <a:r>
              <a:rPr lang="en-US" dirty="0" err="1"/>
              <a:t>Kotest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F01F4-C4F7-B485-30C8-1C41ACEE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0F49-A8E9-C387-8321-BBD31749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in JUnit5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6282B-6EFB-85E8-B2EB-AAE5864A9D26}"/>
              </a:ext>
            </a:extLst>
          </p:cNvPr>
          <p:cNvSpPr txBox="1"/>
          <p:nvPr/>
        </p:nvSpPr>
        <p:spPr>
          <a:xfrm>
            <a:off x="98323" y="2632087"/>
            <a:ext cx="1199535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@Test
</a:t>
            </a:r>
            <a:r>
              <a:rPr lang="en-US" sz="3000" dirty="0">
                <a:solidFill>
                  <a:srgbClr val="3F51B5"/>
                </a:solidFill>
                <a:latin typeface="Roboto Mono"/>
                <a:ea typeface="Roboto Mono"/>
              </a:rPr>
              <a:t>fun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`could not divide by zero`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() {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  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</a:rPr>
              <a:t>assertThrows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&lt;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</a:rPr>
              <a:t>ArithmeticException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&gt; {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       divide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10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, 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0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)
    }
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6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6EFCF-383C-3759-0950-0C9494AC7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AA8B-1464-425F-78BB-977F2A4A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2A7F3-4642-B7AD-C70E-11E38B15B97F}"/>
              </a:ext>
            </a:extLst>
          </p:cNvPr>
          <p:cNvSpPr txBox="1"/>
          <p:nvPr/>
        </p:nvSpPr>
        <p:spPr>
          <a:xfrm>
            <a:off x="98323" y="1687870"/>
            <a:ext cx="1199535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class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CalculatorTest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 {
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@Nested
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    inner class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`division`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 {
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@Test
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        fun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`should divide two numbers`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() {
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    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...
        }
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@Test
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        fun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`could not divide by zero`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() {
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    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...
        }
</a:t>
            </a:r>
            <a:endParaRPr lang="en-US" sz="2400">
              <a:solidFill>
                <a:srgbClr val="37474F"/>
              </a:solidFill>
              <a:latin typeface="Roboto Mono"/>
              <a:ea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24342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9DCA-B2C9-209B-72E7-A626E9FA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CFDD-6214-95BB-8B13-49CF9EBF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97DBB-8436-332E-91D0-E7697F4BC679}"/>
              </a:ext>
            </a:extLst>
          </p:cNvPr>
          <p:cNvSpPr txBox="1"/>
          <p:nvPr/>
        </p:nvSpPr>
        <p:spPr>
          <a:xfrm>
            <a:off x="98323" y="1687870"/>
            <a:ext cx="1199535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class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LoginViewModelTest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 {​
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@Nested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 
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    inner class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`when created`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 {​
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@Test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 
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        fun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`should set loading state`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() {​
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            </a:t>
            </a:r>
            <a:r>
              <a:rPr lang="en-US" sz="2400" dirty="0" err="1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val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 </a:t>
            </a:r>
            <a:r>
              <a:rPr lang="en-US" sz="2400" dirty="0" err="1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vm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=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LoginViewModel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()​
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    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assertEquals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</a:t>
            </a:r>
            <a:r>
              <a:rPr lang="en-US" sz="2400" dirty="0" err="1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ScreenState.Loading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, </a:t>
            </a:r>
            <a:r>
              <a:rPr lang="en-US" sz="2400" dirty="0" err="1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vm.state.</a:t>
            </a:r>
            <a:r>
              <a:rPr lang="en-US" sz="2400" dirty="0" err="1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value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)​
        }​
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@Test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 
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        fun</a:t>
            </a: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`should request platforms from server`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() {​
</a:t>
            </a:r>
            <a:r>
              <a:rPr lang="en-US" sz="2400" dirty="0">
                <a:solidFill>
                  <a:srgbClr val="D81B60"/>
                </a:solidFill>
                <a:latin typeface="Roboto Mono"/>
                <a:ea typeface="Roboto Mono"/>
                <a:cs typeface="+mn-lt"/>
              </a:rPr>
              <a:t>            //...​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
        }</a:t>
            </a:r>
            <a:endParaRPr lang="en-US" sz="2400" dirty="0">
              <a:solidFill>
                <a:srgbClr val="37474F"/>
              </a:solidFill>
              <a:latin typeface="Roboto Mono"/>
              <a:ea typeface="Roboto Mono"/>
            </a:endParaRPr>
          </a:p>
          <a:p>
            <a:endParaRPr lang="en-US" sz="2400" dirty="0">
              <a:solidFill>
                <a:srgbClr val="37474F"/>
              </a:solidFill>
              <a:latin typeface="Roboto Mono"/>
              <a:ea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423022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C5428-5411-BC1A-0DC4-5E6168DD4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0364-BEBF-E111-E586-5ABE48E3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503A-0543-EEAC-A441-71C4B67B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Generates tests on the fly (no need for @Test annotation)</a:t>
            </a:r>
          </a:p>
        </p:txBody>
      </p:sp>
    </p:spTree>
    <p:extLst>
      <p:ext uri="{BB962C8B-B14F-4D97-AF65-F5344CB8AC3E}">
        <p14:creationId xmlns:p14="http://schemas.microsoft.com/office/powerpoint/2010/main" val="416862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E5200-4FE4-D615-F7B4-94CDAE30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E446-B964-B21C-937C-9DB80B73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139DB-15C6-5F3D-0C26-24BBF434BE1C}"/>
              </a:ext>
            </a:extLst>
          </p:cNvPr>
          <p:cNvSpPr txBox="1"/>
          <p:nvPr/>
        </p:nvSpPr>
        <p:spPr>
          <a:xfrm>
            <a:off x="98323" y="1687870"/>
            <a:ext cx="11995354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@TestFactory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
</a:t>
            </a:r>
            <a:r>
              <a:rPr lang="en-US" sz="30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fun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`calculator tests`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() </a:t>
            </a:r>
            <a:r>
              <a:rPr lang="en-US" sz="30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=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listOf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dynamicTest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</a:t>
            </a:r>
            <a:r>
              <a:rPr lang="en-US" sz="3000" dirty="0">
                <a:solidFill>
                  <a:srgbClr val="388E3C"/>
                </a:solidFill>
                <a:latin typeface="Roboto Mono"/>
                <a:ea typeface="Roboto Mono"/>
                <a:cs typeface="+mn-lt"/>
              </a:rPr>
              <a:t>"should add two numbers"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) {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   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assertEquals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  <a:cs typeface="+mn-lt"/>
              </a:rPr>
              <a:t>4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, 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sum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  <a:cs typeface="+mn-lt"/>
              </a:rPr>
              <a:t>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, 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  <a:cs typeface="+mn-lt"/>
              </a:rPr>
              <a:t>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))
        },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dynamicTest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</a:t>
            </a:r>
            <a:r>
              <a:rPr lang="en-US" sz="3000" dirty="0">
                <a:solidFill>
                  <a:srgbClr val="388E3C"/>
                </a:solidFill>
                <a:latin typeface="Roboto Mono"/>
                <a:ea typeface="Roboto Mono"/>
                <a:cs typeface="+mn-lt"/>
              </a:rPr>
              <a:t>"should divide two numbers"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) {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       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assertEquals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  <a:cs typeface="+mn-lt"/>
              </a:rPr>
              <a:t>5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, 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divide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  <a:cs typeface="+mn-lt"/>
              </a:rPr>
              <a:t>10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, 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  <a:cs typeface="+mn-lt"/>
              </a:rPr>
              <a:t>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))
        }
    )</a:t>
            </a:r>
            <a:endParaRPr lang="en-US" dirty="0"/>
          </a:p>
          <a:p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
</a:t>
            </a:r>
            <a:endParaRPr lang="en-US" sz="2400">
              <a:solidFill>
                <a:srgbClr val="37474F"/>
              </a:solidFill>
              <a:latin typeface="Roboto Mono"/>
              <a:ea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37958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E8036-A1BD-2F79-D7C3-82D2DAF34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A73F-4372-52A8-4B5F-FA464D0D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 with JUnit4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47D0-26A4-FD76-DE8B-6E66ED70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 engines for tests: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Jupiter (JUnit5)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Vintage (JUnit4)</a:t>
            </a:r>
          </a:p>
          <a:p>
            <a:r>
              <a:rPr lang="en-US" dirty="0"/>
              <a:t>Workaround for </a:t>
            </a:r>
            <a:r>
              <a:rPr lang="en-US" dirty="0" err="1">
                <a:latin typeface="Consolas"/>
              </a:rPr>
              <a:t>InstantTaskExecutorRule</a:t>
            </a:r>
            <a:endParaRPr lang="en-US"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8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8029D-324A-7EB1-5307-286C96C6A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7A14-6E0D-CA95-9F44-1228FEAAC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08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Kotest</a:t>
            </a:r>
          </a:p>
        </p:txBody>
      </p:sp>
    </p:spTree>
    <p:extLst>
      <p:ext uri="{BB962C8B-B14F-4D97-AF65-F5344CB8AC3E}">
        <p14:creationId xmlns:p14="http://schemas.microsoft.com/office/powerpoint/2010/main" val="267757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3C98-1198-2D99-679A-00E8390C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8EB8-D185-1AAC-A81C-7ABB2442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E567-E704-6D45-B6EB-CAED63AA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 Framework</a:t>
            </a:r>
          </a:p>
          <a:p>
            <a:r>
              <a:rPr lang="en-US" dirty="0"/>
              <a:t>Assertion Library</a:t>
            </a:r>
          </a:p>
        </p:txBody>
      </p:sp>
    </p:spTree>
    <p:extLst>
      <p:ext uri="{BB962C8B-B14F-4D97-AF65-F5344CB8AC3E}">
        <p14:creationId xmlns:p14="http://schemas.microsoft.com/office/powerpoint/2010/main" val="92667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CB79A-BFEA-1E30-C9A0-BF400111B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3E90-CAF5-339A-FD28-F68E9C11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8C2094-E388-98B2-1C99-29E7D43FBC5B}"/>
              </a:ext>
            </a:extLst>
          </p:cNvPr>
          <p:cNvSpPr txBox="1">
            <a:spLocks/>
          </p:cNvSpPr>
          <p:nvPr/>
        </p:nvSpPr>
        <p:spPr>
          <a:xfrm>
            <a:off x="34787" y="1825625"/>
            <a:ext cx="6465403" cy="15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</a:rPr>
              <a:t>    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</a:rPr>
              <a:t>assertEquals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4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, 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</a:rPr>
              <a:t> +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 2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)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C95FD2-88C9-AE84-45C9-FAA2BB0D85AA}"/>
              </a:ext>
            </a:extLst>
          </p:cNvPr>
          <p:cNvSpPr txBox="1">
            <a:spLocks/>
          </p:cNvSpPr>
          <p:nvPr/>
        </p:nvSpPr>
        <p:spPr>
          <a:xfrm>
            <a:off x="6925917" y="1947103"/>
            <a:ext cx="5169005" cy="133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379285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A8133-E0E4-0AD7-3164-700166216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5DC6-A341-ABAF-26FA-932D41BC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41B90F-924C-E875-089F-8357FC92C2DD}"/>
              </a:ext>
            </a:extLst>
          </p:cNvPr>
          <p:cNvSpPr txBox="1">
            <a:spLocks/>
          </p:cNvSpPr>
          <p:nvPr/>
        </p:nvSpPr>
        <p:spPr>
          <a:xfrm>
            <a:off x="34787" y="1825625"/>
            <a:ext cx="6465403" cy="15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</a:rPr>
              <a:t>    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</a:rPr>
              <a:t>assertEquals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4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, 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</a:rPr>
              <a:t> +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 2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6E29189-D91D-DF63-556E-257E70386F74}"/>
              </a:ext>
            </a:extLst>
          </p:cNvPr>
          <p:cNvSpPr txBox="1">
            <a:spLocks/>
          </p:cNvSpPr>
          <p:nvPr/>
        </p:nvSpPr>
        <p:spPr>
          <a:xfrm>
            <a:off x="43069" y="3432451"/>
            <a:ext cx="6879533" cy="1576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</a:rPr>
              <a:t>    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</a:rPr>
              <a:t>assertThat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</a:rPr>
              <a:t> +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 2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).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</a:rPr>
              <a:t>isEqualTo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4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)</a:t>
            </a:r>
            <a:endParaRPr lang="en-US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A49428-31CF-0E07-4306-6712DD2A06A2}"/>
              </a:ext>
            </a:extLst>
          </p:cNvPr>
          <p:cNvSpPr txBox="1">
            <a:spLocks/>
          </p:cNvSpPr>
          <p:nvPr/>
        </p:nvSpPr>
        <p:spPr>
          <a:xfrm>
            <a:off x="6925917" y="1947103"/>
            <a:ext cx="5169005" cy="133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JUnit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C03318-F681-BE9B-A4D2-64483513D98E}"/>
              </a:ext>
            </a:extLst>
          </p:cNvPr>
          <p:cNvSpPr txBox="1">
            <a:spLocks/>
          </p:cNvSpPr>
          <p:nvPr/>
        </p:nvSpPr>
        <p:spPr>
          <a:xfrm>
            <a:off x="7025308" y="3553929"/>
            <a:ext cx="5169005" cy="133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Truth, </a:t>
            </a:r>
            <a:r>
              <a:rPr lang="en-US" dirty="0" err="1"/>
              <a:t>AssertJ</a:t>
            </a:r>
          </a:p>
        </p:txBody>
      </p:sp>
    </p:spTree>
    <p:extLst>
      <p:ext uri="{BB962C8B-B14F-4D97-AF65-F5344CB8AC3E}">
        <p14:creationId xmlns:p14="http://schemas.microsoft.com/office/powerpoint/2010/main" val="19394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1B9A-271C-620A-08FE-1D2D6AE2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0A60-9D24-DED4-19D6-D3C66AD6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Designed in 1997 by Kent Beck and Erich Gamma</a:t>
            </a:r>
          </a:p>
          <a:p>
            <a:r>
              <a:rPr lang="en-US" dirty="0"/>
              <a:t>Inspired by </a:t>
            </a:r>
            <a:r>
              <a:rPr lang="en-US" dirty="0" err="1"/>
              <a:t>SUnit</a:t>
            </a:r>
          </a:p>
        </p:txBody>
      </p:sp>
    </p:spTree>
    <p:extLst>
      <p:ext uri="{BB962C8B-B14F-4D97-AF65-F5344CB8AC3E}">
        <p14:creationId xmlns:p14="http://schemas.microsoft.com/office/powerpoint/2010/main" val="241758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7E69C-F5B7-DF6D-68C3-BFBBA558B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9C5C-5D7A-1CCC-109B-371DF28A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ED95D2-FBB5-2293-07FC-4A80B2C46E4B}"/>
              </a:ext>
            </a:extLst>
          </p:cNvPr>
          <p:cNvSpPr txBox="1">
            <a:spLocks/>
          </p:cNvSpPr>
          <p:nvPr/>
        </p:nvSpPr>
        <p:spPr>
          <a:xfrm>
            <a:off x="34787" y="1825625"/>
            <a:ext cx="6465403" cy="15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</a:rPr>
              <a:t>    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</a:rPr>
              <a:t>assertEquals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4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, 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</a:rPr>
              <a:t> +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 2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994C62-EEFA-40D5-51E3-B182487DAF69}"/>
              </a:ext>
            </a:extLst>
          </p:cNvPr>
          <p:cNvSpPr txBox="1">
            <a:spLocks/>
          </p:cNvSpPr>
          <p:nvPr/>
        </p:nvSpPr>
        <p:spPr>
          <a:xfrm>
            <a:off x="43069" y="3432451"/>
            <a:ext cx="6879533" cy="1576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</a:rPr>
              <a:t>    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</a:rPr>
              <a:t>assertThat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</a:rPr>
              <a:t> +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 2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).</a:t>
            </a:r>
            <a:r>
              <a:rPr lang="en-US" sz="2400" dirty="0" err="1">
                <a:solidFill>
                  <a:srgbClr val="9C27B0"/>
                </a:solidFill>
                <a:latin typeface="Roboto Mono"/>
                <a:ea typeface="Roboto Mono"/>
              </a:rPr>
              <a:t>isEqualTo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4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)</a:t>
            </a:r>
            <a:endParaRPr lang="en-US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BE1BD1-13F0-046E-CB3C-4FEB5B5C52EF}"/>
              </a:ext>
            </a:extLst>
          </p:cNvPr>
          <p:cNvSpPr txBox="1">
            <a:spLocks/>
          </p:cNvSpPr>
          <p:nvPr/>
        </p:nvSpPr>
        <p:spPr>
          <a:xfrm>
            <a:off x="43068" y="5279472"/>
            <a:ext cx="6092686" cy="1576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rgbClr val="9C27B0"/>
                </a:solidFill>
                <a:latin typeface="Roboto Mono"/>
                <a:ea typeface="Roboto Mono"/>
              </a:rPr>
              <a:t>    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2400" dirty="0">
                <a:solidFill>
                  <a:srgbClr val="3F51B5"/>
                </a:solidFill>
                <a:latin typeface="Roboto Mono"/>
                <a:ea typeface="Roboto Mono"/>
              </a:rPr>
              <a:t> +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 2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) </a:t>
            </a:r>
            <a:r>
              <a:rPr lang="en-US" sz="2400" dirty="0" err="1">
                <a:solidFill>
                  <a:srgbClr val="37474F"/>
                </a:solidFill>
                <a:latin typeface="Roboto Mono"/>
                <a:ea typeface="Roboto Mono"/>
              </a:rPr>
              <a:t>shouldBe</a:t>
            </a:r>
            <a:r>
              <a:rPr lang="en-US" sz="2400" dirty="0">
                <a:solidFill>
                  <a:srgbClr val="37474F"/>
                </a:solidFill>
                <a:latin typeface="Roboto Mono"/>
                <a:ea typeface="Roboto Mono"/>
              </a:rPr>
              <a:t> </a:t>
            </a:r>
            <a:r>
              <a:rPr lang="en-US" sz="2400" dirty="0">
                <a:solidFill>
                  <a:srgbClr val="C53929"/>
                </a:solidFill>
                <a:latin typeface="Roboto Mono"/>
                <a:ea typeface="Roboto Mono"/>
              </a:rPr>
              <a:t>4</a:t>
            </a:r>
            <a:endParaRPr lang="en-US" sz="2400" dirty="0">
              <a:solidFill>
                <a:srgbClr val="37474F"/>
              </a:solidFill>
              <a:latin typeface="Roboto Mono"/>
              <a:ea typeface="Roboto Mono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1D0DD3-3B57-2348-198A-36C7FBEDF828}"/>
              </a:ext>
            </a:extLst>
          </p:cNvPr>
          <p:cNvSpPr txBox="1">
            <a:spLocks/>
          </p:cNvSpPr>
          <p:nvPr/>
        </p:nvSpPr>
        <p:spPr>
          <a:xfrm>
            <a:off x="6925917" y="1947103"/>
            <a:ext cx="5169005" cy="133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JUnit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008A03-E74F-4305-0451-C49830C94C81}"/>
              </a:ext>
            </a:extLst>
          </p:cNvPr>
          <p:cNvSpPr txBox="1">
            <a:spLocks/>
          </p:cNvSpPr>
          <p:nvPr/>
        </p:nvSpPr>
        <p:spPr>
          <a:xfrm>
            <a:off x="7025308" y="3553929"/>
            <a:ext cx="5169005" cy="133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Truth, </a:t>
            </a:r>
            <a:r>
              <a:rPr lang="en-US" dirty="0" err="1"/>
              <a:t>AssertJ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ABD2AFA-7766-0ECB-ABC0-CC5234312DFF}"/>
              </a:ext>
            </a:extLst>
          </p:cNvPr>
          <p:cNvSpPr txBox="1">
            <a:spLocks/>
          </p:cNvSpPr>
          <p:nvPr/>
        </p:nvSpPr>
        <p:spPr>
          <a:xfrm>
            <a:off x="7025308" y="5276711"/>
            <a:ext cx="5169005" cy="133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Kotest</a:t>
            </a:r>
          </a:p>
        </p:txBody>
      </p:sp>
    </p:spTree>
    <p:extLst>
      <p:ext uri="{BB962C8B-B14F-4D97-AF65-F5344CB8AC3E}">
        <p14:creationId xmlns:p14="http://schemas.microsoft.com/office/powerpoint/2010/main" val="317927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ECFFD-50BD-E55E-F958-8C45A093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1AD6F-E6AD-D21B-4C38-376F8FCD3125}"/>
              </a:ext>
            </a:extLst>
          </p:cNvPr>
          <p:cNvSpPr txBox="1"/>
          <p:nvPr/>
        </p:nvSpPr>
        <p:spPr>
          <a:xfrm>
            <a:off x="81401" y="2326522"/>
            <a:ext cx="12028484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42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</a:t>
            </a:r>
            <a:r>
              <a:rPr lang="en-US" sz="3000" dirty="0" err="1">
                <a:solidFill>
                  <a:srgbClr val="37474F"/>
                </a:solidFill>
                <a:latin typeface="Roboto Mono"/>
                <a:ea typeface="Roboto Mono"/>
              </a:rPr>
              <a:t>shouldBe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42
42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</a:t>
            </a:r>
            <a:r>
              <a:rPr lang="en-US" sz="3000" dirty="0" err="1">
                <a:solidFill>
                  <a:srgbClr val="37474F"/>
                </a:solidFill>
                <a:latin typeface="Roboto Mono"/>
                <a:ea typeface="Roboto Mono"/>
              </a:rPr>
              <a:t>shouldNotBe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0
</a:t>
            </a:r>
            <a:r>
              <a:rPr lang="en-US" sz="3000" dirty="0">
                <a:solidFill>
                  <a:srgbClr val="388E3C"/>
                </a:solidFill>
                <a:latin typeface="Roboto Mono"/>
                <a:ea typeface="Roboto Mono"/>
              </a:rPr>
              <a:t>"Hello"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</a:t>
            </a:r>
            <a:r>
              <a:rPr lang="en-US" sz="3000" dirty="0" err="1">
                <a:solidFill>
                  <a:srgbClr val="37474F"/>
                </a:solidFill>
                <a:latin typeface="Roboto Mono"/>
                <a:ea typeface="Roboto Mono"/>
              </a:rPr>
              <a:t>shouldStartWith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</a:t>
            </a:r>
            <a:r>
              <a:rPr lang="en-US" sz="3000" dirty="0">
                <a:solidFill>
                  <a:srgbClr val="388E3C"/>
                </a:solidFill>
                <a:latin typeface="Roboto Mono"/>
                <a:ea typeface="Roboto Mono"/>
              </a:rPr>
              <a:t>"H"
""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should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</a:rPr>
              <a:t>beInstanceOf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&lt;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String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&gt;()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2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BF58-21FC-2F4D-53F8-B81E50D1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6115-A980-D8E7-5201-7547BE86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Allows to write tests with different styles</a:t>
            </a:r>
          </a:p>
        </p:txBody>
      </p:sp>
    </p:spTree>
    <p:extLst>
      <p:ext uri="{BB962C8B-B14F-4D97-AF65-F5344CB8AC3E}">
        <p14:creationId xmlns:p14="http://schemas.microsoft.com/office/powerpoint/2010/main" val="411629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2347D-A17C-BE91-922E-335BE3F30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030894-0CA8-C8D3-66AE-3CC2C12029C7}"/>
              </a:ext>
            </a:extLst>
          </p:cNvPr>
          <p:cNvSpPr txBox="1"/>
          <p:nvPr/>
        </p:nvSpPr>
        <p:spPr>
          <a:xfrm>
            <a:off x="81401" y="2326522"/>
            <a:ext cx="1202848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rgbClr val="3F51B5"/>
                </a:solidFill>
                <a:latin typeface="Roboto Mono"/>
                <a:ea typeface="Roboto Mono"/>
              </a:rPr>
              <a:t>class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</a:rPr>
              <a:t>CalculatorTest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: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</a:rPr>
              <a:t>FunSpec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({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   test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3000" dirty="0">
                <a:solidFill>
                  <a:srgbClr val="388E3C"/>
                </a:solidFill>
                <a:latin typeface="Roboto Mono"/>
                <a:ea typeface="Roboto Mono"/>
              </a:rPr>
              <a:t>"sum should add two numbers"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) {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       sum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, 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) </a:t>
            </a:r>
            <a:r>
              <a:rPr lang="en-US" sz="3000" dirty="0" err="1">
                <a:solidFill>
                  <a:srgbClr val="37474F"/>
                </a:solidFill>
                <a:latin typeface="Roboto Mono"/>
                <a:ea typeface="Roboto Mono"/>
              </a:rPr>
              <a:t>shouldBe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4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
    }
})</a:t>
            </a:r>
            <a:endParaRPr lang="en-US" dirty="0"/>
          </a:p>
          <a:p>
            <a:endParaRPr lang="en-US" sz="3000" dirty="0">
              <a:solidFill>
                <a:srgbClr val="37474F"/>
              </a:solidFill>
              <a:latin typeface="Roboto Mono"/>
              <a:ea typeface="Roboto Mono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6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44635-0573-FE7A-0B8F-CED960FD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FCE04A-50F3-A712-4344-E22B217A24B6}"/>
              </a:ext>
            </a:extLst>
          </p:cNvPr>
          <p:cNvSpPr txBox="1"/>
          <p:nvPr/>
        </p:nvSpPr>
        <p:spPr>
          <a:xfrm>
            <a:off x="81401" y="2326522"/>
            <a:ext cx="1202848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rgbClr val="3F51B5"/>
                </a:solidFill>
                <a:latin typeface="Roboto Mono"/>
                <a:ea typeface="Roboto Mono"/>
              </a:rPr>
              <a:t>class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</a:rPr>
              <a:t>CalculatorTest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: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</a:rPr>
              <a:t>StringSpec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({
</a:t>
            </a:r>
            <a:r>
              <a:rPr lang="en-US" sz="3000" dirty="0">
                <a:solidFill>
                  <a:srgbClr val="388E3C"/>
                </a:solidFill>
                <a:latin typeface="Roboto Mono"/>
                <a:ea typeface="Roboto Mono"/>
              </a:rPr>
              <a:t>    "sum should add two numbers"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{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       sum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, 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) </a:t>
            </a:r>
            <a:r>
              <a:rPr lang="en-US" sz="3000" dirty="0" err="1">
                <a:solidFill>
                  <a:srgbClr val="37474F"/>
                </a:solidFill>
                <a:latin typeface="Roboto Mono"/>
                <a:ea typeface="Roboto Mono"/>
              </a:rPr>
              <a:t>shouldBe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4
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   }
})</a:t>
            </a:r>
            <a:endParaRPr lang="en-US" dirty="0"/>
          </a:p>
          <a:p>
            <a:endParaRPr lang="en-US" sz="3000" dirty="0">
              <a:solidFill>
                <a:srgbClr val="37474F"/>
              </a:solidFill>
              <a:latin typeface="Roboto Mono"/>
              <a:ea typeface="Roboto Mono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70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D01EE-97AD-BA77-220A-F066F91C1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F64DF-23AC-A94D-33A1-11890DC0C4FF}"/>
              </a:ext>
            </a:extLst>
          </p:cNvPr>
          <p:cNvSpPr txBox="1"/>
          <p:nvPr/>
        </p:nvSpPr>
        <p:spPr>
          <a:xfrm>
            <a:off x="-534" y="581296"/>
            <a:ext cx="12028484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class</a:t>
            </a:r>
            <a:r>
              <a:rPr lang="en-US" sz="2800" dirty="0">
                <a:solidFill>
                  <a:srgbClr val="9C27B0"/>
                </a:solidFill>
                <a:latin typeface="Roboto Mono"/>
                <a:ea typeface="Roboto Mono"/>
              </a:rPr>
              <a:t> </a:t>
            </a:r>
            <a:r>
              <a:rPr lang="en-US" sz="2800" dirty="0" err="1">
                <a:solidFill>
                  <a:srgbClr val="9C27B0"/>
                </a:solidFill>
                <a:latin typeface="Roboto Mono"/>
                <a:ea typeface="Roboto Mono"/>
              </a:rPr>
              <a:t>CalculatorStringTest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: </a:t>
            </a:r>
            <a:r>
              <a:rPr lang="en-US" sz="2800" dirty="0" err="1">
                <a:solidFill>
                  <a:srgbClr val="9C27B0"/>
                </a:solidFill>
                <a:latin typeface="Roboto Mono"/>
                <a:ea typeface="Roboto Mono"/>
              </a:rPr>
              <a:t>StringSpec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({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9C27B0"/>
                </a:solidFill>
                <a:latin typeface="Roboto Mono"/>
                <a:ea typeface="Roboto Mono"/>
              </a:rPr>
              <a:t>    </a:t>
            </a:r>
            <a:r>
              <a:rPr lang="en-US" sz="2800" dirty="0" err="1">
                <a:solidFill>
                  <a:srgbClr val="9C27B0"/>
                </a:solidFill>
                <a:latin typeface="Roboto Mono"/>
                <a:ea typeface="Roboto Mono"/>
              </a:rPr>
              <a:t>listOf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C53929"/>
                </a:solidFill>
                <a:latin typeface="Roboto Mono"/>
                <a:ea typeface="Roboto Mono"/>
              </a:rPr>
              <a:t>        1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to </a:t>
            </a:r>
            <a:r>
              <a:rPr lang="en-US" sz="2800" dirty="0">
                <a:solidFill>
                  <a:srgbClr val="C53929"/>
                </a:solidFill>
                <a:latin typeface="Roboto Mono"/>
                <a:ea typeface="Roboto Mono"/>
              </a:rPr>
              <a:t>1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,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C53929"/>
                </a:solidFill>
                <a:latin typeface="Roboto Mono"/>
                <a:ea typeface="Roboto Mono"/>
              </a:rPr>
              <a:t>        2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to </a:t>
            </a:r>
            <a:r>
              <a:rPr lang="en-US" sz="28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,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C53929"/>
                </a:solidFill>
                <a:latin typeface="Roboto Mono"/>
                <a:ea typeface="Roboto Mono"/>
              </a:rPr>
              <a:t>        3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to </a:t>
            </a:r>
            <a:r>
              <a:rPr lang="en-US" sz="2800" dirty="0">
                <a:solidFill>
                  <a:srgbClr val="C53929"/>
                </a:solidFill>
                <a:latin typeface="Roboto Mono"/>
                <a:ea typeface="Roboto Mono"/>
              </a:rPr>
              <a:t>6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,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C53929"/>
                </a:solidFill>
                <a:latin typeface="Roboto Mono"/>
                <a:ea typeface="Roboto Mono"/>
              </a:rPr>
              <a:t>        4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to </a:t>
            </a:r>
            <a:r>
              <a:rPr lang="en-US" sz="2800" dirty="0">
                <a:solidFill>
                  <a:srgbClr val="C53929"/>
                </a:solidFill>
                <a:latin typeface="Roboto Mono"/>
                <a:ea typeface="Roboto Mono"/>
              </a:rPr>
              <a:t>24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   )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       .</a:t>
            </a:r>
            <a:r>
              <a:rPr lang="en-US" sz="2800" dirty="0" err="1">
                <a:solidFill>
                  <a:srgbClr val="9C27B0"/>
                </a:solidFill>
                <a:latin typeface="Roboto Mono"/>
                <a:ea typeface="Roboto Mono"/>
              </a:rPr>
              <a:t>forEach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{ (number, expected) 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-&gt;
</a:t>
            </a:r>
            <a:r>
              <a:rPr lang="en-US" sz="2800" dirty="0">
                <a:solidFill>
                  <a:srgbClr val="388E3C"/>
                </a:solidFill>
                <a:latin typeface="Roboto Mono"/>
                <a:ea typeface="Roboto Mono"/>
              </a:rPr>
              <a:t>            "factorial for </a:t>
            </a:r>
            <a:r>
              <a:rPr lang="en-US" sz="2800" dirty="0">
                <a:solidFill>
                  <a:srgbClr val="9C27B0"/>
                </a:solidFill>
                <a:latin typeface="Roboto Mono"/>
                <a:ea typeface="Roboto Mono"/>
              </a:rPr>
              <a:t>$number</a:t>
            </a:r>
            <a:r>
              <a:rPr lang="en-US" sz="2800" dirty="0">
                <a:solidFill>
                  <a:srgbClr val="388E3C"/>
                </a:solidFill>
                <a:latin typeface="Roboto Mono"/>
                <a:ea typeface="Roboto Mono"/>
              </a:rPr>
              <a:t> is </a:t>
            </a:r>
            <a:r>
              <a:rPr lang="en-US" sz="2800" dirty="0">
                <a:solidFill>
                  <a:srgbClr val="9C27B0"/>
                </a:solidFill>
                <a:latin typeface="Roboto Mono"/>
                <a:ea typeface="Roboto Mono"/>
              </a:rPr>
              <a:t>$expected</a:t>
            </a:r>
            <a:r>
              <a:rPr lang="en-US" sz="2800" dirty="0">
                <a:solidFill>
                  <a:srgbClr val="388E3C"/>
                </a:solidFill>
                <a:latin typeface="Roboto Mono"/>
                <a:ea typeface="Roboto Mono"/>
              </a:rPr>
              <a:t>"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{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9C27B0"/>
                </a:solidFill>
                <a:latin typeface="Roboto Mono"/>
                <a:ea typeface="Roboto Mono"/>
              </a:rPr>
              <a:t>                factorial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(number) </a:t>
            </a:r>
            <a:r>
              <a:rPr lang="en-US" sz="2800" dirty="0" err="1">
                <a:solidFill>
                  <a:srgbClr val="37474F"/>
                </a:solidFill>
                <a:latin typeface="Roboto Mono"/>
                <a:ea typeface="Roboto Mono"/>
              </a:rPr>
              <a:t>shouldBe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expected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           }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        }</a:t>
            </a:r>
            <a:r>
              <a:rPr lang="en-US" sz="2800" dirty="0">
                <a:solidFill>
                  <a:srgbClr val="3F51B5"/>
                </a:solidFill>
                <a:latin typeface="Roboto Mono"/>
                <a:ea typeface="Roboto Mono"/>
              </a:rPr>
              <a:t>
</a:t>
            </a:r>
            <a:r>
              <a:rPr lang="en-US" sz="2800" dirty="0">
                <a:solidFill>
                  <a:srgbClr val="37474F"/>
                </a:solidFill>
                <a:latin typeface="Roboto Mono"/>
                <a:ea typeface="Roboto Mono"/>
              </a:rPr>
              <a:t>})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041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CFF8-468D-7C58-88AB-13D063D5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05D5-3686-BA73-D624-2588B9F9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Released in 2006</a:t>
            </a:r>
          </a:p>
          <a:p>
            <a:r>
              <a:rPr lang="en-US" dirty="0"/>
              <a:t>Guided by Kent Beck</a:t>
            </a:r>
          </a:p>
        </p:txBody>
      </p:sp>
    </p:spTree>
    <p:extLst>
      <p:ext uri="{BB962C8B-B14F-4D97-AF65-F5344CB8AC3E}">
        <p14:creationId xmlns:p14="http://schemas.microsoft.com/office/powerpoint/2010/main" val="269456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F2C1-00CB-E468-8334-05AA6816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changed in JUnit4 since 2006?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94A6-8D89-D1EC-6ECA-F2D6E3981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Rules API (@Rule)</a:t>
            </a:r>
          </a:p>
          <a:p>
            <a:r>
              <a:rPr lang="en-US" dirty="0">
                <a:latin typeface="Aptos"/>
              </a:rPr>
              <a:t>Assumptions API (</a:t>
            </a:r>
            <a:r>
              <a:rPr lang="en-US" dirty="0" err="1">
                <a:latin typeface="Aptos"/>
              </a:rPr>
              <a:t>assumeTrue</a:t>
            </a:r>
            <a:r>
              <a:rPr lang="en-US" dirty="0">
                <a:latin typeface="Aptos"/>
              </a:rPr>
              <a:t>, </a:t>
            </a:r>
            <a:r>
              <a:rPr lang="en-US" dirty="0" err="1">
                <a:latin typeface="Aptos"/>
              </a:rPr>
              <a:t>assumeFalse</a:t>
            </a:r>
            <a:r>
              <a:rPr lang="en-US" dirty="0">
                <a:latin typeface="Aptos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3082B-4CD5-28C7-61F6-6E8168D64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B29B-3AC8-AC1A-0AFE-9FE51DCA6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08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JUnit5</a:t>
            </a:r>
          </a:p>
        </p:txBody>
      </p:sp>
    </p:spTree>
    <p:extLst>
      <p:ext uri="{BB962C8B-B14F-4D97-AF65-F5344CB8AC3E}">
        <p14:creationId xmlns:p14="http://schemas.microsoft.com/office/powerpoint/2010/main" val="118555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EC0-F3F9-92DF-62E2-57F1CD67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JUnit5 (</a:t>
            </a:r>
            <a:r>
              <a:rPr lang="en-US" dirty="0">
                <a:ea typeface="+mj-lt"/>
                <a:cs typeface="+mj-lt"/>
              </a:rPr>
              <a:t>JUnit Lambda)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EB9C-BB98-7AEC-5E6B-78F15AC4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Raised 54K EUR</a:t>
            </a:r>
          </a:p>
          <a:p>
            <a:r>
              <a:rPr lang="en-US" dirty="0"/>
              <a:t>Written from scratch with modular approach</a:t>
            </a:r>
          </a:p>
          <a:p>
            <a:r>
              <a:rPr lang="en-US" dirty="0"/>
              <a:t>Released in 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2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6A68-B8EF-C3A6-C0FB-942C3B99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B970-8B7E-1EA4-0B76-ADC81FEC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Lambda support</a:t>
            </a:r>
          </a:p>
          <a:p>
            <a:r>
              <a:rPr lang="en-US" dirty="0"/>
              <a:t>Nested tests (@Nested)</a:t>
            </a:r>
          </a:p>
          <a:p>
            <a:r>
              <a:rPr lang="en-US" dirty="0"/>
              <a:t>Dynamic Tests</a:t>
            </a:r>
          </a:p>
          <a:p>
            <a:r>
              <a:rPr lang="en-US" dirty="0"/>
              <a:t>Interop with most of JUnit4 features (no interop with @Rule)</a:t>
            </a:r>
          </a:p>
        </p:txBody>
      </p:sp>
    </p:spTree>
    <p:extLst>
      <p:ext uri="{BB962C8B-B14F-4D97-AF65-F5344CB8AC3E}">
        <p14:creationId xmlns:p14="http://schemas.microsoft.com/office/powerpoint/2010/main" val="265866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0571D-4D8D-9A3C-07CA-A75FAE70C80E}"/>
              </a:ext>
            </a:extLst>
          </p:cNvPr>
          <p:cNvSpPr txBox="1"/>
          <p:nvPr/>
        </p:nvSpPr>
        <p:spPr>
          <a:xfrm>
            <a:off x="81401" y="1630783"/>
            <a:ext cx="1202848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rgbClr val="3F51B5"/>
                </a:solidFill>
                <a:latin typeface="Roboto Mono"/>
                <a:ea typeface="Roboto Mono"/>
              </a:rPr>
              <a:t>class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</a:rPr>
              <a:t>CalculatorTest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{</a:t>
            </a:r>
            <a:r>
              <a:rPr lang="en-US" sz="3000" dirty="0">
                <a:latin typeface="Roboto Mono"/>
                <a:ea typeface="Roboto Mono"/>
              </a:rPr>
              <a:t>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   @Test</a:t>
            </a:r>
            <a:r>
              <a:rPr lang="en-US" sz="3000" dirty="0">
                <a:latin typeface="Roboto Mono"/>
                <a:ea typeface="Roboto Mono"/>
              </a:rPr>
              <a:t>
</a:t>
            </a:r>
            <a:r>
              <a:rPr lang="en-US" sz="3000" dirty="0">
                <a:solidFill>
                  <a:srgbClr val="3F51B5"/>
                </a:solidFill>
                <a:latin typeface="Roboto Mono"/>
                <a:ea typeface="Roboto Mono"/>
              </a:rPr>
              <a:t>    fun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`sum should add two numbers`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() {</a:t>
            </a:r>
            <a:r>
              <a:rPr lang="en-US" sz="3000" dirty="0">
                <a:latin typeface="Roboto Mono"/>
                <a:ea typeface="Roboto Mono"/>
              </a:rPr>
              <a:t>
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        </a:t>
            </a:r>
            <a:r>
              <a:rPr lang="en-US" sz="3000" dirty="0" err="1">
                <a:solidFill>
                  <a:srgbClr val="9C27B0"/>
                </a:solidFill>
                <a:latin typeface="Roboto Mono"/>
                <a:ea typeface="Roboto Mono"/>
              </a:rPr>
              <a:t>assertEquals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4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, </a:t>
            </a:r>
            <a:r>
              <a:rPr lang="en-US" sz="3000" dirty="0">
                <a:solidFill>
                  <a:srgbClr val="9C27B0"/>
                </a:solidFill>
                <a:latin typeface="Roboto Mono"/>
                <a:ea typeface="Roboto Mono"/>
              </a:rPr>
              <a:t>sum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(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, </a:t>
            </a:r>
            <a:r>
              <a:rPr lang="en-US" sz="3000" dirty="0">
                <a:solidFill>
                  <a:srgbClr val="C53929"/>
                </a:solidFill>
                <a:latin typeface="Roboto Mono"/>
                <a:ea typeface="Roboto Mono"/>
              </a:rPr>
              <a:t>2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))</a:t>
            </a:r>
            <a:r>
              <a:rPr lang="en-US" sz="3000" dirty="0">
                <a:latin typeface="Roboto Mono"/>
                <a:ea typeface="Roboto Mono"/>
              </a:rPr>
              <a:t>
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    }</a:t>
            </a:r>
            <a:r>
              <a:rPr lang="en-US" sz="3000" dirty="0">
                <a:latin typeface="Roboto Mono"/>
                <a:ea typeface="Roboto Mono"/>
              </a:rPr>
              <a:t>
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</a:rPr>
              <a:t>}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7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F20C-AF48-FE21-3C1D-2DD49DF5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in JUnit4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DE2F4-4538-08D7-1BED-317E3332F69D}"/>
              </a:ext>
            </a:extLst>
          </p:cNvPr>
          <p:cNvSpPr txBox="1"/>
          <p:nvPr/>
        </p:nvSpPr>
        <p:spPr>
          <a:xfrm>
            <a:off x="98323" y="2764746"/>
            <a:ext cx="11995354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@Test</a:t>
            </a:r>
            <a:r>
              <a:rPr lang="en-US" sz="32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(expected </a:t>
            </a:r>
            <a:r>
              <a:rPr lang="en-US" sz="32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=</a:t>
            </a:r>
            <a:r>
              <a:rPr lang="en-US" sz="32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 </a:t>
            </a:r>
            <a:r>
              <a:rPr lang="en-US" sz="3200" err="1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ArithmeticException</a:t>
            </a:r>
            <a:r>
              <a:rPr lang="en-US" sz="32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::</a:t>
            </a:r>
            <a:r>
              <a:rPr lang="en-US" sz="32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class</a:t>
            </a:r>
            <a:r>
              <a:rPr lang="en-US" sz="32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)</a:t>
            </a:r>
            <a:r>
              <a:rPr lang="en-US" sz="32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
fun</a:t>
            </a:r>
            <a:r>
              <a:rPr lang="en-US" sz="32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`could not divide by zero`</a:t>
            </a:r>
            <a:r>
              <a:rPr lang="en-US" sz="32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() {</a:t>
            </a:r>
            <a:r>
              <a:rPr lang="en-US" sz="32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
</a:t>
            </a:r>
            <a:r>
              <a:rPr lang="en-US" sz="3200" dirty="0">
                <a:solidFill>
                  <a:srgbClr val="9C27B0"/>
                </a:solidFill>
                <a:latin typeface="Roboto Mono"/>
                <a:ea typeface="Roboto Mono"/>
                <a:cs typeface="+mn-lt"/>
              </a:rPr>
              <a:t>    divide</a:t>
            </a:r>
            <a:r>
              <a:rPr lang="en-US" sz="32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(</a:t>
            </a:r>
            <a:r>
              <a:rPr lang="en-US" sz="3200" dirty="0">
                <a:solidFill>
                  <a:srgbClr val="C53929"/>
                </a:solidFill>
                <a:latin typeface="Roboto Mono"/>
                <a:ea typeface="Roboto Mono"/>
                <a:cs typeface="+mn-lt"/>
              </a:rPr>
              <a:t>10</a:t>
            </a:r>
            <a:r>
              <a:rPr lang="en-US" sz="32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, </a:t>
            </a:r>
            <a:r>
              <a:rPr lang="en-US" sz="3200" dirty="0">
                <a:solidFill>
                  <a:srgbClr val="C53929"/>
                </a:solidFill>
                <a:latin typeface="Roboto Mono"/>
                <a:ea typeface="Roboto Mono"/>
                <a:cs typeface="+mn-lt"/>
              </a:rPr>
              <a:t>0</a:t>
            </a:r>
            <a:r>
              <a:rPr lang="en-US" sz="32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)</a:t>
            </a:r>
            <a:r>
              <a:rPr lang="en-US" sz="3200" dirty="0">
                <a:solidFill>
                  <a:srgbClr val="3F51B5"/>
                </a:solidFill>
                <a:latin typeface="Roboto Mono"/>
                <a:ea typeface="Roboto Mono"/>
                <a:cs typeface="+mn-lt"/>
              </a:rPr>
              <a:t>
</a:t>
            </a:r>
            <a:r>
              <a:rPr lang="en-US" sz="3200" dirty="0">
                <a:solidFill>
                  <a:srgbClr val="37474F"/>
                </a:solidFill>
                <a:latin typeface="Roboto Mono"/>
                <a:ea typeface="Roboto Mono"/>
                <a:cs typeface="+mn-lt"/>
              </a:rPr>
              <a:t>}</a:t>
            </a:r>
          </a:p>
          <a:p>
            <a:endParaRPr lang="en-US" sz="2800" dirty="0">
              <a:solidFill>
                <a:srgbClr val="37474F"/>
              </a:solidFill>
              <a:latin typeface="Roboto Mono"/>
              <a:ea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91161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JUnit5 / Kotest</vt:lpstr>
      <vt:lpstr>JUnit</vt:lpstr>
      <vt:lpstr>JUnit4</vt:lpstr>
      <vt:lpstr>What's changed in JUnit4 since 2006?</vt:lpstr>
      <vt:lpstr>JUnit5</vt:lpstr>
      <vt:lpstr>JUnit5 (JUnit Lambda)</vt:lpstr>
      <vt:lpstr>JUnit5 features</vt:lpstr>
      <vt:lpstr>PowerPoint Presentation</vt:lpstr>
      <vt:lpstr>Exceptions in JUnit4</vt:lpstr>
      <vt:lpstr>Exceptions in JUnit5</vt:lpstr>
      <vt:lpstr>Nested tests</vt:lpstr>
      <vt:lpstr>Nested tests</vt:lpstr>
      <vt:lpstr>Dynamic Tests</vt:lpstr>
      <vt:lpstr>Dynamic Tests</vt:lpstr>
      <vt:lpstr>Interop with JUnit4 features</vt:lpstr>
      <vt:lpstr>Kotest</vt:lpstr>
      <vt:lpstr>Kotest</vt:lpstr>
      <vt:lpstr>Assertions</vt:lpstr>
      <vt:lpstr>Assertions</vt:lpstr>
      <vt:lpstr>Assertions</vt:lpstr>
      <vt:lpstr>PowerPoint Presentation</vt:lpstr>
      <vt:lpstr>Testing Framework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373</cp:revision>
  <dcterms:created xsi:type="dcterms:W3CDTF">2025-05-09T11:55:34Z</dcterms:created>
  <dcterms:modified xsi:type="dcterms:W3CDTF">2025-05-12T16:04:07Z</dcterms:modified>
</cp:coreProperties>
</file>