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Lato" panose="020F0502020204030203" pitchFamily="34" charset="77"/>
      <p:regular r:id="rId12"/>
      <p:bold r:id="rId13"/>
      <p:italic r:id="rId14"/>
      <p:boldItalic r:id="rId15"/>
    </p:embeddedFont>
    <p:embeddedFont>
      <p:font typeface="Questrial" panose="02000000000000000000" pitchFamily="2" charset="0"/>
      <p:regular r:id="rId16"/>
    </p:embeddedFont>
    <p:embeddedFont>
      <p:font typeface="Raleway" panose="020B0503030101060003" pitchFamily="34" charset="77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85"/>
    <p:restoredTop sz="94662"/>
  </p:normalViewPr>
  <p:slideViewPr>
    <p:cSldViewPr snapToGrid="0" snapToObjects="1">
      <p:cViewPr varScale="1">
        <p:scale>
          <a:sx n="194" d="100"/>
          <a:sy n="194" d="100"/>
        </p:scale>
        <p:origin x="1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fd399032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fd399032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fd399032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fd399032c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1fd60ad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1fd60ad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fd399032c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fd399032c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1fd60ad2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1fd60ad2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fd399032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fd399032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fd399032c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fd399032c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 1-- Erin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1fd60ad2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1fd60ad2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 1-- Erin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1ff0c03b2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1ff0c03b2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 1-- Erin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rgbClr val="76A5A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twitter.com/en/docs.html" TargetMode="External"/><Relationship Id="rId3" Type="http://schemas.openxmlformats.org/officeDocument/2006/relationships/hyperlink" Target="http://www.wprdc.org/" TargetMode="External"/><Relationship Id="rId7" Type="http://schemas.openxmlformats.org/officeDocument/2006/relationships/hyperlink" Target="https://www.kaggle.com/damienbeneschi/krakow-ta-restaurans-data-raw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://pittsburghpa.gov/publicsafety/violence-dashboards/crime-data.html" TargetMode="External"/><Relationship Id="rId5" Type="http://schemas.openxmlformats.org/officeDocument/2006/relationships/hyperlink" Target="https://www.zillow.com/howto/api/APIOverview.htm" TargetMode="External"/><Relationship Id="rId4" Type="http://schemas.openxmlformats.org/officeDocument/2006/relationships/hyperlink" Target="https://factfinder.census.gov/faces/nav/jsf/pages/index.x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courses/mathematics/18-06-linear-algebra-spring-201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/>
        </p:nvSpPr>
        <p:spPr>
          <a:xfrm>
            <a:off x="496650" y="338724"/>
            <a:ext cx="81507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F3F3F3"/>
                </a:solidFill>
                <a:latin typeface="Questrial"/>
                <a:ea typeface="Questrial"/>
                <a:cs typeface="Questrial"/>
                <a:sym typeface="Questrial"/>
              </a:rPr>
              <a:t>Master of Science:</a:t>
            </a:r>
            <a:endParaRPr sz="6000" b="1">
              <a:solidFill>
                <a:srgbClr val="F3F3F3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F3F3F3"/>
                </a:solidFill>
                <a:latin typeface="Questrial"/>
                <a:ea typeface="Questrial"/>
                <a:cs typeface="Questrial"/>
                <a:sym typeface="Questrial"/>
              </a:rPr>
              <a:t>Applied Data Science</a:t>
            </a:r>
            <a:endParaRPr sz="6000" b="1">
              <a:solidFill>
                <a:srgbClr val="F3F3F3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F3F3F3"/>
                </a:solidFill>
                <a:latin typeface="Questrial"/>
                <a:ea typeface="Questrial"/>
                <a:cs typeface="Questrial"/>
                <a:sym typeface="Questrial"/>
              </a:rPr>
              <a:t>Portfolio</a:t>
            </a:r>
            <a:endParaRPr sz="6000" b="1">
              <a:solidFill>
                <a:srgbClr val="F3F3F3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1228200" y="3740375"/>
            <a:ext cx="66876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i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Anthony (Ollie) Olivieri</a:t>
            </a:r>
            <a:endParaRPr sz="4800" i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/>
          <p:nvPr/>
        </p:nvSpPr>
        <p:spPr>
          <a:xfrm rot="-5400000">
            <a:off x="8424300" y="4423800"/>
            <a:ext cx="719700" cy="719700"/>
          </a:xfrm>
          <a:prstGeom prst="rtTriangle">
            <a:avLst/>
          </a:prstGeom>
          <a:solidFill>
            <a:srgbClr val="2672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4"/>
          <p:cNvSpPr/>
          <p:nvPr/>
        </p:nvSpPr>
        <p:spPr>
          <a:xfrm rot="5400000">
            <a:off x="8424300" y="4423800"/>
            <a:ext cx="719700" cy="719700"/>
          </a:xfrm>
          <a:prstGeom prst="rtTriangle">
            <a:avLst/>
          </a:prstGeom>
          <a:solidFill>
            <a:srgbClr val="EB8E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8592600" y="4548150"/>
            <a:ext cx="3831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1</a:t>
            </a:r>
            <a:endParaRPr sz="2400" b="1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348325" y="452459"/>
            <a:ext cx="7929900" cy="3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estrial"/>
              <a:buChar char="●"/>
            </a:pPr>
            <a:r>
              <a:rPr lang="en" sz="3000">
                <a:solidFill>
                  <a:srgbClr val="F3F3F3"/>
                </a:solidFill>
                <a:latin typeface="Questrial"/>
                <a:ea typeface="Questrial"/>
                <a:cs typeface="Questrial"/>
                <a:sym typeface="Questrial"/>
              </a:rPr>
              <a:t>Whitman School of Management</a:t>
            </a:r>
            <a:endParaRPr sz="3000">
              <a:solidFill>
                <a:srgbClr val="F3F3F3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estrial"/>
              <a:buChar char="○"/>
            </a:pPr>
            <a:r>
              <a:rPr lang="en" sz="1800">
                <a:solidFill>
                  <a:srgbClr val="F3F3F3"/>
                </a:solidFill>
                <a:latin typeface="Questrial"/>
                <a:ea typeface="Questrial"/>
                <a:cs typeface="Questrial"/>
                <a:sym typeface="Questrial"/>
              </a:rPr>
              <a:t>Statistics</a:t>
            </a:r>
            <a:endParaRPr sz="1800">
              <a:solidFill>
                <a:srgbClr val="F3F3F3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estrial"/>
              <a:buChar char="■"/>
            </a:pPr>
            <a:r>
              <a:rPr lang="en" sz="1800">
                <a:solidFill>
                  <a:srgbClr val="F3F3F3"/>
                </a:solidFill>
                <a:latin typeface="Questrial"/>
                <a:ea typeface="Questrial"/>
                <a:cs typeface="Questrial"/>
                <a:sym typeface="Questrial"/>
              </a:rPr>
              <a:t>Population, sampling, distribution, variance</a:t>
            </a:r>
            <a:endParaRPr sz="1800">
              <a:solidFill>
                <a:srgbClr val="F3F3F3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estrial"/>
              <a:buChar char="■"/>
            </a:pPr>
            <a:r>
              <a:rPr lang="en" sz="1800">
                <a:solidFill>
                  <a:srgbClr val="F3F3F3"/>
                </a:solidFill>
                <a:latin typeface="Questrial"/>
                <a:ea typeface="Questrial"/>
                <a:cs typeface="Questrial"/>
                <a:sym typeface="Questrial"/>
              </a:rPr>
              <a:t>Hypothesis testing, confidence, statistical significance</a:t>
            </a:r>
            <a:endParaRPr sz="1800">
              <a:solidFill>
                <a:srgbClr val="F3F3F3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estrial"/>
              <a:buChar char="■"/>
            </a:pPr>
            <a:r>
              <a:rPr lang="en" sz="1800">
                <a:solidFill>
                  <a:srgbClr val="F3F3F3"/>
                </a:solidFill>
                <a:latin typeface="Questrial"/>
                <a:ea typeface="Questrial"/>
                <a:cs typeface="Questrial"/>
                <a:sym typeface="Questrial"/>
              </a:rPr>
              <a:t>Correlation, Chi-Square</a:t>
            </a:r>
            <a:endParaRPr sz="1800">
              <a:solidFill>
                <a:srgbClr val="F3F3F3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estrial"/>
              <a:buChar char="■"/>
            </a:pPr>
            <a:r>
              <a:rPr lang="en" sz="1800">
                <a:solidFill>
                  <a:srgbClr val="F3F3F3"/>
                </a:solidFill>
                <a:latin typeface="Questrial"/>
                <a:ea typeface="Questrial"/>
                <a:cs typeface="Questrial"/>
                <a:sym typeface="Questrial"/>
              </a:rPr>
              <a:t>Regression linear, non-linear, logistic</a:t>
            </a:r>
            <a:endParaRPr sz="1800">
              <a:solidFill>
                <a:srgbClr val="F3F3F3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estrial"/>
              <a:buChar char="○"/>
            </a:pPr>
            <a:r>
              <a:rPr lang="en" sz="1800">
                <a:solidFill>
                  <a:srgbClr val="F3F3F3"/>
                </a:solidFill>
                <a:latin typeface="Questrial"/>
                <a:ea typeface="Questrial"/>
                <a:cs typeface="Questrial"/>
                <a:sym typeface="Questrial"/>
              </a:rPr>
              <a:t>Business applications</a:t>
            </a:r>
            <a:endParaRPr sz="1800">
              <a:solidFill>
                <a:srgbClr val="F3F3F3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estrial"/>
              <a:buChar char="■"/>
            </a:pPr>
            <a:r>
              <a:rPr lang="en" sz="1800">
                <a:solidFill>
                  <a:srgbClr val="F3F3F3"/>
                </a:solidFill>
                <a:latin typeface="Questrial"/>
                <a:ea typeface="Questrial"/>
                <a:cs typeface="Questrial"/>
                <a:sym typeface="Questrial"/>
              </a:rPr>
              <a:t>DMAIC, Kappa repeatability</a:t>
            </a:r>
            <a:endParaRPr sz="1800">
              <a:solidFill>
                <a:srgbClr val="F3F3F3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estrial"/>
              <a:buChar char="■"/>
            </a:pPr>
            <a:r>
              <a:rPr lang="en" sz="1800">
                <a:solidFill>
                  <a:srgbClr val="F3F3F3"/>
                </a:solidFill>
                <a:latin typeface="Questrial"/>
                <a:ea typeface="Questrial"/>
                <a:cs typeface="Questrial"/>
                <a:sym typeface="Questrial"/>
              </a:rPr>
              <a:t>Optimization of investment, labor hours, resources</a:t>
            </a:r>
            <a:endParaRPr sz="1800">
              <a:solidFill>
                <a:srgbClr val="F3F3F3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estrial"/>
              <a:buChar char="●"/>
            </a:pPr>
            <a:r>
              <a:rPr lang="en" sz="1800">
                <a:solidFill>
                  <a:srgbClr val="F3F3F3"/>
                </a:solidFill>
                <a:latin typeface="Questrial"/>
                <a:ea typeface="Questrial"/>
                <a:cs typeface="Questrial"/>
                <a:sym typeface="Questrial"/>
              </a:rPr>
              <a:t>Focus</a:t>
            </a:r>
            <a:endParaRPr sz="1800">
              <a:solidFill>
                <a:srgbClr val="F3F3F3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estrial"/>
              <a:buChar char="○"/>
            </a:pPr>
            <a:r>
              <a:rPr lang="en" sz="1800">
                <a:solidFill>
                  <a:srgbClr val="F3F3F3"/>
                </a:solidFill>
                <a:latin typeface="Questrial"/>
                <a:ea typeface="Questrial"/>
                <a:cs typeface="Questrial"/>
                <a:sym typeface="Questrial"/>
              </a:rPr>
              <a:t>Marketing, clustering, conjoint analysis</a:t>
            </a:r>
            <a:endParaRPr sz="1800">
              <a:solidFill>
                <a:srgbClr val="F3F3F3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6" name="Google Shape;96;p14"/>
          <p:cNvSpPr/>
          <p:nvPr/>
        </p:nvSpPr>
        <p:spPr>
          <a:xfrm rot="-5400000">
            <a:off x="7704600" y="4423800"/>
            <a:ext cx="719700" cy="719700"/>
          </a:xfrm>
          <a:prstGeom prst="rtTriangle">
            <a:avLst/>
          </a:prstGeom>
          <a:solidFill>
            <a:srgbClr val="F5E1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/>
          <p:nvPr/>
        </p:nvSpPr>
        <p:spPr>
          <a:xfrm rot="-5400000">
            <a:off x="8424300" y="4423800"/>
            <a:ext cx="719700" cy="719700"/>
          </a:xfrm>
          <a:prstGeom prst="rtTriangle">
            <a:avLst/>
          </a:prstGeom>
          <a:solidFill>
            <a:srgbClr val="2672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5"/>
          <p:cNvSpPr/>
          <p:nvPr/>
        </p:nvSpPr>
        <p:spPr>
          <a:xfrm rot="5400000">
            <a:off x="8424300" y="4423800"/>
            <a:ext cx="719700" cy="719700"/>
          </a:xfrm>
          <a:prstGeom prst="rtTriangle">
            <a:avLst/>
          </a:prstGeom>
          <a:solidFill>
            <a:srgbClr val="EB8E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8592600" y="4548150"/>
            <a:ext cx="3831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2</a:t>
            </a:r>
            <a:endParaRPr sz="2400" b="1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348325" y="449479"/>
            <a:ext cx="7929900" cy="41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estrial"/>
              <a:buChar char="●"/>
            </a:pPr>
            <a:r>
              <a:rPr lang="en" sz="3000">
                <a:solidFill>
                  <a:srgbClr val="F3F3F3"/>
                </a:solidFill>
                <a:latin typeface="Questrial"/>
                <a:ea typeface="Questrial"/>
                <a:cs typeface="Questrial"/>
                <a:sym typeface="Questrial"/>
              </a:rPr>
              <a:t>School of Information Studies</a:t>
            </a:r>
            <a:endParaRPr sz="3000">
              <a:solidFill>
                <a:srgbClr val="F3F3F3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Questrial"/>
              <a:buChar char="○"/>
            </a:pPr>
            <a:r>
              <a:rPr lang="en" sz="1600">
                <a:solidFill>
                  <a:srgbClr val="F3F3F3"/>
                </a:solidFill>
                <a:latin typeface="Questrial"/>
                <a:ea typeface="Questrial"/>
                <a:cs typeface="Questrial"/>
                <a:sym typeface="Questrial"/>
              </a:rPr>
              <a:t>Programming</a:t>
            </a:r>
            <a:endParaRPr sz="1600">
              <a:solidFill>
                <a:srgbClr val="F3F3F3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Questrial"/>
              <a:buChar char="■"/>
            </a:pPr>
            <a:r>
              <a:rPr lang="en" sz="1600">
                <a:solidFill>
                  <a:srgbClr val="F3F3F3"/>
                </a:solidFill>
                <a:latin typeface="Questrial"/>
                <a:ea typeface="Questrial"/>
                <a:cs typeface="Questrial"/>
                <a:sym typeface="Questrial"/>
              </a:rPr>
              <a:t>R, Python, SQL, NoSQL, Spark, Jupyter, Numpy, Pandas, Scikit Learn</a:t>
            </a:r>
            <a:endParaRPr sz="1600">
              <a:solidFill>
                <a:srgbClr val="F3F3F3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Questrial"/>
              <a:buChar char="○"/>
            </a:pPr>
            <a:r>
              <a:rPr lang="en" sz="1600">
                <a:solidFill>
                  <a:srgbClr val="F3F3F3"/>
                </a:solidFill>
                <a:latin typeface="Questrial"/>
                <a:ea typeface="Questrial"/>
                <a:cs typeface="Questrial"/>
                <a:sym typeface="Questrial"/>
              </a:rPr>
              <a:t>Techniques</a:t>
            </a:r>
            <a:endParaRPr sz="1600">
              <a:solidFill>
                <a:srgbClr val="F3F3F3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Questrial"/>
              <a:buChar char="■"/>
            </a:pPr>
            <a:r>
              <a:rPr lang="en" sz="1600">
                <a:solidFill>
                  <a:srgbClr val="F3F3F3"/>
                </a:solidFill>
                <a:latin typeface="Questrial"/>
                <a:ea typeface="Questrial"/>
                <a:cs typeface="Questrial"/>
                <a:sym typeface="Questrial"/>
              </a:rPr>
              <a:t>Data mining, visualization, transformation, normalization</a:t>
            </a:r>
            <a:endParaRPr sz="1600">
              <a:solidFill>
                <a:srgbClr val="F3F3F3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Questrial"/>
              <a:buChar char="■"/>
            </a:pPr>
            <a:r>
              <a:rPr lang="en" sz="1600">
                <a:solidFill>
                  <a:srgbClr val="F3F3F3"/>
                </a:solidFill>
                <a:latin typeface="Questrial"/>
                <a:ea typeface="Questrial"/>
                <a:cs typeface="Questrial"/>
                <a:sym typeface="Questrial"/>
              </a:rPr>
              <a:t>Train / test sampling, test statistics</a:t>
            </a:r>
            <a:endParaRPr sz="1600">
              <a:solidFill>
                <a:srgbClr val="F3F3F3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Questrial"/>
              <a:buChar char="■"/>
            </a:pPr>
            <a:r>
              <a:rPr lang="en" sz="1600">
                <a:solidFill>
                  <a:srgbClr val="F3F3F3"/>
                </a:solidFill>
                <a:latin typeface="Questrial"/>
                <a:ea typeface="Questrial"/>
                <a:cs typeface="Questrial"/>
                <a:sym typeface="Questrial"/>
              </a:rPr>
              <a:t>Encoding, tokenization</a:t>
            </a:r>
            <a:endParaRPr sz="1600">
              <a:solidFill>
                <a:srgbClr val="F3F3F3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Questrial"/>
              <a:buChar char="■"/>
            </a:pPr>
            <a:r>
              <a:rPr lang="en" sz="1600">
                <a:solidFill>
                  <a:srgbClr val="F3F3F3"/>
                </a:solidFill>
                <a:latin typeface="Questrial"/>
                <a:ea typeface="Questrial"/>
                <a:cs typeface="Questrial"/>
                <a:sym typeface="Questrial"/>
              </a:rPr>
              <a:t>Hyperparameter optimization, cross-validation, forward-validation</a:t>
            </a:r>
            <a:endParaRPr sz="1600">
              <a:solidFill>
                <a:srgbClr val="F3F3F3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Questrial"/>
              <a:buChar char="○"/>
            </a:pPr>
            <a:r>
              <a:rPr lang="en" sz="1600">
                <a:solidFill>
                  <a:srgbClr val="F3F3F3"/>
                </a:solidFill>
                <a:latin typeface="Questrial"/>
                <a:ea typeface="Questrial"/>
                <a:cs typeface="Questrial"/>
                <a:sym typeface="Questrial"/>
              </a:rPr>
              <a:t>Regression / Classification / Time-series</a:t>
            </a:r>
            <a:endParaRPr sz="1600">
              <a:solidFill>
                <a:srgbClr val="F3F3F3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Questrial"/>
              <a:buChar char="■"/>
            </a:pPr>
            <a:r>
              <a:rPr lang="en" sz="1600">
                <a:solidFill>
                  <a:srgbClr val="F3F3F3"/>
                </a:solidFill>
                <a:latin typeface="Questrial"/>
                <a:ea typeface="Questrial"/>
                <a:cs typeface="Questrial"/>
                <a:sym typeface="Questrial"/>
              </a:rPr>
              <a:t>Linear, Random Forest, Neural Net</a:t>
            </a:r>
            <a:endParaRPr sz="1600">
              <a:solidFill>
                <a:srgbClr val="F3F3F3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Questrial"/>
              <a:buChar char="■"/>
            </a:pPr>
            <a:r>
              <a:rPr lang="en" sz="1600">
                <a:solidFill>
                  <a:srgbClr val="F3F3F3"/>
                </a:solidFill>
                <a:latin typeface="Questrial"/>
                <a:ea typeface="Questrial"/>
                <a:cs typeface="Questrial"/>
                <a:sym typeface="Questrial"/>
              </a:rPr>
              <a:t>Multinomial Naive Bayes, Support Vector Machines</a:t>
            </a:r>
            <a:endParaRPr sz="1600">
              <a:solidFill>
                <a:srgbClr val="F3F3F3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Questrial"/>
              <a:buChar char="■"/>
            </a:pPr>
            <a:r>
              <a:rPr lang="en" sz="1600">
                <a:solidFill>
                  <a:srgbClr val="F3F3F3"/>
                </a:solidFill>
                <a:latin typeface="Questrial"/>
                <a:ea typeface="Questrial"/>
                <a:cs typeface="Questrial"/>
                <a:sym typeface="Questrial"/>
              </a:rPr>
              <a:t>ARIMA, Prophet</a:t>
            </a:r>
            <a:endParaRPr sz="1600">
              <a:solidFill>
                <a:srgbClr val="F3F3F3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Questrial"/>
              <a:buChar char="○"/>
            </a:pPr>
            <a:r>
              <a:rPr lang="en" sz="1600">
                <a:solidFill>
                  <a:srgbClr val="F3F3F3"/>
                </a:solidFill>
                <a:latin typeface="Questrial"/>
                <a:ea typeface="Questrial"/>
                <a:cs typeface="Questrial"/>
                <a:sym typeface="Questrial"/>
              </a:rPr>
              <a:t>Business applications, information security</a:t>
            </a:r>
            <a:endParaRPr sz="1600">
              <a:solidFill>
                <a:srgbClr val="F3F3F3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Questrial"/>
              <a:buChar char="○"/>
            </a:pPr>
            <a:r>
              <a:rPr lang="en" sz="1600">
                <a:solidFill>
                  <a:srgbClr val="F3F3F3"/>
                </a:solidFill>
                <a:latin typeface="Questrial"/>
                <a:ea typeface="Questrial"/>
                <a:cs typeface="Questrial"/>
                <a:sym typeface="Questrial"/>
              </a:rPr>
              <a:t>Structured and unstructured data, JSON, XML, records, text</a:t>
            </a:r>
            <a:endParaRPr sz="1600">
              <a:solidFill>
                <a:srgbClr val="F3F3F3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3F3F3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5" name="Google Shape;105;p15"/>
          <p:cNvSpPr/>
          <p:nvPr/>
        </p:nvSpPr>
        <p:spPr>
          <a:xfrm rot="-5400000">
            <a:off x="7704600" y="4423800"/>
            <a:ext cx="719700" cy="719700"/>
          </a:xfrm>
          <a:prstGeom prst="rtTriangle">
            <a:avLst/>
          </a:prstGeom>
          <a:solidFill>
            <a:srgbClr val="F5E1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/>
          <p:nvPr/>
        </p:nvSpPr>
        <p:spPr>
          <a:xfrm>
            <a:off x="0" y="-11600"/>
            <a:ext cx="4563000" cy="5143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325050" y="629125"/>
            <a:ext cx="39129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26727E"/>
                </a:solidFill>
                <a:latin typeface="Questrial"/>
                <a:ea typeface="Questrial"/>
                <a:cs typeface="Questrial"/>
                <a:sym typeface="Questrial"/>
              </a:rPr>
              <a:t>Collecting </a:t>
            </a:r>
            <a:endParaRPr sz="4000" b="1">
              <a:solidFill>
                <a:srgbClr val="26727E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26727E"/>
                </a:solidFill>
                <a:latin typeface="Questrial"/>
                <a:ea typeface="Questrial"/>
                <a:cs typeface="Questrial"/>
                <a:sym typeface="Questrial"/>
              </a:rPr>
              <a:t>Data</a:t>
            </a:r>
            <a:endParaRPr sz="4000" b="1">
              <a:solidFill>
                <a:srgbClr val="26727E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4563000" y="176900"/>
            <a:ext cx="4490700" cy="48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Partial List of Data Sources</a:t>
            </a:r>
            <a:endParaRPr sz="18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Structured Records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Char char="○"/>
            </a:pPr>
            <a:r>
              <a:rPr lang="en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Western PA Regional Data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marL="1371600" lvl="2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Lato"/>
              <a:buChar char="■"/>
            </a:pPr>
            <a:r>
              <a:rPr lang="en" sz="1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http://www.wprdc.org/</a:t>
            </a:r>
            <a:endParaRPr sz="10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Char char="○"/>
            </a:pPr>
            <a:r>
              <a:rPr lang="en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Census Bureau Fact Finder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marL="1371600" lvl="2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Lato"/>
              <a:buChar char="■"/>
            </a:pPr>
            <a:r>
              <a:rPr lang="en" sz="1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https://factfinder.census.gov/faces/nav/jsf/pages/index.xhtml</a:t>
            </a:r>
            <a:endParaRPr sz="10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XML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Char char="○"/>
            </a:pPr>
            <a:r>
              <a:rPr lang="en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Zillow API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marL="1371600" lvl="2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Lato"/>
              <a:buChar char="■"/>
            </a:pPr>
            <a:r>
              <a:rPr lang="en" sz="1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https://www.zillow.com/howto/api/APIOverview.htm</a:t>
            </a:r>
            <a:endParaRPr sz="10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Combination Structured / Unstructured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Char char="○"/>
            </a:pPr>
            <a:r>
              <a:rPr lang="en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Pittsburgh Crime Data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marL="1371600" lvl="2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Lato"/>
              <a:buChar char="■"/>
            </a:pPr>
            <a:r>
              <a:rPr lang="en" sz="1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http://pittsburghpa.gov/publicsafety/violence-dashboards/crime-data.html</a:t>
            </a:r>
            <a:endParaRPr sz="10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Char char="○"/>
            </a:pPr>
            <a:r>
              <a:rPr lang="en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Kaggle Tripadvisor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marL="137160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Char char="■"/>
            </a:pPr>
            <a:r>
              <a:rPr lang="en" sz="1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7"/>
              </a:rPr>
              <a:t>https://www.kaggle.com/damienbeneschi/krakow-ta-restaurans-data-raw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JSON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Char char="○"/>
            </a:pPr>
            <a:r>
              <a:rPr lang="en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Twitter API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marL="137160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Char char="■"/>
            </a:pPr>
            <a:r>
              <a:rPr lang="en" sz="1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8"/>
              </a:rPr>
              <a:t>https://developer.twitter.com/en/docs.html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6"/>
          <p:cNvSpPr/>
          <p:nvPr/>
        </p:nvSpPr>
        <p:spPr>
          <a:xfrm rot="-5400000">
            <a:off x="8424300" y="4423800"/>
            <a:ext cx="719700" cy="719700"/>
          </a:xfrm>
          <a:prstGeom prst="rtTriangle">
            <a:avLst/>
          </a:prstGeom>
          <a:solidFill>
            <a:srgbClr val="2672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6"/>
          <p:cNvSpPr/>
          <p:nvPr/>
        </p:nvSpPr>
        <p:spPr>
          <a:xfrm rot="5400000">
            <a:off x="8424300" y="4423800"/>
            <a:ext cx="719700" cy="719700"/>
          </a:xfrm>
          <a:prstGeom prst="rtTriangle">
            <a:avLst/>
          </a:prstGeom>
          <a:solidFill>
            <a:srgbClr val="EB8E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8592600" y="4548150"/>
            <a:ext cx="3831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3</a:t>
            </a:r>
            <a:endParaRPr sz="2400" b="1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6" name="Google Shape;116;p16"/>
          <p:cNvSpPr/>
          <p:nvPr/>
        </p:nvSpPr>
        <p:spPr>
          <a:xfrm rot="-5400000">
            <a:off x="7704600" y="4423800"/>
            <a:ext cx="719700" cy="719700"/>
          </a:xfrm>
          <a:prstGeom prst="rtTriangle">
            <a:avLst/>
          </a:prstGeom>
          <a:solidFill>
            <a:srgbClr val="F5E1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/>
          <p:nvPr/>
        </p:nvSpPr>
        <p:spPr>
          <a:xfrm>
            <a:off x="0" y="-11600"/>
            <a:ext cx="4563000" cy="26127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325050" y="629125"/>
            <a:ext cx="39129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26727E"/>
                </a:solidFill>
                <a:latin typeface="Questrial"/>
                <a:ea typeface="Questrial"/>
                <a:cs typeface="Questrial"/>
                <a:sym typeface="Questrial"/>
              </a:rPr>
              <a:t>Organizing </a:t>
            </a:r>
            <a:endParaRPr sz="4000" b="1">
              <a:solidFill>
                <a:srgbClr val="26727E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26727E"/>
                </a:solidFill>
                <a:latin typeface="Questrial"/>
                <a:ea typeface="Questrial"/>
                <a:cs typeface="Questrial"/>
                <a:sym typeface="Questrial"/>
              </a:rPr>
              <a:t>Data</a:t>
            </a:r>
            <a:endParaRPr sz="4000" b="1">
              <a:solidFill>
                <a:srgbClr val="26727E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2027" y="2819284"/>
            <a:ext cx="6441302" cy="2191476"/>
          </a:xfrm>
          <a:prstGeom prst="rect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4" name="Google Shape;124;p17"/>
          <p:cNvSpPr/>
          <p:nvPr/>
        </p:nvSpPr>
        <p:spPr>
          <a:xfrm rot="-5400000">
            <a:off x="8424300" y="4423800"/>
            <a:ext cx="719700" cy="719700"/>
          </a:xfrm>
          <a:prstGeom prst="rtTriangle">
            <a:avLst/>
          </a:prstGeom>
          <a:solidFill>
            <a:srgbClr val="2672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7"/>
          <p:cNvSpPr/>
          <p:nvPr/>
        </p:nvSpPr>
        <p:spPr>
          <a:xfrm rot="5400000">
            <a:off x="8424300" y="4423800"/>
            <a:ext cx="719700" cy="719700"/>
          </a:xfrm>
          <a:prstGeom prst="rtTriangle">
            <a:avLst/>
          </a:prstGeom>
          <a:solidFill>
            <a:srgbClr val="EB8E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8592600" y="4548150"/>
            <a:ext cx="3831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4</a:t>
            </a:r>
            <a:endParaRPr sz="2400" b="1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7" name="Google Shape;127;p17"/>
          <p:cNvSpPr/>
          <p:nvPr/>
        </p:nvSpPr>
        <p:spPr>
          <a:xfrm rot="-5400000">
            <a:off x="7704600" y="4423800"/>
            <a:ext cx="719700" cy="719700"/>
          </a:xfrm>
          <a:prstGeom prst="rtTriangle">
            <a:avLst/>
          </a:prstGeom>
          <a:solidFill>
            <a:srgbClr val="F5E1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8" name="Google Shape;12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5975" y="32875"/>
            <a:ext cx="4271500" cy="2568225"/>
          </a:xfrm>
          <a:prstGeom prst="rect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9" name="Google Shape;12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22" y="2827675"/>
            <a:ext cx="2486751" cy="2191475"/>
          </a:xfrm>
          <a:prstGeom prst="rect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8196" y="2659875"/>
            <a:ext cx="2780429" cy="2262176"/>
          </a:xfrm>
          <a:prstGeom prst="rect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5" name="Google Shape;135;p18"/>
          <p:cNvSpPr/>
          <p:nvPr/>
        </p:nvSpPr>
        <p:spPr>
          <a:xfrm>
            <a:off x="0" y="-11600"/>
            <a:ext cx="4563000" cy="2587500"/>
          </a:xfrm>
          <a:prstGeom prst="rect">
            <a:avLst/>
          </a:prstGeom>
          <a:solidFill>
            <a:srgbClr val="2672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8"/>
          <p:cNvSpPr txBox="1"/>
          <p:nvPr/>
        </p:nvSpPr>
        <p:spPr>
          <a:xfrm>
            <a:off x="325050" y="552925"/>
            <a:ext cx="39129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FF9900"/>
                </a:solidFill>
                <a:latin typeface="Questrial"/>
                <a:ea typeface="Questrial"/>
                <a:cs typeface="Questrial"/>
                <a:sym typeface="Questrial"/>
              </a:rPr>
              <a:t>Analysis,</a:t>
            </a:r>
            <a:endParaRPr sz="4000" b="1">
              <a:solidFill>
                <a:srgbClr val="FF99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FF9900"/>
                </a:solidFill>
                <a:latin typeface="Questrial"/>
                <a:ea typeface="Questrial"/>
                <a:cs typeface="Questrial"/>
                <a:sym typeface="Questrial"/>
              </a:rPr>
              <a:t>Visualization,</a:t>
            </a:r>
            <a:endParaRPr sz="4000" b="1">
              <a:solidFill>
                <a:srgbClr val="FF99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FF9900"/>
                </a:solidFill>
                <a:latin typeface="Questrial"/>
                <a:ea typeface="Questrial"/>
                <a:cs typeface="Questrial"/>
                <a:sym typeface="Questrial"/>
              </a:rPr>
              <a:t>Data Mining</a:t>
            </a:r>
            <a:endParaRPr sz="4000" b="1">
              <a:solidFill>
                <a:srgbClr val="FF99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7" name="Google Shape;137;p18"/>
          <p:cNvSpPr/>
          <p:nvPr/>
        </p:nvSpPr>
        <p:spPr>
          <a:xfrm rot="-5400000">
            <a:off x="8424300" y="4423800"/>
            <a:ext cx="719700" cy="719700"/>
          </a:xfrm>
          <a:prstGeom prst="rtTriangle">
            <a:avLst/>
          </a:prstGeom>
          <a:solidFill>
            <a:srgbClr val="2672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8"/>
          <p:cNvSpPr/>
          <p:nvPr/>
        </p:nvSpPr>
        <p:spPr>
          <a:xfrm rot="5400000">
            <a:off x="8424300" y="4423800"/>
            <a:ext cx="719700" cy="719700"/>
          </a:xfrm>
          <a:prstGeom prst="rtTriangle">
            <a:avLst/>
          </a:prstGeom>
          <a:solidFill>
            <a:srgbClr val="EB8E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8"/>
          <p:cNvSpPr txBox="1"/>
          <p:nvPr/>
        </p:nvSpPr>
        <p:spPr>
          <a:xfrm>
            <a:off x="8592600" y="4548150"/>
            <a:ext cx="3831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5</a:t>
            </a:r>
            <a:endParaRPr sz="2400" b="1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0" name="Google Shape;140;p18"/>
          <p:cNvSpPr/>
          <p:nvPr/>
        </p:nvSpPr>
        <p:spPr>
          <a:xfrm rot="-5400000">
            <a:off x="7704600" y="4423800"/>
            <a:ext cx="719700" cy="719700"/>
          </a:xfrm>
          <a:prstGeom prst="rtTriangle">
            <a:avLst/>
          </a:prstGeom>
          <a:solidFill>
            <a:srgbClr val="F5E1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1" name="Google Shape;14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170" y="109763"/>
            <a:ext cx="4255175" cy="2423500"/>
          </a:xfrm>
          <a:prstGeom prst="rect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2" name="Google Shape;14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25" y="2660500"/>
            <a:ext cx="3556976" cy="2262799"/>
          </a:xfrm>
          <a:prstGeom prst="rect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3" name="Google Shape;14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22550" y="2660498"/>
            <a:ext cx="2470908" cy="2262176"/>
          </a:xfrm>
          <a:prstGeom prst="rect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/>
        </p:nvSpPr>
        <p:spPr>
          <a:xfrm>
            <a:off x="360775" y="85025"/>
            <a:ext cx="86148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600" b="1">
                <a:solidFill>
                  <a:srgbClr val="FF9900"/>
                </a:solidFill>
                <a:latin typeface="Questrial"/>
                <a:ea typeface="Questrial"/>
                <a:cs typeface="Questrial"/>
                <a:sym typeface="Questrial"/>
              </a:rPr>
              <a:t>Business Recommendations</a:t>
            </a:r>
            <a:endParaRPr sz="3600" b="1">
              <a:solidFill>
                <a:srgbClr val="FF99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6929" y="1107550"/>
            <a:ext cx="4077276" cy="3871634"/>
          </a:xfrm>
          <a:prstGeom prst="rect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0" name="Google Shape;150;p19"/>
          <p:cNvSpPr/>
          <p:nvPr/>
        </p:nvSpPr>
        <p:spPr>
          <a:xfrm rot="-5400000">
            <a:off x="8424300" y="4423800"/>
            <a:ext cx="719700" cy="719700"/>
          </a:xfrm>
          <a:prstGeom prst="rtTriangle">
            <a:avLst/>
          </a:prstGeom>
          <a:solidFill>
            <a:srgbClr val="2672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9"/>
          <p:cNvSpPr/>
          <p:nvPr/>
        </p:nvSpPr>
        <p:spPr>
          <a:xfrm rot="5400000">
            <a:off x="8424300" y="4423800"/>
            <a:ext cx="719700" cy="719700"/>
          </a:xfrm>
          <a:prstGeom prst="rtTriangle">
            <a:avLst/>
          </a:prstGeom>
          <a:solidFill>
            <a:srgbClr val="EB8E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9"/>
          <p:cNvSpPr txBox="1"/>
          <p:nvPr/>
        </p:nvSpPr>
        <p:spPr>
          <a:xfrm>
            <a:off x="8592600" y="4548150"/>
            <a:ext cx="3831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6</a:t>
            </a:r>
            <a:endParaRPr sz="2400" b="1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3" name="Google Shape;153;p19"/>
          <p:cNvSpPr/>
          <p:nvPr/>
        </p:nvSpPr>
        <p:spPr>
          <a:xfrm rot="-5400000">
            <a:off x="7704600" y="4423800"/>
            <a:ext cx="719700" cy="719700"/>
          </a:xfrm>
          <a:prstGeom prst="rtTriangle">
            <a:avLst/>
          </a:prstGeom>
          <a:solidFill>
            <a:srgbClr val="F5E1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4" name="Google Shape;15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850" y="1126461"/>
            <a:ext cx="3893181" cy="3823372"/>
          </a:xfrm>
          <a:prstGeom prst="rect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/>
        </p:nvSpPr>
        <p:spPr>
          <a:xfrm>
            <a:off x="360775" y="85025"/>
            <a:ext cx="86148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600" b="1">
                <a:solidFill>
                  <a:srgbClr val="FF9900"/>
                </a:solidFill>
                <a:latin typeface="Questrial"/>
                <a:ea typeface="Questrial"/>
                <a:cs typeface="Questrial"/>
                <a:sym typeface="Questrial"/>
              </a:rPr>
              <a:t>Information Security</a:t>
            </a:r>
            <a:endParaRPr sz="3600" b="1">
              <a:solidFill>
                <a:srgbClr val="FF99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0" name="Google Shape;160;p20"/>
          <p:cNvSpPr/>
          <p:nvPr/>
        </p:nvSpPr>
        <p:spPr>
          <a:xfrm>
            <a:off x="354675" y="842350"/>
            <a:ext cx="8390400" cy="3991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1" name="Google Shape;161;p20"/>
          <p:cNvPicPr preferRelativeResize="0"/>
          <p:nvPr/>
        </p:nvPicPr>
        <p:blipFill>
          <a:blip r:embed="rId3">
            <a:alphaModFix amt="81000"/>
          </a:blip>
          <a:stretch>
            <a:fillRect/>
          </a:stretch>
        </p:blipFill>
        <p:spPr>
          <a:xfrm>
            <a:off x="345626" y="824500"/>
            <a:ext cx="8452731" cy="3991774"/>
          </a:xfrm>
          <a:prstGeom prst="rect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2" name="Google Shape;162;p20"/>
          <p:cNvSpPr/>
          <p:nvPr/>
        </p:nvSpPr>
        <p:spPr>
          <a:xfrm rot="-5400000">
            <a:off x="8424300" y="4423800"/>
            <a:ext cx="719700" cy="719700"/>
          </a:xfrm>
          <a:prstGeom prst="rtTriangle">
            <a:avLst/>
          </a:prstGeom>
          <a:solidFill>
            <a:srgbClr val="2672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0"/>
          <p:cNvSpPr/>
          <p:nvPr/>
        </p:nvSpPr>
        <p:spPr>
          <a:xfrm rot="5400000">
            <a:off x="8424300" y="4423800"/>
            <a:ext cx="719700" cy="719700"/>
          </a:xfrm>
          <a:prstGeom prst="rtTriangle">
            <a:avLst/>
          </a:prstGeom>
          <a:solidFill>
            <a:srgbClr val="EB8E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0"/>
          <p:cNvSpPr txBox="1"/>
          <p:nvPr/>
        </p:nvSpPr>
        <p:spPr>
          <a:xfrm>
            <a:off x="8592600" y="4548150"/>
            <a:ext cx="3831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7</a:t>
            </a:r>
            <a:endParaRPr sz="2400" b="1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5" name="Google Shape;165;p20"/>
          <p:cNvSpPr/>
          <p:nvPr/>
        </p:nvSpPr>
        <p:spPr>
          <a:xfrm rot="-5400000">
            <a:off x="7704600" y="4423800"/>
            <a:ext cx="719700" cy="719700"/>
          </a:xfrm>
          <a:prstGeom prst="rtTriangle">
            <a:avLst/>
          </a:prstGeom>
          <a:solidFill>
            <a:srgbClr val="F5E1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948141" y="2090368"/>
            <a:ext cx="2097675" cy="930300"/>
          </a:xfrm>
          <a:prstGeom prst="flowChartOffpageConnector">
            <a:avLst/>
          </a:prstGeom>
          <a:noFill/>
          <a:ln w="762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cxnSp>
        <p:nvCxnSpPr>
          <p:cNvPr id="167" name="Google Shape;167;p20"/>
          <p:cNvCxnSpPr/>
          <p:nvPr/>
        </p:nvCxnSpPr>
        <p:spPr>
          <a:xfrm>
            <a:off x="509090" y="671250"/>
            <a:ext cx="0" cy="16950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" name="Google Shape;168;p20"/>
          <p:cNvCxnSpPr/>
          <p:nvPr/>
        </p:nvCxnSpPr>
        <p:spPr>
          <a:xfrm>
            <a:off x="511840" y="2357775"/>
            <a:ext cx="3525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/>
        </p:nvSpPr>
        <p:spPr>
          <a:xfrm>
            <a:off x="360775" y="85025"/>
            <a:ext cx="86148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600" b="1">
                <a:solidFill>
                  <a:srgbClr val="FF9900"/>
                </a:solidFill>
                <a:latin typeface="Questrial"/>
                <a:ea typeface="Questrial"/>
                <a:cs typeface="Questrial"/>
                <a:sym typeface="Questrial"/>
              </a:rPr>
              <a:t>Next Steps</a:t>
            </a:r>
            <a:endParaRPr sz="3600" b="1">
              <a:solidFill>
                <a:srgbClr val="FF99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4" name="Google Shape;174;p21"/>
          <p:cNvSpPr/>
          <p:nvPr/>
        </p:nvSpPr>
        <p:spPr>
          <a:xfrm rot="-5400000">
            <a:off x="8424300" y="4423800"/>
            <a:ext cx="719700" cy="719700"/>
          </a:xfrm>
          <a:prstGeom prst="rtTriangle">
            <a:avLst/>
          </a:prstGeom>
          <a:solidFill>
            <a:srgbClr val="2672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1"/>
          <p:cNvSpPr txBox="1"/>
          <p:nvPr/>
        </p:nvSpPr>
        <p:spPr>
          <a:xfrm>
            <a:off x="8592600" y="4548150"/>
            <a:ext cx="3831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318850" y="881025"/>
            <a:ext cx="8273700" cy="3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Focus on machine learning and big data technologies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MIT Linear Algebra Open Course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https://ocw.mit.edu/courses/mathematics/18-06-linear-algebra-spring-2010/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Amazon Web Services Cloud and Big Data Training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https://www.aws.training/LearningLibrary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Job interviews so far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Aspinity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CBS Interactive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Innovu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Argo Self-Driving Vehicle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Job interview to come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Accenture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Caterpillar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354</Words>
  <Application>Microsoft Macintosh PowerPoint</Application>
  <PresentationFormat>On-screen Show (16:9)</PresentationFormat>
  <Paragraphs>82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Lato</vt:lpstr>
      <vt:lpstr>Questrial</vt:lpstr>
      <vt:lpstr>Arial</vt:lpstr>
      <vt:lpstr>Raleway</vt:lpstr>
      <vt:lpstr>Streamline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Anthony Olivieri</cp:lastModifiedBy>
  <cp:revision>3</cp:revision>
  <dcterms:modified xsi:type="dcterms:W3CDTF">2019-03-15T13:20:58Z</dcterms:modified>
</cp:coreProperties>
</file>