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fd39903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fd39903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d399032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d39903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fd60ad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fd60ad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d399032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d399032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fd60ad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fd60ad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d39903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d39903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d39903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d39903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1-- Erin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fd60ad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fd60ad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1-- Erin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ff0c03b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ff0c03b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1-- Erin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rgbClr val="76A5A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prdc.org/" TargetMode="External"/><Relationship Id="rId4" Type="http://schemas.openxmlformats.org/officeDocument/2006/relationships/hyperlink" Target="https://factfinder.census.gov/faces/nav/jsf/pages/index.xhtml" TargetMode="External"/><Relationship Id="rId5" Type="http://schemas.openxmlformats.org/officeDocument/2006/relationships/hyperlink" Target="https://www.zillow.com/howto/api/APIOverview.htm" TargetMode="External"/><Relationship Id="rId6" Type="http://schemas.openxmlformats.org/officeDocument/2006/relationships/hyperlink" Target="http://pittsburghpa.gov/publicsafety/violence-dashboards/crime-data.html" TargetMode="External"/><Relationship Id="rId7" Type="http://schemas.openxmlformats.org/officeDocument/2006/relationships/hyperlink" Target="https://www.kaggle.com/damienbeneschi/krakow-ta-restaurans-data-raw" TargetMode="External"/><Relationship Id="rId8" Type="http://schemas.openxmlformats.org/officeDocument/2006/relationships/hyperlink" Target="https://developer.twitter.com/en/doc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cw.mit.edu/courses/mathematics/18-06-linear-algebra-spring-20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96650" y="338724"/>
            <a:ext cx="8150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Master of Science:</a:t>
            </a:r>
            <a:endParaRPr b="1" sz="60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Applied Data Science</a:t>
            </a:r>
            <a:endParaRPr b="1" sz="60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Portfolio</a:t>
            </a:r>
            <a:endParaRPr b="1" sz="60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228200" y="3740375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Anthony (Ollie) Olivieri</a:t>
            </a:r>
            <a:endParaRPr i="1" sz="4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b="1"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48325" y="452459"/>
            <a:ext cx="7929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estrial"/>
              <a:buChar char="●"/>
            </a:pPr>
            <a:r>
              <a:rPr lang="en" sz="30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Whitman School of Management</a:t>
            </a:r>
            <a:endParaRPr sz="30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○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Statistics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Population, sampling, distribution, variance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Hypothesis testing, confidence, statistical significance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Correlation, Chi-Square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Regression linear, non-linear, logistic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○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Business applications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DMAIC, Kappa repeatability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■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Optimization of investment, labor hours, resources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●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Focus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estrial"/>
              <a:buChar char="○"/>
            </a:pPr>
            <a:r>
              <a:rPr lang="en" sz="18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Marketing, clustering, conjoint analysis</a:t>
            </a:r>
            <a:endParaRPr sz="18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Google Shape;96;p14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 b="1"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48325" y="449479"/>
            <a:ext cx="79299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estrial"/>
              <a:buChar char="●"/>
            </a:pPr>
            <a:r>
              <a:rPr lang="en" sz="30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School of Information Studies</a:t>
            </a:r>
            <a:endParaRPr sz="30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Programming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R, Python, SQL, NoSQL, Spark, Jupyter, Numpy, Pandas, </a:t>
            </a: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Scikit</a:t>
            </a: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 Learn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Techniques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Data mining, visualization, transformation, normalization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Train / test sampling, test statistics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Encoding, tokenization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Hyperparameter optimization, cross-validation, forward-validation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Regression / Classification / Time-series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Linear, Random Forest, Neural Net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Multinomial Naive Bayes, Support Vector Machines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■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ARIMA, Prophet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Business applications, information security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Questrial"/>
              <a:buChar char="○"/>
            </a:pPr>
            <a:r>
              <a:rPr lang="en" sz="1600">
                <a:solidFill>
                  <a:srgbClr val="F3F3F3"/>
                </a:solidFill>
                <a:latin typeface="Questrial"/>
                <a:ea typeface="Questrial"/>
                <a:cs typeface="Questrial"/>
                <a:sym typeface="Questrial"/>
              </a:rPr>
              <a:t>Structured and unstructured data, JSON, XML, records, text</a:t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Google Shape;105;p15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-11600"/>
            <a:ext cx="45630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25050" y="629125"/>
            <a:ext cx="3912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6727E"/>
                </a:solidFill>
                <a:latin typeface="Questrial"/>
                <a:ea typeface="Questrial"/>
                <a:cs typeface="Questrial"/>
                <a:sym typeface="Questrial"/>
              </a:rPr>
              <a:t>Collecting </a:t>
            </a:r>
            <a:endParaRPr b="1" sz="4000">
              <a:solidFill>
                <a:srgbClr val="26727E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6727E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b="1" sz="4000">
              <a:solidFill>
                <a:srgbClr val="26727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563000" y="176900"/>
            <a:ext cx="4490700" cy="4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Partial List of Data Sources</a:t>
            </a:r>
            <a:endParaRPr sz="18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Structured Records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Western PA Regional Data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http://www.wprdc.org/</a:t>
            </a: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Census Bureau Fact Finder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https://factfinder.census.gov/faces/nav/jsf/pages/index.xhtml</a:t>
            </a: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XML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Zillow API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https://www.zillow.com/howto/api/APIOverview.htm</a:t>
            </a: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Combination Structured / Unstructured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Pittsburgh Crime Data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http://pittsburghpa.gov/publicsafety/violence-dashboards/crime-data.html</a:t>
            </a: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Kaggle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Tripadvisor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https://www.kaggle.com/damienbeneschi/krakow-ta-restaurans-data-raw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JSON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Twitter API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■"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https://developer.twitter.com/en/docs.html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b="1"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6" name="Google Shape;116;p16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-11600"/>
            <a:ext cx="4563000" cy="2612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25050" y="629125"/>
            <a:ext cx="3912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6727E"/>
                </a:solidFill>
                <a:latin typeface="Questrial"/>
                <a:ea typeface="Questrial"/>
                <a:cs typeface="Questrial"/>
                <a:sym typeface="Questrial"/>
              </a:rPr>
              <a:t>Organizing</a:t>
            </a:r>
            <a:r>
              <a:rPr b="1" lang="en" sz="4000">
                <a:solidFill>
                  <a:srgbClr val="26727E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1" sz="4000">
              <a:solidFill>
                <a:srgbClr val="26727E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6727E"/>
                </a:solidFill>
                <a:latin typeface="Questrial"/>
                <a:ea typeface="Questrial"/>
                <a:cs typeface="Questrial"/>
                <a:sym typeface="Questrial"/>
              </a:rPr>
              <a:t>Data</a:t>
            </a:r>
            <a:endParaRPr b="1" sz="4000">
              <a:solidFill>
                <a:srgbClr val="26727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027" y="2819284"/>
            <a:ext cx="6441302" cy="2191476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7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endParaRPr b="1"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7" name="Google Shape;127;p17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975" y="32875"/>
            <a:ext cx="4271500" cy="2568225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2" y="2827675"/>
            <a:ext cx="2486751" cy="2191475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196" y="2659875"/>
            <a:ext cx="2780429" cy="2262176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18"/>
          <p:cNvSpPr/>
          <p:nvPr/>
        </p:nvSpPr>
        <p:spPr>
          <a:xfrm>
            <a:off x="0" y="-11600"/>
            <a:ext cx="4563000" cy="2587500"/>
          </a:xfrm>
          <a:prstGeom prst="rect">
            <a:avLst/>
          </a:prstGeom>
          <a:solidFill>
            <a:srgbClr val="267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325050" y="552925"/>
            <a:ext cx="3912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Analysis,</a:t>
            </a:r>
            <a:endParaRPr b="1" sz="4000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Visualization,</a:t>
            </a:r>
            <a:endParaRPr b="1" sz="4000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Data Mining</a:t>
            </a:r>
            <a:endParaRPr b="1" sz="4000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Google Shape;137;p18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r>
            <a:endParaRPr b="1"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8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70" y="109763"/>
            <a:ext cx="4255175" cy="242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5" y="2660500"/>
            <a:ext cx="3556976" cy="2262799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2550" y="2660498"/>
            <a:ext cx="2470908" cy="2262176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360775" y="85025"/>
            <a:ext cx="86148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Business Recommendations</a:t>
            </a:r>
            <a:endParaRPr b="1" sz="3600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929" y="1107550"/>
            <a:ext cx="4077276" cy="3871634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19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r>
            <a:endParaRPr b="1"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3" name="Google Shape;153;p19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0" y="1126461"/>
            <a:ext cx="3893181" cy="3823372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360775" y="85025"/>
            <a:ext cx="86148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Information Security</a:t>
            </a:r>
            <a:endParaRPr b="1" sz="3600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354675" y="842350"/>
            <a:ext cx="8390400" cy="399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345626" y="824500"/>
            <a:ext cx="8452731" cy="3991774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0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 rot="5400000">
            <a:off x="8424300" y="4423800"/>
            <a:ext cx="719700" cy="719700"/>
          </a:xfrm>
          <a:prstGeom prst="rtTriangle">
            <a:avLst/>
          </a:prstGeom>
          <a:solidFill>
            <a:srgbClr val="EB8E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b="1"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20"/>
          <p:cNvSpPr/>
          <p:nvPr/>
        </p:nvSpPr>
        <p:spPr>
          <a:xfrm rot="-5400000">
            <a:off x="7704600" y="4423800"/>
            <a:ext cx="719700" cy="719700"/>
          </a:xfrm>
          <a:prstGeom prst="rtTriangle">
            <a:avLst/>
          </a:prstGeom>
          <a:solidFill>
            <a:srgbClr val="F5E1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948141" y="2090368"/>
            <a:ext cx="2097675" cy="930300"/>
          </a:xfrm>
          <a:prstGeom prst="flowChartOffpageConnector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509090" y="671250"/>
            <a:ext cx="0" cy="1695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511840" y="2357775"/>
            <a:ext cx="3525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360775" y="85025"/>
            <a:ext cx="86148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9900"/>
                </a:solidFill>
                <a:latin typeface="Questrial"/>
                <a:ea typeface="Questrial"/>
                <a:cs typeface="Questrial"/>
                <a:sym typeface="Questrial"/>
              </a:rPr>
              <a:t>Next Steps</a:t>
            </a:r>
            <a:endParaRPr b="1" sz="3600">
              <a:solidFill>
                <a:srgbClr val="FF99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-5400000">
            <a:off x="8424300" y="4423800"/>
            <a:ext cx="719700" cy="719700"/>
          </a:xfrm>
          <a:prstGeom prst="rtTriangle">
            <a:avLst/>
          </a:prstGeom>
          <a:solidFill>
            <a:srgbClr val="2672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8592600" y="4548150"/>
            <a:ext cx="38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18850" y="881025"/>
            <a:ext cx="82737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Focus on machine learning and big data technologies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MIT Linear Algebra Open Course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https://ocw.mit.edu/courses/mathematics/18-06-linear-algebra-spring-2010/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Amazon Web Services Cloud and Big Data Training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https://www.aws.training/LearningLibrary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Job interviews so far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Aspinity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CBS Interactive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Innovu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Argo Self-Driving Vehicle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Job interview to come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Accenture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Caterpillar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