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386" r:id="rId3"/>
    <p:sldId id="387" r:id="rId4"/>
    <p:sldId id="323" r:id="rId5"/>
    <p:sldId id="421" r:id="rId6"/>
    <p:sldId id="324" r:id="rId7"/>
    <p:sldId id="422" r:id="rId8"/>
    <p:sldId id="353" r:id="rId9"/>
    <p:sldId id="388" r:id="rId10"/>
    <p:sldId id="389" r:id="rId11"/>
    <p:sldId id="391" r:id="rId12"/>
    <p:sldId id="393" r:id="rId13"/>
    <p:sldId id="394" r:id="rId14"/>
    <p:sldId id="430" r:id="rId15"/>
    <p:sldId id="431" r:id="rId16"/>
    <p:sldId id="432" r:id="rId17"/>
    <p:sldId id="433" r:id="rId18"/>
    <p:sldId id="437" r:id="rId19"/>
    <p:sldId id="438" r:id="rId20"/>
    <p:sldId id="411" r:id="rId21"/>
    <p:sldId id="405" r:id="rId22"/>
    <p:sldId id="408" r:id="rId23"/>
    <p:sldId id="409" r:id="rId24"/>
    <p:sldId id="427" r:id="rId25"/>
    <p:sldId id="423" r:id="rId26"/>
    <p:sldId id="434" r:id="rId27"/>
    <p:sldId id="410" r:id="rId28"/>
    <p:sldId id="436" r:id="rId29"/>
    <p:sldId id="414" r:id="rId30"/>
    <p:sldId id="424" r:id="rId31"/>
    <p:sldId id="425" r:id="rId32"/>
    <p:sldId id="428" r:id="rId33"/>
    <p:sldId id="413" r:id="rId34"/>
    <p:sldId id="412" r:id="rId35"/>
    <p:sldId id="426" r:id="rId36"/>
    <p:sldId id="415" r:id="rId37"/>
    <p:sldId id="416" r:id="rId38"/>
    <p:sldId id="417" r:id="rId39"/>
    <p:sldId id="418" r:id="rId40"/>
    <p:sldId id="401" r:id="rId41"/>
    <p:sldId id="419" r:id="rId42"/>
    <p:sldId id="402" r:id="rId43"/>
    <p:sldId id="420" r:id="rId44"/>
    <p:sldId id="404" r:id="rId45"/>
    <p:sldId id="429" r:id="rId4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1566" y="4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946992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894079" y="327381"/>
            <a:ext cx="11216642" cy="2269064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975360">
              <a:lnSpc>
                <a:spcPct val="90000"/>
              </a:lnSpc>
              <a:defRPr sz="46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4079" y="2596444"/>
            <a:ext cx="11216642" cy="715715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228600" indent="-228600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609600" indent="-266700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005839" indent="-320039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397976" indent="-369276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1740876" indent="-369276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9184640" y="9145864"/>
            <a:ext cx="2926081" cy="3078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algn="r" defTabSz="130048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1625599" y="-1"/>
            <a:ext cx="9753602" cy="4991949"/>
          </a:xfrm>
          <a:prstGeom prst="rect">
            <a:avLst/>
          </a:prstGeom>
        </p:spPr>
        <p:txBody>
          <a:bodyPr lIns="65023" tIns="65023" rIns="65023" bIns="65023" anchor="b"/>
          <a:lstStyle>
            <a:lvl1pPr defTabSz="975360">
              <a:lnSpc>
                <a:spcPct val="90000"/>
              </a:lnSpc>
              <a:defRPr sz="6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half" idx="1"/>
          </p:nvPr>
        </p:nvSpPr>
        <p:spPr>
          <a:xfrm>
            <a:off x="1625599" y="5122898"/>
            <a:ext cx="9753602" cy="4630702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0" indent="3429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indent="6858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indent="10287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indent="13716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9184640" y="9145864"/>
            <a:ext cx="2926081" cy="3078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algn="r" defTabSz="130048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924154" y="4112237"/>
            <a:ext cx="11054081" cy="60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 anchor="b">
            <a:spAutoFit/>
          </a:bodyPr>
          <a:lstStyle/>
          <a:p>
            <a:pPr defTabSz="975360">
              <a:lnSpc>
                <a:spcPct val="90000"/>
              </a:lnSpc>
              <a:defRPr sz="6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sz="3400" cap="all" dirty="0">
                <a:latin typeface="Times New Roman"/>
                <a:ea typeface="Times New Roman"/>
                <a:cs typeface="Times New Roman"/>
                <a:sym typeface="Times New Roman"/>
              </a:rPr>
              <a:t>Теория Автоматов и Формальных языков</a:t>
            </a:r>
            <a:endParaRPr sz="3400" cap="all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664951" y="165876"/>
            <a:ext cx="11572487" cy="944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1300480">
              <a:spcBef>
                <a:spcPts val="6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Санкт-Петербургский государственный университет телекоммуникаций </a:t>
            </a:r>
          </a:p>
          <a:p>
            <a:pPr defTabSz="1300480">
              <a:spcBef>
                <a:spcPts val="6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им. проф. М.А. Бонч-Бруевича</a:t>
            </a:r>
          </a:p>
        </p:txBody>
      </p:sp>
      <p:pic>
        <p:nvPicPr>
          <p:cNvPr id="139" name="image1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463" y="1101139"/>
            <a:ext cx="2194870" cy="498497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1494097" y="8666020"/>
            <a:ext cx="9753601" cy="819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1pPr defTabSz="829056">
              <a:lnSpc>
                <a:spcPct val="90000"/>
              </a:lnSpc>
              <a:spcBef>
                <a:spcPts val="800"/>
              </a:spcBef>
              <a:defRPr sz="204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Выборнова Анастасия Игоревна</a:t>
            </a:r>
            <a:r>
              <a:rPr lang="ru-RU" dirty="0"/>
              <a:t>, к.т.н., доцент кафедры </a:t>
            </a:r>
            <a:r>
              <a:rPr lang="ru-RU" dirty="0" err="1"/>
              <a:t>ССиПД</a:t>
            </a:r>
            <a:endParaRPr dirty="0"/>
          </a:p>
        </p:txBody>
      </p:sp>
      <p:sp>
        <p:nvSpPr>
          <p:cNvPr id="141" name="Shape 141"/>
          <p:cNvSpPr/>
          <p:nvPr/>
        </p:nvSpPr>
        <p:spPr>
          <a:xfrm>
            <a:off x="1516371" y="5271758"/>
            <a:ext cx="9972151" cy="500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defTabSz="1300480"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/>
              <a:t>Лекция </a:t>
            </a:r>
            <a:r>
              <a:rPr lang="en-US" dirty="0"/>
              <a:t>4</a:t>
            </a:r>
            <a:r>
              <a:rPr lang="ru-RU" dirty="0"/>
              <a:t>. Контекстно-свободные языки и автоматы с магазинной памятью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КС-грамматика – это грамматика иерархий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большее уточнение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типов (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нетерминалы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промежуточные типы, терминалы – типы без наследников).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Присоединение цепочек происходит не только строго справа или слева, но также и при помощи появления новых символов внутри слова.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57851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Контекстно-свободный язык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язык, порождаемый контекстно-свободной грамматикой.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общем случае разные грамматики могут порождать один язык.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том числе разные КС-грамматики могут порождать один КС-язык.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149543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Любой регулярный язык является контекстно свободным, но существуют КС-языки, не являющиеся регулярными.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язык, порождаемый грамматикой: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L={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ru-RU" sz="36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ru-RU" sz="36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ru-RU" sz="36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n &gt; 0}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является регулярным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 только право-, ни только левосторонним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но является контекстно-свободным: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aSb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ab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517530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любой язык является контекстно-свободным.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язык, порождаемый грамматикой: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L={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ru-RU" sz="36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ru-RU" sz="36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altLang="ru-RU" sz="36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n &gt; 0}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является контекстно-свободным, так как не может быть порожден правилами вида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→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,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где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нетерминальный символ,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последовательность терминальных и нетерминальных символов.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04183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Примеры контекстно-свободных языков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140496"/>
            <a:ext cx="11461100" cy="7157157"/>
          </a:xfrm>
        </p:spPr>
        <p:txBody>
          <a:bodyPr>
            <a:normAutofit lnSpcReduction="10000"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Уже упомянутые языки вида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{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n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N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{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4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n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N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являются контекстно-свободными.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контекстно-свободным также относятся языки вида 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{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n </a:t>
            </a:r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m}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так как в данном случае также можно исходить из случая равенства количества букв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затем добавлять одну из букв в слово, чтобы добиться неравенства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Языки, состоящие из палиндромов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фраз, читаемых одинаково в обе стороны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т.е. конструкций вида           </a:t>
            </a:r>
            <a:r>
              <a:rPr lang="en-US" alt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 = {</a:t>
            </a:r>
            <a:r>
              <a:rPr lang="en-US" altLang="ru-RU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ww</a:t>
            </a:r>
            <a:r>
              <a:rPr lang="en-US" altLang="ru-RU" sz="4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ru-RU" alt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ru-RU" alt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l-GR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также являются КС-языками.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636708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Примеры контекстно-свободных языков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140496"/>
            <a:ext cx="11461100" cy="7145159"/>
          </a:xfrm>
        </p:spPr>
        <p:txBody>
          <a:bodyPr>
            <a:normAutofit lnSpcReduction="10000"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К КС-языкам также относятся так называемые правильные скобочные последовательности, т.е. корректные с точки зрения математики последовательности скобок, например: (()()(()))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SS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(S)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</a:t>
            </a:r>
            <a:r>
              <a:rPr lang="el-GR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 некоторыми допущениями к КС-языкам относится также логика первого порядка, т.е. первичные логические высказывания, возникающие из математических аксиом.</a:t>
            </a:r>
          </a:p>
        </p:txBody>
      </p:sp>
    </p:spTree>
    <p:extLst>
      <p:ext uri="{BB962C8B-B14F-4D97-AF65-F5344CB8AC3E}">
        <p14:creationId xmlns:p14="http://schemas.microsoft.com/office/powerpoint/2010/main" val="1132710172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Примеры контекстно-свободных языков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140496"/>
            <a:ext cx="11461100" cy="7145159"/>
          </a:xfrm>
        </p:spPr>
        <p:txBody>
          <a:bodyPr>
            <a:norm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систем описания структур данных (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XML, HTML),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некоторые языков программирования являются контекстно-свободными языками.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КС-языки хорошо описывают структуру слов и предложений в естественных языках (создатель иерархии грамматик –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Ноам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Хомский – лингвист).</a:t>
            </a:r>
          </a:p>
        </p:txBody>
      </p:sp>
    </p:spTree>
    <p:extLst>
      <p:ext uri="{BB962C8B-B14F-4D97-AF65-F5344CB8AC3E}">
        <p14:creationId xmlns:p14="http://schemas.microsoft.com/office/powerpoint/2010/main" val="2918381856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Примеры контекстно-свободных языков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140496"/>
            <a:ext cx="11461100" cy="7145159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 структуры слов в предложении (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англ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):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(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или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l-GR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{generate, hate, great, green, ideas, linguists}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= </a:t>
            </a:r>
            <a:r>
              <a:rPr lang="fr-FR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{SENTENCE, NOUNPHRASE, VERBPHRASE, NOUN, VERB, ADJ}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fr-FR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fr-FR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= SENTENCE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29177464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Примеры контекстно-свободных языков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140496"/>
            <a:ext cx="11461100" cy="7344813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Правила: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SENTENCE → NOUNPHRASE VERBPHRASE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NOUNPHRASE → ADJ NOUNPHRASE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NOUNPHRASE → NOUN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VERBPHRASE → VERB NOUNPHRASE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VERBPHRASE → VERB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NOUN → ideas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NOUN → linguists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VERB → generate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VERB → hate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ADJ → great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ADJ → green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33765157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Примеры контекстно-свободных языков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140495"/>
            <a:ext cx="11461100" cy="7848867"/>
          </a:xfrm>
        </p:spPr>
        <p:txBody>
          <a:bodyPr>
            <a:normAutofit lnSpcReduction="10000"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Вывод слова: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SENTENCE → NOUNPHRASE VERBPHRASE →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ADJ NOUNPHRASE VERBPHRASE →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ADJ NOUN VERBPHRASE →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ADJ NOUN VERB NOUNPHRASE →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ADJ NOUN VERB ADJ NOUNPHRASE →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ADJ NOUN VERB ADJ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ADJ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NOUNPHRASE →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ADJ NOUN VERB ADJ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ADJ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NOUN →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great NOUN VERB ADJ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ADJ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NOUN →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great linguists VERB ADJ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ADJ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NOUN →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great linguists generate ADJ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ADJ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NOUN →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great linguists generate great ADJ NOUN →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great linguists generate great green NOUN →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great linguists generate great green ideas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711308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Порождающая грамматика Хомского — это четверка 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= {N, T, P, S}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hangingPunct="0">
              <a:lnSpc>
                <a:spcPct val="100000"/>
              </a:lnSpc>
              <a:buSzTx/>
            </a:pPr>
            <a:r>
              <a:rPr lang="en-US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конечный алфавит нетерминальных символов.</a:t>
            </a:r>
          </a:p>
          <a:p>
            <a:pPr defTabSz="914400" hangingPunct="0">
              <a:lnSpc>
                <a:spcPct val="100000"/>
              </a:lnSpc>
              <a:buSzTx/>
            </a:pPr>
            <a:r>
              <a:rPr lang="en-US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конечный алфавит терминальных символов (совпадает с алфавитом языка). </a:t>
            </a:r>
          </a:p>
          <a:p>
            <a:pPr marL="0" indent="0" defTabSz="914400" hangingPunct="0">
              <a:lnSpc>
                <a:spcPct val="100000"/>
              </a:lnSpc>
              <a:buSzTx/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∩ </a:t>
            </a:r>
            <a:r>
              <a:rPr lang="el-GR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= ∅</a:t>
            </a:r>
            <a:endParaRPr lang="ru-RU" alt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hangingPunct="0">
              <a:lnSpc>
                <a:spcPct val="100000"/>
              </a:lnSpc>
              <a:buSzTx/>
            </a:pPr>
            <a:r>
              <a:rPr lang="en-US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конечное множество правил порождения.</a:t>
            </a:r>
          </a:p>
          <a:p>
            <a:pPr defTabSz="914400" hangingPunct="0">
              <a:lnSpc>
                <a:spcPct val="100000"/>
              </a:lnSpc>
              <a:buSzTx/>
            </a:pPr>
            <a:r>
              <a:rPr lang="en-US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начальный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грамматики (аксиома) (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∈ N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805962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слов в КС-языках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Работая с регулярными языками, мы могли фиксировать процесс создания слова из правил в виде цепочки: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</a:t>
            </a:r>
            <a:r>
              <a:rPr lang="en-US" altLang="ru-RU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ru-RU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</a:t>
            </a: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ru-RU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abbA</a:t>
            </a: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ru-RU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abba</a:t>
            </a:r>
            <a:endParaRPr 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КС-языков также можно выводить слова последовательно применяя правила и записывая результат в цепочку, это процесс называется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выводом слова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60980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Выводом слова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(разбором,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derivation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последовательность строк, состоящих из терминалов и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нетерминалов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строка последовательности состоит из одного стартового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нетерминала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последующая строка получена из предыдущей путем замены любого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нетерминала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 одному (любому) из правил, а последней строкой в последовательности является слово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0858457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=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a, b, +}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S+S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a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Вывод слова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a+a+b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S+S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S+S+S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a+S+S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a+a+S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a+a+b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71915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в отличие от регулярных языков, в КС-языках новые терминальные и нетерминальные символы могут появляться не строго справа или слева, но в любом месте слова, вывод слова для КС-языка условно делят на левосторонние и правосторонние. </a:t>
            </a:r>
          </a:p>
        </p:txBody>
      </p:sp>
    </p:spTree>
    <p:extLst>
      <p:ext uri="{BB962C8B-B14F-4D97-AF65-F5344CB8AC3E}">
        <p14:creationId xmlns:p14="http://schemas.microsoft.com/office/powerpoint/2010/main" val="3305554869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Левосторонним выводом слова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leftmost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derivation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такой вывод слова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каждая последующая строка получена из предыдущей путем замены по одному из правил самого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левого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встречающегося в строке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нетерминала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Правосторонним выводом слова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rightmost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derivation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такой вывод слова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каждая последующая строка получена из предыдущей путем замены по одному из правил самого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правого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встречающегося в строке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нетерминала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3351827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Для каждого слова языка, имеющего КС-грамматику, существует левосторонний вывод.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89770143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=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a, b, +}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S+S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a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Правосторонний вывод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слова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a+a+b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S+</a:t>
            </a: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S+S+</a:t>
            </a: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</a:t>
            </a:r>
            <a:r>
              <a:rPr lang="en-US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+b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+a+b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a+a+b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30425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=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a, b, +}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S+S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a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Левосторонний вывод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слова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a+a+b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+S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+S+S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</a:t>
            </a:r>
            <a:r>
              <a:rPr lang="en-US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+S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a+a+</a:t>
            </a:r>
            <a:r>
              <a:rPr lang="en-US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a+a+b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509530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=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a, b, +}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S+S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a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Другой левосторонний вывод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слова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a+a+b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+S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</a:t>
            </a:r>
            <a:r>
              <a:rPr lang="en-US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</a:t>
            </a:r>
            <a:r>
              <a:rPr lang="en-US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+S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a+a+</a:t>
            </a:r>
            <a:r>
              <a:rPr lang="en-US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a+a+b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158493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КС-грамматика называется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однозначной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если у любого слова, порождаемого этой грамматикой есть только один левосторонний разбор.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КС-грамматика называется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неоднозначной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если существует слово, у которого есть два или более разных левосторонних разбора.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КС-язык называется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существенно неоднозначным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если каждая КС-грамматика, порождающая этот язык, является неоднозначной.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24304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порождения 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записываются в виде: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Такое правило позволяет менять левое слово (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на правое (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при порождении слов языка.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w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Такое правило позволяет менять слово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слово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при порождении слов языка.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302803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однозначной грамматики – грамматика, порождающая язык Дика: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l-GR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a</a:t>
            </a:r>
            <a:r>
              <a:rPr lang="en-US" altLang="ru-RU" sz="3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en-US" altLang="ru-RU" sz="3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ru-RU" sz="36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en-US" altLang="ru-RU" sz="36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41122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Лево- и правосторонние выводы слов для КС-языков не всегда являются наглядными, так как символы в КС-грамматиках могут добавляться не только справа или слева, но в любом месте.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для этой цели в КС-свободных языках часто используются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деревья разбора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5446647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 lnSpcReduction="10000"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Деревом разбора грамматики 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называется дерево, в вершинах которого записаны терминалы или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нетерминалы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вершины, помеченные терминалами, являются листьями.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вершины, помеченные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нетерминалами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имеют детей. Дети вершины, в которой записан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соответствуют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раскрытию </a:t>
            </a:r>
            <a:r>
              <a:rPr lang="ru-RU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нетерминала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 одному любому правилу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(в левой части которого стоит этот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 упорядочены так же, как в правой части этого правила.</a:t>
            </a:r>
          </a:p>
        </p:txBody>
      </p:sp>
    </p:spTree>
    <p:extLst>
      <p:ext uri="{BB962C8B-B14F-4D97-AF65-F5344CB8AC3E}">
        <p14:creationId xmlns:p14="http://schemas.microsoft.com/office/powerpoint/2010/main" val="1083858809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BracketsSequenceParsingTre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07" y="1458821"/>
            <a:ext cx="12859913" cy="762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893807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Крона дерева разбора –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множество терминальных символов, упорядоченное в соответствии с номерами их достижения при обходе дерева в глубину из корня.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Крона дерева разбора представляет из себя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слово языка, которое выводит это дерево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6500573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Существует взаимно-однозначное соответствие между левосторонними выводами слова и деревом разбора слова.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Для неоднозначных грамматик для каждого слова можно нарисовать два или более деревьев разбора (как и написать два или более левосторонних разбора).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943434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Грамматика в нормальной форме Хомского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(грамматика в бинарной нормальной форме, квадратичная грамматика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контекстно-свободная грамматика </a:t>
            </a:r>
            <a:r>
              <a:rPr lang="ru-RU" altLang="ru-RU" sz="36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= {N, T, P, S}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которой каждое правило имеет один из следующих трех видов: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a, 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→ BC,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C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- { S }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T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650151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контекстно-свободная грамматика эквивалентна некоторой грамматике в нормальной форме Хомского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 доказательства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84686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Грамматика в нормальной форме </a:t>
            </a:r>
            <a:r>
              <a:rPr lang="ru-RU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Грейбах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контекстно-свободная грамматика </a:t>
            </a:r>
            <a:r>
              <a:rPr lang="ru-RU" altLang="ru-RU" sz="36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= {N, T, P, S}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которой каждое правило имеет один из следующих трех видов: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a, 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→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→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C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T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132811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контекстно-свободная грамматика эквивалентна некоторой грамматике в нормальной форме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Грейбах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 доказательства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Иногда в определении грамматики в нормальной форме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Грейбах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 используется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-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правило.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9669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грамматик по Хомскому: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Картинки по запросу иерархия хомског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992" y="2933611"/>
            <a:ext cx="8136904" cy="595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515069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73948" y="2330738"/>
                <a:ext cx="11461100" cy="7157157"/>
              </a:xfrm>
            </p:spPr>
            <p:txBody>
              <a:bodyPr>
                <a:normAutofit/>
              </a:bodyPr>
              <a:lstStyle/>
              <a:p>
                <a:pPr marL="0" lv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lang="ru-RU" altLang="ru-RU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Множество КС-языков </a:t>
                </a:r>
                <a:r>
                  <a:rPr lang="ru-RU" altLang="ru-RU" sz="3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замкнуто</a:t>
                </a:r>
                <a:r>
                  <a:rPr lang="ru-RU" altLang="ru-RU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относительно операции объединения, конкатенации и итерации (звездочки Клини):</a:t>
                </a:r>
              </a:p>
              <a:p>
                <a:pPr marL="0" lv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endParaRPr lang="ru-RU" altLang="ru-RU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Объединение:</a:t>
                </a: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= </a:t>
                </a: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∪ L</a:t>
                </a:r>
                <a:r>
                  <a:rPr lang="ru-RU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ru-RU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endParaRPr lang="ru-RU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lang="ru-RU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Конкатенация:</a:t>
                </a: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= L</a:t>
                </a:r>
                <a:r>
                  <a:rPr lang="en-US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·L</a:t>
                </a:r>
                <a:r>
                  <a:rPr lang="en-US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=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x ∈ L</a:t>
                </a:r>
                <a:r>
                  <a:rPr lang="en-US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 ∈ L</a:t>
                </a:r>
                <a:r>
                  <a:rPr lang="en-US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ru-RU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endParaRPr lang="ru-RU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lang="ru-RU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Итерация:</a:t>
                </a:r>
                <a:endParaRPr 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lang="en-US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ru-RU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73948" y="2330738"/>
                <a:ext cx="11461100" cy="7157157"/>
              </a:xfrm>
              <a:blipFill>
                <a:blip r:embed="rId3"/>
                <a:stretch>
                  <a:fillRect l="-1809" t="-1107" r="-13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Картинки по запросу объединение множест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00" y="4207600"/>
            <a:ext cx="3566318" cy="204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300518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L –  контекстно-свободный язык, то  L</a:t>
            </a:r>
            <a:r>
              <a:rPr lang="en-US" altLang="ru-RU" sz="36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тоже контекстно-свободный язык.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Язык, состоящий из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полиндромов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КС-язык. </a:t>
            </a:r>
          </a:p>
        </p:txBody>
      </p:sp>
    </p:spTree>
    <p:extLst>
      <p:ext uri="{BB962C8B-B14F-4D97-AF65-F5344CB8AC3E}">
        <p14:creationId xmlns:p14="http://schemas.microsoft.com/office/powerpoint/2010/main" val="1129586154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КС-языков 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замкнуто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относительно операции дополнения и пересечения: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Дополнение: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Σ*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</a:t>
            </a:r>
            <a:r>
              <a:rPr lang="en-US" sz="3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Пересечение: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∩ L2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 descr="Картинки по запросу пересечение множест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111" y="6797931"/>
            <a:ext cx="4032448" cy="249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Картинки по запросу дополнение множест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111" y="3844194"/>
            <a:ext cx="4344080" cy="253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517691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Пересечение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КС-языка с автоматным (регулярным) является КС-языком.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569658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Лемма о разрастании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(pumping lemma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Пусть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КС-язык над алфавитом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Тогда найдется такое положительное целое число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для любого слова 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длины не меньше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подобрать слова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u, v, x, y, z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*,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которых верно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uvxyz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w,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≠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≠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или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≠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vxy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≤ p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en-US" sz="4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4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всех 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</a:t>
            </a:r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43931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примера соответствия лемме о разрастании для КС-языков можно привести следующий пример: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{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n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N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 данном случае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 = a</a:t>
            </a:r>
            <a:r>
              <a:rPr lang="en-US" sz="4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v = a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 = </a:t>
            </a:r>
            <a:r>
              <a:rPr lang="el-GR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ε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y = b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z = b</a:t>
            </a:r>
            <a:r>
              <a:rPr lang="en-US" sz="4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тогда </a:t>
            </a:r>
            <a:r>
              <a:rPr lang="en-US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en-US" sz="4400" b="1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4400" b="1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также принадлежит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такой язык не будет соответствовать лемме о разрастании для регулярных языков, где </a:t>
            </a:r>
            <a:r>
              <a:rPr lang="en-US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4400" b="1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должен принадлежать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3906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грамматик по Хомскому: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0 – грамматика без ограничений.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1 –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неукорачивающая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контекстно-зависимая грамматика.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2 –контекстно-свободная грамматика.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3 – регулярная грамматика (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праволинейная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леволинейная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70122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Регулярные грамматики (тип 3)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задают алгоритмы порождения цепочек присоединением некоторого количества терминальных символов с правого или левого края порождаемой цепочки.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регулярных грамматик имеют вид: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или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,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цепочка, состоящая из терминальных символов.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96051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Грамматики, где нетерминальный символ стоит справа в правой части правила, называют </a:t>
            </a:r>
            <a:r>
              <a:rPr lang="ru-RU" altLang="ru-RU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праволинейными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нетерминальный символ стоит слева от терминала, то грамматику называют </a:t>
            </a:r>
            <a:r>
              <a:rPr lang="ru-RU" altLang="ru-RU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леволинейной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75502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Регулярные языки и 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регулярный (правосторонний) язык распознается некоторым конечным автоматом.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72491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Контекстно-свободная грамматика (тип 2)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грамматика, в которой правила имеют вид: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цепочка, состоящая из терминальных и нетерминальных символов,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один терминальный символ.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91691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19183</TotalTime>
  <Words>2001</Words>
  <Application>Microsoft Office PowerPoint</Application>
  <PresentationFormat>Произвольный</PresentationFormat>
  <Paragraphs>311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Helvetica</vt:lpstr>
      <vt:lpstr>Helvetica Light</vt:lpstr>
      <vt:lpstr>Helvetica Neue</vt:lpstr>
      <vt:lpstr>Times New Roman</vt:lpstr>
      <vt:lpstr>White</vt:lpstr>
      <vt:lpstr>Презентация PowerPoint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Регулярные языки и конечные автоматы</vt:lpstr>
      <vt:lpstr>Порождающие грамматики Хомского</vt:lpstr>
      <vt:lpstr>Порождающие грамматики Хомского</vt:lpstr>
      <vt:lpstr>Контекстно-свободные языки</vt:lpstr>
      <vt:lpstr>Контекстно-свободные языки</vt:lpstr>
      <vt:lpstr>Контекстно-свободные языки</vt:lpstr>
      <vt:lpstr>Примеры контекстно-свободных языков</vt:lpstr>
      <vt:lpstr>Примеры контекстно-свободных языков</vt:lpstr>
      <vt:lpstr>Примеры контекстно-свободных языков</vt:lpstr>
      <vt:lpstr>Примеры контекстно-свободных языков</vt:lpstr>
      <vt:lpstr>Примеры контекстно-свободных языков</vt:lpstr>
      <vt:lpstr>Примеры контекстно-свободных языков</vt:lpstr>
      <vt:lpstr>Создание слов в КС-языках</vt:lpstr>
      <vt:lpstr>Контекстно-свободные языки</vt:lpstr>
      <vt:lpstr>Контекстно-свободные языки</vt:lpstr>
      <vt:lpstr>Контекстно-свободные языки</vt:lpstr>
      <vt:lpstr>Контекстно-свободные языки</vt:lpstr>
      <vt:lpstr>Контекстно-свободные языки</vt:lpstr>
      <vt:lpstr>Контекстно-свободные языки</vt:lpstr>
      <vt:lpstr>Контекстно-свободные языки</vt:lpstr>
      <vt:lpstr>Контекстно-свободные языки</vt:lpstr>
      <vt:lpstr>Контекстно-свободные языки</vt:lpstr>
      <vt:lpstr>Контекстно-свободные языки</vt:lpstr>
      <vt:lpstr>Контекстно-свободные языки</vt:lpstr>
      <vt:lpstr>Контекстно-свободные языки</vt:lpstr>
      <vt:lpstr>Контекстно-свободные языки</vt:lpstr>
      <vt:lpstr>Контекстно-свободные языки</vt:lpstr>
      <vt:lpstr>Контекстно-свободные языки</vt:lpstr>
      <vt:lpstr>Контекстно-свободные языки</vt:lpstr>
      <vt:lpstr>Контекстно-свободные языки</vt:lpstr>
      <vt:lpstr>Контекстно-свободные языки</vt:lpstr>
      <vt:lpstr>Контекстно-свободные языки</vt:lpstr>
      <vt:lpstr>Контекстно-свободные языки</vt:lpstr>
      <vt:lpstr>Контекстно-свободные языки</vt:lpstr>
      <vt:lpstr>Контекстно-свободные языки</vt:lpstr>
      <vt:lpstr>Контекстно-свободные языки</vt:lpstr>
      <vt:lpstr>Контекстно-свободные языки</vt:lpstr>
      <vt:lpstr>Контекстно-свободные языки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Anastasia Vybornova</cp:lastModifiedBy>
  <cp:revision>184</cp:revision>
  <dcterms:modified xsi:type="dcterms:W3CDTF">2019-10-22T08:47:56Z</dcterms:modified>
</cp:coreProperties>
</file>