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23" r:id="rId3"/>
    <p:sldId id="423" r:id="rId4"/>
    <p:sldId id="324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333" r:id="rId13"/>
    <p:sldId id="336" r:id="rId14"/>
    <p:sldId id="390" r:id="rId15"/>
    <p:sldId id="338" r:id="rId16"/>
    <p:sldId id="339" r:id="rId17"/>
    <p:sldId id="353" r:id="rId18"/>
    <p:sldId id="395" r:id="rId19"/>
    <p:sldId id="396" r:id="rId20"/>
    <p:sldId id="398" r:id="rId21"/>
    <p:sldId id="399" r:id="rId22"/>
    <p:sldId id="406" r:id="rId23"/>
    <p:sldId id="442" r:id="rId24"/>
    <p:sldId id="400" r:id="rId25"/>
    <p:sldId id="437" r:id="rId26"/>
    <p:sldId id="407" r:id="rId27"/>
    <p:sldId id="438" r:id="rId28"/>
    <p:sldId id="439" r:id="rId29"/>
    <p:sldId id="440" r:id="rId30"/>
    <p:sldId id="444" r:id="rId31"/>
    <p:sldId id="443" r:id="rId32"/>
    <p:sldId id="397" r:id="rId33"/>
    <p:sldId id="446" r:id="rId34"/>
    <p:sldId id="445" r:id="rId35"/>
    <p:sldId id="447" r:id="rId36"/>
    <p:sldId id="401" r:id="rId37"/>
    <p:sldId id="419" r:id="rId38"/>
    <p:sldId id="449" r:id="rId39"/>
    <p:sldId id="448" r:id="rId40"/>
    <p:sldId id="402" r:id="rId41"/>
    <p:sldId id="404" r:id="rId42"/>
    <p:sldId id="441" r:id="rId43"/>
    <p:sldId id="3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 varScale="1">
        <p:scale>
          <a:sx n="43" d="100"/>
          <a:sy n="43" d="100"/>
        </p:scale>
        <p:origin x="1524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516371" y="5271758"/>
            <a:ext cx="9972151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</a:t>
            </a:r>
            <a:r>
              <a:rPr lang="en-US" dirty="0"/>
              <a:t>6</a:t>
            </a:r>
            <a:r>
              <a:rPr lang="ru-RU" dirty="0"/>
              <a:t>. Контекстно-свободные языки и автоматы с магазинной памятью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в нормальной форме Хомского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(грамматика в бинарной нормальной форме, квадратичная грамматика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</a:t>
            </a:r>
            <a:r>
              <a:rPr lang="ru-RU" altLang="ru-RU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каждое правило имеет один из следующих трех видов: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a,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BC,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C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{ S 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5015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контекстно-свободная грамматика эквивалентна некоторой грамматике в нормальной форме Хомского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доказательства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8468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автомат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(Abstract machine)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абстрактная модель устройства с одним входом, одним выходом и в каждый момент времени находящегося в одном состоянии из множества возможных. На вход конечного автомата поступают символы одного алфавита, на выходе появляются символы в общем случае другого алфавита.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6EE4977-A63B-4080-9395-6E441F676CD2}"/>
              </a:ext>
            </a:extLst>
          </p:cNvPr>
          <p:cNvGrpSpPr/>
          <p:nvPr/>
        </p:nvGrpSpPr>
        <p:grpSpPr>
          <a:xfrm>
            <a:off x="2149091" y="6748501"/>
            <a:ext cx="8644123" cy="1885203"/>
            <a:chOff x="1577616" y="3724672"/>
            <a:chExt cx="8644123" cy="188520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DE22B63-A8CA-4903-9FA2-D85471DE3BB2}"/>
                </a:ext>
              </a:extLst>
            </p:cNvPr>
            <p:cNvSpPr/>
            <p:nvPr/>
          </p:nvSpPr>
          <p:spPr>
            <a:xfrm>
              <a:off x="3982120" y="3724672"/>
              <a:ext cx="3600400" cy="188520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B849ACD-385D-49BE-A2AA-AAF9A40DDA2E}"/>
                </a:ext>
              </a:extLst>
            </p:cNvPr>
            <p:cNvSpPr/>
            <p:nvPr/>
          </p:nvSpPr>
          <p:spPr>
            <a:xfrm>
              <a:off x="4198144" y="3980022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2C5ABE2-4DA9-4D87-9BA6-F9F0CE9210E5}"/>
                </a:ext>
              </a:extLst>
            </p:cNvPr>
            <p:cNvSpPr/>
            <p:nvPr/>
          </p:nvSpPr>
          <p:spPr>
            <a:xfrm>
              <a:off x="5812410" y="4851038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Память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80A44E-DB65-4A4F-8945-03863720E847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791477" y="4667273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97353-64C9-4725-9EDC-D2B75C0B1023}"/>
                </a:ext>
              </a:extLst>
            </p:cNvPr>
            <p:cNvSpPr txBox="1"/>
            <p:nvPr/>
          </p:nvSpPr>
          <p:spPr>
            <a:xfrm>
              <a:off x="1577616" y="4640838"/>
              <a:ext cx="240450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Входной алфавит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DF10EF8-8EFD-44D5-86C3-30145BAFA31D}"/>
                </a:ext>
              </a:extLst>
            </p:cNvPr>
            <p:cNvCxnSpPr/>
            <p:nvPr/>
          </p:nvCxnSpPr>
          <p:spPr>
            <a:xfrm>
              <a:off x="7610447" y="4693708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3262C-6841-47A6-B44E-B3F61AD22B38}"/>
                </a:ext>
              </a:extLst>
            </p:cNvPr>
            <p:cNvSpPr txBox="1"/>
            <p:nvPr/>
          </p:nvSpPr>
          <p:spPr>
            <a:xfrm>
              <a:off x="7610447" y="4667273"/>
              <a:ext cx="26112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ы</a:t>
              </a: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ходной алфавит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28485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(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Machine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абстрактный автомат </a:t>
            </a:r>
            <a:r>
              <a:rPr lang="ru-RU" alt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конечным числом возможных состояний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210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определить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начальные состояния автомата,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состояния автомата,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входной алфавит,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переходов,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× Σ* →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3934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x, q)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x, q)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переходом из состояния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состояние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меткой этого перехода.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Q={1,2}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Σ={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I={1}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F={2}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{(1, a, 1), (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 2), (1, c, 2), (2, aa, 1)}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автомат.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2602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 часто принято изображать в виде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 состояний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которых кружками обозначаются состояния, а стрелками – переходы, причем переход вида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x, q)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стрелка из состояния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состояние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меткой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FE27661-B59F-4E54-886E-06E84DC5EA5C}"/>
              </a:ext>
            </a:extLst>
          </p:cNvPr>
          <p:cNvGrpSpPr/>
          <p:nvPr/>
        </p:nvGrpSpPr>
        <p:grpSpPr>
          <a:xfrm>
            <a:off x="3118024" y="5112059"/>
            <a:ext cx="5926938" cy="2325779"/>
            <a:chOff x="3118024" y="5112059"/>
            <a:chExt cx="5926938" cy="2325779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136882C-A0BE-487D-990B-CF87C5917677}"/>
                </a:ext>
              </a:extLst>
            </p:cNvPr>
            <p:cNvSpPr/>
            <p:nvPr/>
          </p:nvSpPr>
          <p:spPr>
            <a:xfrm>
              <a:off x="8018113" y="6258733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3982120" y="6182740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8092860" y="6319153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Полилиния: фигура 4"/>
            <p:cNvSpPr/>
            <p:nvPr/>
          </p:nvSpPr>
          <p:spPr>
            <a:xfrm>
              <a:off x="3718719" y="548166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4846216" y="6601106"/>
              <a:ext cx="3240360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Полилиния: фигура 8"/>
            <p:cNvSpPr/>
            <p:nvPr/>
          </p:nvSpPr>
          <p:spPr>
            <a:xfrm>
              <a:off x="4842164" y="5735770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0" name="Полилиния: фигура 9"/>
            <p:cNvSpPr/>
            <p:nvPr/>
          </p:nvSpPr>
          <p:spPr>
            <a:xfrm>
              <a:off x="4909941" y="6692606"/>
              <a:ext cx="3179618" cy="745232"/>
            </a:xfrm>
            <a:custGeom>
              <a:avLst/>
              <a:gdLst>
                <a:gd name="connsiteX0" fmla="*/ 3179618 w 3179618"/>
                <a:gd name="connsiteY0" fmla="*/ 0 h 748146"/>
                <a:gd name="connsiteX1" fmla="*/ 1704109 w 3179618"/>
                <a:gd name="connsiteY1" fmla="*/ 748146 h 748146"/>
                <a:gd name="connsiteX2" fmla="*/ 0 w 3179618"/>
                <a:gd name="connsiteY2" fmla="*/ 0 h 748146"/>
                <a:gd name="connsiteX3" fmla="*/ 0 w 3179618"/>
                <a:gd name="connsiteY3" fmla="*/ 0 h 748146"/>
                <a:gd name="connsiteX4" fmla="*/ 0 w 3179618"/>
                <a:gd name="connsiteY4" fmla="*/ 0 h 7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9618" h="748146">
                  <a:moveTo>
                    <a:pt x="3179618" y="0"/>
                  </a:moveTo>
                  <a:cubicBezTo>
                    <a:pt x="2706831" y="374073"/>
                    <a:pt x="2234045" y="748146"/>
                    <a:pt x="1704109" y="748146"/>
                  </a:cubicBezTo>
                  <a:cubicBezTo>
                    <a:pt x="1174173" y="74814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0C73187-99DE-4681-B0CE-D2B02D3EA06E}"/>
                </a:ext>
              </a:extLst>
            </p:cNvPr>
            <p:cNvSpPr txBox="1"/>
            <p:nvPr/>
          </p:nvSpPr>
          <p:spPr>
            <a:xfrm>
              <a:off x="3982120" y="5214330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2EC6EB-E68F-44D8-89C2-21FA7CC93B88}"/>
                </a:ext>
              </a:extLst>
            </p:cNvPr>
            <p:cNvSpPr txBox="1"/>
            <p:nvPr/>
          </p:nvSpPr>
          <p:spPr>
            <a:xfrm>
              <a:off x="6183060" y="6006071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52BE7-D222-4B68-971A-139CD9EB941B}"/>
                </a:ext>
              </a:extLst>
            </p:cNvPr>
            <p:cNvSpPr txBox="1"/>
            <p:nvPr/>
          </p:nvSpPr>
          <p:spPr>
            <a:xfrm>
              <a:off x="6183061" y="5112059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73E4179-C8E7-46D1-A482-DB815150936F}"/>
                </a:ext>
              </a:extLst>
            </p:cNvPr>
            <p:cNvCxnSpPr/>
            <p:nvPr/>
          </p:nvCxnSpPr>
          <p:spPr>
            <a:xfrm>
              <a:off x="3118024" y="660110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80868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языки и 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регулярный (правосторонний) язык распознается некоторым конечным автоматом.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2491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абстрактный автомат, который как и конечный автомат в любой момент времени может находится в одном из конечного множества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 МП-автомата также подается последовательность символов, приводящая к изменению состояния автомата.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КА, МП-автомат хранит не только текущее свое состояние,  доступна потенциально бесконечная память –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или стек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95002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212504"/>
            <a:ext cx="11461100" cy="727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(стек)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данных, где в каждый момент доступен только тот элемент, который был добавлен позже остальных присутствующих на данный момент элементов.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наглядности стек обычно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изображают вертикально, так,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доступный элемент данных 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(вершина) находится наверху.</a:t>
            </a:r>
          </a:p>
        </p:txBody>
      </p:sp>
      <p:pic>
        <p:nvPicPr>
          <p:cNvPr id="2050" name="Picture 2" descr="Картинки по запросу автомат с магазинной память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178" y="4479538"/>
            <a:ext cx="5032257" cy="45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348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иерархия хомског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92" y="2933611"/>
            <a:ext cx="8136904" cy="595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1506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кортеж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{Q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, F},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множества,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F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Symbol" panose="05050102010706020507" pitchFamily="18" charset="2"/>
              <a:buChar char="D"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Symbol" panose="05050102010706020507" pitchFamily="18" charset="2"/>
              <a:buChar char="D"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состояний,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начальные состояния,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заключительные или допускающие состояния.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7255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с магазинной памятью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кортеж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{Q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, F},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Symbol" panose="05050102010706020507" pitchFamily="18" charset="2"/>
              <a:buChar char="D"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алфавит,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 магазинной памяти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alphabet),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переходов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relation)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 x 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5688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переходов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relation)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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 x ( Q x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*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комбинации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 состояния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входного символа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символа на вершине магазина </a:t>
            </a:r>
            <a:endParaRPr lang="en-US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выбирает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следующее состояние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возможно,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для записи в магазин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290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когда в правой части автоматного правила присутствует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магазин ничего не добавляется, а элемент с вершины стирается.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магазин пуст, то срабатывают только правила с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левой части.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322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МП-автоматы можно изображать в виде диаграмм состояний. На диаграмме каждое состояние обозначается кружком, а переход – стрелкой.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Стрелка с пометкой x,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 (вместо стрелки может использоваться :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/ 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ведущая из p в q, показывает, что ((p, x,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(q,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))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переходом данного МП-автомата: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01FF21D-2035-4F50-A006-F230E60611D7}"/>
              </a:ext>
            </a:extLst>
          </p:cNvPr>
          <p:cNvGrpSpPr/>
          <p:nvPr/>
        </p:nvGrpSpPr>
        <p:grpSpPr>
          <a:xfrm>
            <a:off x="3467244" y="6635207"/>
            <a:ext cx="5594475" cy="1986009"/>
            <a:chOff x="3467244" y="6370329"/>
            <a:chExt cx="5594475" cy="1986009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282483F-0B9C-499C-87A4-26D78DF1E26E}"/>
                </a:ext>
              </a:extLst>
            </p:cNvPr>
            <p:cNvSpPr/>
            <p:nvPr/>
          </p:nvSpPr>
          <p:spPr>
            <a:xfrm>
              <a:off x="7223916" y="7362007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B7F70EF-13AD-4E90-9856-D13B3FB64E1C}"/>
                </a:ext>
              </a:extLst>
            </p:cNvPr>
            <p:cNvSpPr/>
            <p:nvPr/>
          </p:nvSpPr>
          <p:spPr>
            <a:xfrm>
              <a:off x="4359156" y="7415114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97797B3D-1513-4963-BE83-5EA832F01FE9}"/>
                </a:ext>
              </a:extLst>
            </p:cNvPr>
            <p:cNvCxnSpPr/>
            <p:nvPr/>
          </p:nvCxnSpPr>
          <p:spPr>
            <a:xfrm>
              <a:off x="3467244" y="7839648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7D9CDBD-C117-40CA-AB20-7FC95F562166}"/>
                </a:ext>
              </a:extLst>
            </p:cNvPr>
            <p:cNvSpPr/>
            <p:nvPr/>
          </p:nvSpPr>
          <p:spPr>
            <a:xfrm>
              <a:off x="7302687" y="7417657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75DA6-F729-438F-9131-4A15CA21F0DA}"/>
                </a:ext>
              </a:extLst>
            </p:cNvPr>
            <p:cNvSpPr txBox="1"/>
            <p:nvPr/>
          </p:nvSpPr>
          <p:spPr>
            <a:xfrm>
              <a:off x="5328157" y="7215203"/>
              <a:ext cx="170481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c, ε → </a:t>
              </a:r>
              <a:r>
                <a:rPr lang="el-GR" sz="3200" b="1" dirty="0">
                  <a:solidFill>
                    <a:schemeClr val="accent4"/>
                  </a:solidFill>
                </a:rPr>
                <a:t>ε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AD7A8ACF-342C-40D4-BC61-323A68F1F7F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223252" y="7839648"/>
              <a:ext cx="2000664" cy="19525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520A6-D48D-4233-85D3-39791FC2FEFC}"/>
                </a:ext>
              </a:extLst>
            </p:cNvPr>
            <p:cNvSpPr txBox="1"/>
            <p:nvPr/>
          </p:nvSpPr>
          <p:spPr>
            <a:xfrm>
              <a:off x="4486176" y="6440900"/>
              <a:ext cx="170481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a, ε → A 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6473193-550D-4AF1-A481-A64CA5D0FBFA}"/>
                </a:ext>
              </a:extLst>
            </p:cNvPr>
            <p:cNvSpPr/>
            <p:nvPr/>
          </p:nvSpPr>
          <p:spPr>
            <a:xfrm>
              <a:off x="4017059" y="6667847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E56A7372-7AE6-4BE3-9FFF-4FFB0617D75C}"/>
                </a:ext>
              </a:extLst>
            </p:cNvPr>
            <p:cNvSpPr/>
            <p:nvPr/>
          </p:nvSpPr>
          <p:spPr>
            <a:xfrm>
              <a:off x="6916816" y="6642679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6E7007-D92B-45BD-8C5A-363FB065001E}"/>
                </a:ext>
              </a:extLst>
            </p:cNvPr>
            <p:cNvSpPr txBox="1"/>
            <p:nvPr/>
          </p:nvSpPr>
          <p:spPr>
            <a:xfrm>
              <a:off x="7356908" y="6370329"/>
              <a:ext cx="1704811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b, A → ε 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1184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Успешное распознавание МП-автоматом слова, поданного на вход, происходит тогда, когда в конце слова автомат оказывается в финальном состоянии и стек пуст.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Существуют также детерминированные МП-автоматы, которые могут не содержать финального состояния, и успешно распознавать слово при достижении пустого стека.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2623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F2F0DF-743F-4241-B98C-C0F3C3C9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99" y="2102466"/>
            <a:ext cx="8999064" cy="69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2407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3EA4D5-5BAC-491B-9C91-CFDFDB88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84" y="2068499"/>
            <a:ext cx="9258678" cy="6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7021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09986A-D9F6-4293-87F2-F9FC58E5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77" y="2128498"/>
            <a:ext cx="9003194" cy="68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7205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84E951-4064-489B-B5EC-85D2446A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11" y="2118722"/>
            <a:ext cx="9098669" cy="69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2010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0 – грамматика без ограничений.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1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контекстно-зависимая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2 –контекстно-свободная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3 – регулярная грамматика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0122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Отличие МП-автомата от конечного автомата заключается в том, что у первого реализована память предыдущих состояний автомата, а текущее состояние в большей мере зависит от предыдущих.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019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605116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конечным автоматам, существуют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детерминированные и недетерминированные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автоматы с магазинной памятью, однако они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эквивалентны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друг другу.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3105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с магазинной памятью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(правосторонние) языки распознаются конечными автоматами.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Контекстно-свободные языки распознаются при помощи недетерминированных автоматов с магазинной памятью. </a:t>
            </a:r>
          </a:p>
        </p:txBody>
      </p:sp>
    </p:spTree>
    <p:extLst>
      <p:ext uri="{BB962C8B-B14F-4D97-AF65-F5344CB8AC3E}">
        <p14:creationId xmlns:p14="http://schemas.microsoft.com/office/powerpoint/2010/main" val="333588485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Доказательство эквивалентности МП-автоматов и КС-грамматик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дана КС-грамматика </a:t>
            </a:r>
            <a:r>
              <a:rPr lang="ru-RU" altLang="ru-RU" sz="36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ru-RU" altLang="ru-RU" sz="3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нетерминальных символов.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терминальных символов (совпадает с алфавитом языка). </a:t>
            </a:r>
          </a:p>
          <a:p>
            <a:pPr marL="0" indent="0" defTabSz="914400" hangingPunct="0">
              <a:lnSpc>
                <a:spcPct val="100000"/>
              </a:lnSpc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∩ </a:t>
            </a:r>
            <a:r>
              <a:rPr lang="el-G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∅</a:t>
            </a:r>
            <a:endParaRPr lang="ru-RU" alt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конечное множество правил порождения.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грамматики (аксиома) 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∈ 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defTabSz="914400" hangingPunct="0">
              <a:lnSpc>
                <a:spcPct val="100000"/>
              </a:lnSpc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hangingPunct="0">
              <a:lnSpc>
                <a:spcPct val="100000"/>
              </a:lnSpc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МП-автомат, распознающий язык, задаваемый грамматикой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94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Доказательство эквивалентности МП-автоматов и КС-грамматик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893148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МП-автомат 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{Q , 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, F}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состояний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начальные состояния,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или допускающие состояния);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алфавит;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 магазинной памяти;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переходов: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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Q x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*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 x ( Q x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*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940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Доказательство эквивалентности МП-автоматов и КС-грамматик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3461" y="2330737"/>
            <a:ext cx="11893148" cy="7157157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Допустим, что 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T, 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N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правила 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→ </a:t>
            </a:r>
            <a:r>
              <a:rPr lang="el-GR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введем переход </a:t>
            </a:r>
            <a:r>
              <a:rPr lang="el-GR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ε,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γ)</a:t>
            </a:r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введем переход </a:t>
            </a:r>
            <a:r>
              <a:rPr lang="pt-BR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δ(q,a,a)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{(q,ε)}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pt-BR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автомат будет распознавать язык, определяемый грамматикой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</a:t>
            </a:r>
            <a:r>
              <a:rPr lang="pl-PL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⇒</a:t>
            </a:r>
            <a:r>
              <a:rPr lang="pl-PL" altLang="ru-RU" sz="4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⟺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(q,w,S)</a:t>
            </a:r>
            <a:r>
              <a:rPr lang="en-US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pl-PL" altLang="ru-RU" sz="4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altLang="ru-RU" sz="4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ru-RU" sz="4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(q,ε,ε)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Доказывается по индукции, индукционный переход – шаг вывода слова.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41B33A-45B2-4339-9798-D9331C42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313" y="2650100"/>
            <a:ext cx="4347985" cy="313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9679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</p:spPr>
            <p:txBody>
              <a:bodyPr>
                <a:normAutofit/>
              </a:bodyPr>
              <a:lstStyle/>
              <a:p>
                <a:pPr marL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alt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Множество КС-языков </a:t>
                </a:r>
                <a:r>
                  <a:rPr lang="ru-RU" altLang="ru-RU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замкнуто</a:t>
                </a:r>
                <a:r>
                  <a:rPr lang="ru-RU" alt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относительно операции объединения, конкатенации и итерации (звездочки Клини):</a:t>
                </a:r>
              </a:p>
              <a:p>
                <a:pPr marL="0" lv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alt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Конкатенация: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=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x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Итерация:</a:t>
                </a: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  <a:blipFill>
                <a:blip r:embed="rId3"/>
                <a:stretch>
                  <a:fillRect l="-1809" t="-1107" r="-13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Картинки по запросу объединение множест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00" y="4207600"/>
            <a:ext cx="3566318" cy="20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0051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три положения доказываются через добавление и при необходимости изменение правил вывода слов в грамматике: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объединения: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ru-RU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ru-RU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конкатенации: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→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ru-RU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ru-RU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итерации: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→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SS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8615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верность всех трех положений может быть иллюстрирована при помощи параллельного или последовательного расположения МП-автоматов, распознающих соответствующие языки.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1375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L –  контекстно-свободный язык, то  L</a:t>
            </a:r>
            <a:r>
              <a:rPr lang="en-US" altLang="ru-RU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тоже контекстно-свободный язык.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положение доказывается следующим образом: все правила вывода для языка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идентичны правилам вывода языка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с обратным порядком следования символов в правой части правил. Так как в левой части правил все так же будет только один нетерминальный символ, мы останемся в раках множества КС-грамматик.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644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грамматики (тип 3)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задают алгоритмы порождения цепочек присоединением некоторого количества терминальных символов с правого или левого края порождаемой цепочки.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регулярных грамматик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или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символов.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051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КС-языков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замкнуто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операции дополнения и пересечения: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Σ*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</a:t>
            </a:r>
            <a:r>
              <a:rPr lang="en-US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∩ L2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Картинки по запросу пересечение множест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11" y="6797931"/>
            <a:ext cx="4032448" cy="24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Картинки по запросу дополнение множест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11" y="3844194"/>
            <a:ext cx="4344080" cy="25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51769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разрастании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(pumping lemma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КС-язык над алфавитом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Тогда найдется такое положительное целое число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для любого слова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длины не меньше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подобрать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 v, x, y, z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которых верно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uvxyz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w,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vxy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≤ 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93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примера соответствия лемме о разрастании для КС-языков можно привести следующий пример: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данном случае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= a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 = 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 = </a:t>
            </a:r>
            <a:r>
              <a:rPr lang="el-G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 = b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 = b</a:t>
            </a:r>
            <a:r>
              <a:rPr lang="en-US" sz="4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тогда 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sz="4400" b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4400" b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принадлежит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такой язык не будет соответствовать лемме о разрастании для регулярных языков, где 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4400" b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принадлежать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9061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Синтаксический анализ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9"/>
            <a:ext cx="11461100" cy="5498390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 (синтаксический разбор,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процесс сопоставления последовательности букв языка его грамматике.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анализатор (парсер) – устройство, осуществляющее синтаксический анализ.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синтаксического анализа является некоторая структура данных, обычно дерево, которое отражает структуру входной последовательности букв.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upload.wikimedia.org/wikipedia/ru/d/db/Parsing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960" y="7353568"/>
            <a:ext cx="7027673" cy="23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3298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Грамматики, где нетерминальный символ стоит справа в правой части правила,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нетерминальный символ стоит слева от терминала, то грамматику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550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языки и 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регулярный (правосторонний) язык распознается некоторым конечным автоматом.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8973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(тип 2)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грамматика, в которой правила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и нетерминальных символов,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терминальный символ.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2322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КС-грамматика – это грамматика иерархий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большее уточнение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типов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промежуточные типы, терминалы – типы без наследников).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Присоединение цепочек происходит не только строго справа или слева, но также и при помощи появления новых символов внутри слова.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641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Контекстно-свободные языки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Контекстно-свободный язык – это язык, порождаемый контекстно-свободной грамматикой.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систем описания структур данных (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XML, HTML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многие языки программирования являются контекстно-свободными языками.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3064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28404</TotalTime>
  <Words>1878</Words>
  <Application>Microsoft Office PowerPoint</Application>
  <PresentationFormat>Произвольный</PresentationFormat>
  <Paragraphs>284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Helvetica</vt:lpstr>
      <vt:lpstr>Helvetica Light</vt:lpstr>
      <vt:lpstr>Helvetica Neue</vt:lpstr>
      <vt:lpstr>Symbol</vt:lpstr>
      <vt:lpstr>Times New Roman</vt:lpstr>
      <vt:lpstr>White</vt:lpstr>
      <vt:lpstr>Презентация PowerPoint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Регулярные языки и конечные автоматы</vt:lpstr>
      <vt:lpstr>Порождающие грамматики Хомского</vt:lpstr>
      <vt:lpstr>Порождающие грамматики Хомского</vt:lpstr>
      <vt:lpstr>Контекстно-свободные языки</vt:lpstr>
      <vt:lpstr>Контекстно-свободные языки</vt:lpstr>
      <vt:lpstr>Контекстно-свободные языки</vt:lpstr>
      <vt:lpstr>Абстрактные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Регулярные языки и конечные автоматы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Автоматы с магазинной памятью</vt:lpstr>
      <vt:lpstr>Доказательство эквивалентности МП-автоматов и КС-грамматик</vt:lpstr>
      <vt:lpstr>Доказательство эквивалентности МП-автоматов и КС-грамматик</vt:lpstr>
      <vt:lpstr>Доказательство эквивалентности МП-автоматов и КС-грамматик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Контекстно-свободные языки</vt:lpstr>
      <vt:lpstr>Синтаксический анализ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182</cp:revision>
  <dcterms:modified xsi:type="dcterms:W3CDTF">2019-10-22T08:46:03Z</dcterms:modified>
</cp:coreProperties>
</file>