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306" r:id="rId3"/>
    <p:sldId id="307" r:id="rId4"/>
    <p:sldId id="322" r:id="rId5"/>
    <p:sldId id="323" r:id="rId6"/>
    <p:sldId id="324" r:id="rId7"/>
    <p:sldId id="352" r:id="rId8"/>
    <p:sldId id="332" r:id="rId9"/>
    <p:sldId id="408" r:id="rId10"/>
    <p:sldId id="333" r:id="rId11"/>
    <p:sldId id="334" r:id="rId12"/>
    <p:sldId id="358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45" r:id="rId21"/>
    <p:sldId id="346" r:id="rId22"/>
    <p:sldId id="409" r:id="rId23"/>
    <p:sldId id="350" r:id="rId24"/>
    <p:sldId id="410" r:id="rId25"/>
    <p:sldId id="395" r:id="rId26"/>
    <p:sldId id="396" r:id="rId27"/>
    <p:sldId id="398" r:id="rId28"/>
    <p:sldId id="399" r:id="rId29"/>
    <p:sldId id="406" r:id="rId30"/>
    <p:sldId id="400" r:id="rId31"/>
    <p:sldId id="407" r:id="rId32"/>
    <p:sldId id="397" r:id="rId33"/>
    <p:sldId id="411" r:id="rId34"/>
    <p:sldId id="413" r:id="rId35"/>
    <p:sldId id="412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tasia Vybornova" initials="AV" lastIdx="1" clrIdx="0">
    <p:extLst>
      <p:ext uri="{19B8F6BF-5375-455C-9EA6-DF929625EA0E}">
        <p15:presenceInfo xmlns:p15="http://schemas.microsoft.com/office/powerpoint/2012/main" userId="2222fe23138ec0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476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4112237"/>
            <a:ext cx="11054081" cy="60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Теория Автоматов и Формальных языков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Санкт-Петербургский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5127120" y="5271758"/>
            <a:ext cx="2750623" cy="50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Лекция 3. </a:t>
            </a:r>
            <a:r>
              <a:rPr lang="ru-RU"/>
              <a:t>Автоматы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Абстрактные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автомат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(Abstract machine)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абстрактная модель устройства с одним входом, одним выходом и в каждый момент времени находящегося в одном состоянии из множества возможных. На вход абстрактного автомата поступают символы одного алфавита, на выходе появляются символы в общем случае другого алфавита.</a:t>
            </a:r>
          </a:p>
        </p:txBody>
      </p:sp>
    </p:spTree>
    <p:extLst>
      <p:ext uri="{BB962C8B-B14F-4D97-AF65-F5344CB8AC3E}">
        <p14:creationId xmlns:p14="http://schemas.microsoft.com/office/powerpoint/2010/main" val="287728485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Абстрактные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автомат определяется через кортеж: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A={S, X, Y,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λ},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состояний автомата,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входной и выходной алфавиты соответственно,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функции переходов и функции выхода: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× X→S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λ: S × X→Y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9656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абстрактных автоматов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Детерминированный 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недетеминированный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конечный автомат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Автоматы Мура и Мили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с магазинной памятью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8419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(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Machine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абстрактный автомат с конечным числом возможных состояний.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Альтернативно конечный автомат можно определить через кортеж: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состояний автомата,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начальные состояния автомата,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состояния автомата,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входной алфавит,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переходов,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× Σ* × Q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6210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x, q)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x, q)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переходом из состояния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состояние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меткой этого перехода.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Q={1,2}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Σ={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I={1}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F={2}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{(1, 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aaa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1), (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ab, 2), (1, b, 2), (2, aa, 1)}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автомат.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2602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 часто принято изображать в виде диаграмм состояний, в которых кружками обозначаются состояния, а стрелками – переходы, причем переход вида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x, q)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стрелка из состояния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состояние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меткой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ru-RU" altLang="ru-RU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b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982120" y="6182740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092860" y="6182740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Полилиния: фигура 4"/>
          <p:cNvSpPr/>
          <p:nvPr/>
        </p:nvSpPr>
        <p:spPr>
          <a:xfrm>
            <a:off x="3718719" y="5481665"/>
            <a:ext cx="566669" cy="907303"/>
          </a:xfrm>
          <a:custGeom>
            <a:avLst/>
            <a:gdLst>
              <a:gd name="connsiteX0" fmla="*/ 437644 w 517986"/>
              <a:gd name="connsiteY0" fmla="*/ 828366 h 907303"/>
              <a:gd name="connsiteX1" fmla="*/ 1225 w 517986"/>
              <a:gd name="connsiteY1" fmla="*/ 142566 h 907303"/>
              <a:gd name="connsiteX2" fmla="*/ 312953 w 517986"/>
              <a:gd name="connsiteY2" fmla="*/ 59439 h 907303"/>
              <a:gd name="connsiteX3" fmla="*/ 499989 w 517986"/>
              <a:gd name="connsiteY3" fmla="*/ 849148 h 907303"/>
              <a:gd name="connsiteX4" fmla="*/ 499989 w 517986"/>
              <a:gd name="connsiteY4" fmla="*/ 786802 h 90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986" h="907303">
                <a:moveTo>
                  <a:pt x="437644" y="828366"/>
                </a:moveTo>
                <a:cubicBezTo>
                  <a:pt x="229825" y="549543"/>
                  <a:pt x="22007" y="270720"/>
                  <a:pt x="1225" y="142566"/>
                </a:cubicBezTo>
                <a:cubicBezTo>
                  <a:pt x="-19557" y="14412"/>
                  <a:pt x="229826" y="-58325"/>
                  <a:pt x="312953" y="59439"/>
                </a:cubicBezTo>
                <a:cubicBezTo>
                  <a:pt x="396080" y="177203"/>
                  <a:pt x="468816" y="727921"/>
                  <a:pt x="499989" y="849148"/>
                </a:cubicBezTo>
                <a:cubicBezTo>
                  <a:pt x="531162" y="970375"/>
                  <a:pt x="515575" y="878588"/>
                  <a:pt x="499989" y="786802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0" tIns="0" rIns="0" bIns="0" numCol="1" spcCol="38100" rtlCol="0" anchor="t" anchorCtr="0">
            <a:normAutofit/>
          </a:bodyPr>
          <a:lstStyle/>
          <a:p>
            <a:pPr defTabSz="914400" latinLnBrk="1"/>
            <a:r>
              <a:rPr lang="en-US" sz="2800" b="1" dirty="0" err="1">
                <a:solidFill>
                  <a:schemeClr val="accent4"/>
                </a:solidFill>
              </a:rPr>
              <a:t>aaa</a:t>
            </a:r>
            <a:endParaRPr lang="en-US" sz="2800" b="1" dirty="0">
              <a:solidFill>
                <a:schemeClr val="accent4"/>
              </a:solidFill>
            </a:endParaRP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846216" y="6601106"/>
            <a:ext cx="3240360" cy="0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Полилиния: фигура 8"/>
          <p:cNvSpPr/>
          <p:nvPr/>
        </p:nvSpPr>
        <p:spPr>
          <a:xfrm>
            <a:off x="4842164" y="5735770"/>
            <a:ext cx="3363319" cy="956836"/>
          </a:xfrm>
          <a:custGeom>
            <a:avLst/>
            <a:gdLst>
              <a:gd name="connsiteX0" fmla="*/ 0 w 3363319"/>
              <a:gd name="connsiteY0" fmla="*/ 893630 h 956836"/>
              <a:gd name="connsiteX1" fmla="*/ 1579418 w 3363319"/>
              <a:gd name="connsiteY1" fmla="*/ 12 h 956836"/>
              <a:gd name="connsiteX2" fmla="*/ 3200400 w 3363319"/>
              <a:gd name="connsiteY2" fmla="*/ 872848 h 956836"/>
              <a:gd name="connsiteX3" fmla="*/ 3221181 w 3363319"/>
              <a:gd name="connsiteY3" fmla="*/ 872848 h 95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3319" h="956836">
                <a:moveTo>
                  <a:pt x="0" y="893630"/>
                </a:moveTo>
                <a:cubicBezTo>
                  <a:pt x="523009" y="448553"/>
                  <a:pt x="1046018" y="3476"/>
                  <a:pt x="1579418" y="12"/>
                </a:cubicBezTo>
                <a:cubicBezTo>
                  <a:pt x="2112818" y="-3452"/>
                  <a:pt x="2926773" y="727375"/>
                  <a:pt x="3200400" y="872848"/>
                </a:cubicBezTo>
                <a:cubicBezTo>
                  <a:pt x="3474027" y="1018321"/>
                  <a:pt x="3347604" y="945584"/>
                  <a:pt x="3221181" y="872848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ab</a:t>
            </a: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10" name="Полилиния: фигура 9"/>
          <p:cNvSpPr/>
          <p:nvPr/>
        </p:nvSpPr>
        <p:spPr>
          <a:xfrm>
            <a:off x="4909941" y="6692606"/>
            <a:ext cx="3179618" cy="745232"/>
          </a:xfrm>
          <a:custGeom>
            <a:avLst/>
            <a:gdLst>
              <a:gd name="connsiteX0" fmla="*/ 3179618 w 3179618"/>
              <a:gd name="connsiteY0" fmla="*/ 0 h 748146"/>
              <a:gd name="connsiteX1" fmla="*/ 1704109 w 3179618"/>
              <a:gd name="connsiteY1" fmla="*/ 748146 h 748146"/>
              <a:gd name="connsiteX2" fmla="*/ 0 w 3179618"/>
              <a:gd name="connsiteY2" fmla="*/ 0 h 748146"/>
              <a:gd name="connsiteX3" fmla="*/ 0 w 3179618"/>
              <a:gd name="connsiteY3" fmla="*/ 0 h 748146"/>
              <a:gd name="connsiteX4" fmla="*/ 0 w 3179618"/>
              <a:gd name="connsiteY4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618" h="748146">
                <a:moveTo>
                  <a:pt x="3179618" y="0"/>
                </a:moveTo>
                <a:cubicBezTo>
                  <a:pt x="2706831" y="374073"/>
                  <a:pt x="2234045" y="748146"/>
                  <a:pt x="1704109" y="748146"/>
                </a:cubicBezTo>
                <a:cubicBezTo>
                  <a:pt x="1174173" y="748146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aa</a:t>
            </a:r>
            <a:endParaRPr lang="ru-RU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0868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КА имеется несколько переходов с одним и тем же началом и концом, то такие переходы называют параллельными и часто обозначают одной стрелкой: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ru-RU" altLang="ru-RU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982120" y="6182740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092860" y="6182740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Полилиния: фигура 4"/>
          <p:cNvSpPr/>
          <p:nvPr/>
        </p:nvSpPr>
        <p:spPr>
          <a:xfrm>
            <a:off x="3718719" y="5481665"/>
            <a:ext cx="566669" cy="907303"/>
          </a:xfrm>
          <a:custGeom>
            <a:avLst/>
            <a:gdLst>
              <a:gd name="connsiteX0" fmla="*/ 437644 w 517986"/>
              <a:gd name="connsiteY0" fmla="*/ 828366 h 907303"/>
              <a:gd name="connsiteX1" fmla="*/ 1225 w 517986"/>
              <a:gd name="connsiteY1" fmla="*/ 142566 h 907303"/>
              <a:gd name="connsiteX2" fmla="*/ 312953 w 517986"/>
              <a:gd name="connsiteY2" fmla="*/ 59439 h 907303"/>
              <a:gd name="connsiteX3" fmla="*/ 499989 w 517986"/>
              <a:gd name="connsiteY3" fmla="*/ 849148 h 907303"/>
              <a:gd name="connsiteX4" fmla="*/ 499989 w 517986"/>
              <a:gd name="connsiteY4" fmla="*/ 786802 h 90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986" h="907303">
                <a:moveTo>
                  <a:pt x="437644" y="828366"/>
                </a:moveTo>
                <a:cubicBezTo>
                  <a:pt x="229825" y="549543"/>
                  <a:pt x="22007" y="270720"/>
                  <a:pt x="1225" y="142566"/>
                </a:cubicBezTo>
                <a:cubicBezTo>
                  <a:pt x="-19557" y="14412"/>
                  <a:pt x="229826" y="-58325"/>
                  <a:pt x="312953" y="59439"/>
                </a:cubicBezTo>
                <a:cubicBezTo>
                  <a:pt x="396080" y="177203"/>
                  <a:pt x="468816" y="727921"/>
                  <a:pt x="499989" y="849148"/>
                </a:cubicBezTo>
                <a:cubicBezTo>
                  <a:pt x="531162" y="970375"/>
                  <a:pt x="515575" y="878588"/>
                  <a:pt x="499989" y="786802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0" tIns="0" rIns="0" bIns="0" numCol="1" spcCol="38100" rtlCol="0" anchor="t" anchorCtr="0">
            <a:normAutofit/>
          </a:bodyPr>
          <a:lstStyle/>
          <a:p>
            <a:pPr defTabSz="914400" latinLnBrk="1"/>
            <a:r>
              <a:rPr lang="en-US" sz="2800" b="1" dirty="0" err="1">
                <a:solidFill>
                  <a:schemeClr val="accent4"/>
                </a:solidFill>
              </a:rPr>
              <a:t>aaa</a:t>
            </a:r>
            <a:endParaRPr lang="en-US" sz="2800" b="1" dirty="0">
              <a:solidFill>
                <a:schemeClr val="accent4"/>
              </a:solidFill>
            </a:endParaRP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9" name="Полилиния: фигура 8"/>
          <p:cNvSpPr/>
          <p:nvPr/>
        </p:nvSpPr>
        <p:spPr>
          <a:xfrm>
            <a:off x="4842164" y="5735770"/>
            <a:ext cx="3363319" cy="956836"/>
          </a:xfrm>
          <a:custGeom>
            <a:avLst/>
            <a:gdLst>
              <a:gd name="connsiteX0" fmla="*/ 0 w 3363319"/>
              <a:gd name="connsiteY0" fmla="*/ 893630 h 956836"/>
              <a:gd name="connsiteX1" fmla="*/ 1579418 w 3363319"/>
              <a:gd name="connsiteY1" fmla="*/ 12 h 956836"/>
              <a:gd name="connsiteX2" fmla="*/ 3200400 w 3363319"/>
              <a:gd name="connsiteY2" fmla="*/ 872848 h 956836"/>
              <a:gd name="connsiteX3" fmla="*/ 3221181 w 3363319"/>
              <a:gd name="connsiteY3" fmla="*/ 872848 h 95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3319" h="956836">
                <a:moveTo>
                  <a:pt x="0" y="893630"/>
                </a:moveTo>
                <a:cubicBezTo>
                  <a:pt x="523009" y="448553"/>
                  <a:pt x="1046018" y="3476"/>
                  <a:pt x="1579418" y="12"/>
                </a:cubicBezTo>
                <a:cubicBezTo>
                  <a:pt x="2112818" y="-3452"/>
                  <a:pt x="2926773" y="727375"/>
                  <a:pt x="3200400" y="872848"/>
                </a:cubicBezTo>
                <a:cubicBezTo>
                  <a:pt x="3474027" y="1018321"/>
                  <a:pt x="3347604" y="945584"/>
                  <a:pt x="3221181" y="872848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ab</a:t>
            </a:r>
            <a:r>
              <a:rPr lang="ru-RU" sz="3200" b="1" dirty="0">
                <a:solidFill>
                  <a:schemeClr val="accent4"/>
                </a:solidFill>
              </a:rPr>
              <a:t>, </a:t>
            </a:r>
            <a:r>
              <a:rPr lang="en-US" sz="3200" b="1" dirty="0">
                <a:solidFill>
                  <a:schemeClr val="accent4"/>
                </a:solidFill>
              </a:rPr>
              <a:t>b</a:t>
            </a: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10" name="Полилиния: фигура 9"/>
          <p:cNvSpPr/>
          <p:nvPr/>
        </p:nvSpPr>
        <p:spPr>
          <a:xfrm>
            <a:off x="4909941" y="6692606"/>
            <a:ext cx="3179618" cy="745232"/>
          </a:xfrm>
          <a:custGeom>
            <a:avLst/>
            <a:gdLst>
              <a:gd name="connsiteX0" fmla="*/ 3179618 w 3179618"/>
              <a:gd name="connsiteY0" fmla="*/ 0 h 748146"/>
              <a:gd name="connsiteX1" fmla="*/ 1704109 w 3179618"/>
              <a:gd name="connsiteY1" fmla="*/ 748146 h 748146"/>
              <a:gd name="connsiteX2" fmla="*/ 0 w 3179618"/>
              <a:gd name="connsiteY2" fmla="*/ 0 h 748146"/>
              <a:gd name="connsiteX3" fmla="*/ 0 w 3179618"/>
              <a:gd name="connsiteY3" fmla="*/ 0 h 748146"/>
              <a:gd name="connsiteX4" fmla="*/ 0 w 3179618"/>
              <a:gd name="connsiteY4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618" h="748146">
                <a:moveTo>
                  <a:pt x="3179618" y="0"/>
                </a:moveTo>
                <a:cubicBezTo>
                  <a:pt x="2706831" y="374073"/>
                  <a:pt x="2234045" y="748146"/>
                  <a:pt x="1704109" y="748146"/>
                </a:cubicBezTo>
                <a:cubicBezTo>
                  <a:pt x="1174173" y="748146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aa</a:t>
            </a:r>
            <a:endParaRPr lang="ru-RU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8402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Путь КА – это кортеж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baseline="-1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≥ 0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 пути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baseline="-1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путь из узла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ru-RU" sz="3600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 узел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меткой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состояния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Q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путь 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 ε, q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него в него же и с меткой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ru-RU" altLang="ru-RU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982120" y="7798166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092860" y="7798166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Полилиния: фигура 4"/>
          <p:cNvSpPr/>
          <p:nvPr/>
        </p:nvSpPr>
        <p:spPr>
          <a:xfrm>
            <a:off x="3718719" y="7097091"/>
            <a:ext cx="566669" cy="907303"/>
          </a:xfrm>
          <a:custGeom>
            <a:avLst/>
            <a:gdLst>
              <a:gd name="connsiteX0" fmla="*/ 437644 w 517986"/>
              <a:gd name="connsiteY0" fmla="*/ 828366 h 907303"/>
              <a:gd name="connsiteX1" fmla="*/ 1225 w 517986"/>
              <a:gd name="connsiteY1" fmla="*/ 142566 h 907303"/>
              <a:gd name="connsiteX2" fmla="*/ 312953 w 517986"/>
              <a:gd name="connsiteY2" fmla="*/ 59439 h 907303"/>
              <a:gd name="connsiteX3" fmla="*/ 499989 w 517986"/>
              <a:gd name="connsiteY3" fmla="*/ 849148 h 907303"/>
              <a:gd name="connsiteX4" fmla="*/ 499989 w 517986"/>
              <a:gd name="connsiteY4" fmla="*/ 786802 h 90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986" h="907303">
                <a:moveTo>
                  <a:pt x="437644" y="828366"/>
                </a:moveTo>
                <a:cubicBezTo>
                  <a:pt x="229825" y="549543"/>
                  <a:pt x="22007" y="270720"/>
                  <a:pt x="1225" y="142566"/>
                </a:cubicBezTo>
                <a:cubicBezTo>
                  <a:pt x="-19557" y="14412"/>
                  <a:pt x="229826" y="-58325"/>
                  <a:pt x="312953" y="59439"/>
                </a:cubicBezTo>
                <a:cubicBezTo>
                  <a:pt x="396080" y="177203"/>
                  <a:pt x="468816" y="727921"/>
                  <a:pt x="499989" y="849148"/>
                </a:cubicBezTo>
                <a:cubicBezTo>
                  <a:pt x="531162" y="970375"/>
                  <a:pt x="515575" y="878588"/>
                  <a:pt x="499989" y="786802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0" tIns="0" rIns="0" bIns="0" numCol="1" spcCol="38100" rtlCol="0" anchor="t" anchorCtr="0">
            <a:norm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800" b="1" dirty="0">
              <a:solidFill>
                <a:schemeClr val="accent4"/>
              </a:solidFill>
            </a:endParaRP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9" name="Полилиния: фигура 8"/>
          <p:cNvSpPr/>
          <p:nvPr/>
        </p:nvSpPr>
        <p:spPr>
          <a:xfrm>
            <a:off x="4842164" y="7351196"/>
            <a:ext cx="3363319" cy="956836"/>
          </a:xfrm>
          <a:custGeom>
            <a:avLst/>
            <a:gdLst>
              <a:gd name="connsiteX0" fmla="*/ 0 w 3363319"/>
              <a:gd name="connsiteY0" fmla="*/ 893630 h 956836"/>
              <a:gd name="connsiteX1" fmla="*/ 1579418 w 3363319"/>
              <a:gd name="connsiteY1" fmla="*/ 12 h 956836"/>
              <a:gd name="connsiteX2" fmla="*/ 3200400 w 3363319"/>
              <a:gd name="connsiteY2" fmla="*/ 872848 h 956836"/>
              <a:gd name="connsiteX3" fmla="*/ 3221181 w 3363319"/>
              <a:gd name="connsiteY3" fmla="*/ 872848 h 95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3319" h="956836">
                <a:moveTo>
                  <a:pt x="0" y="893630"/>
                </a:moveTo>
                <a:cubicBezTo>
                  <a:pt x="523009" y="448553"/>
                  <a:pt x="1046018" y="3476"/>
                  <a:pt x="1579418" y="12"/>
                </a:cubicBezTo>
                <a:cubicBezTo>
                  <a:pt x="2112818" y="-3452"/>
                  <a:pt x="2926773" y="727375"/>
                  <a:pt x="3200400" y="872848"/>
                </a:cubicBezTo>
                <a:cubicBezTo>
                  <a:pt x="3474027" y="1018321"/>
                  <a:pt x="3347604" y="945584"/>
                  <a:pt x="3221181" y="872848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ab</a:t>
            </a:r>
            <a:r>
              <a:rPr lang="ru-RU" sz="3200" b="1" dirty="0">
                <a:solidFill>
                  <a:schemeClr val="accent4"/>
                </a:solidFill>
              </a:rPr>
              <a:t>, </a:t>
            </a:r>
            <a:r>
              <a:rPr lang="en-US" sz="3200" b="1" dirty="0">
                <a:solidFill>
                  <a:schemeClr val="accent4"/>
                </a:solidFill>
              </a:rPr>
              <a:t>b</a:t>
            </a: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10" name="Полилиния: фигура 9"/>
          <p:cNvSpPr/>
          <p:nvPr/>
        </p:nvSpPr>
        <p:spPr>
          <a:xfrm>
            <a:off x="4909941" y="8308032"/>
            <a:ext cx="3179618" cy="745232"/>
          </a:xfrm>
          <a:custGeom>
            <a:avLst/>
            <a:gdLst>
              <a:gd name="connsiteX0" fmla="*/ 3179618 w 3179618"/>
              <a:gd name="connsiteY0" fmla="*/ 0 h 748146"/>
              <a:gd name="connsiteX1" fmla="*/ 1704109 w 3179618"/>
              <a:gd name="connsiteY1" fmla="*/ 748146 h 748146"/>
              <a:gd name="connsiteX2" fmla="*/ 0 w 3179618"/>
              <a:gd name="connsiteY2" fmla="*/ 0 h 748146"/>
              <a:gd name="connsiteX3" fmla="*/ 0 w 3179618"/>
              <a:gd name="connsiteY3" fmla="*/ 0 h 748146"/>
              <a:gd name="connsiteX4" fmla="*/ 0 w 3179618"/>
              <a:gd name="connsiteY4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618" h="748146">
                <a:moveTo>
                  <a:pt x="3179618" y="0"/>
                </a:moveTo>
                <a:cubicBezTo>
                  <a:pt x="2706831" y="374073"/>
                  <a:pt x="2234045" y="748146"/>
                  <a:pt x="1704109" y="748146"/>
                </a:cubicBezTo>
                <a:cubicBezTo>
                  <a:pt x="1174173" y="748146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aa</a:t>
            </a:r>
            <a:endParaRPr lang="ru-RU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3340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Путь называется успешным, если его начальное состояние принадлежит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конечное –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 на рисунке ниже успешным путем будет: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{(, ab,1)1, (2, aa, 1), (1, 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1), (1, b, 2)}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ru-RU" altLang="ru-RU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982120" y="7006078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092860" y="7006078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Полилиния: фигура 4"/>
          <p:cNvSpPr/>
          <p:nvPr/>
        </p:nvSpPr>
        <p:spPr>
          <a:xfrm>
            <a:off x="3718719" y="6305003"/>
            <a:ext cx="566669" cy="907303"/>
          </a:xfrm>
          <a:custGeom>
            <a:avLst/>
            <a:gdLst>
              <a:gd name="connsiteX0" fmla="*/ 437644 w 517986"/>
              <a:gd name="connsiteY0" fmla="*/ 828366 h 907303"/>
              <a:gd name="connsiteX1" fmla="*/ 1225 w 517986"/>
              <a:gd name="connsiteY1" fmla="*/ 142566 h 907303"/>
              <a:gd name="connsiteX2" fmla="*/ 312953 w 517986"/>
              <a:gd name="connsiteY2" fmla="*/ 59439 h 907303"/>
              <a:gd name="connsiteX3" fmla="*/ 499989 w 517986"/>
              <a:gd name="connsiteY3" fmla="*/ 849148 h 907303"/>
              <a:gd name="connsiteX4" fmla="*/ 499989 w 517986"/>
              <a:gd name="connsiteY4" fmla="*/ 786802 h 90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986" h="907303">
                <a:moveTo>
                  <a:pt x="437644" y="828366"/>
                </a:moveTo>
                <a:cubicBezTo>
                  <a:pt x="229825" y="549543"/>
                  <a:pt x="22007" y="270720"/>
                  <a:pt x="1225" y="142566"/>
                </a:cubicBezTo>
                <a:cubicBezTo>
                  <a:pt x="-19557" y="14412"/>
                  <a:pt x="229826" y="-58325"/>
                  <a:pt x="312953" y="59439"/>
                </a:cubicBezTo>
                <a:cubicBezTo>
                  <a:pt x="396080" y="177203"/>
                  <a:pt x="468816" y="727921"/>
                  <a:pt x="499989" y="849148"/>
                </a:cubicBezTo>
                <a:cubicBezTo>
                  <a:pt x="531162" y="970375"/>
                  <a:pt x="515575" y="878588"/>
                  <a:pt x="499989" y="786802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0" tIns="0" rIns="0" bIns="0" numCol="1" spcCol="38100" rtlCol="0" anchor="t" anchorCtr="0">
            <a:normAutofit/>
          </a:bodyPr>
          <a:lstStyle/>
          <a:p>
            <a:pPr defTabSz="914400" latinLnBrk="1"/>
            <a:r>
              <a:rPr lang="en-US" sz="2800" b="1" dirty="0" err="1">
                <a:solidFill>
                  <a:schemeClr val="accent4"/>
                </a:solidFill>
              </a:rPr>
              <a:t>aaa</a:t>
            </a:r>
            <a:endParaRPr lang="en-US" sz="2800" b="1" dirty="0">
              <a:solidFill>
                <a:schemeClr val="accent4"/>
              </a:solidFill>
            </a:endParaRP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9" name="Полилиния: фигура 8"/>
          <p:cNvSpPr/>
          <p:nvPr/>
        </p:nvSpPr>
        <p:spPr>
          <a:xfrm>
            <a:off x="4842164" y="6559108"/>
            <a:ext cx="3363319" cy="956836"/>
          </a:xfrm>
          <a:custGeom>
            <a:avLst/>
            <a:gdLst>
              <a:gd name="connsiteX0" fmla="*/ 0 w 3363319"/>
              <a:gd name="connsiteY0" fmla="*/ 893630 h 956836"/>
              <a:gd name="connsiteX1" fmla="*/ 1579418 w 3363319"/>
              <a:gd name="connsiteY1" fmla="*/ 12 h 956836"/>
              <a:gd name="connsiteX2" fmla="*/ 3200400 w 3363319"/>
              <a:gd name="connsiteY2" fmla="*/ 872848 h 956836"/>
              <a:gd name="connsiteX3" fmla="*/ 3221181 w 3363319"/>
              <a:gd name="connsiteY3" fmla="*/ 872848 h 95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3319" h="956836">
                <a:moveTo>
                  <a:pt x="0" y="893630"/>
                </a:moveTo>
                <a:cubicBezTo>
                  <a:pt x="523009" y="448553"/>
                  <a:pt x="1046018" y="3476"/>
                  <a:pt x="1579418" y="12"/>
                </a:cubicBezTo>
                <a:cubicBezTo>
                  <a:pt x="2112818" y="-3452"/>
                  <a:pt x="2926773" y="727375"/>
                  <a:pt x="3200400" y="872848"/>
                </a:cubicBezTo>
                <a:cubicBezTo>
                  <a:pt x="3474027" y="1018321"/>
                  <a:pt x="3347604" y="945584"/>
                  <a:pt x="3221181" y="872848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ab</a:t>
            </a:r>
            <a:r>
              <a:rPr lang="ru-RU" sz="3200" b="1" dirty="0">
                <a:solidFill>
                  <a:schemeClr val="accent4"/>
                </a:solidFill>
              </a:rPr>
              <a:t>, </a:t>
            </a:r>
            <a:r>
              <a:rPr lang="en-US" sz="3200" b="1" dirty="0">
                <a:solidFill>
                  <a:schemeClr val="accent4"/>
                </a:solidFill>
              </a:rPr>
              <a:t>b</a:t>
            </a: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10" name="Полилиния: фигура 9"/>
          <p:cNvSpPr/>
          <p:nvPr/>
        </p:nvSpPr>
        <p:spPr>
          <a:xfrm>
            <a:off x="4909941" y="7515944"/>
            <a:ext cx="3179618" cy="745232"/>
          </a:xfrm>
          <a:custGeom>
            <a:avLst/>
            <a:gdLst>
              <a:gd name="connsiteX0" fmla="*/ 3179618 w 3179618"/>
              <a:gd name="connsiteY0" fmla="*/ 0 h 748146"/>
              <a:gd name="connsiteX1" fmla="*/ 1704109 w 3179618"/>
              <a:gd name="connsiteY1" fmla="*/ 748146 h 748146"/>
              <a:gd name="connsiteX2" fmla="*/ 0 w 3179618"/>
              <a:gd name="connsiteY2" fmla="*/ 0 h 748146"/>
              <a:gd name="connsiteX3" fmla="*/ 0 w 3179618"/>
              <a:gd name="connsiteY3" fmla="*/ 0 h 748146"/>
              <a:gd name="connsiteX4" fmla="*/ 0 w 3179618"/>
              <a:gd name="connsiteY4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618" h="748146">
                <a:moveTo>
                  <a:pt x="3179618" y="0"/>
                </a:moveTo>
                <a:cubicBezTo>
                  <a:pt x="2706831" y="374073"/>
                  <a:pt x="2234045" y="748146"/>
                  <a:pt x="1704109" y="748146"/>
                </a:cubicBezTo>
                <a:cubicBezTo>
                  <a:pt x="1174173" y="748146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aa</a:t>
            </a:r>
            <a:endParaRPr lang="ru-RU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8227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Слово w 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допускается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конечным автоматом 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оно является совокупностью меток некоторого успешного пути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Язык, 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распознаваемый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конечным автоматом 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язык 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L(M)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состоящий из совокупностей меток всех успешных путей (то есть из всех допускаемых данным автоматом слов).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3600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Ø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пустому множеству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язык, распознаваемый конечным автоматом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5711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Порождающая грамматика Хомского — это четверка 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{N, T, P, S}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алфавит нетерминальных символов.</a:t>
            </a: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алфавит терминальных символов (совпадает с алфавитом языка). </a:t>
            </a:r>
          </a:p>
          <a:p>
            <a:pPr marL="0" indent="0" defTabSz="914400" hangingPunct="0">
              <a:lnSpc>
                <a:spcPct val="100000"/>
              </a:lnSpc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∩ 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= ∅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конечное множество правил порождения.</a:t>
            </a: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начальный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грамматики (аксиома)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∈ N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0596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конечных автомата 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эквивалентны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они распознают один и тот же язык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 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называется 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автоматным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finite-state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если существует конечный автомат, распознающий этот язык.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b="1" dirty="0">
              <a:solidFill>
                <a:schemeClr val="accent4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9669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автоматы с однобуквенными переходами: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автоматный язык распознается некоторым конечным автоматом, не содержащим переходов с метками длины больше единицы и имеющим ровно одно начальное состояние.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		a			b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		c			d</a:t>
            </a:r>
            <a:endParaRPr lang="ru-RU" sz="3600" b="1" dirty="0">
              <a:solidFill>
                <a:schemeClr val="accent4"/>
              </a:solidFill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321876" y="7425496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32616" y="7425496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Полилиния: фигура 8"/>
          <p:cNvSpPr/>
          <p:nvPr/>
        </p:nvSpPr>
        <p:spPr>
          <a:xfrm>
            <a:off x="2181920" y="6978526"/>
            <a:ext cx="3363319" cy="956836"/>
          </a:xfrm>
          <a:custGeom>
            <a:avLst/>
            <a:gdLst>
              <a:gd name="connsiteX0" fmla="*/ 0 w 3363319"/>
              <a:gd name="connsiteY0" fmla="*/ 893630 h 956836"/>
              <a:gd name="connsiteX1" fmla="*/ 1579418 w 3363319"/>
              <a:gd name="connsiteY1" fmla="*/ 12 h 956836"/>
              <a:gd name="connsiteX2" fmla="*/ 3200400 w 3363319"/>
              <a:gd name="connsiteY2" fmla="*/ 872848 h 956836"/>
              <a:gd name="connsiteX3" fmla="*/ 3221181 w 3363319"/>
              <a:gd name="connsiteY3" fmla="*/ 872848 h 95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3319" h="956836">
                <a:moveTo>
                  <a:pt x="0" y="893630"/>
                </a:moveTo>
                <a:cubicBezTo>
                  <a:pt x="523009" y="448553"/>
                  <a:pt x="1046018" y="3476"/>
                  <a:pt x="1579418" y="12"/>
                </a:cubicBezTo>
                <a:cubicBezTo>
                  <a:pt x="2112818" y="-3452"/>
                  <a:pt x="2926773" y="727375"/>
                  <a:pt x="3200400" y="872848"/>
                </a:cubicBezTo>
                <a:cubicBezTo>
                  <a:pt x="3474027" y="1018321"/>
                  <a:pt x="3347604" y="945584"/>
                  <a:pt x="3221181" y="872848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ab</a:t>
            </a: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10" name="Полилиния: фигура 9"/>
          <p:cNvSpPr/>
          <p:nvPr/>
        </p:nvSpPr>
        <p:spPr>
          <a:xfrm>
            <a:off x="2249697" y="7935362"/>
            <a:ext cx="3179618" cy="745232"/>
          </a:xfrm>
          <a:custGeom>
            <a:avLst/>
            <a:gdLst>
              <a:gd name="connsiteX0" fmla="*/ 3179618 w 3179618"/>
              <a:gd name="connsiteY0" fmla="*/ 0 h 748146"/>
              <a:gd name="connsiteX1" fmla="*/ 1704109 w 3179618"/>
              <a:gd name="connsiteY1" fmla="*/ 748146 h 748146"/>
              <a:gd name="connsiteX2" fmla="*/ 0 w 3179618"/>
              <a:gd name="connsiteY2" fmla="*/ 0 h 748146"/>
              <a:gd name="connsiteX3" fmla="*/ 0 w 3179618"/>
              <a:gd name="connsiteY3" fmla="*/ 0 h 748146"/>
              <a:gd name="connsiteX4" fmla="*/ 0 w 3179618"/>
              <a:gd name="connsiteY4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618" h="748146">
                <a:moveTo>
                  <a:pt x="3179618" y="0"/>
                </a:moveTo>
                <a:cubicBezTo>
                  <a:pt x="2706831" y="374073"/>
                  <a:pt x="2234045" y="748146"/>
                  <a:pt x="1704109" y="748146"/>
                </a:cubicBezTo>
                <a:cubicBezTo>
                  <a:pt x="1174173" y="748146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cd</a:t>
            </a:r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701961" y="7428517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1070767" y="7429640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9529858" y="8469663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9526736" y="6141794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" name="Прямая со стрелкой 3"/>
          <p:cNvCxnSpPr>
            <a:cxnSpLocks/>
            <a:stCxn id="11" idx="7"/>
          </p:cNvCxnSpPr>
          <p:nvPr/>
        </p:nvCxnSpPr>
        <p:spPr>
          <a:xfrm flipV="1">
            <a:off x="8439513" y="6746358"/>
            <a:ext cx="1073302" cy="804696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5"/>
            <a:endCxn id="12" idx="1"/>
          </p:cNvCxnSpPr>
          <p:nvPr/>
        </p:nvCxnSpPr>
        <p:spPr>
          <a:xfrm>
            <a:off x="10264288" y="6855989"/>
            <a:ext cx="933023" cy="696188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2" idx="3"/>
            <a:endCxn id="13" idx="7"/>
          </p:cNvCxnSpPr>
          <p:nvPr/>
        </p:nvCxnSpPr>
        <p:spPr>
          <a:xfrm flipH="1">
            <a:off x="10267410" y="8143835"/>
            <a:ext cx="929901" cy="448365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1"/>
            <a:endCxn id="11" idx="5"/>
          </p:cNvCxnSpPr>
          <p:nvPr/>
        </p:nvCxnSpPr>
        <p:spPr>
          <a:xfrm flipH="1" flipV="1">
            <a:off x="8439513" y="8142712"/>
            <a:ext cx="1216889" cy="449488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5737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автоматы и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языки: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автоматный язык является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Каждый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язык является автоматным: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9783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грамматика в нормальной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форме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(автоматная грамматика, регулярная грамматика, 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finite-state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грамматика, в которой каждое правило имеет вид 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N, a  T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грамматика эквивалентна некоторой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праволинейной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грамматике в нормальной форме.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5439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 с однобуквенными переходами и регулярными грамматиками в нормальной форме: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задан автомат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{q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язык с грамматикой 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{N, T, P, S}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Тогда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Q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Σ</a:t>
            </a:r>
            <a:endParaRPr lang="en-US" altLang="ru-RU" sz="3600" i="1" baseline="-1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{p → 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(p, x, q)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 →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12318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с магазинной памятью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абстрактный автомат, который как и конечный автомат в любой момент времени может находится в одном из конечного множества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 МП-автомата также подается последовательность символов, приводящая к изменению состояния автомата.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КА, МП-автомат хранит не только текущее свое состояние,  доступна потенциально бесконечная память – магазин или стек. </a:t>
            </a:r>
          </a:p>
        </p:txBody>
      </p:sp>
    </p:spTree>
    <p:extLst>
      <p:ext uri="{BB962C8B-B14F-4D97-AF65-F5344CB8AC3E}">
        <p14:creationId xmlns:p14="http://schemas.microsoft.com/office/powerpoint/2010/main" val="29195002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 (стек)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данных, где в каждый момент доступен только тот элемент, который был добавлен позже остальных присутствующих на данный момент элементов.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наглядности стек обычно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изображают вертикально, так,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доступный элемент данных 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(вершина) находится наверху.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артинки по запросу автомат с магазинной память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178" y="4479538"/>
            <a:ext cx="5032257" cy="45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3489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с магазинной памятью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кортеж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{Q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 , F},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множества,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 F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Symbol" panose="05050102010706020507" pitchFamily="18" charset="2"/>
              <a:buChar char="D"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состояний,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начальные состояния,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заключительные или допускающие состояния.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7255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с магазинной памятью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кортеж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{Q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 , F},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Symbol" panose="05050102010706020507" pitchFamily="18" charset="2"/>
              <a:buChar char="D"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алфавит,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 магазинной памяти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alphabet),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переходов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relation)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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Q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*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 x ( Q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*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5688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переходов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relation)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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Q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*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 x ( Q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*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комбинации текущего состояния, входного символа и символа на вершине магазина автомат выбирает следующее состояние и, возможно, символ для записи в магазин.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случае, когда в правой части автоматного правила присутствует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магазин ничего не добавляется, а элемент с вершины стирается. Если магазин пуст, то срабатывают только правила с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левой части.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3290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порождения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записываются в виде: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правило позволяет менять левое слово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на правое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при порождении слов языка.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правило позволяет менять слово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слово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при порождении слов языка.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0280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МП-автоматы можно изображать в виде диаграмм состояний. На диаграмме каждое состояние обозначается кружком, а переход – стрелкой.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Стрелка с пометкой x,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ведущая из p в q, показывает, что ((p, x,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(q,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))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переходом данного МП-автомата:</a:t>
            </a:r>
          </a:p>
        </p:txBody>
      </p:sp>
      <p:pic>
        <p:nvPicPr>
          <p:cNvPr id="5122" name="Picture 2" descr="\objectwidth={5mm} \objectheight={5mm} \let\objectstyle=\scriptstyle&#10;\xymatrix {&#10;  *=[o][F-]{1}&#10; \ar @`{+/l16mm/} [] ^{}&#10; \rloop{0,1} ^{a,\varepsilon:A}&#10; \rloop{0,-1} ^{b,\varepsilon:B}&#10; \ar  &quot;1,2&quot;  ^{\varepsilon,\varepsilon:\varepsilon}&#10;&amp; *=[o][F=]{2}&#10; \rloop{0,1} ^{a,A:\varepsilon}&#10; \rloop{0,-1} ^{b,B:\varepsilon}&#10;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60" y="5975694"/>
            <a:ext cx="3312368" cy="30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1184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Автоматы с магазинной памятью редко используются на практике.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Отличие МП-автомата от конечного автомата заключается в том, что у первого реализована память предыдущих состояний автомата, а текущее состояние в большей мере зависит от предыдущих.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6240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(правосторонние) языки распознаются конечными автоматами.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Контекстно-свободные языки распознаются при помощи автоматов с машинной памятью. </a:t>
            </a:r>
          </a:p>
        </p:txBody>
      </p:sp>
    </p:spTree>
    <p:extLst>
      <p:ext uri="{BB962C8B-B14F-4D97-AF65-F5344CB8AC3E}">
        <p14:creationId xmlns:p14="http://schemas.microsoft.com/office/powerpoint/2010/main" val="333588485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Тьюринга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 – абстрактный автомат, который может находится в одном из множества конечных состояний и перемещаться по бесконечной ленте с ячейками памяти, из которых она может читать и в которые записывать.</a:t>
            </a:r>
          </a:p>
        </p:txBody>
      </p:sp>
    </p:spTree>
    <p:extLst>
      <p:ext uri="{BB962C8B-B14F-4D97-AF65-F5344CB8AC3E}">
        <p14:creationId xmlns:p14="http://schemas.microsoft.com/office/powerpoint/2010/main" val="327782283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Тьюринга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ÐÐ°ÑÑÐ¸Ð½ÐºÐ¸ Ð¿Ð¾ Ð·Ð°Ð¿ÑÐ¾ÑÑ Ð¼Ð°ÑÐ¸Ð½Ð° ÑÑÑÑÐ¸Ð½Ð³Ð°">
            <a:extLst>
              <a:ext uri="{FF2B5EF4-FFF2-40B4-BE49-F238E27FC236}">
                <a16:creationId xmlns:a16="http://schemas.microsoft.com/office/drawing/2014/main" id="{D289E671-EB1E-4741-B4BD-B3FBB2BD7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38" y="1716690"/>
            <a:ext cx="8280920" cy="749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151005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Тьюринга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 – распознает языки  с грамматиками без ограничений.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 с конечной лентой памяти – распознает контекстно-зависимые языки.</a:t>
            </a:r>
          </a:p>
        </p:txBody>
      </p:sp>
    </p:spTree>
    <p:extLst>
      <p:ext uri="{BB962C8B-B14F-4D97-AF65-F5344CB8AC3E}">
        <p14:creationId xmlns:p14="http://schemas.microsoft.com/office/powerpoint/2010/main" val="27931603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 по Хомскому: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0 – грамматика без ограничений.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1 –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неукорачивающая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контекстно-зависимая грамматика.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2 –контекстно-свободная грамматика.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3 – регулярная грамматика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2228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 по Хомскому: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артинки по запросу иерархия хомског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92" y="2933611"/>
            <a:ext cx="8136904" cy="595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1506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грамматики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грамматики (тип 3)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задают алгоритмы порождения цепочек присоединением некоторого количества терминальных символов с правого или левого края порождаемой цепочки.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регулярных грамматик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или 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цепочка, состоящая из терминальных символов.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6051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грамматики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Грамматики, где нетерминальный символ стоит справа в правой части правила, называют </a:t>
            </a: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праволинейными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нетерминальный символ стоит слева от терминала, то грамматику называют </a:t>
            </a: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леволинейной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550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грамматики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Регулярный язык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язык, порождаемый регулярной(право- или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леволинейной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грамматикой.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3815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грамматики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Каждому типу грамматики по Хомскому ставится в соответствие свой автомат: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характеризуется входным алфавитом, набором внутренних состояний и опционально выходным алфавитом и памятью.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AF75EE3-1402-4C57-861E-4C2FECF3CF09}"/>
              </a:ext>
            </a:extLst>
          </p:cNvPr>
          <p:cNvGrpSpPr/>
          <p:nvPr/>
        </p:nvGrpSpPr>
        <p:grpSpPr>
          <a:xfrm>
            <a:off x="1577616" y="3724672"/>
            <a:ext cx="8644123" cy="1885203"/>
            <a:chOff x="1577616" y="3724672"/>
            <a:chExt cx="8644123" cy="1885203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CDBE7840-A494-42A7-81D2-9A0D8C463B56}"/>
                </a:ext>
              </a:extLst>
            </p:cNvPr>
            <p:cNvSpPr/>
            <p:nvPr/>
          </p:nvSpPr>
          <p:spPr>
            <a:xfrm>
              <a:off x="3982120" y="3724672"/>
              <a:ext cx="3600400" cy="188520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BBD98BE-20F7-4498-8CFB-6E905F0B4F87}"/>
                </a:ext>
              </a:extLst>
            </p:cNvPr>
            <p:cNvSpPr/>
            <p:nvPr/>
          </p:nvSpPr>
          <p:spPr>
            <a:xfrm>
              <a:off x="4198144" y="3980022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Состояния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B40188F-7C5A-4CEF-AAAB-BB55ACD2D132}"/>
                </a:ext>
              </a:extLst>
            </p:cNvPr>
            <p:cNvSpPr/>
            <p:nvPr/>
          </p:nvSpPr>
          <p:spPr>
            <a:xfrm>
              <a:off x="5812410" y="4851038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Память</a:t>
              </a:r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3947822B-F132-4637-B1BD-F2D8903C85E7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1791477" y="4667273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0F6BEC-2956-4A77-BE2C-B9DA84DBC5C2}"/>
                </a:ext>
              </a:extLst>
            </p:cNvPr>
            <p:cNvSpPr txBox="1"/>
            <p:nvPr/>
          </p:nvSpPr>
          <p:spPr>
            <a:xfrm>
              <a:off x="1577616" y="4640838"/>
              <a:ext cx="240450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Входной алфавит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F6537365-B685-4B5C-B45D-602929EB16DB}"/>
                </a:ext>
              </a:extLst>
            </p:cNvPr>
            <p:cNvCxnSpPr/>
            <p:nvPr/>
          </p:nvCxnSpPr>
          <p:spPr>
            <a:xfrm>
              <a:off x="7610447" y="4693708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16C72C-C4EE-4333-965C-131C64EF7832}"/>
                </a:ext>
              </a:extLst>
            </p:cNvPr>
            <p:cNvSpPr txBox="1"/>
            <p:nvPr/>
          </p:nvSpPr>
          <p:spPr>
            <a:xfrm>
              <a:off x="7610447" y="4667273"/>
              <a:ext cx="261129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ы</a:t>
              </a: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ходной алфавит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17083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1455</Words>
  <Application>Microsoft Office PowerPoint</Application>
  <PresentationFormat>Произвольный</PresentationFormat>
  <Paragraphs>275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Helvetica</vt:lpstr>
      <vt:lpstr>Helvetica Light</vt:lpstr>
      <vt:lpstr>Helvetica Neue</vt:lpstr>
      <vt:lpstr>Symbol</vt:lpstr>
      <vt:lpstr>Times New Roman</vt:lpstr>
      <vt:lpstr>White</vt:lpstr>
      <vt:lpstr>Презентация PowerPoint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Регулярные грамматики</vt:lpstr>
      <vt:lpstr>Регулярные грамматики</vt:lpstr>
      <vt:lpstr>Регулярные грамматики</vt:lpstr>
      <vt:lpstr>Регулярные грамматики</vt:lpstr>
      <vt:lpstr>Абстрактные автоматы</vt:lpstr>
      <vt:lpstr>Абстрактные автоматы</vt:lpstr>
      <vt:lpstr>Типы абстрактных автоматов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Машина Тьюринга</vt:lpstr>
      <vt:lpstr>Машина Тьюринга</vt:lpstr>
      <vt:lpstr>Машина Тьюринга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Anastasia Vybornova</cp:lastModifiedBy>
  <cp:revision>112</cp:revision>
  <dcterms:modified xsi:type="dcterms:W3CDTF">2019-09-03T12:01:47Z</dcterms:modified>
</cp:coreProperties>
</file>